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9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1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94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50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99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61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77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7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1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44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19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08/11/2022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1</a:t>
            </a:r>
            <a:endParaRPr lang="en-GB" sz="9600" b="1" dirty="0">
              <a:solidFill>
                <a:srgbClr val="0070C0"/>
              </a:solidFill>
              <a:latin typeface="AvenirNext LT Pro Bold" panose="020B08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41694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47">
                  <a:extLst>
                    <a:ext uri="{9D8B030D-6E8A-4147-A177-3AD203B41FA5}">
                      <a16:colId xmlns:a16="http://schemas.microsoft.com/office/drawing/2014/main" val="628692060"/>
                    </a:ext>
                  </a:extLst>
                </a:gridCol>
                <a:gridCol w="622341">
                  <a:extLst>
                    <a:ext uri="{9D8B030D-6E8A-4147-A177-3AD203B41FA5}">
                      <a16:colId xmlns:a16="http://schemas.microsoft.com/office/drawing/2014/main" val="1411891764"/>
                    </a:ext>
                  </a:extLst>
                </a:gridCol>
                <a:gridCol w="1670755">
                  <a:extLst>
                    <a:ext uri="{9D8B030D-6E8A-4147-A177-3AD203B41FA5}">
                      <a16:colId xmlns:a16="http://schemas.microsoft.com/office/drawing/2014/main" val="1692615672"/>
                    </a:ext>
                  </a:extLst>
                </a:gridCol>
                <a:gridCol w="685235">
                  <a:extLst>
                    <a:ext uri="{9D8B030D-6E8A-4147-A177-3AD203B41FA5}">
                      <a16:colId xmlns:a16="http://schemas.microsoft.com/office/drawing/2014/main" val="4269510959"/>
                    </a:ext>
                  </a:extLst>
                </a:gridCol>
                <a:gridCol w="2224144">
                  <a:extLst>
                    <a:ext uri="{9D8B030D-6E8A-4147-A177-3AD203B41FA5}">
                      <a16:colId xmlns:a16="http://schemas.microsoft.com/office/drawing/2014/main" val="839759472"/>
                    </a:ext>
                  </a:extLst>
                </a:gridCol>
                <a:gridCol w="2835088">
                  <a:extLst>
                    <a:ext uri="{9D8B030D-6E8A-4147-A177-3AD203B41FA5}">
                      <a16:colId xmlns:a16="http://schemas.microsoft.com/office/drawing/2014/main" val="592405324"/>
                    </a:ext>
                  </a:extLst>
                </a:gridCol>
                <a:gridCol w="1417544">
                  <a:extLst>
                    <a:ext uri="{9D8B030D-6E8A-4147-A177-3AD203B41FA5}">
                      <a16:colId xmlns:a16="http://schemas.microsoft.com/office/drawing/2014/main" val="2125444385"/>
                    </a:ext>
                  </a:extLst>
                </a:gridCol>
                <a:gridCol w="1417544">
                  <a:extLst>
                    <a:ext uri="{9D8B030D-6E8A-4147-A177-3AD203B41FA5}">
                      <a16:colId xmlns:a16="http://schemas.microsoft.com/office/drawing/2014/main" val="2754575580"/>
                    </a:ext>
                  </a:extLst>
                </a:gridCol>
              </a:tblGrid>
              <a:tr h="791235">
                <a:tc gridSpan="8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baseline="0" noProof="0" dirty="0" smtClean="0"/>
                        <a:t>M1-8  Qui est ton modèle?  </a:t>
                      </a:r>
                      <a:r>
                        <a:rPr lang="fr-FR" b="0" i="1" baseline="0" noProof="0" dirty="0" err="1" smtClean="0"/>
                        <a:t>Who</a:t>
                      </a:r>
                      <a:r>
                        <a:rPr lang="fr-FR" b="0" i="1" baseline="0" noProof="0" dirty="0" smtClean="0"/>
                        <a:t> </a:t>
                      </a:r>
                      <a:r>
                        <a:rPr lang="fr-FR" b="0" i="1" baseline="0" noProof="0" dirty="0" err="1" smtClean="0"/>
                        <a:t>is</a:t>
                      </a:r>
                      <a:r>
                        <a:rPr lang="fr-FR" b="0" i="1" baseline="0" noProof="0" dirty="0" smtClean="0"/>
                        <a:t> </a:t>
                      </a:r>
                      <a:r>
                        <a:rPr lang="fr-FR" b="0" i="1" baseline="0" noProof="0" dirty="0" err="1" smtClean="0"/>
                        <a:t>your</a:t>
                      </a:r>
                      <a:r>
                        <a:rPr lang="fr-FR" b="0" i="1" baseline="0" noProof="0" dirty="0" smtClean="0"/>
                        <a:t> </a:t>
                      </a:r>
                      <a:r>
                        <a:rPr lang="fr-FR" b="0" i="1" baseline="0" noProof="0" dirty="0" err="1" smtClean="0"/>
                        <a:t>role</a:t>
                      </a:r>
                      <a:r>
                        <a:rPr lang="fr-FR" b="0" i="1" baseline="0" noProof="0" dirty="0" smtClean="0"/>
                        <a:t> model? </a:t>
                      </a:r>
                    </a:p>
                    <a:p>
                      <a:pPr marL="0" indent="0">
                        <a:buNone/>
                      </a:pPr>
                      <a:r>
                        <a:rPr lang="fr-FR" baseline="0" noProof="0" dirty="0" smtClean="0"/>
                        <a:t>             Pourquoi? </a:t>
                      </a:r>
                      <a:r>
                        <a:rPr lang="fr-FR" b="0" i="1" baseline="0" noProof="0" smtClean="0"/>
                        <a:t>Why? </a:t>
                      </a:r>
                      <a:endParaRPr lang="fr-FR" b="0" i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81444"/>
                  </a:ext>
                </a:extLst>
              </a:tr>
              <a:tr h="364349"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                                                                        5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279291"/>
                  </a:ext>
                </a:extLst>
              </a:tr>
              <a:tr h="2851208"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Mon modèle s’appelle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My role</a:t>
                      </a: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 model is called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aseline="0" noProof="0" dirty="0" smtClean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Moi, j’admire…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Personally, I admire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Mon héros</a:t>
                      </a: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 c’est</a:t>
                      </a: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My hero</a:t>
                      </a: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 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Mon</a:t>
                      </a: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 héroïne c’est</a:t>
                      </a: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My heroine</a:t>
                      </a: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 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C’est un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pilote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Formule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 1.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He is a Formula 1 driver.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C’est un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scientifique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He is a scientist.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C’est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actrice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She is an actress.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C’est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créatrice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 de mode.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She is a fashion designer.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il/elle a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she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 has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cheveux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bruns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, etc. </a:t>
                      </a:r>
                    </a:p>
                    <a:p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brown hair, </a:t>
                      </a:r>
                      <a:r>
                        <a:rPr lang="en-GB" sz="1100" i="1" noProof="0" dirty="0" err="1" smtClean="0">
                          <a:solidFill>
                            <a:srgbClr val="00B0F0"/>
                          </a:solidFill>
                        </a:rPr>
                        <a:t>etc</a:t>
                      </a:r>
                      <a:endParaRPr lang="en-GB" sz="1100" i="1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J’admire (</a:t>
                      </a:r>
                      <a:r>
                        <a:rPr lang="fr-FR" sz="1100" b="1" i="0" noProof="0" dirty="0" err="1" smtClean="0">
                          <a:solidFill>
                            <a:srgbClr val="002060"/>
                          </a:solidFill>
                        </a:rPr>
                        <a:t>Stromae</a:t>
                      </a: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fr-FR" sz="1100" b="1" i="0" noProof="0" dirty="0" err="1" smtClean="0">
                          <a:solidFill>
                            <a:srgbClr val="002060"/>
                          </a:solidFill>
                        </a:rPr>
                        <a:t>Malala</a:t>
                      </a: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, etc.) car il/elle 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I admire (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Stromae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Malala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, etc.) 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because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she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…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en-GB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travaillé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très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dur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worked/has worked very hard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joué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dans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beaucoup de films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acted/has acted in lots of films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gagné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beaucoup de courses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won/has won lots of races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donné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l’argent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aux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bonnes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œuvres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gave/has given money to good causes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	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lutté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contre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ses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problèmes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fought/has </a:t>
                      </a: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fought his/her problems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GB" sz="110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j’aimerais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 être comme 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lui</a:t>
                      </a:r>
                      <a:r>
                        <a:rPr lang="en-GB" sz="1100" b="1" i="0" baseline="0" noProof="0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GB" sz="1100" b="1" i="0" baseline="0" noProof="0" dirty="0" err="1" smtClean="0">
                          <a:solidFill>
                            <a:srgbClr val="002060"/>
                          </a:solidFill>
                        </a:rPr>
                        <a:t>elle</a:t>
                      </a:r>
                      <a:endParaRPr lang="en-GB" sz="1100" b="1" i="0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1100" i="1" baseline="0" noProof="0" dirty="0" smtClean="0">
                          <a:solidFill>
                            <a:srgbClr val="00B0F0"/>
                          </a:solidFill>
                        </a:rPr>
                        <a:t>I would like to be like him/her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18624"/>
                  </a:ext>
                </a:extLst>
              </a:tr>
              <a:tr h="28512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il/elle</a:t>
                      </a:r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</a:rPr>
                        <a:t> est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he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she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petit(e)/</a:t>
                      </a:r>
                      <a:r>
                        <a:rPr lang="en-GB" sz="1100" b="1" i="0" noProof="0" dirty="0" err="1" smtClean="0">
                          <a:solidFill>
                            <a:srgbClr val="002060"/>
                          </a:solidFill>
                        </a:rPr>
                        <a:t>gros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</a:rPr>
                        <a:t>(se), etc. </a:t>
                      </a:r>
                    </a:p>
                    <a:p>
                      <a:r>
                        <a:rPr lang="en-GB" sz="1100" i="1" noProof="0" dirty="0" smtClean="0">
                          <a:solidFill>
                            <a:srgbClr val="00B0F0"/>
                          </a:solidFill>
                        </a:rPr>
                        <a:t>small/fat, etc.</a:t>
                      </a:r>
                    </a:p>
                    <a:p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travailleur/-</a:t>
                      </a:r>
                      <a:r>
                        <a:rPr lang="fr-FR" sz="1100" b="1" i="0" noProof="0" dirty="0" err="1" smtClean="0">
                          <a:solidFill>
                            <a:srgbClr val="002060"/>
                          </a:solidFill>
                        </a:rPr>
                        <a:t>euse</a:t>
                      </a: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/créatif/-ive, etc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</a:p>
                    <a:p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hard-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working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creative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, etc.</a:t>
                      </a:r>
                      <a:endParaRPr lang="en-GB" sz="1100" i="1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022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515" y="5580366"/>
            <a:ext cx="1381485" cy="9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600" dirty="0" smtClean="0"/>
              <a:t>EXTENSION</a:t>
            </a:r>
            <a:endParaRPr lang="en-GB" sz="16600" dirty="0"/>
          </a:p>
        </p:txBody>
      </p:sp>
    </p:spTree>
    <p:extLst>
      <p:ext uri="{BB962C8B-B14F-4D97-AF65-F5344CB8AC3E}">
        <p14:creationId xmlns:p14="http://schemas.microsoft.com/office/powerpoint/2010/main" val="334975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963"/>
              </p:ext>
            </p:extLst>
          </p:nvPr>
        </p:nvGraphicFramePr>
        <p:xfrm>
          <a:off x="0" y="-91439"/>
          <a:ext cx="12191999" cy="6968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29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561703">
                  <a:extLst>
                    <a:ext uri="{9D8B030D-6E8A-4147-A177-3AD203B41FA5}">
                      <a16:colId xmlns:a16="http://schemas.microsoft.com/office/drawing/2014/main" val="96830672"/>
                    </a:ext>
                  </a:extLst>
                </a:gridCol>
                <a:gridCol w="1074278">
                  <a:extLst>
                    <a:ext uri="{9D8B030D-6E8A-4147-A177-3AD203B41FA5}">
                      <a16:colId xmlns:a16="http://schemas.microsoft.com/office/drawing/2014/main" val="981981755"/>
                    </a:ext>
                  </a:extLst>
                </a:gridCol>
                <a:gridCol w="898215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val="23129630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98966627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3751263739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val="156409052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52622220"/>
                    </a:ext>
                  </a:extLst>
                </a:gridCol>
                <a:gridCol w="613955">
                  <a:extLst>
                    <a:ext uri="{9D8B030D-6E8A-4147-A177-3AD203B41FA5}">
                      <a16:colId xmlns:a16="http://schemas.microsoft.com/office/drawing/2014/main" val="2020435061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2484683324"/>
                    </a:ext>
                  </a:extLst>
                </a:gridCol>
                <a:gridCol w="300446">
                  <a:extLst>
                    <a:ext uri="{9D8B030D-6E8A-4147-A177-3AD203B41FA5}">
                      <a16:colId xmlns:a16="http://schemas.microsoft.com/office/drawing/2014/main" val="1765075724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1023256">
                  <a:extLst>
                    <a:ext uri="{9D8B030D-6E8A-4147-A177-3AD203B41FA5}">
                      <a16:colId xmlns:a16="http://schemas.microsoft.com/office/drawing/2014/main" val="2924060761"/>
                    </a:ext>
                  </a:extLst>
                </a:gridCol>
              </a:tblGrid>
              <a:tr h="361925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M1-1a  Décris ton meilleur ami / </a:t>
                      </a:r>
                      <a:r>
                        <a:rPr lang="fr-FR" sz="18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ta meilleure amie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best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44304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87821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meilleur ami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best friend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meilleure amie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friend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cheveux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hair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courts/longs/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mi-longs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short/long/mid-length</a:t>
                      </a:r>
                      <a:endParaRPr lang="fr-FR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raides/bouclés/frisés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straight/curly</a:t>
                      </a:r>
                      <a:endParaRPr lang="fr-FR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noirs/bruns/châtains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black/brown/chestnut</a:t>
                      </a:r>
                      <a:endParaRPr lang="fr-FR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blonds/roux/gris/blancs</a:t>
                      </a:r>
                      <a:r>
                        <a:rPr lang="fr-FR" sz="12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blond/red/grey/white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endParaRPr lang="en-GB" sz="1200" b="0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bit</a:t>
                      </a:r>
                    </a:p>
                    <a:p>
                      <a:endParaRPr lang="en-GB" sz="1200" b="0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</a:p>
                    <a:p>
                      <a:endParaRPr lang="en-GB" sz="1200" b="0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  <a:p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well-behaved, wise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8936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yeux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eyes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bleus/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blue/green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/marron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grey/brown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457920"/>
                  </a:ext>
                </a:extLst>
              </a:tr>
              <a:tr h="8936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boutons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spots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barbe/une moustache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beard/a moustache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63331"/>
                  </a:ext>
                </a:extLst>
              </a:tr>
              <a:tr h="1130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lunettes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6038"/>
                  </a:ext>
                </a:extLst>
              </a:tr>
              <a:tr h="271444">
                <a:tc gridSpan="14"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EXTRA DETAIL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283357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81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le trouve aussi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also find him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la trouve aussi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also find her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2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lang="fr-FR" sz="1200" b="1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7</a:t>
                      </a:r>
                      <a:endParaRPr lang="fr-FR" sz="12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entends bien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on well with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3665492"/>
            <a:ext cx="1329954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49222"/>
              </p:ext>
            </p:extLst>
          </p:nvPr>
        </p:nvGraphicFramePr>
        <p:xfrm>
          <a:off x="0" y="0"/>
          <a:ext cx="12191999" cy="7240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18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172807770"/>
                    </a:ext>
                  </a:extLst>
                </a:gridCol>
                <a:gridCol w="746034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547189">
                  <a:extLst>
                    <a:ext uri="{9D8B030D-6E8A-4147-A177-3AD203B41FA5}">
                      <a16:colId xmlns:a16="http://schemas.microsoft.com/office/drawing/2014/main" val="3771602334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159135605"/>
                    </a:ext>
                  </a:extLst>
                </a:gridCol>
                <a:gridCol w="1426754">
                  <a:extLst>
                    <a:ext uri="{9D8B030D-6E8A-4147-A177-3AD203B41FA5}">
                      <a16:colId xmlns:a16="http://schemas.microsoft.com/office/drawing/2014/main" val="2124322453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3428061632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1628332390"/>
                    </a:ext>
                  </a:extLst>
                </a:gridCol>
                <a:gridCol w="1598022">
                  <a:extLst>
                    <a:ext uri="{9D8B030D-6E8A-4147-A177-3AD203B41FA5}">
                      <a16:colId xmlns:a16="http://schemas.microsoft.com/office/drawing/2014/main" val="4159888198"/>
                    </a:ext>
                  </a:extLst>
                </a:gridCol>
              </a:tblGrid>
              <a:tr h="411617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M1-5.   Comment étais -</a:t>
                      </a:r>
                      <a:r>
                        <a:rPr lang="fr-FR" sz="18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tu quand tu étais plus jeune? </a:t>
                      </a:r>
                      <a:r>
                        <a:rPr lang="fr-FR" sz="1800" b="0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were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when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were</a:t>
                      </a:r>
                      <a:r>
                        <a:rPr lang="fr-FR" sz="18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younger</a:t>
                      </a:r>
                      <a:r>
                        <a:rPr lang="fr-FR" sz="18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94058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591089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</a:t>
                      </a:r>
                      <a:r>
                        <a:rPr lang="fr-FR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j’étais plus jeune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was younger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1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</a:t>
                      </a:r>
                      <a:r>
                        <a:rPr lang="fr-FR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j’avais dix 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was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1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trois ans</a:t>
                      </a:r>
                      <a:endParaRPr lang="fr-FR" sz="11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years ago.</a:t>
                      </a: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1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j’habitais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habitais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live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habitait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live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habitions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live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avec mon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père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my 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Londres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London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dans un petit village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a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village</a:t>
                      </a: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6224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j’allais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allais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allait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allions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l’école</a:t>
                      </a: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primaire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primary school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la maternelle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nursery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140267"/>
                  </a:ext>
                </a:extLst>
              </a:tr>
              <a:tr h="5778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j’avais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avais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avait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avions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cheveux</a:t>
                      </a: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blonds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blond hair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un beau sourire</a:t>
                      </a:r>
                    </a:p>
                    <a:p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a </a:t>
                      </a: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nice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smile</a:t>
                      </a:r>
                      <a:endParaRPr lang="fr-FR" sz="1100" b="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une queue de cheval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poney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tail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6146755"/>
                  </a:ext>
                </a:extLst>
              </a:tr>
              <a:tr h="5991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j’étais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étais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était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étions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mignon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mignonne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cute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sage</a:t>
                      </a:r>
                    </a:p>
                    <a:p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04536"/>
                  </a:ext>
                </a:extLst>
              </a:tr>
              <a:tr h="6304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jouais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jouais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jouait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jouions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 foot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jardin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football in the garden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</a:rPr>
                        <a:t>aux </a:t>
                      </a:r>
                      <a:r>
                        <a:rPr lang="fr-FR" sz="1100" b="1" i="0" baseline="0" noProof="0" dirty="0" err="1" smtClean="0">
                          <a:solidFill>
                            <a:srgbClr val="002060"/>
                          </a:solidFill>
                        </a:rPr>
                        <a:t>Légo</a:t>
                      </a:r>
                      <a:endParaRPr lang="fr-FR" sz="1100" b="1" i="0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lego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avec des poupées</a:t>
                      </a:r>
                    </a:p>
                    <a:p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with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dolls</a:t>
                      </a:r>
                      <a:endParaRPr lang="fr-FR" sz="1100" b="0" i="1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8382500"/>
                  </a:ext>
                </a:extLst>
              </a:tr>
              <a:tr h="619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aimais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aimait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aimions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chocolat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chocolate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</a:rPr>
                        <a:t>les animaux</a:t>
                      </a:r>
                    </a:p>
                    <a:p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animals</a:t>
                      </a:r>
                      <a:endParaRPr lang="fr-FR" sz="1100" b="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616050"/>
                  </a:ext>
                </a:extLst>
              </a:tr>
              <a:tr h="6403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détestais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détestais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détestait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détestions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légumes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</a:rPr>
                        <a:t>les chiens</a:t>
                      </a:r>
                    </a:p>
                    <a:p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dogs</a:t>
                      </a:r>
                      <a:endParaRPr lang="fr-FR" sz="1100" b="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2021077"/>
                  </a:ext>
                </a:extLst>
              </a:tr>
              <a:tr h="6309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portais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wear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portais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wear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portait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wear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portions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wear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uniforme</a:t>
                      </a: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scolaire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school uniform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</a:rPr>
                        <a:t>une casquette</a:t>
                      </a:r>
                    </a:p>
                    <a:p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a cap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281968"/>
                  </a:ext>
                </a:extLst>
              </a:tr>
              <a:tr h="6164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rêvais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1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dream</a:t>
                      </a:r>
                      <a:endParaRPr lang="fr-FR" sz="11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rêvais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dream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rêvait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dream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rêvions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dream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d’être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pompier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a fireman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d’être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instituteur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a teacher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d’être danseur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a teacher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4632863"/>
                  </a:ext>
                </a:extLst>
              </a:tr>
              <a:tr h="4802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lisais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 lisais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lisait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nous lisions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livres pour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enfants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children’s books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romans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novels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 BD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185329"/>
                  </a:ext>
                </a:extLst>
              </a:tr>
              <a:tr h="3841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j’étais plus … que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maintenant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i="1" dirty="0" smtClean="0">
                          <a:solidFill>
                            <a:srgbClr val="00B0F0"/>
                          </a:solidFill>
                        </a:rPr>
                        <a:t>I was more … than now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j’étais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moins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… que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maintenant</a:t>
                      </a:r>
                      <a:endParaRPr lang="en-GB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100" i="1" dirty="0" smtClean="0">
                          <a:solidFill>
                            <a:srgbClr val="00B0F0"/>
                          </a:solidFill>
                        </a:rPr>
                        <a:t>I was less … than now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m’entendais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</a:rPr>
                        <a:t>bien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</a:rPr>
                        <a:t> avec …</a:t>
                      </a:r>
                    </a:p>
                    <a:p>
                      <a:r>
                        <a:rPr lang="en-GB" sz="1100" i="1" dirty="0" smtClean="0">
                          <a:solidFill>
                            <a:srgbClr val="00B0F0"/>
                          </a:solidFill>
                        </a:rPr>
                        <a:t>I used to get on well with …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3392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6091013"/>
            <a:ext cx="1869141" cy="5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04778"/>
              </p:ext>
            </p:extLst>
          </p:nvPr>
        </p:nvGraphicFramePr>
        <p:xfrm>
          <a:off x="0" y="0"/>
          <a:ext cx="12115652" cy="6900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03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992782133"/>
                    </a:ext>
                  </a:extLst>
                </a:gridCol>
                <a:gridCol w="1163320">
                  <a:extLst>
                    <a:ext uri="{9D8B030D-6E8A-4147-A177-3AD203B41FA5}">
                      <a16:colId xmlns:a16="http://schemas.microsoft.com/office/drawing/2014/main" val="2005226397"/>
                    </a:ext>
                  </a:extLst>
                </a:gridCol>
                <a:gridCol w="927464">
                  <a:extLst>
                    <a:ext uri="{9D8B030D-6E8A-4147-A177-3AD203B41FA5}">
                      <a16:colId xmlns:a16="http://schemas.microsoft.com/office/drawing/2014/main" val="278933313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329723238"/>
                    </a:ext>
                  </a:extLst>
                </a:gridCol>
                <a:gridCol w="941010">
                  <a:extLst>
                    <a:ext uri="{9D8B030D-6E8A-4147-A177-3AD203B41FA5}">
                      <a16:colId xmlns:a16="http://schemas.microsoft.com/office/drawing/2014/main" val="1147751431"/>
                    </a:ext>
                  </a:extLst>
                </a:gridCol>
                <a:gridCol w="1006082">
                  <a:extLst>
                    <a:ext uri="{9D8B030D-6E8A-4147-A177-3AD203B41FA5}">
                      <a16:colId xmlns:a16="http://schemas.microsoft.com/office/drawing/2014/main" val="3851355471"/>
                    </a:ext>
                  </a:extLst>
                </a:gridCol>
                <a:gridCol w="944003">
                  <a:extLst>
                    <a:ext uri="{9D8B030D-6E8A-4147-A177-3AD203B41FA5}">
                      <a16:colId xmlns:a16="http://schemas.microsoft.com/office/drawing/2014/main" val="1666469174"/>
                    </a:ext>
                  </a:extLst>
                </a:gridCol>
                <a:gridCol w="941010">
                  <a:extLst>
                    <a:ext uri="{9D8B030D-6E8A-4147-A177-3AD203B41FA5}">
                      <a16:colId xmlns:a16="http://schemas.microsoft.com/office/drawing/2014/main" val="2744433730"/>
                    </a:ext>
                  </a:extLst>
                </a:gridCol>
                <a:gridCol w="389950">
                  <a:extLst>
                    <a:ext uri="{9D8B030D-6E8A-4147-A177-3AD203B41FA5}">
                      <a16:colId xmlns:a16="http://schemas.microsoft.com/office/drawing/2014/main" val="2811404624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418127731"/>
                    </a:ext>
                  </a:extLst>
                </a:gridCol>
                <a:gridCol w="507425">
                  <a:extLst>
                    <a:ext uri="{9D8B030D-6E8A-4147-A177-3AD203B41FA5}">
                      <a16:colId xmlns:a16="http://schemas.microsoft.com/office/drawing/2014/main" val="1476697491"/>
                    </a:ext>
                  </a:extLst>
                </a:gridCol>
                <a:gridCol w="1952749">
                  <a:extLst>
                    <a:ext uri="{9D8B030D-6E8A-4147-A177-3AD203B41FA5}">
                      <a16:colId xmlns:a16="http://schemas.microsoft.com/office/drawing/2014/main" val="3499715659"/>
                    </a:ext>
                  </a:extLst>
                </a:gridCol>
              </a:tblGrid>
              <a:tr h="360947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M1-PDD1a   Quelle est ta personnalité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personnality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70711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699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dirais 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say that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lang="fr-FR" sz="12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well-behaved, wise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70711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  <a:endParaRPr lang="en-GB" sz="1200" b="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93489"/>
                  </a:ext>
                </a:extLst>
              </a:tr>
              <a:tr h="36094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i="1" dirty="0" smtClean="0">
                          <a:solidFill>
                            <a:schemeClr val="bg1"/>
                          </a:solidFill>
                        </a:rPr>
                        <a:t>   5</a:t>
                      </a:r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18949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other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copains pensent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friends think that</a:t>
                      </a: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 parents pensent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parents think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 frère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brother thinks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soeur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 sister thinks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gens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disent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people say that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7030A0"/>
                          </a:solidFill>
                        </a:rPr>
                        <a:t>Repeat 2, 3 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7030A0"/>
                          </a:solidFill>
                        </a:rPr>
                        <a:t>and 4</a:t>
                      </a:r>
                      <a:endParaRPr lang="en-GB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agree with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ne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d’accord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avec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disagree with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them.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lui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him.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meilleure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best quality is</a:t>
                      </a:r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 sens de l’humour.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sense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of humour.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générosité.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generosity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gentillesse.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kindness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fidélité.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loyalty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l’honnêteté (f)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honesty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724590"/>
            <a:ext cx="1180418" cy="14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5732"/>
              </p:ext>
            </p:extLst>
          </p:nvPr>
        </p:nvGraphicFramePr>
        <p:xfrm>
          <a:off x="0" y="-91439"/>
          <a:ext cx="12191999" cy="6959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29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635981">
                  <a:extLst>
                    <a:ext uri="{9D8B030D-6E8A-4147-A177-3AD203B41FA5}">
                      <a16:colId xmlns:a16="http://schemas.microsoft.com/office/drawing/2014/main" val="96830672"/>
                    </a:ext>
                  </a:extLst>
                </a:gridCol>
                <a:gridCol w="898215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2142308">
                  <a:extLst>
                    <a:ext uri="{9D8B030D-6E8A-4147-A177-3AD203B41FA5}">
                      <a16:colId xmlns:a16="http://schemas.microsoft.com/office/drawing/2014/main" val="23129630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98966627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202043506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1660316679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3794917865"/>
                    </a:ext>
                  </a:extLst>
                </a:gridCol>
                <a:gridCol w="2185850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</a:tblGrid>
              <a:tr h="36192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M1-2  Qu’est-ce que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tu fais avec tes amis?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44304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795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retrouve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traine en ville avec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in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fr-FR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tchatte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ligne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chat online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de la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music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passe chez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go to ….’s house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meilleur ami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best friend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meilleure amie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friend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ami</a:t>
                      </a:r>
                      <a:r>
                        <a:rPr lang="fr-F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2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fr-FR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fr-FR" sz="1200" b="0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</a:t>
                      </a:r>
                      <a:endParaRPr lang="fr-FR" sz="1200" b="0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petit ami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boyfriend</a:t>
                      </a:r>
                      <a:endParaRPr lang="fr-FR" sz="1200" b="0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petite amie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girlfriend</a:t>
                      </a:r>
                      <a:endParaRPr lang="fr-FR" sz="11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rigole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ensemble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have a good laugh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toether</a:t>
                      </a: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film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clips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viéos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watch a film or music videos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foot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basket ensemble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play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footlabb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basketball together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tout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talk about everything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mange ensemble au fast-foot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eat together at a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food restaurant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trouve que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that 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</a:p>
                    <a:p>
                      <a:endParaRPr lang="en-GB" sz="1200" b="0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bit</a:t>
                      </a:r>
                    </a:p>
                    <a:p>
                      <a:endParaRPr lang="en-GB" sz="1200" b="0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</a:p>
                    <a:p>
                      <a:endParaRPr lang="en-GB" sz="1200" b="0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cool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i="1" noProof="0" dirty="0" smtClean="0">
                          <a:solidFill>
                            <a:srgbClr val="00B0F0"/>
                          </a:solidFill>
                        </a:rPr>
                        <a:t>cool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intéressant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i="1" noProof="0" dirty="0" err="1" smtClean="0">
                          <a:solidFill>
                            <a:srgbClr val="00B0F0"/>
                          </a:solidFill>
                        </a:rPr>
                        <a:t>interesting</a:t>
                      </a:r>
                      <a:endParaRPr lang="fr-FR" sz="12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génial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i="1" noProof="0" dirty="0" err="1" smtClean="0">
                          <a:solidFill>
                            <a:srgbClr val="00B0F0"/>
                          </a:solidFill>
                        </a:rPr>
                        <a:t>brilliant</a:t>
                      </a:r>
                      <a:r>
                        <a:rPr lang="fr-FR" sz="1200" noProof="0" dirty="0" smtClean="0"/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fabuleux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i="1" noProof="0" dirty="0" err="1" smtClean="0">
                          <a:solidFill>
                            <a:srgbClr val="00B0F0"/>
                          </a:solidFill>
                        </a:rPr>
                        <a:t>fabulous</a:t>
                      </a:r>
                      <a:endParaRPr lang="fr-FR" sz="12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nul.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i="1" noProof="0" dirty="0" err="1" smtClean="0">
                          <a:solidFill>
                            <a:srgbClr val="00B0F0"/>
                          </a:solidFill>
                        </a:rPr>
                        <a:t>rubbish</a:t>
                      </a:r>
                      <a:r>
                        <a:rPr lang="fr-FR" sz="1200" i="1" noProof="0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barbant.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200" i="1" noProof="0" dirty="0" err="1" smtClean="0">
                          <a:solidFill>
                            <a:srgbClr val="00B0F0"/>
                          </a:solidFill>
                        </a:rPr>
                        <a:t>boring</a:t>
                      </a:r>
                      <a:r>
                        <a:rPr lang="fr-FR" sz="1200" i="1" noProof="0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71444">
                <a:tc gridSpan="9"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EXTRA DETAIL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83357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81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fr-FR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retrouve </a:t>
                      </a:r>
                      <a:r>
                        <a:rPr lang="fr-FR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2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4383950"/>
            <a:ext cx="83604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46915"/>
              </p:ext>
            </p:extLst>
          </p:nvPr>
        </p:nvGraphicFramePr>
        <p:xfrm>
          <a:off x="1" y="13"/>
          <a:ext cx="12192004" cy="6857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03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35132">
                  <a:extLst>
                    <a:ext uri="{9D8B030D-6E8A-4147-A177-3AD203B41FA5}">
                      <a16:colId xmlns:a16="http://schemas.microsoft.com/office/drawing/2014/main" val="199278213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005226397"/>
                    </a:ext>
                  </a:extLst>
                </a:gridCol>
                <a:gridCol w="209006">
                  <a:extLst>
                    <a:ext uri="{9D8B030D-6E8A-4147-A177-3AD203B41FA5}">
                      <a16:colId xmlns:a16="http://schemas.microsoft.com/office/drawing/2014/main" val="2789333139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2777604252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val="194073006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85135547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773793551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1639880653"/>
                    </a:ext>
                  </a:extLst>
                </a:gridCol>
                <a:gridCol w="1922420">
                  <a:extLst>
                    <a:ext uri="{9D8B030D-6E8A-4147-A177-3AD203B41FA5}">
                      <a16:colId xmlns:a16="http://schemas.microsoft.com/office/drawing/2014/main" val="1572044788"/>
                    </a:ext>
                  </a:extLst>
                </a:gridCol>
                <a:gridCol w="1608911">
                  <a:extLst>
                    <a:ext uri="{9D8B030D-6E8A-4147-A177-3AD203B41FA5}">
                      <a16:colId xmlns:a16="http://schemas.microsoft.com/office/drawing/2014/main" val="3723213363"/>
                    </a:ext>
                  </a:extLst>
                </a:gridCol>
              </a:tblGrid>
              <a:tr h="379967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M1-3   C’est quoi un bon ami,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pour toi? 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 good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friend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for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4340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lang="fr-FR" sz="12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moi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me</a:t>
                      </a:r>
                      <a:endParaRPr lang="fr-FR" sz="12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chez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bon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important quality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friend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 sens de l’humour.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sense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of humour.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patience.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patience.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générosité.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generosity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gentillesse.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kindness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fidélité.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loyalty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la modestie.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modesty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l’honnêteté (f)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honesty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l’optimisme (m)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optimism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friend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must be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well-behaved, wise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030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n’est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 isn’t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55625"/>
                  </a:ext>
                </a:extLst>
              </a:tr>
              <a:tr h="42066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  <a:endParaRPr lang="en-GB" sz="1200" b="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93489"/>
                  </a:ext>
                </a:extLst>
              </a:tr>
              <a:tr h="28497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10227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plus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aussi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also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think that</a:t>
                      </a: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my opinion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bon ami (est quelqu’un qui)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good friend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(is someone who)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écoute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problems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tout le monde.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everybody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respecte mes opinions.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respects my opinions.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accepte mes imperfections.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accepts my faults.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m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d’intérêts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the same interests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l’humour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a sense of humour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39" y="3474720"/>
            <a:ext cx="1163351" cy="15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65747"/>
              </p:ext>
            </p:extLst>
          </p:nvPr>
        </p:nvGraphicFramePr>
        <p:xfrm>
          <a:off x="-16742" y="0"/>
          <a:ext cx="12208742" cy="693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803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481205">
                  <a:extLst>
                    <a:ext uri="{9D8B030D-6E8A-4147-A177-3AD203B41FA5}">
                      <a16:colId xmlns:a16="http://schemas.microsoft.com/office/drawing/2014/main" val="2599816028"/>
                    </a:ext>
                  </a:extLst>
                </a:gridCol>
                <a:gridCol w="122721">
                  <a:extLst>
                    <a:ext uri="{9D8B030D-6E8A-4147-A177-3AD203B41FA5}">
                      <a16:colId xmlns:a16="http://schemas.microsoft.com/office/drawing/2014/main" val="2412598037"/>
                    </a:ext>
                  </a:extLst>
                </a:gridCol>
                <a:gridCol w="788012">
                  <a:extLst>
                    <a:ext uri="{9D8B030D-6E8A-4147-A177-3AD203B41FA5}">
                      <a16:colId xmlns:a16="http://schemas.microsoft.com/office/drawing/2014/main" val="3082762948"/>
                    </a:ext>
                  </a:extLst>
                </a:gridCol>
                <a:gridCol w="234572">
                  <a:extLst>
                    <a:ext uri="{9D8B030D-6E8A-4147-A177-3AD203B41FA5}">
                      <a16:colId xmlns:a16="http://schemas.microsoft.com/office/drawing/2014/main" val="362381607"/>
                    </a:ext>
                  </a:extLst>
                </a:gridCol>
                <a:gridCol w="636399">
                  <a:extLst>
                    <a:ext uri="{9D8B030D-6E8A-4147-A177-3AD203B41FA5}">
                      <a16:colId xmlns:a16="http://schemas.microsoft.com/office/drawing/2014/main" val="1189659217"/>
                    </a:ext>
                  </a:extLst>
                </a:gridCol>
                <a:gridCol w="826641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3815865090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2092306350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val="271599827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451575219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3061307329"/>
                    </a:ext>
                  </a:extLst>
                </a:gridCol>
                <a:gridCol w="300445">
                  <a:extLst>
                    <a:ext uri="{9D8B030D-6E8A-4147-A177-3AD203B41FA5}">
                      <a16:colId xmlns:a16="http://schemas.microsoft.com/office/drawing/2014/main" val="327693594"/>
                    </a:ext>
                  </a:extLst>
                </a:gridCol>
                <a:gridCol w="1593770">
                  <a:extLst>
                    <a:ext uri="{9D8B030D-6E8A-4147-A177-3AD203B41FA5}">
                      <a16:colId xmlns:a16="http://schemas.microsoft.com/office/drawing/2014/main" val="2606607106"/>
                    </a:ext>
                  </a:extLst>
                </a:gridCol>
                <a:gridCol w="280904">
                  <a:extLst>
                    <a:ext uri="{9D8B030D-6E8A-4147-A177-3AD203B41FA5}">
                      <a16:colId xmlns:a16="http://schemas.microsoft.com/office/drawing/2014/main" val="1486983954"/>
                    </a:ext>
                  </a:extLst>
                </a:gridCol>
                <a:gridCol w="1944035">
                  <a:extLst>
                    <a:ext uri="{9D8B030D-6E8A-4147-A177-3AD203B41FA5}">
                      <a16:colId xmlns:a16="http://schemas.microsoft.com/office/drawing/2014/main" val="944182009"/>
                    </a:ext>
                  </a:extLst>
                </a:gridCol>
              </a:tblGrid>
              <a:tr h="352810"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M1-4a   </a:t>
                      </a:r>
                      <a:r>
                        <a:rPr lang="fr-FR" sz="20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Décris ta famille</a:t>
                      </a:r>
                      <a:r>
                        <a:rPr lang="fr-FR" sz="20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64608"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100320">
                <a:tc rowSpan="2"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</a:rPr>
                        <a:t>Dans ma famille il y a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</a:rPr>
                        <a:t>In my family there is</a:t>
                      </a: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trois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quatre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cinq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mother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father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parents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parents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frère et 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brother and 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deux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soeurs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two sisters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demi-frère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step-brother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ma demi-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step-sister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et moi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and me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</a:rPr>
                        <a:t>et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7030A0"/>
                          </a:solidFill>
                          <a:effectLst/>
                        </a:rPr>
                        <a:t>Repeat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plupart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du temps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 of the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général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general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m’entends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avec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get on well with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mother.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father.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parents.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parents.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frère et 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brother and sister.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deux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soeurs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two sisters.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demi-frère.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step-brother.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ma demi-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sœur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step-sister.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941078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enfant unique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I am an only child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je n’ai pas de frères ou sœurs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I’ve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 no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brothers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 and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sisters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64142"/>
                  </a:ext>
                </a:extLst>
              </a:tr>
              <a:tr h="264608">
                <a:tc gridSpan="16"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EXTRA DETAIL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264608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58437"/>
                  </a:ext>
                </a:extLst>
              </a:tr>
              <a:tr h="11919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père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My father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Ma mère 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My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mother</a:t>
                      </a:r>
                      <a:endParaRPr lang="en-GB" sz="1200" b="0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professeur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teacher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médecin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doctor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comptable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</a:rPr>
                        <a:t>accountant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infirmier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infirmière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nurse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chauffeur de taxi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taxi driver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Le weekend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At the weekend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restaurant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to the restaurant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to the cinema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fait des promenades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go for walks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voir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grands-parents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visit my grandparents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  <a:tr h="268650">
                <a:tc gridSpan="1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CONTINUE…</a:t>
                      </a:r>
                      <a:endParaRPr lang="en-GB" sz="12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2396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7521"/>
            <a:ext cx="1348548" cy="14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85956"/>
              </p:ext>
            </p:extLst>
          </p:nvPr>
        </p:nvGraphicFramePr>
        <p:xfrm>
          <a:off x="0" y="0"/>
          <a:ext cx="12192000" cy="6840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6892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54980">
                  <a:extLst>
                    <a:ext uri="{9D8B030D-6E8A-4147-A177-3AD203B41FA5}">
                      <a16:colId xmlns:a16="http://schemas.microsoft.com/office/drawing/2014/main" val="3448874561"/>
                    </a:ext>
                  </a:extLst>
                </a:gridCol>
                <a:gridCol w="1459401">
                  <a:extLst>
                    <a:ext uri="{9D8B030D-6E8A-4147-A177-3AD203B41FA5}">
                      <a16:colId xmlns:a16="http://schemas.microsoft.com/office/drawing/2014/main" val="96830672"/>
                    </a:ext>
                  </a:extLst>
                </a:gridCol>
                <a:gridCol w="800733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064130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313510">
                  <a:extLst>
                    <a:ext uri="{9D8B030D-6E8A-4147-A177-3AD203B41FA5}">
                      <a16:colId xmlns:a16="http://schemas.microsoft.com/office/drawing/2014/main" val="145678324"/>
                    </a:ext>
                  </a:extLst>
                </a:gridCol>
                <a:gridCol w="783770">
                  <a:extLst>
                    <a:ext uri="{9D8B030D-6E8A-4147-A177-3AD203B41FA5}">
                      <a16:colId xmlns:a16="http://schemas.microsoft.com/office/drawing/2014/main" val="1639880653"/>
                    </a:ext>
                  </a:extLst>
                </a:gridCol>
                <a:gridCol w="431074">
                  <a:extLst>
                    <a:ext uri="{9D8B030D-6E8A-4147-A177-3AD203B41FA5}">
                      <a16:colId xmlns:a16="http://schemas.microsoft.com/office/drawing/2014/main" val="2706694647"/>
                    </a:ext>
                  </a:extLst>
                </a:gridCol>
                <a:gridCol w="145508">
                  <a:extLst>
                    <a:ext uri="{9D8B030D-6E8A-4147-A177-3AD203B41FA5}">
                      <a16:colId xmlns:a16="http://schemas.microsoft.com/office/drawing/2014/main" val="1909947709"/>
                    </a:ext>
                  </a:extLst>
                </a:gridCol>
                <a:gridCol w="1452227">
                  <a:extLst>
                    <a:ext uri="{9D8B030D-6E8A-4147-A177-3AD203B41FA5}">
                      <a16:colId xmlns:a16="http://schemas.microsoft.com/office/drawing/2014/main" val="4010549108"/>
                    </a:ext>
                  </a:extLst>
                </a:gridCol>
                <a:gridCol w="516602">
                  <a:extLst>
                    <a:ext uri="{9D8B030D-6E8A-4147-A177-3AD203B41FA5}">
                      <a16:colId xmlns:a16="http://schemas.microsoft.com/office/drawing/2014/main" val="2285226127"/>
                    </a:ext>
                  </a:extLst>
                </a:gridCol>
                <a:gridCol w="555348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968630">
                  <a:extLst>
                    <a:ext uri="{9D8B030D-6E8A-4147-A177-3AD203B41FA5}">
                      <a16:colId xmlns:a16="http://schemas.microsoft.com/office/drawing/2014/main" val="2606607106"/>
                    </a:ext>
                  </a:extLst>
                </a:gridCol>
                <a:gridCol w="2009195">
                  <a:extLst>
                    <a:ext uri="{9D8B030D-6E8A-4147-A177-3AD203B41FA5}">
                      <a16:colId xmlns:a16="http://schemas.microsoft.com/office/drawing/2014/main" val="2348401142"/>
                    </a:ext>
                  </a:extLst>
                </a:gridCol>
              </a:tblGrid>
              <a:tr h="363174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M1-4b   Décris ta famille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72380"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5434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beau-père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stepfather/father-in-law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belle-mère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stepmother /mother-in-law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beau-frère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brother-in-law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belle-sœur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sister-in-law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demi-frère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half-brother/stepbrother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demi-sœur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half-sister/stepsister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fille (de)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daughter (of)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fils (de)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son (of)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L’enfant/le </a:t>
                      </a:r>
                      <a:r>
                        <a:rPr lang="fr-FR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petit-enfant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GB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(grand) </a:t>
                      </a: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mari / l’ex mari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(ex)husband</a:t>
                      </a: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femme/ l’ex-femme </a:t>
                      </a:r>
                      <a:endParaRPr lang="en-GB" sz="12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(ex)wife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agaçant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annoying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amusing/funny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bavard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talkative/chatty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drôle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égoïste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Selfish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fidèle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loyal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têtu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stubborn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generous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gentil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Impatient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travailleur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hard-working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jaloux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jealous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paresseux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bonne humeur </a:t>
                      </a: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compréhensif/-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équilibré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balanced/level-headed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indépendant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sage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well-behaved, wise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sensible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sérieux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en-GB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polite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honnête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méchant</a:t>
                      </a:r>
                      <a:r>
                        <a:rPr lang="en-GB" sz="12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nasty/mean</a:t>
                      </a:r>
                    </a:p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Fragile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endParaRPr lang="en-GB" sz="1200" b="1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cheveux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hair</a:t>
                      </a:r>
                    </a:p>
                    <a:p>
                      <a:endParaRPr lang="en-GB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i="0" kern="1200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courts/longs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short/long</a:t>
                      </a:r>
                      <a:endParaRPr lang="fr-FR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raides/bouclés/frisés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straight/curly</a:t>
                      </a:r>
                      <a:endParaRPr lang="fr-FR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noirs/bruns/blonds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black/brown/blond</a:t>
                      </a:r>
                      <a:endParaRPr lang="fr-FR" sz="1200" b="1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roux/gris/blancs</a:t>
                      </a:r>
                      <a:r>
                        <a:rPr lang="fr-FR" sz="1200" b="1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red/grey/white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8171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yeux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eyes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bleus/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blue/green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/marron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grey/brown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101806"/>
                  </a:ext>
                </a:extLst>
              </a:tr>
              <a:tr h="15155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boutons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spots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barbe/une moustache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beard/a moustache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154072"/>
                  </a:ext>
                </a:extLst>
              </a:tr>
              <a:tr h="9358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lunettes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glasses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29240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77400"/>
                  </a:ext>
                </a:extLst>
              </a:tr>
              <a:tr h="272380"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82985"/>
                  </a:ext>
                </a:extLst>
              </a:tr>
              <a:tr h="8171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dispute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argue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m’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entends bien avec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on well with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fâche contre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get angry with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m’occupe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look after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confie 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confide in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eux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chamaille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bicker with each other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s’aime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love each other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7" y="3918857"/>
            <a:ext cx="2427288" cy="14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26586"/>
              </p:ext>
            </p:extLst>
          </p:nvPr>
        </p:nvGraphicFramePr>
        <p:xfrm>
          <a:off x="-5575" y="12236"/>
          <a:ext cx="12197575" cy="6447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05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3144205784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285226127"/>
                    </a:ext>
                  </a:extLst>
                </a:gridCol>
                <a:gridCol w="2813479">
                  <a:extLst>
                    <a:ext uri="{9D8B030D-6E8A-4147-A177-3AD203B41FA5}">
                      <a16:colId xmlns:a16="http://schemas.microsoft.com/office/drawing/2014/main" val="4205707394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1803595560"/>
                    </a:ext>
                  </a:extLst>
                </a:gridCol>
                <a:gridCol w="3335993">
                  <a:extLst>
                    <a:ext uri="{9D8B030D-6E8A-4147-A177-3AD203B41FA5}">
                      <a16:colId xmlns:a16="http://schemas.microsoft.com/office/drawing/2014/main" val="1791204228"/>
                    </a:ext>
                  </a:extLst>
                </a:gridCol>
              </a:tblGrid>
              <a:tr h="33115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M1-5   Tu t’entends bien avec ta famille? Pourquoi? Pourquoi pas? 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Do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get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on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well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not?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0697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m’entends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avec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get along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J’aime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beaucoup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like a lot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my father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mon frère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my brother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mon grand -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my grandfather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my mother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 grand -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my grandmother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sœur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my sister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/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qu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’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/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puisqu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’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</a:t>
                      </a: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écoute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problems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tout le monde.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everybody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respecte mes opinions.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respects my opinions.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accepte mes imperfections.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accepts my faults.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m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d’intérêts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the same interests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l’humour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a sense of humour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46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ne se dispute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jamais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we never argue.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a 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mêmes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goûts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we have the same tastes.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rigole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tout le temps.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we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jokes all the time.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m’entends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avec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lui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/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elle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get along with him / her.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64483"/>
                  </a:ext>
                </a:extLst>
              </a:tr>
              <a:tr h="59894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ne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m’entends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avec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don’t get along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déteste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hate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954217"/>
                  </a:ext>
                </a:extLst>
              </a:tr>
              <a:tr h="17385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</a:t>
                      </a: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n’écoute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problems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 respecte pas mes opinions.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respect my opinions.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n’accepte pas mes imperfections.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accept my faults.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les m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d’intérêts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have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same interests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n’a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l’humour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doesn’t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have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sense of humour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755968"/>
                  </a:ext>
                </a:extLst>
              </a:tr>
              <a:tr h="11764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se dispute tout le temps.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argue all the time.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trop différent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(e)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s.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we are too different.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8094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5" y="5563688"/>
            <a:ext cx="1781791" cy="9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79587"/>
              </p:ext>
            </p:extLst>
          </p:nvPr>
        </p:nvGraphicFramePr>
        <p:xfrm>
          <a:off x="0" y="-97668"/>
          <a:ext cx="12192000" cy="686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651">
                  <a:extLst>
                    <a:ext uri="{9D8B030D-6E8A-4147-A177-3AD203B41FA5}">
                      <a16:colId xmlns:a16="http://schemas.microsoft.com/office/drawing/2014/main" val="172182755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1928537900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421868103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38859561"/>
                    </a:ext>
                  </a:extLst>
                </a:gridCol>
                <a:gridCol w="378822">
                  <a:extLst>
                    <a:ext uri="{9D8B030D-6E8A-4147-A177-3AD203B41FA5}">
                      <a16:colId xmlns:a16="http://schemas.microsoft.com/office/drawing/2014/main" val="2914886563"/>
                    </a:ext>
                  </a:extLst>
                </a:gridCol>
                <a:gridCol w="378823">
                  <a:extLst>
                    <a:ext uri="{9D8B030D-6E8A-4147-A177-3AD203B41FA5}">
                      <a16:colId xmlns:a16="http://schemas.microsoft.com/office/drawing/2014/main" val="1197520728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1092639493"/>
                    </a:ext>
                  </a:extLst>
                </a:gridCol>
                <a:gridCol w="418012">
                  <a:extLst>
                    <a:ext uri="{9D8B030D-6E8A-4147-A177-3AD203B41FA5}">
                      <a16:colId xmlns:a16="http://schemas.microsoft.com/office/drawing/2014/main" val="3357058021"/>
                    </a:ext>
                  </a:extLst>
                </a:gridCol>
                <a:gridCol w="927462">
                  <a:extLst>
                    <a:ext uri="{9D8B030D-6E8A-4147-A177-3AD203B41FA5}">
                      <a16:colId xmlns:a16="http://schemas.microsoft.com/office/drawing/2014/main" val="3100845600"/>
                    </a:ext>
                  </a:extLst>
                </a:gridCol>
                <a:gridCol w="143692">
                  <a:extLst>
                    <a:ext uri="{9D8B030D-6E8A-4147-A177-3AD203B41FA5}">
                      <a16:colId xmlns:a16="http://schemas.microsoft.com/office/drawing/2014/main" val="1488149394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3909105800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136589293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722730063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764407810"/>
                    </a:ext>
                  </a:extLst>
                </a:gridCol>
              </a:tblGrid>
              <a:tr h="356485">
                <a:tc gridSpan="14">
                  <a:txBody>
                    <a:bodyPr/>
                    <a:lstStyle/>
                    <a:p>
                      <a:r>
                        <a:rPr lang="fr-FR" noProof="0" dirty="0" smtClean="0"/>
                        <a:t>M1-6.</a:t>
                      </a:r>
                      <a:r>
                        <a:rPr lang="fr-FR" baseline="0" noProof="0" dirty="0" smtClean="0"/>
                        <a:t>  Qu’est-ce que tu vas faire ce week-end avec ta famille?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39904"/>
                  </a:ext>
                </a:extLst>
              </a:tr>
              <a:tr h="306758"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37401"/>
                  </a:ext>
                </a:extLst>
              </a:tr>
              <a:tr h="381488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aseline="0" noProof="0" dirty="0" smtClean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Ce week-end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This weekend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je vais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u="none" noProof="0" dirty="0" smtClean="0">
                          <a:solidFill>
                            <a:srgbClr val="002060"/>
                          </a:solidFill>
                        </a:rPr>
                        <a:t>aller au match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go to the match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faire les magasins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go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shopping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faire du patin à glace/patinage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go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ice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skating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manger au fast-food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eat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in a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fast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food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restaurant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aller au cinéma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go to the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cinema</a:t>
                      </a:r>
                      <a:endParaRPr lang="fr-FR" sz="1100" b="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faire du skate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go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skateboarding</a:t>
                      </a:r>
                      <a:endParaRPr lang="fr-FR" sz="1100" b="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voir un spectacle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see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a show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jouer à des jeux vidéos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play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video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games</a:t>
                      </a:r>
                      <a:endParaRPr lang="fr-FR" sz="1100" b="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avec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with</a:t>
                      </a: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ma famille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family</a:t>
                      </a: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ma</a:t>
                      </a: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 mère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mother</a:t>
                      </a:r>
                      <a:endParaRPr lang="fr-FR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baseline="0" noProof="0" dirty="0" smtClean="0">
                          <a:solidFill>
                            <a:srgbClr val="002060"/>
                          </a:solidFill>
                        </a:rPr>
                        <a:t>mon père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father</a:t>
                      </a:r>
                      <a:endParaRPr lang="fr-FR" sz="1100" i="1" baseline="0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</a:rPr>
                        <a:t>mes parents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parents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aussi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also</a:t>
                      </a: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en plus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in addition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après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after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on va</a:t>
                      </a:r>
                      <a:endParaRPr lang="fr-FR" sz="11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are </a:t>
                      </a:r>
                      <a:r>
                        <a:rPr lang="fr-FR" sz="1100" i="1" baseline="0" noProof="0" dirty="0" err="1" smtClean="0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baseline="0" noProof="0" dirty="0" smtClean="0">
                          <a:solidFill>
                            <a:srgbClr val="00B0F0"/>
                          </a:solidFill>
                        </a:rPr>
                        <a:t> to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sz="110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err="1" smtClean="0">
                          <a:solidFill>
                            <a:srgbClr val="7030A0"/>
                          </a:solidFill>
                        </a:rPr>
                        <a:t>Repeat</a:t>
                      </a:r>
                      <a:r>
                        <a:rPr lang="fr-FR" sz="1100" b="1" noProof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100" b="1" noProof="0" dirty="0" err="1" smtClean="0">
                          <a:solidFill>
                            <a:srgbClr val="7030A0"/>
                          </a:solidFill>
                        </a:rPr>
                        <a:t>number</a:t>
                      </a:r>
                      <a:r>
                        <a:rPr lang="fr-FR" sz="1100" b="1" baseline="0" noProof="0" dirty="0" smtClean="0">
                          <a:solidFill>
                            <a:srgbClr val="7030A0"/>
                          </a:solidFill>
                        </a:rPr>
                        <a:t> 3</a:t>
                      </a: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ça va être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it’s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 to </a:t>
                      </a: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be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cool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cool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intéressant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interesting</a:t>
                      </a: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génial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brilliant</a:t>
                      </a:r>
                      <a:r>
                        <a:rPr lang="fr-FR" sz="1100" noProof="0" dirty="0" smtClean="0"/>
                        <a:t>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fabuleux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fabulous</a:t>
                      </a: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252709"/>
                  </a:ext>
                </a:extLst>
              </a:tr>
              <a:tr h="366520">
                <a:tc gridSpan="14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smtClean="0">
                          <a:solidFill>
                            <a:schemeClr val="bg1"/>
                          </a:solidFill>
                        </a:rPr>
                        <a:t>EXTRA DETAIL  (</a:t>
                      </a:r>
                      <a:r>
                        <a:rPr lang="fr-FR" sz="1100" i="1" noProof="0" dirty="0" err="1" smtClean="0">
                          <a:solidFill>
                            <a:schemeClr val="bg1"/>
                          </a:solidFill>
                        </a:rPr>
                        <a:t>negative</a:t>
                      </a:r>
                      <a:r>
                        <a:rPr lang="fr-FR" sz="1100" i="1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10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baseline="0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69703"/>
                  </a:ext>
                </a:extLst>
              </a:tr>
              <a:tr h="306758"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chemeClr val="bg1"/>
                          </a:solidFill>
                        </a:rPr>
                        <a:t>          17</a:t>
                      </a:r>
                      <a:endParaRPr lang="fr-FR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53356"/>
                  </a:ext>
                </a:extLst>
              </a:tr>
              <a:tr h="170659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cependant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however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je ne vais pas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am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 not </a:t>
                      </a: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goin</a:t>
                      </a:r>
                      <a:r>
                        <a:rPr lang="fr-FR" sz="1100" b="0" i="1" baseline="0" noProof="0" dirty="0" err="1" smtClean="0">
                          <a:solidFill>
                            <a:srgbClr val="00B0F0"/>
                          </a:solidFill>
                        </a:rPr>
                        <a:t>g</a:t>
                      </a:r>
                      <a:r>
                        <a:rPr lang="fr-FR" sz="1100" b="0" i="1" baseline="0" noProof="0" dirty="0" smtClean="0">
                          <a:solidFill>
                            <a:srgbClr val="00B0F0"/>
                          </a:solidFill>
                        </a:rPr>
                        <a:t> to</a:t>
                      </a:r>
                      <a:endParaRPr lang="fr-FR" sz="1100" b="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on ne va pas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we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 are not </a:t>
                      </a: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goign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</a:rPr>
                        <a:t> 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err="1" smtClean="0">
                          <a:solidFill>
                            <a:srgbClr val="7030A0"/>
                          </a:solidFill>
                        </a:rPr>
                        <a:t>repeat</a:t>
                      </a:r>
                      <a:r>
                        <a:rPr lang="fr-FR" sz="1100" b="1" noProof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r-FR" sz="1100" b="1" noProof="0" dirty="0" err="1" smtClean="0">
                          <a:solidFill>
                            <a:srgbClr val="7030A0"/>
                          </a:solidFill>
                        </a:rPr>
                        <a:t>number</a:t>
                      </a:r>
                      <a:r>
                        <a:rPr lang="fr-FR" sz="1100" b="1" noProof="0" dirty="0" smtClean="0">
                          <a:solidFill>
                            <a:srgbClr val="7030A0"/>
                          </a:solidFill>
                        </a:rPr>
                        <a:t> 3</a:t>
                      </a:r>
                      <a:endParaRPr lang="fr-FR" sz="11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</a:rPr>
                        <a:t>parce que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</a:rPr>
                        <a:t>because</a:t>
                      </a:r>
                      <a:endParaRPr lang="fr-FR" sz="1100" b="0" i="1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c’est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it’s</a:t>
                      </a:r>
                      <a:endParaRPr lang="fr-FR" sz="11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trop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too</a:t>
                      </a: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assez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quite</a:t>
                      </a:r>
                      <a:endParaRPr lang="fr-FR" sz="1100" noProof="0" dirty="0" smtClean="0"/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vraiment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really</a:t>
                      </a: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i="1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nul.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rubbish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b="1" noProof="0" dirty="0" smtClean="0">
                          <a:solidFill>
                            <a:srgbClr val="002060"/>
                          </a:solidFill>
                        </a:rPr>
                        <a:t>barbant.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100" i="1" noProof="0" dirty="0" err="1" smtClean="0">
                          <a:solidFill>
                            <a:srgbClr val="00B0F0"/>
                          </a:solidFill>
                        </a:rPr>
                        <a:t>boring</a:t>
                      </a:r>
                      <a:r>
                        <a:rPr lang="fr-FR" sz="1100" i="1" noProof="0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1100" b="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7501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79" y="5198852"/>
            <a:ext cx="2293348" cy="1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76512"/>
              </p:ext>
            </p:extLst>
          </p:nvPr>
        </p:nvGraphicFramePr>
        <p:xfrm>
          <a:off x="0" y="3"/>
          <a:ext cx="12213773" cy="6725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79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3258694314"/>
                    </a:ext>
                  </a:extLst>
                </a:gridCol>
                <a:gridCol w="1774272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725292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623022">
                  <a:extLst>
                    <a:ext uri="{9D8B030D-6E8A-4147-A177-3AD203B41FA5}">
                      <a16:colId xmlns:a16="http://schemas.microsoft.com/office/drawing/2014/main" val="2682667079"/>
                    </a:ext>
                  </a:extLst>
                </a:gridCol>
                <a:gridCol w="862646">
                  <a:extLst>
                    <a:ext uri="{9D8B030D-6E8A-4147-A177-3AD203B41FA5}">
                      <a16:colId xmlns:a16="http://schemas.microsoft.com/office/drawing/2014/main" val="3859250158"/>
                    </a:ext>
                  </a:extLst>
                </a:gridCol>
                <a:gridCol w="1485668">
                  <a:extLst>
                    <a:ext uri="{9D8B030D-6E8A-4147-A177-3AD203B41FA5}">
                      <a16:colId xmlns:a16="http://schemas.microsoft.com/office/drawing/2014/main" val="2696414648"/>
                    </a:ext>
                  </a:extLst>
                </a:gridCol>
                <a:gridCol w="1198119">
                  <a:extLst>
                    <a:ext uri="{9D8B030D-6E8A-4147-A177-3AD203B41FA5}">
                      <a16:colId xmlns:a16="http://schemas.microsoft.com/office/drawing/2014/main" val="4197684131"/>
                    </a:ext>
                  </a:extLst>
                </a:gridCol>
                <a:gridCol w="1198119">
                  <a:extLst>
                    <a:ext uri="{9D8B030D-6E8A-4147-A177-3AD203B41FA5}">
                      <a16:colId xmlns:a16="http://schemas.microsoft.com/office/drawing/2014/main" val="4092841317"/>
                    </a:ext>
                  </a:extLst>
                </a:gridCol>
                <a:gridCol w="1479677">
                  <a:extLst>
                    <a:ext uri="{9D8B030D-6E8A-4147-A177-3AD203B41FA5}">
                      <a16:colId xmlns:a16="http://schemas.microsoft.com/office/drawing/2014/main" val="370463609"/>
                    </a:ext>
                  </a:extLst>
                </a:gridCol>
              </a:tblGrid>
              <a:tr h="35312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M1.7   Qu’est-ce que tu as fait samedi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dernier?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did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last Saturday?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91883"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4</a:t>
                      </a:r>
                      <a:endParaRPr lang="fr-FR" sz="15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089872">
                <a:tc rowSpan="2">
                  <a:txBody>
                    <a:bodyPr/>
                    <a:lstStyle/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Samedi dernier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Saturday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d’abord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 of 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après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afterwards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puis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ensuite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allé(e)(s)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(e)(s)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restaurant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 restaurant</a:t>
                      </a:r>
                      <a:endParaRPr lang="en-GB" sz="12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  <a:endParaRPr lang="en-GB" sz="12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le bus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200" b="0" i="1" kern="120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pub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pub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c’était 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trouvé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found that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totalement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totally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génial.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200" b="1" noProof="0" dirty="0" err="1" smtClean="0">
                          <a:solidFill>
                            <a:srgbClr val="002060"/>
                          </a:solidFill>
                        </a:rPr>
                        <a:t>arrant</a:t>
                      </a: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intéressant.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ennuyeux.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nul.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fabuleux.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fabulous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désastreux.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disastrous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7677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Il/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copain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GB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copine</a:t>
                      </a:r>
                      <a:endParaRPr lang="en-GB" sz="1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contacted a friend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house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i="0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raté le bus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missed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the bus</a:t>
                      </a: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écouté de la musique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listened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music</a:t>
                      </a: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retrouvé </a:t>
                      </a:r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mon copain /</a:t>
                      </a:r>
                      <a:r>
                        <a:rPr lang="fr-FR" sz="1200" b="1" baseline="0" noProof="0" dirty="0" smtClean="0">
                          <a:solidFill>
                            <a:srgbClr val="FF0000"/>
                          </a:solidFill>
                        </a:rPr>
                        <a:t>ma copine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friend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discuté avec mon copain /</a:t>
                      </a:r>
                      <a:r>
                        <a:rPr lang="fr-FR" sz="1200" b="1" baseline="0" noProof="0" dirty="0" smtClean="0">
                          <a:solidFill>
                            <a:srgbClr val="FF0000"/>
                          </a:solidFill>
                        </a:rPr>
                        <a:t>ma copine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talked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friend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mangé un 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sandwich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sandwich</a:t>
                      </a: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acheté des vêtements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passé une très bonne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jourmée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good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4111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65" y="1441268"/>
            <a:ext cx="1900645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2912</Words>
  <Application>Microsoft Office PowerPoint</Application>
  <PresentationFormat>Widescreen</PresentationFormat>
  <Paragraphs>1277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AvenirNext LT Pro Bold</vt:lpstr>
      <vt:lpstr>Calibri</vt:lpstr>
      <vt:lpstr>Calibri Light</vt:lpstr>
      <vt:lpstr>Times New Roman</vt:lpstr>
      <vt:lpstr>Office Theme</vt:lpstr>
      <vt:lpstr>MODULE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Arthur Desbois</cp:lastModifiedBy>
  <cp:revision>58</cp:revision>
  <dcterms:created xsi:type="dcterms:W3CDTF">2021-06-16T07:38:02Z</dcterms:created>
  <dcterms:modified xsi:type="dcterms:W3CDTF">2022-11-08T11:51:13Z</dcterms:modified>
</cp:coreProperties>
</file>