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2.xml" ContentType="application/vnd.openxmlformats-officedocument.presentationml.slide+xml"/>
  <Override PartName="/ppt/slides/slide1.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4" r:id="rId2"/>
    <p:sldId id="265"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94595"/>
  </p:normalViewPr>
  <p:slideViewPr>
    <p:cSldViewPr snapToGrid="0" snapToObjects="1">
      <p:cViewPr varScale="1">
        <p:scale>
          <a:sx n="41" d="100"/>
          <a:sy n="41" d="100"/>
        </p:scale>
        <p:origin x="16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arine Hutchinson" userId="c635759b-9870-4c5e-865d-c7e64a25b5dd" providerId="ADAL" clId="{1D0BBCED-D736-C949-BC0D-D7E1AB923432}"/>
    <pc:docChg chg="custSel modSld">
      <pc:chgData name="Katharine Hutchinson" userId="c635759b-9870-4c5e-865d-c7e64a25b5dd" providerId="ADAL" clId="{1D0BBCED-D736-C949-BC0D-D7E1AB923432}" dt="2019-09-02T12:20:54.173" v="284" actId="20577"/>
      <pc:docMkLst>
        <pc:docMk/>
      </pc:docMkLst>
      <pc:sldChg chg="modSp">
        <pc:chgData name="Katharine Hutchinson" userId="c635759b-9870-4c5e-865d-c7e64a25b5dd" providerId="ADAL" clId="{1D0BBCED-D736-C949-BC0D-D7E1AB923432}" dt="2019-09-02T12:20:54.173" v="284" actId="20577"/>
        <pc:sldMkLst>
          <pc:docMk/>
          <pc:sldMk cId="3865692460" sldId="264"/>
        </pc:sldMkLst>
        <pc:spChg chg="mod">
          <ac:chgData name="Katharine Hutchinson" userId="c635759b-9870-4c5e-865d-c7e64a25b5dd" providerId="ADAL" clId="{1D0BBCED-D736-C949-BC0D-D7E1AB923432}" dt="2019-08-27T14:21:55.283" v="5" actId="20577"/>
          <ac:spMkLst>
            <pc:docMk/>
            <pc:sldMk cId="3865692460" sldId="264"/>
            <ac:spMk id="7" creationId="{BA731F4B-99C4-2C44-B5A0-D1E5D98DBF6A}"/>
          </ac:spMkLst>
        </pc:spChg>
        <pc:graphicFrameChg chg="modGraphic">
          <ac:chgData name="Katharine Hutchinson" userId="c635759b-9870-4c5e-865d-c7e64a25b5dd" providerId="ADAL" clId="{1D0BBCED-D736-C949-BC0D-D7E1AB923432}" dt="2019-09-02T12:20:54.173" v="284" actId="20577"/>
          <ac:graphicFrameMkLst>
            <pc:docMk/>
            <pc:sldMk cId="3865692460" sldId="264"/>
            <ac:graphicFrameMk id="4" creationId="{46379187-53A3-D54F-A200-9592DD2304AF}"/>
          </ac:graphicFrameMkLst>
        </pc:graphicFrameChg>
      </pc:sldChg>
      <pc:sldChg chg="modSp">
        <pc:chgData name="Katharine Hutchinson" userId="c635759b-9870-4c5e-865d-c7e64a25b5dd" providerId="ADAL" clId="{1D0BBCED-D736-C949-BC0D-D7E1AB923432}" dt="2019-08-27T14:22:08.162" v="23" actId="20577"/>
        <pc:sldMkLst>
          <pc:docMk/>
          <pc:sldMk cId="3555244037" sldId="265"/>
        </pc:sldMkLst>
        <pc:spChg chg="mod">
          <ac:chgData name="Katharine Hutchinson" userId="c635759b-9870-4c5e-865d-c7e64a25b5dd" providerId="ADAL" clId="{1D0BBCED-D736-C949-BC0D-D7E1AB923432}" dt="2019-08-27T14:22:02.808" v="15" actId="1076"/>
          <ac:spMkLst>
            <pc:docMk/>
            <pc:sldMk cId="3555244037" sldId="265"/>
            <ac:spMk id="7" creationId="{BA731F4B-99C4-2C44-B5A0-D1E5D98DBF6A}"/>
          </ac:spMkLst>
        </pc:spChg>
        <pc:graphicFrameChg chg="modGraphic">
          <ac:chgData name="Katharine Hutchinson" userId="c635759b-9870-4c5e-865d-c7e64a25b5dd" providerId="ADAL" clId="{1D0BBCED-D736-C949-BC0D-D7E1AB923432}" dt="2019-08-27T14:22:08.162" v="23" actId="20577"/>
          <ac:graphicFrameMkLst>
            <pc:docMk/>
            <pc:sldMk cId="3555244037" sldId="265"/>
            <ac:graphicFrameMk id="4" creationId="{46379187-53A3-D54F-A200-9592DD2304A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3146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02187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3414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4840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E37A59-DF7C-3F47-B33A-60816A153CC1}" type="datetimeFigureOut">
              <a:rPr lang="en-US" smtClean="0"/>
              <a:t>6/15/2021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84886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E37A59-DF7C-3F47-B33A-60816A153CC1}" type="datetimeFigureOut">
              <a:rPr lang="en-US" smtClean="0"/>
              <a:t>6/15/2021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29732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E37A59-DF7C-3F47-B33A-60816A153CC1}" type="datetimeFigureOut">
              <a:rPr lang="en-US" smtClean="0"/>
              <a:t>6/15/2021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381802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9761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31565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37813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664383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37A59-DF7C-3F47-B33A-60816A153CC1}" type="datetimeFigureOut">
              <a:rPr lang="en-US" smtClean="0"/>
              <a:t>6/15/2021</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C2D885-0A33-6F4C-A818-E4626F98051E}" type="slidenum">
              <a:rPr lang="en-US" smtClean="0"/>
              <a:t>‹#›</a:t>
            </a:fld>
            <a:endParaRPr lang="en-US"/>
          </a:p>
        </p:txBody>
      </p:sp>
    </p:spTree>
    <p:extLst>
      <p:ext uri="{BB962C8B-B14F-4D97-AF65-F5344CB8AC3E}">
        <p14:creationId xmlns:p14="http://schemas.microsoft.com/office/powerpoint/2010/main" val="7230464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4280186107"/>
              </p:ext>
            </p:extLst>
          </p:nvPr>
        </p:nvGraphicFramePr>
        <p:xfrm>
          <a:off x="283002" y="1209265"/>
          <a:ext cx="9412532" cy="5486400"/>
        </p:xfrm>
        <a:graphic>
          <a:graphicData uri="http://schemas.openxmlformats.org/drawingml/2006/table">
            <a:tbl>
              <a:tblPr firstRow="1" bandRow="1">
                <a:tableStyleId>{5940675A-B579-460E-94D1-54222C63F5DA}</a:tableStyleId>
              </a:tblPr>
              <a:tblGrid>
                <a:gridCol w="4335890">
                  <a:extLst>
                    <a:ext uri="{9D8B030D-6E8A-4147-A177-3AD203B41FA5}">
                      <a16:colId xmlns:a16="http://schemas.microsoft.com/office/drawing/2014/main" val="2819291962"/>
                    </a:ext>
                  </a:extLst>
                </a:gridCol>
                <a:gridCol w="5076642">
                  <a:extLst>
                    <a:ext uri="{9D8B030D-6E8A-4147-A177-3AD203B41FA5}">
                      <a16:colId xmlns:a16="http://schemas.microsoft.com/office/drawing/2014/main" val="2243296876"/>
                    </a:ext>
                  </a:extLst>
                </a:gridCol>
              </a:tblGrid>
              <a:tr h="0">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Hajj is a pilgrimage that every Muslim tries to make at least once in their lifetime.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Pilgrims travel to Makkah, in Saudi Arabia.</a:t>
                      </a: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When approaching Makkah, pilgrims must enter into a spiritual state of holiness or purity known as ihram. This involves performing ritual washing, praying and putting on ihram clothing. Men dress in two sheets of white cloth and women wear a single </a:t>
                      </a:r>
                      <a:r>
                        <a:rPr lang="en-US" sz="1200" kern="1200" dirty="0" err="1">
                          <a:solidFill>
                            <a:schemeClr val="tx1"/>
                          </a:solidFill>
                          <a:effectLst/>
                          <a:latin typeface="Arial" panose="020B0604020202020204" pitchFamily="34" charset="0"/>
                          <a:ea typeface="+mn-ea"/>
                          <a:cs typeface="Arial" panose="020B0604020202020204" pitchFamily="34" charset="0"/>
                        </a:rPr>
                        <a:t>colour</a:t>
                      </a:r>
                      <a:r>
                        <a:rPr lang="en-US" sz="1200" kern="1200" dirty="0">
                          <a:solidFill>
                            <a:schemeClr val="tx1"/>
                          </a:solidFill>
                          <a:effectLst/>
                          <a:latin typeface="Arial" panose="020B0604020202020204" pitchFamily="34" charset="0"/>
                          <a:ea typeface="+mn-ea"/>
                          <a:cs typeface="Arial" panose="020B0604020202020204" pitchFamily="34" charset="0"/>
                        </a:rPr>
                        <a:t>. While in this state, pilgrims are not allowed to do various things, including smoke, shave, wear perfume or </a:t>
                      </a:r>
                      <a:r>
                        <a:rPr lang="en-US" sz="1200" kern="1200" dirty="0" err="1">
                          <a:solidFill>
                            <a:schemeClr val="tx1"/>
                          </a:solidFill>
                          <a:effectLst/>
                          <a:latin typeface="Arial" panose="020B0604020202020204" pitchFamily="34" charset="0"/>
                          <a:ea typeface="+mn-ea"/>
                          <a:cs typeface="Arial" panose="020B0604020202020204" pitchFamily="34" charset="0"/>
                        </a:rPr>
                        <a:t>jewellery</a:t>
                      </a:r>
                      <a:r>
                        <a:rPr lang="en-US" sz="1200" kern="1200" dirty="0">
                          <a:solidFill>
                            <a:schemeClr val="tx1"/>
                          </a:solidFill>
                          <a:effectLst/>
                          <a:latin typeface="Arial" panose="020B0604020202020204" pitchFamily="34" charset="0"/>
                          <a:ea typeface="+mn-ea"/>
                          <a:cs typeface="Arial" panose="020B0604020202020204" pitchFamily="34" charset="0"/>
                        </a:rPr>
                        <a:t>, or cut their nails. It is a time to focus wholly on God.</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On arriving in Makkah, pilgrims head towards the Grand Mosque, which is home to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Pilgrims walk around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seven times in an anticlockwise direction.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After circling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pilgrims walk or run back and forth between two hills, </a:t>
                      </a:r>
                      <a:r>
                        <a:rPr lang="en-US" sz="1200" kern="1200" dirty="0" err="1">
                          <a:solidFill>
                            <a:schemeClr val="tx1"/>
                          </a:solidFill>
                          <a:effectLst/>
                          <a:latin typeface="Arial" panose="020B0604020202020204" pitchFamily="34" charset="0"/>
                          <a:ea typeface="+mn-ea"/>
                          <a:cs typeface="Arial" panose="020B0604020202020204" pitchFamily="34" charset="0"/>
                        </a:rPr>
                        <a:t>Safa</a:t>
                      </a:r>
                      <a:r>
                        <a:rPr lang="en-US" sz="1200" kern="1200">
                          <a:solidFill>
                            <a:schemeClr val="tx1"/>
                          </a:solidFill>
                          <a:effectLst/>
                          <a:latin typeface="Arial" panose="020B0604020202020204" pitchFamily="34" charset="0"/>
                          <a:ea typeface="+mn-ea"/>
                          <a:cs typeface="Arial" panose="020B0604020202020204" pitchFamily="34" charset="0"/>
                        </a:rPr>
                        <a:t> and </a:t>
                      </a:r>
                      <a:r>
                        <a:rPr lang="en-US" sz="1200" kern="1200" dirty="0" err="1">
                          <a:solidFill>
                            <a:schemeClr val="tx1"/>
                          </a:solidFill>
                          <a:effectLst/>
                          <a:latin typeface="Arial" panose="020B0604020202020204" pitchFamily="34" charset="0"/>
                          <a:ea typeface="+mn-ea"/>
                          <a:cs typeface="Arial" panose="020B0604020202020204" pitchFamily="34" charset="0"/>
                        </a:rPr>
                        <a:t>Marwah</a:t>
                      </a:r>
                      <a:r>
                        <a:rPr lang="en-US" sz="1200" kern="1200" dirty="0">
                          <a:solidFill>
                            <a:schemeClr val="tx1"/>
                          </a:solidFill>
                          <a:effectLst/>
                          <a:latin typeface="Arial" panose="020B0604020202020204" pitchFamily="34" charset="0"/>
                          <a:ea typeface="+mn-ea"/>
                          <a:cs typeface="Arial" panose="020B0604020202020204" pitchFamily="34" charset="0"/>
                        </a:rPr>
                        <a:t>. Muslims believe that Ibrahim’s wife rushed between these two hills in search of water for her dehydrated son, Ismail.</a:t>
                      </a: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0">
                <a:tc gridSpan="2">
                  <a:txBody>
                    <a:bodyPr/>
                    <a:lstStyle/>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During hajj, pilgrims stand on or near Mount Arafat from noon to sunset, praying for forgiveness from God. This is a significant location, because it is believed to be where God forgave Adam and </a:t>
                      </a:r>
                      <a:r>
                        <a:rPr lang="en-US" sz="1200" kern="1200" dirty="0" err="1">
                          <a:solidFill>
                            <a:schemeClr val="tx1"/>
                          </a:solidFill>
                          <a:effectLst/>
                          <a:latin typeface="Arial" panose="020B0604020202020204" pitchFamily="34" charset="0"/>
                          <a:ea typeface="+mn-ea"/>
                          <a:cs typeface="Arial" panose="020B0604020202020204" pitchFamily="34" charset="0"/>
                        </a:rPr>
                        <a:t>Hawwa</a:t>
                      </a:r>
                      <a:r>
                        <a:rPr lang="en-US" sz="1200" kern="1200" dirty="0">
                          <a:solidFill>
                            <a:schemeClr val="tx1"/>
                          </a:solidFill>
                          <a:effectLst/>
                          <a:latin typeface="Arial" panose="020B0604020202020204" pitchFamily="34" charset="0"/>
                          <a:ea typeface="+mn-ea"/>
                          <a:cs typeface="Arial" panose="020B0604020202020204" pitchFamily="34" charset="0"/>
                        </a:rPr>
                        <a:t> (Eve) after they disobeyed him by eating fruit from a tree that was forbidden to them, and also where Muhammad delivered his final sermon.</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After Mount Arafat, pilgrims collect stones and head to Mina to throw the stones at three pillars (</a:t>
                      </a:r>
                      <a:r>
                        <a:rPr lang="en-US" sz="1200" kern="1200" dirty="0" err="1">
                          <a:solidFill>
                            <a:schemeClr val="tx1"/>
                          </a:solidFill>
                          <a:effectLst/>
                          <a:latin typeface="Arial" panose="020B0604020202020204" pitchFamily="34" charset="0"/>
                          <a:ea typeface="+mn-ea"/>
                          <a:cs typeface="Arial" panose="020B0604020202020204" pitchFamily="34" charset="0"/>
                        </a:rPr>
                        <a:t>jamarat</a:t>
                      </a:r>
                      <a:r>
                        <a:rPr lang="en-US" sz="1200" kern="1200" dirty="0">
                          <a:solidFill>
                            <a:schemeClr val="tx1"/>
                          </a:solidFill>
                          <a:effectLst/>
                          <a:latin typeface="Arial" panose="020B0604020202020204" pitchFamily="34" charset="0"/>
                          <a:ea typeface="+mn-ea"/>
                          <a:cs typeface="Arial" panose="020B0604020202020204" pitchFamily="34" charset="0"/>
                        </a:rPr>
                        <a:t>), which represent Satan. This is done to remember the willingness of the prophet Ibrahim to sacrifice his son, Ismail, despite Satan telling him not to. It also </a:t>
                      </a:r>
                      <a:r>
                        <a:rPr lang="en-US" sz="1200" kern="1200" dirty="0" err="1">
                          <a:solidFill>
                            <a:schemeClr val="tx1"/>
                          </a:solidFill>
                          <a:effectLst/>
                          <a:latin typeface="Arial" panose="020B0604020202020204" pitchFamily="34" charset="0"/>
                          <a:ea typeface="+mn-ea"/>
                          <a:cs typeface="Arial" panose="020B0604020202020204" pitchFamily="34" charset="0"/>
                        </a:rPr>
                        <a:t>symbolises</a:t>
                      </a:r>
                      <a:r>
                        <a:rPr lang="en-US" sz="1200" kern="1200" dirty="0">
                          <a:solidFill>
                            <a:schemeClr val="tx1"/>
                          </a:solidFill>
                          <a:effectLst/>
                          <a:latin typeface="Arial" panose="020B0604020202020204" pitchFamily="34" charset="0"/>
                          <a:ea typeface="+mn-ea"/>
                          <a:cs typeface="Arial" panose="020B0604020202020204" pitchFamily="34" charset="0"/>
                        </a:rPr>
                        <a:t> Muslims’ own rejection of evil. The stoning of Satan is often followed by the open-air sacrifice of an animal such as a goat or sheep. The meat can be eaten in Mina, but is often frozen and sent to poor Muslims in other countries.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1200" kern="1200" dirty="0">
                          <a:solidFill>
                            <a:schemeClr val="tx1"/>
                          </a:solidFill>
                          <a:effectLst/>
                          <a:latin typeface="Arial" panose="020B0604020202020204" pitchFamily="34" charset="0"/>
                          <a:ea typeface="+mn-ea"/>
                          <a:cs typeface="Arial" panose="020B0604020202020204" pitchFamily="34" charset="0"/>
                        </a:rPr>
                        <a:t>At the end of hajj, pilgrims leave the state of ihram, and men will join a queue outside one of Makkah’s many barber shops to have their heads shaved. Women usually just have one lock of their hair removed. Finally, pilgrims complete their pilgrimage by returning to the </a:t>
                      </a:r>
                      <a:r>
                        <a:rPr lang="en-US" sz="1200" kern="1200" dirty="0" err="1">
                          <a:solidFill>
                            <a:schemeClr val="tx1"/>
                          </a:solidFill>
                          <a:effectLst/>
                          <a:latin typeface="Arial" panose="020B0604020202020204" pitchFamily="34" charset="0"/>
                          <a:ea typeface="+mn-ea"/>
                          <a:cs typeface="Arial" panose="020B0604020202020204" pitchFamily="34" charset="0"/>
                        </a:rPr>
                        <a:t>Ka’aba</a:t>
                      </a:r>
                      <a:r>
                        <a:rPr lang="en-US" sz="1200" kern="1200" dirty="0">
                          <a:solidFill>
                            <a:schemeClr val="tx1"/>
                          </a:solidFill>
                          <a:effectLst/>
                          <a:latin typeface="Arial" panose="020B0604020202020204" pitchFamily="34" charset="0"/>
                          <a:ea typeface="+mn-ea"/>
                          <a:cs typeface="Arial" panose="020B0604020202020204" pitchFamily="34" charset="0"/>
                        </a:rPr>
                        <a:t> and circling it seven more times.</a:t>
                      </a:r>
                      <a:r>
                        <a:rPr lang="en-GB"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39250179"/>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352047" y="300175"/>
            <a:ext cx="315990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Pilgrimage </a:t>
            </a:r>
            <a:r>
              <a:rPr lang="en-US" b="1" dirty="0" smtClean="0">
                <a:latin typeface="Arial" panose="020B0604020202020204" pitchFamily="34" charset="0"/>
                <a:cs typeface="Arial" panose="020B0604020202020204" pitchFamily="34" charset="0"/>
              </a:rPr>
              <a:t>key </a:t>
            </a:r>
            <a:r>
              <a:rPr lang="en-US" b="1" dirty="0">
                <a:latin typeface="Arial" panose="020B0604020202020204" pitchFamily="34" charset="0"/>
                <a:cs typeface="Arial" panose="020B0604020202020204" pitchFamily="34" charset="0"/>
              </a:rPr>
              <a:t>facts</a:t>
            </a:r>
          </a:p>
          <a:p>
            <a:r>
              <a:rPr lang="en-US" b="1" dirty="0" smtClean="0">
                <a:latin typeface="Arial" panose="020B0604020202020204" pitchFamily="34" charset="0"/>
                <a:cs typeface="Arial" panose="020B0604020202020204" pitchFamily="34" charset="0"/>
              </a:rPr>
              <a:t>Islam - Hajj</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BC60ABDD-7736-454D-A495-163E80225C27}"/>
              </a:ext>
            </a:extLst>
          </p:cNvPr>
          <p:cNvPicPr>
            <a:picLocks noChangeAspect="1"/>
          </p:cNvPicPr>
          <p:nvPr/>
        </p:nvPicPr>
        <p:blipFill rotWithShape="1">
          <a:blip r:embed="rId2"/>
          <a:srcRect t="35208" r="69722" b="32917"/>
          <a:stretch/>
        </p:blipFill>
        <p:spPr>
          <a:xfrm>
            <a:off x="283002" y="84781"/>
            <a:ext cx="833313" cy="877272"/>
          </a:xfrm>
          <a:prstGeom prst="rect">
            <a:avLst/>
          </a:prstGeom>
        </p:spPr>
      </p:pic>
      <p:pic>
        <p:nvPicPr>
          <p:cNvPr id="5" name="Picture 4">
            <a:extLst>
              <a:ext uri="{FF2B5EF4-FFF2-40B4-BE49-F238E27FC236}">
                <a16:creationId xmlns:a16="http://schemas.microsoft.com/office/drawing/2014/main" id="{2221790E-BB15-524B-9BCB-77933866C412}"/>
              </a:ext>
            </a:extLst>
          </p:cNvPr>
          <p:cNvPicPr>
            <a:picLocks noChangeAspect="1"/>
          </p:cNvPicPr>
          <p:nvPr/>
        </p:nvPicPr>
        <p:blipFill>
          <a:blip r:embed="rId3"/>
          <a:stretch>
            <a:fillRect/>
          </a:stretch>
        </p:blipFill>
        <p:spPr>
          <a:xfrm>
            <a:off x="4677511" y="1326669"/>
            <a:ext cx="4945487" cy="2781836"/>
          </a:xfrm>
          <a:prstGeom prst="rect">
            <a:avLst/>
          </a:prstGeom>
        </p:spPr>
      </p:pic>
    </p:spTree>
    <p:extLst>
      <p:ext uri="{BB962C8B-B14F-4D97-AF65-F5344CB8AC3E}">
        <p14:creationId xmlns:p14="http://schemas.microsoft.com/office/powerpoint/2010/main" val="3865692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3934340449"/>
              </p:ext>
            </p:extLst>
          </p:nvPr>
        </p:nvGraphicFramePr>
        <p:xfrm>
          <a:off x="283002" y="1209265"/>
          <a:ext cx="9412532" cy="3931920"/>
        </p:xfrm>
        <a:graphic>
          <a:graphicData uri="http://schemas.openxmlformats.org/drawingml/2006/table">
            <a:tbl>
              <a:tblPr firstRow="1" bandRow="1">
                <a:tableStyleId>{5940675A-B579-460E-94D1-54222C63F5DA}</a:tableStyleId>
              </a:tblPr>
              <a:tblGrid>
                <a:gridCol w="6179791">
                  <a:extLst>
                    <a:ext uri="{9D8B030D-6E8A-4147-A177-3AD203B41FA5}">
                      <a16:colId xmlns:a16="http://schemas.microsoft.com/office/drawing/2014/main" val="2819291962"/>
                    </a:ext>
                  </a:extLst>
                </a:gridCol>
                <a:gridCol w="3232741">
                  <a:extLst>
                    <a:ext uri="{9D8B030D-6E8A-4147-A177-3AD203B41FA5}">
                      <a16:colId xmlns:a16="http://schemas.microsoft.com/office/drawing/2014/main" val="2243296876"/>
                    </a:ext>
                  </a:extLst>
                </a:gridCol>
              </a:tblGrid>
              <a:tr h="0">
                <a:tc>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is a Hindu festival that takes place once every three years.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is one of the largest gatherings in the world. Up to 30 million pilgrims might attend every day.</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location of 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kern="1200">
                          <a:solidFill>
                            <a:schemeClr val="tx1"/>
                          </a:solidFill>
                          <a:effectLst/>
                          <a:latin typeface="Arial" panose="020B0604020202020204" pitchFamily="34" charset="0"/>
                          <a:ea typeface="+mn-ea"/>
                          <a:cs typeface="Arial" panose="020B0604020202020204" pitchFamily="34" charset="0"/>
                        </a:rPr>
                        <a:t>Mela rotates between </a:t>
                      </a:r>
                      <a:r>
                        <a:rPr lang="en-GB" sz="1200" kern="1200" dirty="0">
                          <a:solidFill>
                            <a:schemeClr val="tx1"/>
                          </a:solidFill>
                          <a:effectLst/>
                          <a:latin typeface="Arial" panose="020B0604020202020204" pitchFamily="34" charset="0"/>
                          <a:ea typeface="+mn-ea"/>
                          <a:cs typeface="Arial" panose="020B0604020202020204" pitchFamily="34" charset="0"/>
                        </a:rPr>
                        <a:t>four different venues in India.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According to medieval Hinduism, the gods spilled drops of Amrita (the drink of immortality) at four places, while transporting it in a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kumbh</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(pot) to take it away from the demons. These four places are the present-day sites of the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Kumbh</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Mela.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In 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pilgrimage, people bathe in the sacred rivers of India to get rid of bad karma.</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River Ganges is the holiest river for Hindus as it is considered to be an extension of Lord Shiva.</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Kumbh</a:t>
                      </a:r>
                      <a:r>
                        <a:rPr lang="en-GB" sz="1200" kern="1200" dirty="0">
                          <a:solidFill>
                            <a:schemeClr val="tx1"/>
                          </a:solidFill>
                          <a:effectLst/>
                          <a:latin typeface="Arial" panose="020B0604020202020204" pitchFamily="34" charset="0"/>
                          <a:ea typeface="+mn-ea"/>
                          <a:cs typeface="Arial" panose="020B0604020202020204" pitchFamily="34" charset="0"/>
                        </a:rPr>
                        <a:t> Mela is famous for attracting many ascetics, or sadhus, who often make the pilgrimage in large groups.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For ordinary Hindus, the chance of seeing the sadhus is an important reason to make the pilgrimage. The sight of a holy man or woman is darshan: it is considered a blessing to have the chance to see such people.</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315990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Pilgrimage </a:t>
            </a:r>
            <a:r>
              <a:rPr lang="en-US" b="1" dirty="0" smtClean="0">
                <a:latin typeface="Arial" panose="020B0604020202020204" pitchFamily="34" charset="0"/>
                <a:cs typeface="Arial" panose="020B0604020202020204" pitchFamily="34" charset="0"/>
              </a:rPr>
              <a:t>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Hinduism - </a:t>
            </a:r>
            <a:r>
              <a:rPr lang="en-US" b="1" dirty="0" err="1">
                <a:latin typeface="Arial" panose="020B0604020202020204" pitchFamily="34" charset="0"/>
                <a:cs typeface="Arial" panose="020B0604020202020204" pitchFamily="34" charset="0"/>
              </a:rPr>
              <a:t>Kumbh</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Mela</a:t>
            </a:r>
            <a:r>
              <a:rPr lang="en-US" b="1" dirty="0">
                <a:latin typeface="Arial" panose="020B0604020202020204" pitchFamily="34" charset="0"/>
                <a:cs typeface="Arial" panose="020B0604020202020204" pitchFamily="34" charset="0"/>
              </a:rPr>
              <a:t>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A1C0A55B-5088-C948-B017-C53E57691740}"/>
              </a:ext>
            </a:extLst>
          </p:cNvPr>
          <p:cNvPicPr>
            <a:picLocks noChangeAspect="1"/>
          </p:cNvPicPr>
          <p:nvPr/>
        </p:nvPicPr>
        <p:blipFill rotWithShape="1">
          <a:blip r:embed="rId2"/>
          <a:srcRect l="6813" t="15365" r="60302" b="50000"/>
          <a:stretch/>
        </p:blipFill>
        <p:spPr>
          <a:xfrm>
            <a:off x="283002" y="120670"/>
            <a:ext cx="794812" cy="818716"/>
          </a:xfrm>
          <a:prstGeom prst="rect">
            <a:avLst/>
          </a:prstGeom>
        </p:spPr>
      </p:pic>
      <p:pic>
        <p:nvPicPr>
          <p:cNvPr id="3" name="Picture 2">
            <a:extLst>
              <a:ext uri="{FF2B5EF4-FFF2-40B4-BE49-F238E27FC236}">
                <a16:creationId xmlns:a16="http://schemas.microsoft.com/office/drawing/2014/main" id="{3B5DC6EC-CD1C-E543-AD4A-E3D8C3FB67D3}"/>
              </a:ext>
            </a:extLst>
          </p:cNvPr>
          <p:cNvPicPr>
            <a:picLocks noChangeAspect="1"/>
          </p:cNvPicPr>
          <p:nvPr/>
        </p:nvPicPr>
        <p:blipFill>
          <a:blip r:embed="rId3"/>
          <a:stretch>
            <a:fillRect/>
          </a:stretch>
        </p:blipFill>
        <p:spPr>
          <a:xfrm>
            <a:off x="6781825" y="1669809"/>
            <a:ext cx="2615164" cy="2929180"/>
          </a:xfrm>
          <a:prstGeom prst="rect">
            <a:avLst/>
          </a:prstGeom>
        </p:spPr>
      </p:pic>
    </p:spTree>
    <p:extLst>
      <p:ext uri="{BB962C8B-B14F-4D97-AF65-F5344CB8AC3E}">
        <p14:creationId xmlns:p14="http://schemas.microsoft.com/office/powerpoint/2010/main" val="35552440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EA78415DCD074891C997B4550B76E7" ma:contentTypeVersion="14" ma:contentTypeDescription="Create a new document." ma:contentTypeScope="" ma:versionID="186fb885255cb23ff794fff1e464d2db">
  <xsd:schema xmlns:xsd="http://www.w3.org/2001/XMLSchema" xmlns:xs="http://www.w3.org/2001/XMLSchema" xmlns:p="http://schemas.microsoft.com/office/2006/metadata/properties" xmlns:ns2="65aa2c83-cde2-4380-8dec-bf38375bafc8" xmlns:ns3="c3bf1fe9-ad94-459f-92e3-0925f1233f55" targetNamespace="http://schemas.microsoft.com/office/2006/metadata/properties" ma:root="true" ma:fieldsID="ca16c9a7476140cb136d5cea76d8ea24" ns2:_="" ns3:_="">
    <xsd:import namespace="65aa2c83-cde2-4380-8dec-bf38375bafc8"/>
    <xsd:import namespace="c3bf1fe9-ad94-459f-92e3-0925f1233f5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aa2c83-cde2-4380-8dec-bf38375baf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759e9e-bede-4528-92cc-6ba15c182e7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bf1fe9-ad94-459f-92e3-0925f1233f5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700d076-9add-4522-96d4-309f3a68d082}" ma:internalName="TaxCatchAll" ma:showField="CatchAllData" ma:web="c3bf1fe9-ad94-459f-92e3-0925f1233f5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3bf1fe9-ad94-459f-92e3-0925f1233f55" xsi:nil="true"/>
    <lcf76f155ced4ddcb4097134ff3c332f xmlns="65aa2c83-cde2-4380-8dec-bf38375baf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1A4394-718E-4E60-912E-71005779EF84}"/>
</file>

<file path=customXml/itemProps2.xml><?xml version="1.0" encoding="utf-8"?>
<ds:datastoreItem xmlns:ds="http://schemas.openxmlformats.org/officeDocument/2006/customXml" ds:itemID="{BB3BFFEA-C4AA-4ADD-A355-50505F846026}"/>
</file>

<file path=customXml/itemProps3.xml><?xml version="1.0" encoding="utf-8"?>
<ds:datastoreItem xmlns:ds="http://schemas.openxmlformats.org/officeDocument/2006/customXml" ds:itemID="{0C289A75-4D6F-4BE2-96BB-84E8503CA72C}"/>
</file>

<file path=docProps/app.xml><?xml version="1.0" encoding="utf-8"?>
<Properties xmlns="http://schemas.openxmlformats.org/officeDocument/2006/extended-properties" xmlns:vt="http://schemas.openxmlformats.org/officeDocument/2006/docPropsVTypes">
  <Template>Office Theme</Template>
  <TotalTime>313</TotalTime>
  <Words>689</Words>
  <Application>Microsoft Office PowerPoint</Application>
  <PresentationFormat>A4 Paper (210x297 mm)</PresentationFormat>
  <Paragraphs>44</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Katharine Hutchinson</dc:creator>
  <cp:lastModifiedBy>Sayful Alam</cp:lastModifiedBy>
  <cp:revision>31</cp:revision>
  <cp:lastPrinted>2019-07-14T12:44:21Z</cp:lastPrinted>
  <dcterms:created xsi:type="dcterms:W3CDTF">2019-07-14T09:22:21Z</dcterms:created>
  <dcterms:modified xsi:type="dcterms:W3CDTF">2021-06-15T09:46:35Z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0x01010063EA78415DCD074891C997B4550B76E7</vt:lpwstr>
  </property>
</Properties>
</file>