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6"/>
  </p:notesMasterIdLst>
  <p:sldIdLst>
    <p:sldId id="264" r:id="rId2"/>
    <p:sldId id="265" r:id="rId3"/>
    <p:sldId id="266" r:id="rId4"/>
    <p:sldId id="268" r:id="rId5"/>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C9F04B-63C8-984A-B5CA-0DED7FB5BC85}" v="3" dt="2019-09-02T15:08:30.0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408"/>
    <p:restoredTop sz="94595"/>
  </p:normalViewPr>
  <p:slideViewPr>
    <p:cSldViewPr snapToGrid="0" snapToObjects="1">
      <p:cViewPr varScale="1">
        <p:scale>
          <a:sx n="69" d="100"/>
          <a:sy n="69" d="100"/>
        </p:scale>
        <p:origin x="68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openxmlformats.org/officeDocument/2006/relationships/customXml" Target="../customXml/item1.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customXml" Target="../customXml/item3.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 Id="rId14"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arine Hutchinson" userId="c635759b-9870-4c5e-865d-c7e64a25b5dd" providerId="ADAL" clId="{6BC9F04B-63C8-984A-B5CA-0DED7FB5BC85}"/>
    <pc:docChg chg="custSel modSld">
      <pc:chgData name="Katharine Hutchinson" userId="c635759b-9870-4c5e-865d-c7e64a25b5dd" providerId="ADAL" clId="{6BC9F04B-63C8-984A-B5CA-0DED7FB5BC85}" dt="2019-09-02T15:09:05.305" v="150" actId="20577"/>
      <pc:docMkLst>
        <pc:docMk/>
      </pc:docMkLst>
      <pc:sldChg chg="modSp">
        <pc:chgData name="Katharine Hutchinson" userId="c635759b-9870-4c5e-865d-c7e64a25b5dd" providerId="ADAL" clId="{6BC9F04B-63C8-984A-B5CA-0DED7FB5BC85}" dt="2019-09-02T15:09:05.305" v="150" actId="20577"/>
        <pc:sldMkLst>
          <pc:docMk/>
          <pc:sldMk cId="3386158864" sldId="266"/>
        </pc:sldMkLst>
        <pc:graphicFrameChg chg="mod modGraphic">
          <ac:chgData name="Katharine Hutchinson" userId="c635759b-9870-4c5e-865d-c7e64a25b5dd" providerId="ADAL" clId="{6BC9F04B-63C8-984A-B5CA-0DED7FB5BC85}" dt="2019-09-02T15:09:05.305" v="150" actId="20577"/>
          <ac:graphicFrameMkLst>
            <pc:docMk/>
            <pc:sldMk cId="3386158864" sldId="266"/>
            <ac:graphicFrameMk id="4" creationId="{46379187-53A3-D54F-A200-9592DD2304A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85538C-A391-B14A-9556-AD938E9C185D}" type="datetimeFigureOut">
              <a:rPr lang="en-US" smtClean="0"/>
              <a:t>6/15/2021</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5BB63C-D887-1E42-80E4-6DF845B578CD}" type="slidenum">
              <a:rPr lang="en-US" smtClean="0"/>
              <a:t>‹#›</a:t>
            </a:fld>
            <a:endParaRPr lang="en-US"/>
          </a:p>
        </p:txBody>
      </p:sp>
    </p:spTree>
    <p:extLst>
      <p:ext uri="{BB962C8B-B14F-4D97-AF65-F5344CB8AC3E}">
        <p14:creationId xmlns:p14="http://schemas.microsoft.com/office/powerpoint/2010/main" val="230867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5BB63C-D887-1E42-80E4-6DF845B578CD}" type="slidenum">
              <a:rPr lang="en-US" smtClean="0"/>
              <a:t>3</a:t>
            </a:fld>
            <a:endParaRPr lang="en-US"/>
          </a:p>
        </p:txBody>
      </p:sp>
    </p:spTree>
    <p:extLst>
      <p:ext uri="{BB962C8B-B14F-4D97-AF65-F5344CB8AC3E}">
        <p14:creationId xmlns:p14="http://schemas.microsoft.com/office/powerpoint/2010/main" val="1201031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3146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02187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34144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74840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E37A59-DF7C-3F47-B33A-60816A153CC1}" type="datetimeFigureOut">
              <a:rPr lang="en-US" smtClean="0"/>
              <a:t>6/15/2021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848862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9E37A59-DF7C-3F47-B33A-60816A153CC1}" type="datetimeFigureOut">
              <a:rPr lang="en-US" smtClean="0"/>
              <a:t>6/15/2021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5297320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E37A59-DF7C-3F47-B33A-60816A153CC1}" type="datetimeFigureOut">
              <a:rPr lang="en-US" smtClean="0"/>
              <a:t>6/15/2021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3818028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297613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9E37A59-DF7C-3F47-B33A-60816A153CC1}" type="datetimeFigureOut">
              <a:rPr lang="en-US" smtClean="0"/>
              <a:t>6/15/2021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1315655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237813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E37A59-DF7C-3F47-B33A-60816A153CC1}" type="datetimeFigureOut">
              <a:rPr lang="en-US" smtClean="0"/>
              <a:t>6/15/2021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C2D885-0A33-6F4C-A818-E4626F98051E}" type="slidenum">
              <a:rPr lang="en-US" smtClean="0"/>
              <a:t>‹#›</a:t>
            </a:fld>
            <a:endParaRPr lang="en-US"/>
          </a:p>
        </p:txBody>
      </p:sp>
    </p:spTree>
    <p:extLst>
      <p:ext uri="{BB962C8B-B14F-4D97-AF65-F5344CB8AC3E}">
        <p14:creationId xmlns:p14="http://schemas.microsoft.com/office/powerpoint/2010/main" val="664383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E37A59-DF7C-3F47-B33A-60816A153CC1}" type="datetimeFigureOut">
              <a:rPr lang="en-US" smtClean="0"/>
              <a:t>6/15/2021</a:t>
            </a:fld>
            <a:endParaRPr 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C2D885-0A33-6F4C-A818-E4626F98051E}" type="slidenum">
              <a:rPr lang="en-US" smtClean="0"/>
              <a:t>‹#›</a:t>
            </a:fld>
            <a:endParaRPr lang="en-US"/>
          </a:p>
        </p:txBody>
      </p:sp>
    </p:spTree>
    <p:extLst>
      <p:ext uri="{BB962C8B-B14F-4D97-AF65-F5344CB8AC3E}">
        <p14:creationId xmlns:p14="http://schemas.microsoft.com/office/powerpoint/2010/main" val="7230464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 Id="rId4" Type="http://schemas.openxmlformats.org/officeDocument/2006/relationships/image" Target="../media/image5.tiff"/></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tiff"/></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image" Target="../media/image8.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121135680"/>
              </p:ext>
            </p:extLst>
          </p:nvPr>
        </p:nvGraphicFramePr>
        <p:xfrm>
          <a:off x="283002" y="1209265"/>
          <a:ext cx="9412532" cy="5486400"/>
        </p:xfrm>
        <a:graphic>
          <a:graphicData uri="http://schemas.openxmlformats.org/drawingml/2006/table">
            <a:tbl>
              <a:tblPr firstRow="1" bandRow="1">
                <a:tableStyleId>{5940675A-B579-460E-94D1-54222C63F5DA}</a:tableStyleId>
              </a:tblPr>
              <a:tblGrid>
                <a:gridCol w="4335890">
                  <a:extLst>
                    <a:ext uri="{9D8B030D-6E8A-4147-A177-3AD203B41FA5}">
                      <a16:colId xmlns:a16="http://schemas.microsoft.com/office/drawing/2014/main" val="2819291962"/>
                    </a:ext>
                  </a:extLst>
                </a:gridCol>
                <a:gridCol w="2636347">
                  <a:extLst>
                    <a:ext uri="{9D8B030D-6E8A-4147-A177-3AD203B41FA5}">
                      <a16:colId xmlns:a16="http://schemas.microsoft.com/office/drawing/2014/main" val="2243296876"/>
                    </a:ext>
                  </a:extLst>
                </a:gridCol>
                <a:gridCol w="2440295">
                  <a:extLst>
                    <a:ext uri="{9D8B030D-6E8A-4147-A177-3AD203B41FA5}">
                      <a16:colId xmlns:a16="http://schemas.microsoft.com/office/drawing/2014/main" val="2306190850"/>
                    </a:ext>
                  </a:extLst>
                </a:gridCol>
              </a:tblGrid>
              <a:tr h="0">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Ramadan and Id ul-</a:t>
                      </a:r>
                      <a:r>
                        <a:rPr lang="en-GB" sz="1200" b="1" kern="1200" dirty="0" err="1">
                          <a:solidFill>
                            <a:schemeClr val="tx1"/>
                          </a:solidFill>
                          <a:effectLst/>
                          <a:latin typeface="Arial" panose="020B0604020202020204" pitchFamily="34" charset="0"/>
                          <a:ea typeface="+mn-ea"/>
                          <a:cs typeface="Arial" panose="020B0604020202020204" pitchFamily="34" charset="0"/>
                        </a:rPr>
                        <a:t>Fitr</a:t>
                      </a: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Ramadan is a month of </a:t>
                      </a:r>
                      <a:r>
                        <a:rPr lang="en-GB" sz="1200" b="1" i="1" kern="1200" dirty="0">
                          <a:solidFill>
                            <a:schemeClr val="tx1"/>
                          </a:solidFill>
                          <a:effectLst/>
                          <a:latin typeface="Arial" panose="020B0604020202020204" pitchFamily="34" charset="0"/>
                          <a:ea typeface="+mn-ea"/>
                          <a:cs typeface="Arial" panose="020B0604020202020204" pitchFamily="34" charset="0"/>
                        </a:rPr>
                        <a:t>fasting</a:t>
                      </a:r>
                      <a:r>
                        <a:rPr lang="en-GB" sz="1200" kern="1200" dirty="0">
                          <a:solidFill>
                            <a:schemeClr val="tx1"/>
                          </a:solidFill>
                          <a:effectLst/>
                          <a:latin typeface="Arial" panose="020B0604020202020204" pitchFamily="34" charset="0"/>
                          <a:ea typeface="+mn-ea"/>
                          <a:cs typeface="Arial" panose="020B0604020202020204" pitchFamily="34" charset="0"/>
                        </a:rPr>
                        <a:t> – not eating or drinking during daylight hours.</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During the month of </a:t>
                      </a:r>
                      <a:r>
                        <a:rPr lang="en-GB" sz="1200" b="1" i="1" kern="1200" dirty="0">
                          <a:solidFill>
                            <a:schemeClr val="tx1"/>
                          </a:solidFill>
                          <a:effectLst/>
                          <a:latin typeface="Arial" panose="020B0604020202020204" pitchFamily="34" charset="0"/>
                          <a:ea typeface="+mn-ea"/>
                          <a:cs typeface="Arial" panose="020B0604020202020204" pitchFamily="34" charset="0"/>
                        </a:rPr>
                        <a:t>Ramadan</a:t>
                      </a:r>
                      <a:r>
                        <a:rPr lang="en-GB" sz="1200" kern="1200" dirty="0">
                          <a:solidFill>
                            <a:schemeClr val="tx1"/>
                          </a:solidFill>
                          <a:effectLst/>
                          <a:latin typeface="Arial" panose="020B0604020202020204" pitchFamily="34" charset="0"/>
                          <a:ea typeface="+mn-ea"/>
                          <a:cs typeface="Arial" panose="020B0604020202020204" pitchFamily="34" charset="0"/>
                        </a:rPr>
                        <a:t>, Muslims celebrate Muhammad receiving his first revelation from the angel Jibril on the Night of Power.</a:t>
                      </a:r>
                    </a:p>
                    <a:p>
                      <a:pPr marL="171450" lvl="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Ramadan ends with a celebration known as </a:t>
                      </a:r>
                      <a:r>
                        <a:rPr lang="en-GB" sz="1200" b="1" i="1" kern="1200" dirty="0">
                          <a:solidFill>
                            <a:schemeClr val="tx1"/>
                          </a:solidFill>
                          <a:effectLst/>
                          <a:latin typeface="Arial" panose="020B0604020202020204" pitchFamily="34" charset="0"/>
                          <a:ea typeface="+mn-ea"/>
                          <a:cs typeface="Arial" panose="020B0604020202020204" pitchFamily="34" charset="0"/>
                        </a:rPr>
                        <a:t>Id ul-</a:t>
                      </a:r>
                      <a:r>
                        <a:rPr lang="en-GB" sz="1200" b="1" i="1"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dirty="0">
                          <a:effectLst/>
                          <a:latin typeface="Arial" panose="020B0604020202020204" pitchFamily="34" charset="0"/>
                          <a:cs typeface="Arial" panose="020B0604020202020204" pitchFamily="34" charset="0"/>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means </a:t>
                      </a:r>
                      <a:r>
                        <a:rPr lang="en-GB" sz="1200" b="1" i="1" kern="1200" dirty="0">
                          <a:solidFill>
                            <a:schemeClr val="tx1"/>
                          </a:solidFill>
                          <a:effectLst/>
                          <a:latin typeface="Arial" panose="020B0604020202020204" pitchFamily="34" charset="0"/>
                          <a:ea typeface="+mn-ea"/>
                          <a:cs typeface="Arial" panose="020B0604020202020204" pitchFamily="34" charset="0"/>
                        </a:rPr>
                        <a:t>‘the festival of breaking the fast’</a:t>
                      </a:r>
                      <a:r>
                        <a:rPr lang="en-GB" sz="1200" b="0" i="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a:t>
                      </a:r>
                      <a:r>
                        <a:rPr lang="en-GB" sz="1200" kern="1200" dirty="0">
                          <a:solidFill>
                            <a:schemeClr val="tx1"/>
                          </a:solidFill>
                          <a:effectLst/>
                          <a:latin typeface="Arial" panose="020B0604020202020204" pitchFamily="34" charset="0"/>
                          <a:ea typeface="+mn-ea"/>
                          <a:cs typeface="Arial" panose="020B0604020202020204" pitchFamily="34" charset="0"/>
                        </a:rPr>
                        <a:t>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festival begins at the first sight of the </a:t>
                      </a:r>
                      <a:r>
                        <a:rPr lang="en-GB" sz="1200" b="1" i="1" kern="1200" dirty="0">
                          <a:solidFill>
                            <a:schemeClr val="tx1"/>
                          </a:solidFill>
                          <a:effectLst/>
                          <a:latin typeface="Arial" panose="020B0604020202020204" pitchFamily="34" charset="0"/>
                          <a:ea typeface="+mn-ea"/>
                          <a:cs typeface="Arial" panose="020B0604020202020204" pitchFamily="34" charset="0"/>
                        </a:rPr>
                        <a:t>new moon</a:t>
                      </a:r>
                      <a:r>
                        <a:rPr lang="en-GB" sz="1200" kern="1200" dirty="0">
                          <a:solidFill>
                            <a:schemeClr val="tx1"/>
                          </a:solidFill>
                          <a:effectLst/>
                          <a:latin typeface="Arial" panose="020B0604020202020204" pitchFamily="34" charset="0"/>
                          <a:ea typeface="+mn-ea"/>
                          <a:cs typeface="Arial" panose="020B0604020202020204" pitchFamily="34" charset="0"/>
                        </a:rPr>
                        <a:t> in the sky.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Muslims are forbidden from fasting on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gridSpan="2">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Before Id ul-</a:t>
                      </a:r>
                      <a:r>
                        <a:rPr lang="en-GB" sz="1200" b="1" kern="1200" dirty="0" err="1">
                          <a:solidFill>
                            <a:schemeClr val="tx1"/>
                          </a:solidFill>
                          <a:effectLst/>
                          <a:latin typeface="Arial" panose="020B0604020202020204" pitchFamily="34" charset="0"/>
                          <a:ea typeface="+mn-ea"/>
                          <a:cs typeface="Arial" panose="020B0604020202020204" pitchFamily="34" charset="0"/>
                        </a:rPr>
                        <a:t>Fitr</a:t>
                      </a:r>
                      <a:r>
                        <a:rPr lang="en-GB" sz="1200" b="1" kern="1200" dirty="0">
                          <a:solidFill>
                            <a:schemeClr val="tx1"/>
                          </a:solidFill>
                          <a:effectLst/>
                          <a:latin typeface="Arial" panose="020B0604020202020204" pitchFamily="34" charset="0"/>
                          <a:ea typeface="+mn-ea"/>
                          <a:cs typeface="Arial" panose="020B0604020202020204" pitchFamily="34" charset="0"/>
                        </a:rPr>
                        <a:t> begins</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A few days before Id ul-</a:t>
                      </a:r>
                      <a:r>
                        <a:rPr lang="en-GB" sz="1200" kern="1200" dirty="0" err="1">
                          <a:solidFill>
                            <a:schemeClr val="tx1"/>
                          </a:solidFill>
                          <a:effectLst/>
                          <a:latin typeface="Arial" panose="020B0604020202020204" pitchFamily="34" charset="0"/>
                          <a:ea typeface="+mn-ea"/>
                          <a:cs typeface="Arial" panose="020B0604020202020204" pitchFamily="34" charset="0"/>
                        </a:rPr>
                        <a:t>Ftr</a:t>
                      </a:r>
                      <a:r>
                        <a:rPr lang="en-GB" sz="1200" kern="1200" dirty="0">
                          <a:solidFill>
                            <a:schemeClr val="tx1"/>
                          </a:solidFill>
                          <a:effectLst/>
                          <a:latin typeface="Arial" panose="020B0604020202020204" pitchFamily="34" charset="0"/>
                          <a:ea typeface="+mn-ea"/>
                          <a:cs typeface="Arial" panose="020B0604020202020204" pitchFamily="34" charset="0"/>
                        </a:rPr>
                        <a:t> begins, each Muslim family makes a donation known as </a:t>
                      </a:r>
                      <a:r>
                        <a:rPr lang="en-GB" sz="1200" b="1" i="1" kern="1200" dirty="0" err="1">
                          <a:solidFill>
                            <a:schemeClr val="tx1"/>
                          </a:solidFill>
                          <a:effectLst/>
                          <a:latin typeface="Arial" panose="020B0604020202020204" pitchFamily="34" charset="0"/>
                          <a:ea typeface="+mn-ea"/>
                          <a:cs typeface="Arial" panose="020B0604020202020204" pitchFamily="34" charset="0"/>
                        </a:rPr>
                        <a:t>sadaqah</a:t>
                      </a:r>
                      <a:r>
                        <a:rPr lang="en-GB" sz="1200" b="1" i="1" kern="1200" dirty="0">
                          <a:solidFill>
                            <a:schemeClr val="tx1"/>
                          </a:solidFill>
                          <a:effectLst/>
                          <a:latin typeface="Arial" panose="020B0604020202020204" pitchFamily="34" charset="0"/>
                          <a:ea typeface="+mn-ea"/>
                          <a:cs typeface="Arial" panose="020B0604020202020204" pitchFamily="34" charset="0"/>
                        </a:rPr>
                        <a:t> ul-</a:t>
                      </a:r>
                      <a:r>
                        <a:rPr lang="en-GB" sz="1200" b="1" i="1"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(charity of fast-breaking).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err="1">
                          <a:solidFill>
                            <a:schemeClr val="tx1"/>
                          </a:solidFill>
                          <a:effectLst/>
                          <a:latin typeface="Arial" panose="020B0604020202020204" pitchFamily="34" charset="0"/>
                          <a:ea typeface="+mn-ea"/>
                          <a:cs typeface="Arial" panose="020B0604020202020204" pitchFamily="34" charset="0"/>
                        </a:rPr>
                        <a:t>Sadaqah</a:t>
                      </a:r>
                      <a:r>
                        <a:rPr lang="en-GB" sz="1200" kern="1200" dirty="0">
                          <a:solidFill>
                            <a:schemeClr val="tx1"/>
                          </a:solidFill>
                          <a:effectLst/>
                          <a:latin typeface="Arial" panose="020B0604020202020204" pitchFamily="34" charset="0"/>
                          <a:ea typeface="+mn-ea"/>
                          <a:cs typeface="Arial" panose="020B0604020202020204" pitchFamily="34" charset="0"/>
                        </a:rPr>
                        <a:t>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is a donation of food like rice and dates given to less fortunate families so that they can feast and celebrate on the holiday.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 families will </a:t>
                      </a:r>
                      <a:r>
                        <a:rPr lang="en-GB" sz="1200" b="1" i="1" kern="1200" dirty="0">
                          <a:solidFill>
                            <a:schemeClr val="tx1"/>
                          </a:solidFill>
                          <a:effectLst/>
                          <a:latin typeface="Arial" panose="020B0604020202020204" pitchFamily="34" charset="0"/>
                          <a:ea typeface="+mn-ea"/>
                          <a:cs typeface="Arial" panose="020B0604020202020204" pitchFamily="34" charset="0"/>
                        </a:rPr>
                        <a:t>buy new clothes </a:t>
                      </a:r>
                      <a:r>
                        <a:rPr lang="en-GB" sz="1200" kern="1200" dirty="0">
                          <a:solidFill>
                            <a:schemeClr val="tx1"/>
                          </a:solidFill>
                          <a:effectLst/>
                          <a:latin typeface="Arial" panose="020B0604020202020204" pitchFamily="34" charset="0"/>
                          <a:ea typeface="+mn-ea"/>
                          <a:cs typeface="Arial" panose="020B0604020202020204" pitchFamily="34" charset="0"/>
                        </a:rPr>
                        <a:t>ready to wear at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Muslims will </a:t>
                      </a:r>
                      <a:r>
                        <a:rPr lang="en-GB" sz="1200" b="1" i="1" kern="1200" dirty="0">
                          <a:solidFill>
                            <a:schemeClr val="tx1"/>
                          </a:solidFill>
                          <a:effectLst/>
                          <a:latin typeface="Arial" panose="020B0604020202020204" pitchFamily="34" charset="0"/>
                          <a:ea typeface="+mn-ea"/>
                          <a:cs typeface="Arial" panose="020B0604020202020204" pitchFamily="34" charset="0"/>
                        </a:rPr>
                        <a:t>clean their houses </a:t>
                      </a:r>
                      <a:r>
                        <a:rPr lang="en-GB" sz="1200" kern="1200" dirty="0">
                          <a:solidFill>
                            <a:schemeClr val="tx1"/>
                          </a:solidFill>
                          <a:effectLst/>
                          <a:latin typeface="Arial" panose="020B0604020202020204" pitchFamily="34" charset="0"/>
                          <a:ea typeface="+mn-ea"/>
                          <a:cs typeface="Arial" panose="020B0604020202020204" pitchFamily="34" charset="0"/>
                        </a:rPr>
                        <a:t>ready for the celebrations.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Arial" panose="020B0604020202020204" pitchFamily="34" charset="0"/>
                          <a:ea typeface="+mn-ea"/>
                          <a:cs typeface="Arial" panose="020B0604020202020204" pitchFamily="34" charset="0"/>
                        </a:rPr>
                        <a:t>Many Muslims will buy </a:t>
                      </a:r>
                      <a:r>
                        <a:rPr lang="en-GB" sz="1200" b="1" i="1" kern="1200" dirty="0">
                          <a:solidFill>
                            <a:schemeClr val="tx1"/>
                          </a:solidFill>
                          <a:effectLst/>
                          <a:latin typeface="Arial" panose="020B0604020202020204" pitchFamily="34" charset="0"/>
                          <a:ea typeface="+mn-ea"/>
                          <a:cs typeface="Arial" panose="020B0604020202020204" pitchFamily="34" charset="0"/>
                        </a:rPr>
                        <a:t>gifts and cards </a:t>
                      </a:r>
                      <a:r>
                        <a:rPr lang="en-GB" sz="1200" kern="1200" dirty="0">
                          <a:solidFill>
                            <a:schemeClr val="tx1"/>
                          </a:solidFill>
                          <a:effectLst/>
                          <a:latin typeface="Arial" panose="020B0604020202020204" pitchFamily="34" charset="0"/>
                          <a:ea typeface="+mn-ea"/>
                          <a:cs typeface="Arial" panose="020B0604020202020204" pitchFamily="34" charset="0"/>
                        </a:rPr>
                        <a:t>ready to give to friends and family when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arrives.</a:t>
                      </a:r>
                    </a:p>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hMerge="1">
                  <a:txBody>
                    <a:bodyPr/>
                    <a:lstStyle/>
                    <a:p>
                      <a:endParaRPr lang="en-US"/>
                    </a:p>
                  </a:txBody>
                  <a:tcPr/>
                </a:tc>
                <a:extLst>
                  <a:ext uri="{0D108BD9-81ED-4DB2-BD59-A6C34878D82A}">
                    <a16:rowId xmlns:a16="http://schemas.microsoft.com/office/drawing/2014/main" val="1759422556"/>
                  </a:ext>
                </a:extLst>
              </a:tr>
              <a:tr h="0">
                <a:tc gridSpan="2">
                  <a:txBody>
                    <a:bodyPr/>
                    <a:lstStyle/>
                    <a:p>
                      <a:r>
                        <a:rPr lang="en-GB" sz="1200" b="1" i="0" kern="1200" dirty="0">
                          <a:solidFill>
                            <a:schemeClr val="tx1"/>
                          </a:solidFill>
                          <a:effectLst/>
                          <a:latin typeface="Arial" panose="020B0604020202020204" pitchFamily="34" charset="0"/>
                          <a:ea typeface="+mn-ea"/>
                          <a:cs typeface="Arial" panose="020B0604020202020204" pitchFamily="34" charset="0"/>
                        </a:rPr>
                        <a:t>What happens at Id ul-</a:t>
                      </a:r>
                      <a:r>
                        <a:rPr lang="en-GB" sz="1200" b="1" i="0" kern="1200" dirty="0" err="1">
                          <a:solidFill>
                            <a:schemeClr val="tx1"/>
                          </a:solidFill>
                          <a:effectLst/>
                          <a:latin typeface="Arial" panose="020B0604020202020204" pitchFamily="34" charset="0"/>
                          <a:ea typeface="+mn-ea"/>
                          <a:cs typeface="Arial" panose="020B0604020202020204" pitchFamily="34" charset="0"/>
                        </a:rPr>
                        <a:t>Fitr</a:t>
                      </a:r>
                      <a:r>
                        <a:rPr lang="en-GB" sz="1200" b="1" i="0" kern="1200" dirty="0">
                          <a:solidFill>
                            <a:schemeClr val="tx1"/>
                          </a:solidFill>
                          <a:effectLst/>
                          <a:latin typeface="Arial" panose="020B0604020202020204" pitchFamily="34" charset="0"/>
                          <a:ea typeface="+mn-ea"/>
                          <a:cs typeface="Arial" panose="020B0604020202020204" pitchFamily="34" charset="0"/>
                        </a:rPr>
                        <a:t>?</a:t>
                      </a:r>
                    </a:p>
                    <a:p>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is a time of prayer and celebration.</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a </a:t>
                      </a:r>
                      <a:r>
                        <a:rPr lang="en-GB" sz="1200" b="1" i="1" kern="1200" dirty="0">
                          <a:solidFill>
                            <a:schemeClr val="tx1"/>
                          </a:solidFill>
                          <a:effectLst/>
                          <a:latin typeface="Arial" panose="020B0604020202020204" pitchFamily="34" charset="0"/>
                          <a:ea typeface="+mn-ea"/>
                          <a:cs typeface="Arial" panose="020B0604020202020204" pitchFamily="34" charset="0"/>
                        </a:rPr>
                        <a:t>special salah</a:t>
                      </a:r>
                      <a:r>
                        <a:rPr lang="en-GB" sz="1200" kern="1200" dirty="0">
                          <a:solidFill>
                            <a:schemeClr val="tx1"/>
                          </a:solidFill>
                          <a:effectLst/>
                          <a:latin typeface="Arial" panose="020B0604020202020204" pitchFamily="34" charset="0"/>
                          <a:ea typeface="+mn-ea"/>
                          <a:cs typeface="Arial" panose="020B0604020202020204" pitchFamily="34" charset="0"/>
                        </a:rPr>
                        <a:t> (prayer) for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and it can only be performed in </a:t>
                      </a:r>
                      <a:r>
                        <a:rPr lang="en-GB" sz="1200" b="1" i="1" kern="1200" dirty="0">
                          <a:solidFill>
                            <a:schemeClr val="tx1"/>
                          </a:solidFill>
                          <a:effectLst/>
                          <a:latin typeface="Arial" panose="020B0604020202020204" pitchFamily="34" charset="0"/>
                          <a:ea typeface="+mn-ea"/>
                          <a:cs typeface="Arial" panose="020B0604020202020204" pitchFamily="34" charset="0"/>
                        </a:rPr>
                        <a:t>congregation</a:t>
                      </a:r>
                      <a:r>
                        <a:rPr lang="en-GB" sz="1200" kern="1200" dirty="0">
                          <a:solidFill>
                            <a:schemeClr val="tx1"/>
                          </a:solidFill>
                          <a:effectLst/>
                          <a:latin typeface="Arial" panose="020B0604020202020204" pitchFamily="34" charset="0"/>
                          <a:ea typeface="+mn-ea"/>
                          <a:cs typeface="Arial" panose="020B0604020202020204" pitchFamily="34" charset="0"/>
                        </a:rPr>
                        <a:t> (with other people). This often happens in an open field or a large hall. Muslims will wear their best clothes to this prayer.</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 After Id prayers, a specially prepared </a:t>
                      </a:r>
                      <a:r>
                        <a:rPr lang="en-GB" sz="1200" b="1" i="1" kern="1200" dirty="0">
                          <a:solidFill>
                            <a:schemeClr val="tx1"/>
                          </a:solidFill>
                          <a:effectLst/>
                          <a:latin typeface="Arial" panose="020B0604020202020204" pitchFamily="34" charset="0"/>
                          <a:ea typeface="+mn-ea"/>
                          <a:cs typeface="Arial" panose="020B0604020202020204" pitchFamily="34" charset="0"/>
                        </a:rPr>
                        <a:t>sweet dish</a:t>
                      </a:r>
                      <a:r>
                        <a:rPr lang="en-GB" sz="1200" kern="1200" dirty="0">
                          <a:solidFill>
                            <a:schemeClr val="tx1"/>
                          </a:solidFill>
                          <a:effectLst/>
                          <a:latin typeface="Arial" panose="020B0604020202020204" pitchFamily="34" charset="0"/>
                          <a:ea typeface="+mn-ea"/>
                          <a:cs typeface="Arial" panose="020B0604020202020204" pitchFamily="34" charset="0"/>
                        </a:rPr>
                        <a:t> is eaten and the rest of the day is spent celebrating with friends and family.</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Muslims will often </a:t>
                      </a:r>
                      <a:r>
                        <a:rPr lang="en-GB" sz="1200" b="1" i="1" kern="1200" dirty="0">
                          <a:solidFill>
                            <a:schemeClr val="tx1"/>
                          </a:solidFill>
                          <a:effectLst/>
                          <a:latin typeface="Arial" panose="020B0604020202020204" pitchFamily="34" charset="0"/>
                          <a:ea typeface="+mn-ea"/>
                          <a:cs typeface="Arial" panose="020B0604020202020204" pitchFamily="34" charset="0"/>
                        </a:rPr>
                        <a:t>decorate their houses,</a:t>
                      </a:r>
                      <a:r>
                        <a:rPr lang="en-GB" sz="1200" kern="1200" dirty="0">
                          <a:solidFill>
                            <a:schemeClr val="tx1"/>
                          </a:solidFill>
                          <a:effectLst/>
                          <a:latin typeface="Arial" panose="020B0604020202020204" pitchFamily="34" charset="0"/>
                          <a:ea typeface="+mn-ea"/>
                          <a:cs typeface="Arial" panose="020B0604020202020204" pitchFamily="34" charset="0"/>
                        </a:rPr>
                        <a:t> eat </a:t>
                      </a:r>
                      <a:r>
                        <a:rPr lang="en-GB" sz="1200" b="1" i="1" kern="1200" dirty="0">
                          <a:solidFill>
                            <a:schemeClr val="tx1"/>
                          </a:solidFill>
                          <a:effectLst/>
                          <a:latin typeface="Arial" panose="020B0604020202020204" pitchFamily="34" charset="0"/>
                          <a:ea typeface="+mn-ea"/>
                          <a:cs typeface="Arial" panose="020B0604020202020204" pitchFamily="34" charset="0"/>
                        </a:rPr>
                        <a:t>feasts</a:t>
                      </a:r>
                      <a:r>
                        <a:rPr lang="en-GB" sz="1200" kern="1200" dirty="0">
                          <a:solidFill>
                            <a:schemeClr val="tx1"/>
                          </a:solidFill>
                          <a:effectLst/>
                          <a:latin typeface="Arial" panose="020B0604020202020204" pitchFamily="34" charset="0"/>
                          <a:ea typeface="+mn-ea"/>
                          <a:cs typeface="Arial" panose="020B0604020202020204" pitchFamily="34" charset="0"/>
                        </a:rPr>
                        <a:t> together and give each other </a:t>
                      </a:r>
                      <a:r>
                        <a:rPr lang="en-GB" sz="1200" b="1" i="1" kern="1200" dirty="0">
                          <a:solidFill>
                            <a:schemeClr val="tx1"/>
                          </a:solidFill>
                          <a:effectLst/>
                          <a:latin typeface="Arial" panose="020B0604020202020204" pitchFamily="34" charset="0"/>
                          <a:ea typeface="+mn-ea"/>
                          <a:cs typeface="Arial" panose="020B0604020202020204" pitchFamily="34" charset="0"/>
                        </a:rPr>
                        <a:t>gifts and cards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They will also give to </a:t>
                      </a:r>
                      <a:r>
                        <a:rPr lang="en-GB" sz="1200" b="1" i="1" kern="1200" dirty="0">
                          <a:solidFill>
                            <a:schemeClr val="tx1"/>
                          </a:solidFill>
                          <a:effectLst/>
                          <a:latin typeface="Arial" panose="020B0604020202020204" pitchFamily="34" charset="0"/>
                          <a:ea typeface="+mn-ea"/>
                          <a:cs typeface="Arial" panose="020B0604020202020204" pitchFamily="34" charset="0"/>
                        </a:rPr>
                        <a:t>charity</a:t>
                      </a:r>
                      <a:r>
                        <a:rPr lang="en-GB" sz="1200" kern="1200" dirty="0">
                          <a:solidFill>
                            <a:schemeClr val="tx1"/>
                          </a:solidFill>
                          <a:effectLst/>
                          <a:latin typeface="Arial" panose="020B0604020202020204" pitchFamily="34" charset="0"/>
                          <a:ea typeface="+mn-ea"/>
                          <a:cs typeface="Arial" panose="020B0604020202020204" pitchFamily="34" charset="0"/>
                        </a:rPr>
                        <a:t>. There will be a special sermon (khutbah) at the mosque to remind people how to pay </a:t>
                      </a:r>
                      <a:r>
                        <a:rPr lang="en-GB" sz="1200" b="1" i="1" kern="1200" dirty="0">
                          <a:solidFill>
                            <a:schemeClr val="tx1"/>
                          </a:solidFill>
                          <a:effectLst/>
                          <a:latin typeface="Arial" panose="020B0604020202020204" pitchFamily="34" charset="0"/>
                          <a:ea typeface="+mn-ea"/>
                          <a:cs typeface="Arial" panose="020B0604020202020204" pitchFamily="34" charset="0"/>
                        </a:rPr>
                        <a:t>zakah</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 On the first day of Id ul-</a:t>
                      </a:r>
                      <a:r>
                        <a:rPr lang="en-GB" sz="1200" kern="1200" dirty="0" err="1">
                          <a:solidFill>
                            <a:schemeClr val="tx1"/>
                          </a:solidFill>
                          <a:effectLst/>
                          <a:latin typeface="Arial" panose="020B0604020202020204" pitchFamily="34" charset="0"/>
                          <a:ea typeface="+mn-ea"/>
                          <a:cs typeface="Arial" panose="020B0604020202020204" pitchFamily="34" charset="0"/>
                        </a:rPr>
                        <a:t>Fitr</a:t>
                      </a:r>
                      <a:r>
                        <a:rPr lang="en-GB" sz="1200" kern="1200" dirty="0">
                          <a:solidFill>
                            <a:schemeClr val="tx1"/>
                          </a:solidFill>
                          <a:effectLst/>
                          <a:latin typeface="Arial" panose="020B0604020202020204" pitchFamily="34" charset="0"/>
                          <a:ea typeface="+mn-ea"/>
                          <a:cs typeface="Arial" panose="020B0604020202020204" pitchFamily="34" charset="0"/>
                        </a:rPr>
                        <a:t>, Muslim families usually go to the mosque to </a:t>
                      </a:r>
                      <a:r>
                        <a:rPr lang="en-GB" sz="1200" b="1" i="1" kern="1200" dirty="0">
                          <a:solidFill>
                            <a:schemeClr val="tx1"/>
                          </a:solidFill>
                          <a:effectLst/>
                          <a:latin typeface="Arial" panose="020B0604020202020204" pitchFamily="34" charset="0"/>
                          <a:ea typeface="+mn-ea"/>
                          <a:cs typeface="Arial" panose="020B0604020202020204" pitchFamily="34" charset="0"/>
                        </a:rPr>
                        <a:t>thank God</a:t>
                      </a:r>
                      <a:r>
                        <a:rPr lang="en-GB" sz="1200" kern="1200" dirty="0">
                          <a:solidFill>
                            <a:schemeClr val="tx1"/>
                          </a:solidFill>
                          <a:effectLst/>
                          <a:latin typeface="Arial" panose="020B0604020202020204" pitchFamily="34" charset="0"/>
                          <a:ea typeface="+mn-ea"/>
                          <a:cs typeface="Arial" panose="020B0604020202020204" pitchFamily="34" charset="0"/>
                        </a:rPr>
                        <a:t> that their fast is complete and for His support over the previous month in helping them to practice self-control. They are reminded by the imam that Muhammad promised that those who complete the fast will receive pleasure on </a:t>
                      </a:r>
                      <a:r>
                        <a:rPr lang="en-GB" sz="1200" kern="1200">
                          <a:solidFill>
                            <a:schemeClr val="tx1"/>
                          </a:solidFill>
                          <a:effectLst/>
                          <a:latin typeface="Arial" panose="020B0604020202020204" pitchFamily="34" charset="0"/>
                          <a:ea typeface="+mn-ea"/>
                          <a:cs typeface="Arial" panose="020B0604020202020204" pitchFamily="34" charset="0"/>
                        </a:rPr>
                        <a:t>earth and a </a:t>
                      </a:r>
                      <a:r>
                        <a:rPr lang="en-GB" sz="1200" kern="1200" dirty="0">
                          <a:solidFill>
                            <a:schemeClr val="tx1"/>
                          </a:solidFill>
                          <a:effectLst/>
                          <a:latin typeface="Arial" panose="020B0604020202020204" pitchFamily="34" charset="0"/>
                          <a:ea typeface="+mn-ea"/>
                          <a:cs typeface="Arial" panose="020B0604020202020204" pitchFamily="34" charset="0"/>
                        </a:rPr>
                        <a:t>reward from God on the Day of Judgement.</a:t>
                      </a:r>
                      <a:r>
                        <a:rPr lang="en-GB" sz="1200" dirty="0">
                          <a:effectLst/>
                          <a:latin typeface="Arial" panose="020B06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txBody>
                  <a:tcPr>
                    <a:lnR w="38100" cap="flat" cmpd="sng" algn="ctr">
                      <a:solidFill>
                        <a:schemeClr val="bg1"/>
                      </a:solidFill>
                      <a:prstDash val="solid"/>
                      <a:round/>
                      <a:headEnd type="none" w="med" len="med"/>
                      <a:tailEnd type="none" w="med" len="med"/>
                    </a:lnR>
                  </a:tcPr>
                </a:tc>
                <a:tc hMerge="1">
                  <a:txBody>
                    <a:bodyPr/>
                    <a:lstStyle/>
                    <a:p>
                      <a:pPr marL="171450" lvl="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a:txBody>
                    <a:bodyPr/>
                    <a:lstStyle/>
                    <a:p>
                      <a:pPr marL="0" indent="0">
                        <a:buFontTx/>
                        <a:buNone/>
                      </a:pPr>
                      <a:endParaRPr lang="en-US" sz="1200" dirty="0">
                        <a:latin typeface="Arial" panose="020B0604020202020204" pitchFamily="34" charset="0"/>
                        <a:cs typeface="Arial" panose="020B0604020202020204" pitchFamily="34" charset="0"/>
                      </a:endParaRPr>
                    </a:p>
                  </a:txBody>
                  <a:tcP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3339250179"/>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352047" y="300175"/>
            <a:ext cx="296754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Islam - Id </a:t>
            </a:r>
            <a:r>
              <a:rPr lang="en-US" b="1" dirty="0" err="1" smtClean="0">
                <a:latin typeface="Arial" panose="020B0604020202020204" pitchFamily="34" charset="0"/>
                <a:cs typeface="Arial" panose="020B0604020202020204" pitchFamily="34" charset="0"/>
              </a:rPr>
              <a:t>ul-Fitr</a:t>
            </a:r>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C60ABDD-7736-454D-A495-163E80225C27}"/>
              </a:ext>
            </a:extLst>
          </p:cNvPr>
          <p:cNvPicPr>
            <a:picLocks noChangeAspect="1"/>
          </p:cNvPicPr>
          <p:nvPr/>
        </p:nvPicPr>
        <p:blipFill rotWithShape="1">
          <a:blip r:embed="rId2"/>
          <a:srcRect t="35208" r="69722" b="32917"/>
          <a:stretch/>
        </p:blipFill>
        <p:spPr>
          <a:xfrm>
            <a:off x="283002" y="84781"/>
            <a:ext cx="833313" cy="877272"/>
          </a:xfrm>
          <a:prstGeom prst="rect">
            <a:avLst/>
          </a:prstGeom>
        </p:spPr>
      </p:pic>
      <p:pic>
        <p:nvPicPr>
          <p:cNvPr id="3" name="Picture 2">
            <a:extLst>
              <a:ext uri="{FF2B5EF4-FFF2-40B4-BE49-F238E27FC236}">
                <a16:creationId xmlns:a16="http://schemas.microsoft.com/office/drawing/2014/main" id="{70EC7A16-7288-2640-B356-322DA8481D3F}"/>
              </a:ext>
            </a:extLst>
          </p:cNvPr>
          <p:cNvPicPr>
            <a:picLocks noChangeAspect="1"/>
          </p:cNvPicPr>
          <p:nvPr/>
        </p:nvPicPr>
        <p:blipFill>
          <a:blip r:embed="rId3"/>
          <a:stretch>
            <a:fillRect/>
          </a:stretch>
        </p:blipFill>
        <p:spPr>
          <a:xfrm>
            <a:off x="7704944" y="3741217"/>
            <a:ext cx="1918054" cy="2879497"/>
          </a:xfrm>
          <a:prstGeom prst="rect">
            <a:avLst/>
          </a:prstGeom>
        </p:spPr>
      </p:pic>
    </p:spTree>
    <p:extLst>
      <p:ext uri="{BB962C8B-B14F-4D97-AF65-F5344CB8AC3E}">
        <p14:creationId xmlns:p14="http://schemas.microsoft.com/office/powerpoint/2010/main" val="3865692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2052699420"/>
              </p:ext>
            </p:extLst>
          </p:nvPr>
        </p:nvGraphicFramePr>
        <p:xfrm>
          <a:off x="283002" y="1320476"/>
          <a:ext cx="9412533" cy="5257800"/>
        </p:xfrm>
        <a:graphic>
          <a:graphicData uri="http://schemas.openxmlformats.org/drawingml/2006/table">
            <a:tbl>
              <a:tblPr firstRow="1" bandRow="1">
                <a:tableStyleId>{5940675A-B579-460E-94D1-54222C63F5DA}</a:tableStyleId>
              </a:tblPr>
              <a:tblGrid>
                <a:gridCol w="6275022">
                  <a:extLst>
                    <a:ext uri="{9D8B030D-6E8A-4147-A177-3AD203B41FA5}">
                      <a16:colId xmlns:a16="http://schemas.microsoft.com/office/drawing/2014/main" val="2819291962"/>
                    </a:ext>
                  </a:extLst>
                </a:gridCol>
                <a:gridCol w="3137511">
                  <a:extLst>
                    <a:ext uri="{9D8B030D-6E8A-4147-A177-3AD203B41FA5}">
                      <a16:colId xmlns:a16="http://schemas.microsoft.com/office/drawing/2014/main" val="2243296876"/>
                    </a:ext>
                  </a:extLst>
                </a:gridCol>
              </a:tblGrid>
              <a:tr h="2606040">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happens at Diwali?</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Diwali is known as the festival of lights.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To celebrate, houses are cleaned and then decorated with candles and colourful lights. Clay lamps, known as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diyas</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are lit.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Houses will often be decorated with Rangoli artworks – patterns created on the floor using coloured rice or powder.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Huge firework displays are held.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During Diwali, Hindus often wear new clothes.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Families and friends share sweets and gifts and there is also a strong belief in giving food and goods to those in need. </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Diwali coincides with the Hindu new year. Hindus will celebrate new beginnings and the triumph of good over evil and light over darkness. </a:t>
                      </a:r>
                    </a:p>
                    <a:p>
                      <a:pPr marL="171450" lvl="0" indent="-171450">
                        <a:buFont typeface="Arial" panose="020B0604020202020204" pitchFamily="34" charset="0"/>
                        <a:buChar cha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lnB w="38100" cap="flat" cmpd="sng" algn="ctr">
                      <a:solidFill>
                        <a:schemeClr val="bg1"/>
                      </a:solidFill>
                      <a:prstDash val="solid"/>
                      <a:round/>
                      <a:headEnd type="none" w="med" len="med"/>
                      <a:tailEnd type="none" w="med" len="med"/>
                    </a:lnB>
                  </a:tcPr>
                </a:tc>
                <a:tc rowSpan="2">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is the meaning of Diwali?</a:t>
                      </a:r>
                    </a:p>
                    <a:p>
                      <a:pPr marL="285750" indent="-2857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Diwali has different meanings for different Hindus.</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For some Hindus, the glow of lights at Diwali symbolises the </a:t>
                      </a:r>
                      <a:r>
                        <a:rPr lang="en-GB" sz="1200" b="1" i="1" kern="1200" dirty="0">
                          <a:solidFill>
                            <a:schemeClr val="tx1"/>
                          </a:solidFill>
                          <a:effectLst/>
                          <a:latin typeface="Arial" panose="020B0604020202020204" pitchFamily="34" charset="0"/>
                          <a:ea typeface="+mn-ea"/>
                          <a:cs typeface="Arial" panose="020B0604020202020204" pitchFamily="34" charset="0"/>
                        </a:rPr>
                        <a:t>sun’s nourishing energy</a:t>
                      </a:r>
                      <a:r>
                        <a:rPr lang="en-GB" sz="1200" kern="1200" dirty="0">
                          <a:solidFill>
                            <a:schemeClr val="tx1"/>
                          </a:solidFill>
                          <a:effectLst/>
                          <a:latin typeface="Arial" panose="020B0604020202020204" pitchFamily="34" charset="0"/>
                          <a:ea typeface="+mn-ea"/>
                          <a:cs typeface="Arial" panose="020B0604020202020204" pitchFamily="34" charset="0"/>
                        </a:rPr>
                        <a:t>, and is a reminder of their dependence on the Supreme Deity who created this world, sustains it and will eventually destroy it.</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Some Hindus light lamps at Diwali to help </a:t>
                      </a:r>
                      <a:r>
                        <a:rPr lang="en-GB" sz="1200" b="1" i="1" kern="1200" dirty="0">
                          <a:solidFill>
                            <a:schemeClr val="tx1"/>
                          </a:solidFill>
                          <a:effectLst/>
                          <a:latin typeface="Arial" panose="020B0604020202020204" pitchFamily="34" charset="0"/>
                          <a:ea typeface="+mn-ea"/>
                          <a:cs typeface="Arial" panose="020B0604020202020204" pitchFamily="34" charset="0"/>
                        </a:rPr>
                        <a:t>Lakshmi</a:t>
                      </a:r>
                      <a:r>
                        <a:rPr lang="en-GB" sz="1200" kern="1200" dirty="0">
                          <a:solidFill>
                            <a:schemeClr val="tx1"/>
                          </a:solidFill>
                          <a:effectLst/>
                          <a:latin typeface="Arial" panose="020B0604020202020204" pitchFamily="34" charset="0"/>
                          <a:ea typeface="+mn-ea"/>
                          <a:cs typeface="Arial" panose="020B0604020202020204" pitchFamily="34" charset="0"/>
                        </a:rPr>
                        <a:t>, the goddess of wealth, enter their homes and bring them good fortune.</a:t>
                      </a:r>
                    </a:p>
                    <a:p>
                      <a:pPr marL="285750" indent="-2857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Other Hindus remember the events of the Ramayana at Diwali. For them, the lights are a reminder of </a:t>
                      </a:r>
                      <a:r>
                        <a:rPr lang="en-GB" sz="1200" b="1" i="1" kern="1200" dirty="0">
                          <a:solidFill>
                            <a:schemeClr val="tx1"/>
                          </a:solidFill>
                          <a:effectLst/>
                          <a:latin typeface="Arial" panose="020B0604020202020204" pitchFamily="34" charset="0"/>
                          <a:ea typeface="+mn-ea"/>
                          <a:cs typeface="Arial" panose="020B0604020202020204" pitchFamily="34" charset="0"/>
                        </a:rPr>
                        <a:t>Rama and Sita returning home</a:t>
                      </a:r>
                      <a:r>
                        <a:rPr lang="en-GB" sz="1200" kern="1200" dirty="0">
                          <a:solidFill>
                            <a:schemeClr val="tx1"/>
                          </a:solidFill>
                          <a:effectLst/>
                          <a:latin typeface="Arial" panose="020B0604020202020204" pitchFamily="34" charset="0"/>
                          <a:ea typeface="+mn-ea"/>
                          <a:cs typeface="Arial" panose="020B0604020202020204" pitchFamily="34" charset="0"/>
                        </a:rPr>
                        <a:t> after defeating the demon </a:t>
                      </a:r>
                      <a:r>
                        <a:rPr lang="en-GB" sz="1200" kern="1200" dirty="0" err="1">
                          <a:solidFill>
                            <a:schemeClr val="tx1"/>
                          </a:solidFill>
                          <a:effectLst/>
                          <a:latin typeface="Arial" panose="020B0604020202020204" pitchFamily="34" charset="0"/>
                          <a:ea typeface="+mn-ea"/>
                          <a:cs typeface="Arial" panose="020B0604020202020204" pitchFamily="34" charset="0"/>
                        </a:rPr>
                        <a:t>Ravana</a:t>
                      </a:r>
                      <a:r>
                        <a:rPr lang="en-GB" sz="1200" kern="1200" dirty="0">
                          <a:solidFill>
                            <a:schemeClr val="tx1"/>
                          </a:solidFill>
                          <a:effectLst/>
                          <a:latin typeface="Arial" panose="020B0604020202020204" pitchFamily="34" charset="0"/>
                          <a:ea typeface="+mn-ea"/>
                          <a:cs typeface="Arial" panose="020B0604020202020204" pitchFamily="34" charset="0"/>
                        </a:rPr>
                        <a:t>. They arrived on a moonless night. In order to guide the couple home and welcome them, the people of the city lit lamps. </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large firework displays remember the celebrations which, according to the legend, took place upon Rama’s return as locals set off their own version of fireworks.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1759422556"/>
                  </a:ext>
                </a:extLst>
              </a:tr>
              <a:tr h="2606040">
                <a:tc>
                  <a:txBody>
                    <a:bodyPr/>
                    <a:lstStyle/>
                    <a:p>
                      <a:pPr marL="171450" lvl="0" indent="-171450">
                        <a:buFont typeface="Arial" panose="020B0604020202020204" pitchFamily="34" charset="0"/>
                        <a:buChar cha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txBody>
                  <a:tcPr>
                    <a:lnT w="38100" cap="flat" cmpd="sng" algn="ctr">
                      <a:solidFill>
                        <a:schemeClr val="bg1"/>
                      </a:solidFill>
                      <a:prstDash val="solid"/>
                      <a:round/>
                      <a:headEnd type="none" w="med" len="med"/>
                      <a:tailEnd type="none" w="med" len="med"/>
                    </a:lnT>
                  </a:tcPr>
                </a:tc>
                <a:tc vMerge="1">
                  <a:txBody>
                    <a:bodyPr/>
                    <a:lstStyle/>
                    <a:p>
                      <a:endParaRPr lang="en-US"/>
                    </a:p>
                  </a:txBody>
                  <a:tcPr/>
                </a:tc>
                <a:extLst>
                  <a:ext uri="{0D108BD9-81ED-4DB2-BD59-A6C34878D82A}">
                    <a16:rowId xmlns:a16="http://schemas.microsoft.com/office/drawing/2014/main" val="1895046713"/>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967544" cy="830997"/>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Hinduism - Diwali</a:t>
            </a:r>
            <a:endParaRPr lang="en-US" b="1" dirty="0">
              <a:latin typeface="Arial" panose="020B0604020202020204" pitchFamily="34" charset="0"/>
              <a:cs typeface="Arial" panose="020B0604020202020204" pitchFamily="34" charset="0"/>
            </a:endParaRPr>
          </a:p>
          <a:p>
            <a:r>
              <a:rPr lang="en-US" sz="1200" b="1" dirty="0">
                <a:latin typeface="Arial" panose="020B0604020202020204" pitchFamily="34" charset="0"/>
                <a:cs typeface="Arial" panose="020B0604020202020204" pitchFamily="34" charset="0"/>
              </a:rPr>
              <a:t>Diwali is also celebrated by Sikhs</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A1C0A55B-5088-C948-B017-C53E57691740}"/>
              </a:ext>
            </a:extLst>
          </p:cNvPr>
          <p:cNvPicPr>
            <a:picLocks noChangeAspect="1"/>
          </p:cNvPicPr>
          <p:nvPr/>
        </p:nvPicPr>
        <p:blipFill rotWithShape="1">
          <a:blip r:embed="rId2"/>
          <a:srcRect l="6813" t="15365" r="60302" b="50000"/>
          <a:stretch/>
        </p:blipFill>
        <p:spPr>
          <a:xfrm>
            <a:off x="283002" y="120670"/>
            <a:ext cx="794812" cy="818716"/>
          </a:xfrm>
          <a:prstGeom prst="rect">
            <a:avLst/>
          </a:prstGeom>
        </p:spPr>
      </p:pic>
      <p:pic>
        <p:nvPicPr>
          <p:cNvPr id="12" name="Picture 11">
            <a:extLst>
              <a:ext uri="{FF2B5EF4-FFF2-40B4-BE49-F238E27FC236}">
                <a16:creationId xmlns:a16="http://schemas.microsoft.com/office/drawing/2014/main" id="{7DEA41D1-9EFC-924A-A635-CD86890D9634}"/>
              </a:ext>
            </a:extLst>
          </p:cNvPr>
          <p:cNvPicPr>
            <a:picLocks noChangeAspect="1"/>
          </p:cNvPicPr>
          <p:nvPr/>
        </p:nvPicPr>
        <p:blipFill>
          <a:blip r:embed="rId3"/>
          <a:stretch>
            <a:fillRect/>
          </a:stretch>
        </p:blipFill>
        <p:spPr>
          <a:xfrm>
            <a:off x="499811" y="3949376"/>
            <a:ext cx="2060156" cy="2400182"/>
          </a:xfrm>
          <a:prstGeom prst="rect">
            <a:avLst/>
          </a:prstGeom>
        </p:spPr>
      </p:pic>
      <p:pic>
        <p:nvPicPr>
          <p:cNvPr id="13" name="Picture 12">
            <a:extLst>
              <a:ext uri="{FF2B5EF4-FFF2-40B4-BE49-F238E27FC236}">
                <a16:creationId xmlns:a16="http://schemas.microsoft.com/office/drawing/2014/main" id="{72FF1859-3D0C-B04B-9E0C-4EED80E83FDC}"/>
              </a:ext>
            </a:extLst>
          </p:cNvPr>
          <p:cNvPicPr>
            <a:picLocks noChangeAspect="1"/>
          </p:cNvPicPr>
          <p:nvPr/>
        </p:nvPicPr>
        <p:blipFill rotWithShape="1">
          <a:blip r:embed="rId4"/>
          <a:srcRect b="6871"/>
          <a:stretch/>
        </p:blipFill>
        <p:spPr>
          <a:xfrm>
            <a:off x="3074670" y="3949376"/>
            <a:ext cx="3248683" cy="2400181"/>
          </a:xfrm>
          <a:prstGeom prst="rect">
            <a:avLst/>
          </a:prstGeom>
        </p:spPr>
      </p:pic>
    </p:spTree>
    <p:extLst>
      <p:ext uri="{BB962C8B-B14F-4D97-AF65-F5344CB8AC3E}">
        <p14:creationId xmlns:p14="http://schemas.microsoft.com/office/powerpoint/2010/main" val="3555244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982397824"/>
              </p:ext>
            </p:extLst>
          </p:nvPr>
        </p:nvGraphicFramePr>
        <p:xfrm>
          <a:off x="283002" y="1140624"/>
          <a:ext cx="9412533" cy="5577840"/>
        </p:xfrm>
        <a:graphic>
          <a:graphicData uri="http://schemas.openxmlformats.org/drawingml/2006/table">
            <a:tbl>
              <a:tblPr firstRow="1" bandRow="1">
                <a:tableStyleId>{5940675A-B579-460E-94D1-54222C63F5DA}</a:tableStyleId>
              </a:tblPr>
              <a:tblGrid>
                <a:gridCol w="4363949">
                  <a:extLst>
                    <a:ext uri="{9D8B030D-6E8A-4147-A177-3AD203B41FA5}">
                      <a16:colId xmlns:a16="http://schemas.microsoft.com/office/drawing/2014/main" val="2819291962"/>
                    </a:ext>
                  </a:extLst>
                </a:gridCol>
                <a:gridCol w="2098623">
                  <a:extLst>
                    <a:ext uri="{9D8B030D-6E8A-4147-A177-3AD203B41FA5}">
                      <a16:colId xmlns:a16="http://schemas.microsoft.com/office/drawing/2014/main" val="2243296876"/>
                    </a:ext>
                  </a:extLst>
                </a:gridCol>
                <a:gridCol w="2949961">
                  <a:extLst>
                    <a:ext uri="{9D8B030D-6E8A-4147-A177-3AD203B41FA5}">
                      <a16:colId xmlns:a16="http://schemas.microsoft.com/office/drawing/2014/main" val="2151715028"/>
                    </a:ext>
                  </a:extLst>
                </a:gridCol>
              </a:tblGrid>
              <a:tr h="1602576">
                <a:tc>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Jews remember at  Passover?</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At </a:t>
                      </a:r>
                      <a:r>
                        <a:rPr lang="en-GB" sz="1200" b="1" i="1" kern="1200" dirty="0">
                          <a:solidFill>
                            <a:schemeClr val="tx1"/>
                          </a:solidFill>
                          <a:effectLst/>
                          <a:latin typeface="Arial" panose="020B0604020202020204" pitchFamily="34" charset="0"/>
                          <a:ea typeface="+mn-ea"/>
                          <a:cs typeface="Arial" panose="020B0604020202020204" pitchFamily="34" charset="0"/>
                        </a:rPr>
                        <a:t>Pesach</a:t>
                      </a:r>
                      <a:r>
                        <a:rPr lang="en-GB" sz="1200" kern="1200" dirty="0">
                          <a:solidFill>
                            <a:schemeClr val="tx1"/>
                          </a:solidFill>
                          <a:effectLst/>
                          <a:latin typeface="Arial" panose="020B0604020202020204" pitchFamily="34" charset="0"/>
                          <a:ea typeface="+mn-ea"/>
                          <a:cs typeface="Arial" panose="020B0604020202020204" pitchFamily="34" charset="0"/>
                        </a:rPr>
                        <a:t> (Passover), Jews remember the night when the angel of death passed over Egypt, killing the firstborn sons of the Egyptians but sparing the Israelite boys.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After this plague, the Pharaoh agreed to let the Israelites go, and Moses led them out of Egypt.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This story reminds Jews of God’s power and their </a:t>
                      </a:r>
                      <a:r>
                        <a:rPr lang="en-GB" sz="1200" b="1" i="1" kern="1200" dirty="0">
                          <a:solidFill>
                            <a:schemeClr val="tx1"/>
                          </a:solidFill>
                          <a:effectLst/>
                          <a:latin typeface="Arial" panose="020B0604020202020204" pitchFamily="34" charset="0"/>
                          <a:ea typeface="+mn-ea"/>
                          <a:cs typeface="Arial" panose="020B0604020202020204" pitchFamily="34" charset="0"/>
                        </a:rPr>
                        <a:t>covenant</a:t>
                      </a:r>
                      <a:r>
                        <a:rPr lang="en-GB" sz="1200" kern="1200" dirty="0">
                          <a:solidFill>
                            <a:schemeClr val="tx1"/>
                          </a:solidFill>
                          <a:effectLst/>
                          <a:latin typeface="Arial" panose="020B0604020202020204" pitchFamily="34" charset="0"/>
                          <a:ea typeface="+mn-ea"/>
                          <a:cs typeface="Arial" panose="020B0604020202020204" pitchFamily="34" charset="0"/>
                        </a:rPr>
                        <a:t> with Him.</a:t>
                      </a:r>
                    </a:p>
                  </a:txBody>
                  <a:tcPr/>
                </a:tc>
                <a:tc>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The Seder meal</a:t>
                      </a:r>
                    </a:p>
                    <a:p>
                      <a:pPr marL="285750" indent="-2857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the food at this meal has a </a:t>
                      </a:r>
                      <a:r>
                        <a:rPr lang="en-GB" sz="1200" b="1" i="1" kern="1200" dirty="0">
                          <a:solidFill>
                            <a:schemeClr val="tx1"/>
                          </a:solidFill>
                          <a:effectLst/>
                          <a:latin typeface="Arial" panose="020B0604020202020204" pitchFamily="34" charset="0"/>
                          <a:ea typeface="+mn-ea"/>
                          <a:cs typeface="Arial" panose="020B0604020202020204" pitchFamily="34" charset="0"/>
                        </a:rPr>
                        <a:t>symbolic meaning</a:t>
                      </a:r>
                      <a:r>
                        <a:rPr lang="en-GB" sz="1200" kern="1200" dirty="0">
                          <a:solidFill>
                            <a:schemeClr val="tx1"/>
                          </a:solidFill>
                          <a:effectLst/>
                          <a:latin typeface="Arial" panose="020B0604020202020204" pitchFamily="34" charset="0"/>
                          <a:ea typeface="+mn-ea"/>
                          <a:cs typeface="Arial" panose="020B0604020202020204" pitchFamily="34" charset="0"/>
                        </a:rPr>
                        <a:t> and helps Jews remember the difficulties of their ancestors.</a:t>
                      </a:r>
                    </a:p>
                    <a:p>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lnR w="381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tcPr>
                </a:tc>
                <a:tc>
                  <a:txBody>
                    <a:bodyPr/>
                    <a:lstStyle/>
                    <a:p>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lnL w="381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59422556"/>
                  </a:ext>
                </a:extLst>
              </a:tr>
              <a:tr h="2101789">
                <a:tc>
                  <a:txBody>
                    <a:bodyPr/>
                    <a:lstStyle/>
                    <a:p>
                      <a:pPr mar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Jews do to prepare for Passover?</a:t>
                      </a:r>
                    </a:p>
                    <a:p>
                      <a:pPr marL="0" indent="0">
                        <a:buFontTx/>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Before Pesach begins, Jews remove any products containing </a:t>
                      </a:r>
                      <a:r>
                        <a:rPr lang="en-GB" sz="1200" b="1" i="1" kern="1200" dirty="0">
                          <a:solidFill>
                            <a:schemeClr val="tx1"/>
                          </a:solidFill>
                          <a:effectLst/>
                          <a:latin typeface="Arial" panose="020B0604020202020204" pitchFamily="34" charset="0"/>
                          <a:ea typeface="+mn-ea"/>
                          <a:cs typeface="Arial" panose="020B0604020202020204" pitchFamily="34" charset="0"/>
                        </a:rPr>
                        <a:t>yeast or leaven</a:t>
                      </a:r>
                      <a:r>
                        <a:rPr lang="en-GB" sz="1200" kern="1200" dirty="0">
                          <a:solidFill>
                            <a:schemeClr val="tx1"/>
                          </a:solidFill>
                          <a:effectLst/>
                          <a:latin typeface="Arial" panose="020B0604020202020204" pitchFamily="34" charset="0"/>
                          <a:ea typeface="+mn-ea"/>
                          <a:cs typeface="Arial" panose="020B0604020202020204" pitchFamily="34" charset="0"/>
                        </a:rPr>
                        <a:t> (the substance that makes bread rise) from their homes. This is because the slaves who rushed to escape Egypt did not have time to collect any yeast to make their bread rise, so they escaped with flat bread.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All firstborn males fast on the day before Passover begins. This is to celebrate their escape from the Plague of the First Born.</a:t>
                      </a:r>
                    </a:p>
                  </a:txBody>
                  <a:tcPr/>
                </a:tc>
                <a:tc rowSpan="2" gridSpan="2">
                  <a:txBody>
                    <a:bodyPr/>
                    <a:lstStyle/>
                    <a:p>
                      <a:pPr marL="17145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Bitter herbs</a:t>
                      </a:r>
                      <a:r>
                        <a:rPr lang="en-GB" sz="1200" kern="1200" dirty="0">
                          <a:solidFill>
                            <a:schemeClr val="tx1"/>
                          </a:solidFill>
                          <a:effectLst/>
                          <a:latin typeface="Arial" panose="020B0604020202020204" pitchFamily="34" charset="0"/>
                          <a:ea typeface="+mn-ea"/>
                          <a:cs typeface="Arial" panose="020B0604020202020204" pitchFamily="34" charset="0"/>
                        </a:rPr>
                        <a:t> represent the bitterness of slavery.</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 green vegetable dipped in </a:t>
                      </a:r>
                      <a:r>
                        <a:rPr lang="en-GB" sz="1200" b="1" i="1" kern="1200" dirty="0">
                          <a:solidFill>
                            <a:schemeClr val="tx1"/>
                          </a:solidFill>
                          <a:effectLst/>
                          <a:latin typeface="Arial" panose="020B0604020202020204" pitchFamily="34" charset="0"/>
                          <a:ea typeface="+mn-ea"/>
                          <a:cs typeface="Arial" panose="020B0604020202020204" pitchFamily="34" charset="0"/>
                        </a:rPr>
                        <a:t>salt water</a:t>
                      </a:r>
                      <a:r>
                        <a:rPr lang="en-GB" sz="1200" kern="1200" dirty="0">
                          <a:solidFill>
                            <a:schemeClr val="tx1"/>
                          </a:solidFill>
                          <a:effectLst/>
                          <a:latin typeface="Arial" panose="020B0604020202020204" pitchFamily="34" charset="0"/>
                          <a:ea typeface="+mn-ea"/>
                          <a:cs typeface="Arial" panose="020B0604020202020204" pitchFamily="34" charset="0"/>
                        </a:rPr>
                        <a:t> symbolises the tears of the slaves.</a:t>
                      </a:r>
                    </a:p>
                    <a:p>
                      <a:pPr marL="171450" indent="-171450">
                        <a:buFont typeface="Arial" panose="020B0604020202020204" pitchFamily="34" charset="0"/>
                        <a:buChar char="•"/>
                      </a:pPr>
                      <a:r>
                        <a:rPr lang="en-GB" sz="1200" b="1" i="1" kern="1200" dirty="0" err="1">
                          <a:solidFill>
                            <a:schemeClr val="tx1"/>
                          </a:solidFill>
                          <a:effectLst/>
                          <a:latin typeface="Arial" panose="020B0604020202020204" pitchFamily="34" charset="0"/>
                          <a:ea typeface="+mn-ea"/>
                          <a:cs typeface="Arial" panose="020B0604020202020204" pitchFamily="34" charset="0"/>
                        </a:rPr>
                        <a:t>Charoset</a:t>
                      </a:r>
                      <a:r>
                        <a:rPr lang="en-GB" sz="1200" kern="1200" dirty="0">
                          <a:solidFill>
                            <a:schemeClr val="tx1"/>
                          </a:solidFill>
                          <a:effectLst/>
                          <a:latin typeface="Arial" panose="020B0604020202020204" pitchFamily="34" charset="0"/>
                          <a:ea typeface="+mn-ea"/>
                          <a:cs typeface="Arial" panose="020B0604020202020204" pitchFamily="34" charset="0"/>
                        </a:rPr>
                        <a:t> is eaten to symbolise the cement that the slaves were forced to make for the Egyptians. This could be a mixture of nuts, apples, dates and </a:t>
                      </a:r>
                      <a:r>
                        <a:rPr lang="en-GB" sz="1200" kern="1200">
                          <a:solidFill>
                            <a:schemeClr val="tx1"/>
                          </a:solidFill>
                          <a:effectLst/>
                          <a:latin typeface="Arial" panose="020B0604020202020204" pitchFamily="34" charset="0"/>
                          <a:ea typeface="+mn-ea"/>
                          <a:cs typeface="Arial" panose="020B0604020202020204" pitchFamily="34" charset="0"/>
                        </a:rPr>
                        <a:t>sweet wine.</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also a </a:t>
                      </a:r>
                      <a:r>
                        <a:rPr lang="en-GB" sz="1200" b="1" i="1" kern="1200" dirty="0">
                          <a:solidFill>
                            <a:schemeClr val="tx1"/>
                          </a:solidFill>
                          <a:effectLst/>
                          <a:latin typeface="Arial" panose="020B0604020202020204" pitchFamily="34" charset="0"/>
                          <a:ea typeface="+mn-ea"/>
                          <a:cs typeface="Arial" panose="020B0604020202020204" pitchFamily="34" charset="0"/>
                        </a:rPr>
                        <a:t>roasted lamb shank bone</a:t>
                      </a:r>
                      <a:r>
                        <a:rPr lang="en-GB" sz="1200" kern="1200" dirty="0">
                          <a:solidFill>
                            <a:schemeClr val="tx1"/>
                          </a:solidFill>
                          <a:effectLst/>
                          <a:latin typeface="Arial" panose="020B0604020202020204" pitchFamily="34" charset="0"/>
                          <a:ea typeface="+mn-ea"/>
                          <a:cs typeface="Arial" panose="020B0604020202020204" pitchFamily="34" charset="0"/>
                        </a:rPr>
                        <a:t>, which is not eaten. This bone represents the lambs that were sacrificed in the Temple before it was destroyed.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An </a:t>
                      </a:r>
                      <a:r>
                        <a:rPr lang="en-GB" sz="1200" b="1" i="1" kern="1200" dirty="0">
                          <a:solidFill>
                            <a:schemeClr val="tx1"/>
                          </a:solidFill>
                          <a:effectLst/>
                          <a:latin typeface="Arial" panose="020B0604020202020204" pitchFamily="34" charset="0"/>
                          <a:ea typeface="+mn-ea"/>
                          <a:cs typeface="Arial" panose="020B0604020202020204" pitchFamily="34" charset="0"/>
                        </a:rPr>
                        <a:t>egg is roasted</a:t>
                      </a:r>
                      <a:r>
                        <a:rPr lang="en-GB" sz="1200" kern="1200" dirty="0">
                          <a:solidFill>
                            <a:schemeClr val="tx1"/>
                          </a:solidFill>
                          <a:effectLst/>
                          <a:latin typeface="Arial" panose="020B0604020202020204" pitchFamily="34" charset="0"/>
                          <a:ea typeface="+mn-ea"/>
                          <a:cs typeface="Arial" panose="020B0604020202020204" pitchFamily="34" charset="0"/>
                        </a:rPr>
                        <a:t> as a symbol of new life, but this is also not eaten.</a:t>
                      </a:r>
                    </a:p>
                    <a:p>
                      <a:pPr marL="171450" indent="-171450">
                        <a:buFont typeface="Arial" panose="020B0604020202020204" pitchFamily="34" charset="0"/>
                        <a:buChar char="•"/>
                      </a:pPr>
                      <a:r>
                        <a:rPr lang="en-GB" sz="1200" b="1" i="1" kern="1200" dirty="0">
                          <a:solidFill>
                            <a:schemeClr val="tx1"/>
                          </a:solidFill>
                          <a:effectLst/>
                          <a:latin typeface="Arial" panose="020B0604020202020204" pitchFamily="34" charset="0"/>
                          <a:ea typeface="+mn-ea"/>
                          <a:cs typeface="Arial" panose="020B0604020202020204" pitchFamily="34" charset="0"/>
                        </a:rPr>
                        <a:t>Four glasses of wine</a:t>
                      </a:r>
                      <a:r>
                        <a:rPr lang="en-GB" sz="1200" kern="1200" dirty="0">
                          <a:solidFill>
                            <a:schemeClr val="tx1"/>
                          </a:solidFill>
                          <a:effectLst/>
                          <a:latin typeface="Arial" panose="020B0604020202020204" pitchFamily="34" charset="0"/>
                          <a:ea typeface="+mn-ea"/>
                          <a:cs typeface="Arial" panose="020B0604020202020204" pitchFamily="34" charset="0"/>
                        </a:rPr>
                        <a:t> are drunk during the meal to remember God’s four promises to Moses:</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“Say therefore to the people of Israel, ‘I am the Lord and I will bring you out from captivity; I will welcome you with an outstretched arm; I will make you my people and I will be your God.”</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A </a:t>
                      </a:r>
                      <a:r>
                        <a:rPr lang="en-GB" sz="1200" b="1" i="1" kern="1200" dirty="0">
                          <a:solidFill>
                            <a:schemeClr val="tx1"/>
                          </a:solidFill>
                          <a:effectLst/>
                          <a:latin typeface="Arial" panose="020B0604020202020204" pitchFamily="34" charset="0"/>
                          <a:ea typeface="+mn-ea"/>
                          <a:cs typeface="Arial" panose="020B0604020202020204" pitchFamily="34" charset="0"/>
                        </a:rPr>
                        <a:t>fifth cup</a:t>
                      </a:r>
                      <a:r>
                        <a:rPr lang="en-GB" sz="1200" kern="1200" dirty="0">
                          <a:solidFill>
                            <a:schemeClr val="tx1"/>
                          </a:solidFill>
                          <a:effectLst/>
                          <a:latin typeface="Arial" panose="020B0604020202020204" pitchFamily="34" charset="0"/>
                          <a:ea typeface="+mn-ea"/>
                          <a:cs typeface="Arial" panose="020B0604020202020204" pitchFamily="34" charset="0"/>
                        </a:rPr>
                        <a:t> is poured and left for the </a:t>
                      </a:r>
                      <a:r>
                        <a:rPr lang="en-GB" sz="1200" b="1" i="1" kern="1200" dirty="0">
                          <a:solidFill>
                            <a:schemeClr val="tx1"/>
                          </a:solidFill>
                          <a:effectLst/>
                          <a:latin typeface="Arial" panose="020B0604020202020204" pitchFamily="34" charset="0"/>
                          <a:ea typeface="+mn-ea"/>
                          <a:cs typeface="Arial" panose="020B0604020202020204" pitchFamily="34" charset="0"/>
                        </a:rPr>
                        <a:t>prophet Elijah</a:t>
                      </a:r>
                      <a:r>
                        <a:rPr lang="en-GB" sz="1200" kern="1200" dirty="0">
                          <a:solidFill>
                            <a:schemeClr val="tx1"/>
                          </a:solidFill>
                          <a:effectLst/>
                          <a:latin typeface="Arial" panose="020B0604020202020204" pitchFamily="34" charset="0"/>
                          <a:ea typeface="+mn-ea"/>
                          <a:cs typeface="Arial" panose="020B0604020202020204" pitchFamily="34" charset="0"/>
                        </a:rPr>
                        <a:t>, who some Jews believe will return to announce the arrival of the Messiah at Passover. An empty chair will also be left for Elijah at the dinner table.</a:t>
                      </a:r>
                      <a:endParaRPr lang="en-US" dirty="0"/>
                    </a:p>
                  </a:txBody>
                  <a:tcPr>
                    <a:lnT w="38100" cap="flat" cmpd="sng" algn="ctr">
                      <a:solidFill>
                        <a:schemeClr val="bg1"/>
                      </a:solidFill>
                      <a:prstDash val="solid"/>
                      <a:round/>
                      <a:headEnd type="none" w="med" len="med"/>
                      <a:tailEnd type="none" w="med" len="med"/>
                    </a:lnT>
                  </a:tcPr>
                </a:tc>
                <a:tc rowSpan="2" hMerge="1">
                  <a:txBody>
                    <a:bodyPr/>
                    <a:lstStyle/>
                    <a:p>
                      <a:endParaRPr lang="en-US"/>
                    </a:p>
                  </a:txBody>
                  <a:tcPr/>
                </a:tc>
                <a:extLst>
                  <a:ext uri="{0D108BD9-81ED-4DB2-BD59-A6C34878D82A}">
                    <a16:rowId xmlns:a16="http://schemas.microsoft.com/office/drawing/2014/main" val="1381987615"/>
                  </a:ext>
                </a:extLst>
              </a:tr>
              <a:tr h="11976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Arial" panose="020B0604020202020204" pitchFamily="34" charset="0"/>
                          <a:ea typeface="+mn-ea"/>
                          <a:cs typeface="Arial" panose="020B0604020202020204" pitchFamily="34" charset="0"/>
                        </a:rPr>
                        <a:t>Celebrating Passover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Torah says to celebrate Passover for 7 days.</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On the first two nights of Passover, friends and family gather together for a </a:t>
                      </a:r>
                      <a:r>
                        <a:rPr lang="en-GB" sz="1200" b="0" i="0" u="none" strike="noStrike" kern="1200" dirty="0" err="1">
                          <a:solidFill>
                            <a:schemeClr val="tx1"/>
                          </a:solidFill>
                          <a:effectLst/>
                          <a:latin typeface="Arial" panose="020B0604020202020204" pitchFamily="34" charset="0"/>
                          <a:ea typeface="+mn-ea"/>
                          <a:cs typeface="Arial" panose="020B0604020202020204" pitchFamily="34" charset="0"/>
                        </a:rPr>
                        <a:t>seder</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 meal. Seder means order – a ritual is followed.</a:t>
                      </a:r>
                    </a:p>
                    <a:p>
                      <a:pPr marL="171450" lvl="0" indent="-171450">
                        <a:buFont typeface="Arial" panose="020B0604020202020204" pitchFamily="34" charset="0"/>
                        <a:buChar char="•"/>
                      </a:pP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The only type of bread that Jews will eat during Passover is a flat bread called </a:t>
                      </a:r>
                      <a:r>
                        <a:rPr lang="en-GB" sz="1200" b="1" i="1" u="none" strike="noStrike" kern="1200" dirty="0" err="1">
                          <a:solidFill>
                            <a:schemeClr val="tx1"/>
                          </a:solidFill>
                          <a:effectLst/>
                          <a:latin typeface="Arial" panose="020B0604020202020204" pitchFamily="34" charset="0"/>
                          <a:ea typeface="+mn-ea"/>
                          <a:cs typeface="Arial" panose="020B0604020202020204" pitchFamily="34" charset="0"/>
                        </a:rPr>
                        <a:t>matzot</a:t>
                      </a:r>
                      <a:r>
                        <a:rPr lang="en-GB" sz="1200" b="0" i="0" u="none" strike="noStrike"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endParaRPr lang="en-GB" sz="1200" kern="1200" dirty="0">
                        <a:solidFill>
                          <a:schemeClr val="tx1"/>
                        </a:solidFill>
                        <a:effectLst/>
                        <a:latin typeface="Arial" panose="020B0604020202020204" pitchFamily="34" charset="0"/>
                        <a:ea typeface="+mn-ea"/>
                        <a:cs typeface="Arial" panose="020B0604020202020204" pitchFamily="34" charset="0"/>
                      </a:endParaRPr>
                    </a:p>
                  </a:txBody>
                  <a:tcPr/>
                </a:tc>
                <a:tc gridSpan="2"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07520069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3441968"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a:latin typeface="Arial" panose="020B0604020202020204" pitchFamily="34" charset="0"/>
                <a:cs typeface="Arial" panose="020B0604020202020204" pitchFamily="34" charset="0"/>
              </a:rPr>
              <a:t>Judaism - Passover (Pesach) </a:t>
            </a: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Picture 8">
            <a:extLst>
              <a:ext uri="{FF2B5EF4-FFF2-40B4-BE49-F238E27FC236}">
                <a16:creationId xmlns:a16="http://schemas.microsoft.com/office/drawing/2014/main" id="{B60C2C43-3D33-3F4B-8028-47F305DF87B9}"/>
              </a:ext>
            </a:extLst>
          </p:cNvPr>
          <p:cNvPicPr>
            <a:picLocks noChangeAspect="1"/>
          </p:cNvPicPr>
          <p:nvPr/>
        </p:nvPicPr>
        <p:blipFill rotWithShape="1">
          <a:blip r:embed="rId3"/>
          <a:srcRect l="34236" t="2083" r="37222" b="66250"/>
          <a:stretch/>
        </p:blipFill>
        <p:spPr>
          <a:xfrm>
            <a:off x="283002" y="140283"/>
            <a:ext cx="785531" cy="871538"/>
          </a:xfrm>
          <a:prstGeom prst="rect">
            <a:avLst/>
          </a:prstGeom>
        </p:spPr>
      </p:pic>
      <p:pic>
        <p:nvPicPr>
          <p:cNvPr id="3" name="Picture 2">
            <a:extLst>
              <a:ext uri="{FF2B5EF4-FFF2-40B4-BE49-F238E27FC236}">
                <a16:creationId xmlns:a16="http://schemas.microsoft.com/office/drawing/2014/main" id="{3491ABE3-7F92-074B-B3BA-AE13BC87AABE}"/>
              </a:ext>
            </a:extLst>
          </p:cNvPr>
          <p:cNvPicPr>
            <a:picLocks noChangeAspect="1"/>
          </p:cNvPicPr>
          <p:nvPr/>
        </p:nvPicPr>
        <p:blipFill rotWithShape="1">
          <a:blip r:embed="rId4"/>
          <a:srcRect t="13394" b="11939"/>
          <a:stretch/>
        </p:blipFill>
        <p:spPr>
          <a:xfrm>
            <a:off x="7506928" y="1258854"/>
            <a:ext cx="1951865" cy="1457393"/>
          </a:xfrm>
          <a:prstGeom prst="rect">
            <a:avLst/>
          </a:prstGeom>
        </p:spPr>
      </p:pic>
    </p:spTree>
    <p:extLst>
      <p:ext uri="{BB962C8B-B14F-4D97-AF65-F5344CB8AC3E}">
        <p14:creationId xmlns:p14="http://schemas.microsoft.com/office/powerpoint/2010/main" val="338615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6379187-53A3-D54F-A200-9592DD2304AF}"/>
              </a:ext>
            </a:extLst>
          </p:cNvPr>
          <p:cNvGraphicFramePr>
            <a:graphicFrameLocks noGrp="1"/>
          </p:cNvGraphicFramePr>
          <p:nvPr>
            <p:ph idx="1"/>
            <p:extLst>
              <p:ext uri="{D42A27DB-BD31-4B8C-83A1-F6EECF244321}">
                <p14:modId xmlns:p14="http://schemas.microsoft.com/office/powerpoint/2010/main" val="3061301014"/>
              </p:ext>
            </p:extLst>
          </p:nvPr>
        </p:nvGraphicFramePr>
        <p:xfrm>
          <a:off x="244857" y="1344937"/>
          <a:ext cx="9428604" cy="5318191"/>
        </p:xfrm>
        <a:graphic>
          <a:graphicData uri="http://schemas.openxmlformats.org/drawingml/2006/table">
            <a:tbl>
              <a:tblPr firstRow="1" bandRow="1">
                <a:tableStyleId>{5940675A-B579-460E-94D1-54222C63F5DA}</a:tableStyleId>
              </a:tblPr>
              <a:tblGrid>
                <a:gridCol w="5834210">
                  <a:extLst>
                    <a:ext uri="{9D8B030D-6E8A-4147-A177-3AD203B41FA5}">
                      <a16:colId xmlns:a16="http://schemas.microsoft.com/office/drawing/2014/main" val="2819291962"/>
                    </a:ext>
                  </a:extLst>
                </a:gridCol>
                <a:gridCol w="3594394">
                  <a:extLst>
                    <a:ext uri="{9D8B030D-6E8A-4147-A177-3AD203B41FA5}">
                      <a16:colId xmlns:a16="http://schemas.microsoft.com/office/drawing/2014/main" val="2376930735"/>
                    </a:ext>
                  </a:extLst>
                </a:gridCol>
              </a:tblGrid>
              <a:tr h="1203391">
                <a:tc gridSpan="2">
                  <a:txBody>
                    <a:bodyPr/>
                    <a:lstStyle/>
                    <a:p>
                      <a:pPr marL="0" lvl="0" indent="0">
                        <a:buFontTx/>
                        <a:buNone/>
                      </a:pPr>
                      <a:r>
                        <a:rPr lang="en-GB" sz="1200" b="1" kern="1200" dirty="0">
                          <a:solidFill>
                            <a:schemeClr val="tx1"/>
                          </a:solidFill>
                          <a:effectLst/>
                          <a:latin typeface="Arial" panose="020B0604020202020204" pitchFamily="34" charset="0"/>
                          <a:ea typeface="+mn-ea"/>
                          <a:cs typeface="Arial" panose="020B0604020202020204" pitchFamily="34" charset="0"/>
                        </a:rPr>
                        <a:t>What do Buddhists remember at Wesak?</a:t>
                      </a:r>
                    </a:p>
                    <a:p>
                      <a:pPr marL="0" lvl="0" indent="0">
                        <a:buFontTx/>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Wesak is the most important festival for many Buddhists. In Western countries it is often called </a:t>
                      </a:r>
                      <a:r>
                        <a:rPr lang="en-GB" sz="1200" b="1" i="1" kern="1200" dirty="0">
                          <a:solidFill>
                            <a:schemeClr val="tx1"/>
                          </a:solidFill>
                          <a:effectLst/>
                          <a:latin typeface="Arial" panose="020B0604020202020204" pitchFamily="34" charset="0"/>
                          <a:ea typeface="+mn-ea"/>
                          <a:cs typeface="Arial" panose="020B0604020202020204" pitchFamily="34" charset="0"/>
                        </a:rPr>
                        <a:t>‘Buddha Day’</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 festival is a time to remember the Buddha’s birth, his enlightenment (nirvana) and his death (</a:t>
                      </a:r>
                      <a:r>
                        <a:rPr lang="en-GB" sz="1200" kern="1200" dirty="0" err="1">
                          <a:solidFill>
                            <a:schemeClr val="tx1"/>
                          </a:solidFill>
                          <a:effectLst/>
                          <a:latin typeface="Arial" panose="020B0604020202020204" pitchFamily="34" charset="0"/>
                          <a:ea typeface="+mn-ea"/>
                          <a:cs typeface="Arial" panose="020B0604020202020204" pitchFamily="34" charset="0"/>
                        </a:rPr>
                        <a:t>parinirvana</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171450" indent="-171450">
                        <a:buFont typeface="Arial" panose="020B0604020202020204" pitchFamily="34" charset="0"/>
                        <a:buChar char="•"/>
                      </a:pPr>
                      <a:r>
                        <a:rPr lang="en-GB" sz="1200" kern="1200" dirty="0">
                          <a:solidFill>
                            <a:schemeClr val="tx1"/>
                          </a:solidFill>
                          <a:effectLst/>
                          <a:latin typeface="Arial" panose="020B0604020202020204" pitchFamily="34" charset="0"/>
                          <a:ea typeface="+mn-ea"/>
                          <a:cs typeface="Arial" panose="020B0604020202020204" pitchFamily="34" charset="0"/>
                        </a:rPr>
                        <a:t>There is no fixed date for Wesak and it is celebrated at different times in different countries.</a:t>
                      </a:r>
                    </a:p>
                  </a:txBody>
                  <a:tcPr/>
                </a:tc>
                <a:tc hMerge="1">
                  <a:txBody>
                    <a:bodyPr/>
                    <a:lstStyle/>
                    <a:p>
                      <a:endParaRPr lang="en-US"/>
                    </a:p>
                  </a:txBody>
                  <a:tcPr/>
                </a:tc>
                <a:extLst>
                  <a:ext uri="{0D108BD9-81ED-4DB2-BD59-A6C34878D82A}">
                    <a16:rowId xmlns:a16="http://schemas.microsoft.com/office/drawing/2014/main" val="1759422556"/>
                  </a:ext>
                </a:extLst>
              </a:tr>
              <a:tr h="2286000">
                <a:tc>
                  <a:txBody>
                    <a:bodyPr/>
                    <a:lstStyle/>
                    <a:p>
                      <a:pPr>
                        <a:spcAft>
                          <a:spcPts val="0"/>
                        </a:spcAft>
                      </a:pPr>
                      <a:r>
                        <a:rPr lang="en-GB" sz="1200" b="1" dirty="0">
                          <a:solidFill>
                            <a:srgbClr val="000000"/>
                          </a:solidFill>
                          <a:effectLst/>
                          <a:latin typeface="Arial" panose="020B0604020202020204" pitchFamily="34" charset="0"/>
                          <a:ea typeface="Calibri" panose="020F0502020204030204" pitchFamily="34" charset="0"/>
                          <a:cs typeface="Arial" panose="020B0604020202020204" pitchFamily="34" charset="0"/>
                        </a:rPr>
                        <a:t>What do Buddhists do at Wesak?</a:t>
                      </a:r>
                    </a:p>
                    <a:p>
                      <a:pPr>
                        <a:spcAft>
                          <a:spcPts val="0"/>
                        </a:spcAft>
                      </a:pPr>
                      <a:endPar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Many Buddhists will clean and decorate their homes.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many countries, Buddhists visit their nearest temple or monastery for services and teaching.</a:t>
                      </a:r>
                    </a:p>
                    <a:p>
                      <a:pPr marL="171450" indent="-171450">
                        <a:spcAft>
                          <a:spcPts val="0"/>
                        </a:spcAft>
                        <a:buFont typeface="Arial" panose="020B0604020202020204" pitchFamily="34" charset="0"/>
                        <a:buChar char="•"/>
                      </a:pP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Monks give talks</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and lead the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chanting of mantras</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including the Three Jewels.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laity bring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gifts of flowers, rice, candles and incense</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which are placed by statues of the Buddha. This is to show respect and gratitude to the Buddha for his life and teachings,</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Some Buddhists also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pour water</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over a statue of the Buddha. This is called ‘The Bathing of the Buddha’.</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The Bathing of the Buddha symbolises the washing away of one’s past misdeeds and is a reminder to Buddhists to purify their own minds from greed, hate and ignorance.</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some countries, Buddhists will release caged birds. This represents letting go of troubles and wishing that all beings are well and happy.</a:t>
                      </a: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In Thailand and Indonesia, special Wesak lanterns are made from paper and wood.</a:t>
                      </a:r>
                    </a:p>
                    <a:p>
                      <a:pPr marL="171450" indent="-171450">
                        <a:spcAft>
                          <a:spcPts val="0"/>
                        </a:spcAft>
                        <a:buFont typeface="Arial" panose="020B0604020202020204" pitchFamily="34" charset="0"/>
                        <a:buChar char="•"/>
                      </a:pPr>
                      <a:endParaRPr lang="en-GB" sz="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p>
                      <a:pPr marL="171450" indent="-171450">
                        <a:spcAft>
                          <a:spcPts val="0"/>
                        </a:spcAft>
                        <a:buFont typeface="Arial" panose="020B0604020202020204" pitchFamily="34" charset="0"/>
                        <a:buChar char="•"/>
                      </a:pP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Many Buddhists will </a:t>
                      </a:r>
                      <a:r>
                        <a:rPr lang="en-GB" sz="1200" b="1" i="1" dirty="0">
                          <a:solidFill>
                            <a:srgbClr val="000000"/>
                          </a:solidFill>
                          <a:effectLst/>
                          <a:latin typeface="Arial" panose="020B0604020202020204" pitchFamily="34" charset="0"/>
                          <a:ea typeface="Calibri" panose="020F0502020204030204" pitchFamily="34" charset="0"/>
                          <a:cs typeface="Arial" panose="020B0604020202020204" pitchFamily="34" charset="0"/>
                        </a:rPr>
                        <a:t>donate to charity</a:t>
                      </a:r>
                      <a:r>
                        <a:rPr lang="en-GB" sz="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or give free food and drink to those in need.</a:t>
                      </a: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a:lnR w="38100" cap="flat" cmpd="sng" algn="ctr">
                      <a:solidFill>
                        <a:schemeClr val="bg1"/>
                      </a:solidFill>
                      <a:prstDash val="solid"/>
                      <a:round/>
                      <a:headEnd type="none" w="med" len="med"/>
                      <a:tailEnd type="none" w="med" len="med"/>
                    </a:lnR>
                  </a:tcPr>
                </a:tc>
                <a:tc>
                  <a:txBody>
                    <a:bodyPr/>
                    <a:lstStyle/>
                    <a:p>
                      <a:pPr marL="171450" indent="-171450">
                        <a:spcAft>
                          <a:spcPts val="0"/>
                        </a:spcAft>
                        <a:buFont typeface="Arial" panose="020B0604020202020204" pitchFamily="34" charset="0"/>
                        <a:buChar char="•"/>
                      </a:pPr>
                      <a:endParaRPr lang="en-GB" sz="1200" dirty="0">
                        <a:effectLst/>
                        <a:latin typeface="Arial" panose="020B0604020202020204" pitchFamily="34" charset="0"/>
                        <a:ea typeface="Calibri" panose="020F0502020204030204" pitchFamily="34" charset="0"/>
                        <a:cs typeface="Arial" panose="020B0604020202020204" pitchFamily="34" charset="0"/>
                      </a:endParaRPr>
                    </a:p>
                  </a:txBody>
                  <a:tcPr>
                    <a:lnL w="381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381987615"/>
                  </a:ext>
                </a:extLst>
              </a:tr>
            </a:tbl>
          </a:graphicData>
        </a:graphic>
      </p:graphicFrame>
      <p:sp>
        <p:nvSpPr>
          <p:cNvPr id="7" name="TextBox 6">
            <a:extLst>
              <a:ext uri="{FF2B5EF4-FFF2-40B4-BE49-F238E27FC236}">
                <a16:creationId xmlns:a16="http://schemas.microsoft.com/office/drawing/2014/main" id="{BA731F4B-99C4-2C44-B5A0-D1E5D98DBF6A}"/>
              </a:ext>
            </a:extLst>
          </p:cNvPr>
          <p:cNvSpPr txBox="1"/>
          <p:nvPr/>
        </p:nvSpPr>
        <p:spPr>
          <a:xfrm>
            <a:off x="1242319" y="252887"/>
            <a:ext cx="2967544" cy="646331"/>
          </a:xfrm>
          <a:prstGeom prst="rect">
            <a:avLst/>
          </a:prstGeom>
          <a:noFill/>
        </p:spPr>
        <p:txBody>
          <a:bodyPr wrap="none" rtlCol="0">
            <a:spAutoFit/>
          </a:bodyPr>
          <a:lstStyle/>
          <a:p>
            <a:r>
              <a:rPr lang="en-US" b="1" dirty="0" smtClean="0">
                <a:latin typeface="Arial" panose="020B0604020202020204" pitchFamily="34" charset="0"/>
                <a:cs typeface="Arial" panose="020B0604020202020204" pitchFamily="34" charset="0"/>
              </a:rPr>
              <a:t>Year 8 Festivals </a:t>
            </a:r>
            <a:r>
              <a:rPr lang="en-US" b="1" dirty="0" smtClean="0">
                <a:latin typeface="Arial" panose="020B0604020202020204" pitchFamily="34" charset="0"/>
                <a:cs typeface="Arial" panose="020B0604020202020204" pitchFamily="34" charset="0"/>
              </a:rPr>
              <a:t>key </a:t>
            </a:r>
            <a:r>
              <a:rPr lang="en-US" b="1" dirty="0">
                <a:latin typeface="Arial" panose="020B0604020202020204" pitchFamily="34" charset="0"/>
                <a:cs typeface="Arial" panose="020B0604020202020204" pitchFamily="34" charset="0"/>
              </a:rPr>
              <a:t>facts</a:t>
            </a:r>
          </a:p>
          <a:p>
            <a:r>
              <a:rPr lang="en-US" b="1" dirty="0" smtClean="0">
                <a:latin typeface="Arial" panose="020B0604020202020204" pitchFamily="34" charset="0"/>
                <a:cs typeface="Arial" panose="020B0604020202020204" pitchFamily="34" charset="0"/>
              </a:rPr>
              <a:t>Buddhism - </a:t>
            </a:r>
            <a:r>
              <a:rPr lang="en-US" b="1" dirty="0" err="1" smtClean="0">
                <a:latin typeface="Arial" panose="020B0604020202020204" pitchFamily="34" charset="0"/>
                <a:cs typeface="Arial" panose="020B0604020202020204" pitchFamily="34" charset="0"/>
              </a:rPr>
              <a:t>Wesak</a:t>
            </a:r>
            <a:endParaRPr lang="en-US" b="1"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285BA30F-B7C3-1044-8A24-BE1742A35FE4}"/>
              </a:ext>
            </a:extLst>
          </p:cNvPr>
          <p:cNvSpPr/>
          <p:nvPr/>
        </p:nvSpPr>
        <p:spPr>
          <a:xfrm>
            <a:off x="4953000" y="668386"/>
            <a:ext cx="4765431" cy="461665"/>
          </a:xfrm>
          <a:prstGeom prst="rect">
            <a:avLst/>
          </a:prstGeom>
        </p:spPr>
        <p:txBody>
          <a:bodyPr wrap="square">
            <a:spAutoFit/>
          </a:bodyPr>
          <a:lstStyle/>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are expected to know all of the information in this booklet.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lgn="r">
              <a:spcAft>
                <a:spcPts val="0"/>
              </a:spcAft>
            </a:pPr>
            <a:r>
              <a:rPr lang="en-GB" sz="1200" b="1" dirty="0">
                <a:latin typeface="Arial" panose="020B0604020202020204" pitchFamily="34" charset="0"/>
                <a:ea typeface="Times New Roman" panose="02020603050405020304" pitchFamily="18" charset="0"/>
                <a:cs typeface="Arial" panose="020B0604020202020204" pitchFamily="34" charset="0"/>
              </a:rPr>
              <a:t>You will be assessed on this knowledge.</a:t>
            </a:r>
            <a:endParaRPr lang="en-GB" sz="1200" dirty="0">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Picture 7">
            <a:extLst>
              <a:ext uri="{FF2B5EF4-FFF2-40B4-BE49-F238E27FC236}">
                <a16:creationId xmlns:a16="http://schemas.microsoft.com/office/drawing/2014/main" id="{4C613FC2-885D-DA48-80E4-66E06EBC1D64}"/>
              </a:ext>
            </a:extLst>
          </p:cNvPr>
          <p:cNvPicPr>
            <a:picLocks noChangeAspect="1"/>
          </p:cNvPicPr>
          <p:nvPr/>
        </p:nvPicPr>
        <p:blipFill rotWithShape="1">
          <a:blip r:embed="rId2"/>
          <a:srcRect l="32361" t="35417" r="35764" b="32708"/>
          <a:stretch/>
        </p:blipFill>
        <p:spPr>
          <a:xfrm>
            <a:off x="238533" y="137416"/>
            <a:ext cx="877272" cy="877272"/>
          </a:xfrm>
          <a:prstGeom prst="rect">
            <a:avLst/>
          </a:prstGeom>
        </p:spPr>
      </p:pic>
      <p:pic>
        <p:nvPicPr>
          <p:cNvPr id="10" name="Picture 9">
            <a:extLst>
              <a:ext uri="{FF2B5EF4-FFF2-40B4-BE49-F238E27FC236}">
                <a16:creationId xmlns:a16="http://schemas.microsoft.com/office/drawing/2014/main" id="{034BC5C6-5218-2B40-9402-82513FB44903}"/>
              </a:ext>
            </a:extLst>
          </p:cNvPr>
          <p:cNvPicPr>
            <a:picLocks noChangeAspect="1"/>
          </p:cNvPicPr>
          <p:nvPr/>
        </p:nvPicPr>
        <p:blipFill rotWithShape="1">
          <a:blip r:embed="rId3"/>
          <a:srcRect t="6940" b="4417"/>
          <a:stretch/>
        </p:blipFill>
        <p:spPr>
          <a:xfrm>
            <a:off x="6405033" y="2626439"/>
            <a:ext cx="3047999" cy="2026381"/>
          </a:xfrm>
          <a:prstGeom prst="rect">
            <a:avLst/>
          </a:prstGeom>
        </p:spPr>
      </p:pic>
      <p:pic>
        <p:nvPicPr>
          <p:cNvPr id="11" name="Picture 10">
            <a:extLst>
              <a:ext uri="{FF2B5EF4-FFF2-40B4-BE49-F238E27FC236}">
                <a16:creationId xmlns:a16="http://schemas.microsoft.com/office/drawing/2014/main" id="{D48EACDE-67D9-B140-A017-BED307EC2B9D}"/>
              </a:ext>
            </a:extLst>
          </p:cNvPr>
          <p:cNvPicPr>
            <a:picLocks noChangeAspect="1"/>
          </p:cNvPicPr>
          <p:nvPr/>
        </p:nvPicPr>
        <p:blipFill>
          <a:blip r:embed="rId4"/>
          <a:stretch>
            <a:fillRect/>
          </a:stretch>
        </p:blipFill>
        <p:spPr>
          <a:xfrm>
            <a:off x="6405034" y="4743574"/>
            <a:ext cx="3048000" cy="1828800"/>
          </a:xfrm>
          <a:prstGeom prst="rect">
            <a:avLst/>
          </a:prstGeom>
        </p:spPr>
      </p:pic>
    </p:spTree>
    <p:extLst>
      <p:ext uri="{BB962C8B-B14F-4D97-AF65-F5344CB8AC3E}">
        <p14:creationId xmlns:p14="http://schemas.microsoft.com/office/powerpoint/2010/main" val="48745557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EA78415DCD074891C997B4550B76E7" ma:contentTypeVersion="14" ma:contentTypeDescription="Create a new document." ma:contentTypeScope="" ma:versionID="186fb885255cb23ff794fff1e464d2db">
  <xsd:schema xmlns:xsd="http://www.w3.org/2001/XMLSchema" xmlns:xs="http://www.w3.org/2001/XMLSchema" xmlns:p="http://schemas.microsoft.com/office/2006/metadata/properties" xmlns:ns2="65aa2c83-cde2-4380-8dec-bf38375bafc8" xmlns:ns3="c3bf1fe9-ad94-459f-92e3-0925f1233f55" targetNamespace="http://schemas.microsoft.com/office/2006/metadata/properties" ma:root="true" ma:fieldsID="ca16c9a7476140cb136d5cea76d8ea24" ns2:_="" ns3:_="">
    <xsd:import namespace="65aa2c83-cde2-4380-8dec-bf38375bafc8"/>
    <xsd:import namespace="c3bf1fe9-ad94-459f-92e3-0925f1233f5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aa2c83-cde2-4380-8dec-bf38375baf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c759e9e-bede-4528-92cc-6ba15c182e7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bf1fe9-ad94-459f-92e3-0925f1233f55"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700d076-9add-4522-96d4-309f3a68d082}" ma:internalName="TaxCatchAll" ma:showField="CatchAllData" ma:web="c3bf1fe9-ad94-459f-92e3-0925f1233f55">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3bf1fe9-ad94-459f-92e3-0925f1233f55" xsi:nil="true"/>
    <lcf76f155ced4ddcb4097134ff3c332f xmlns="65aa2c83-cde2-4380-8dec-bf38375bafc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1B197DE-B7FD-42BC-9CF1-BA7CA8762F27}"/>
</file>

<file path=customXml/itemProps2.xml><?xml version="1.0" encoding="utf-8"?>
<ds:datastoreItem xmlns:ds="http://schemas.openxmlformats.org/officeDocument/2006/customXml" ds:itemID="{B4996D8F-7F9C-49A8-AD4D-10ACE8D09B49}"/>
</file>

<file path=customXml/itemProps3.xml><?xml version="1.0" encoding="utf-8"?>
<ds:datastoreItem xmlns:ds="http://schemas.openxmlformats.org/officeDocument/2006/customXml" ds:itemID="{383C786F-9FA7-48FC-93DD-4F7A6D562CD6}"/>
</file>

<file path=docProps/app.xml><?xml version="1.0" encoding="utf-8"?>
<Properties xmlns="http://schemas.openxmlformats.org/officeDocument/2006/extended-properties" xmlns:vt="http://schemas.openxmlformats.org/officeDocument/2006/docPropsVTypes">
  <Template>Office Theme</Template>
  <TotalTime>394</TotalTime>
  <Words>1521</Words>
  <Application>Microsoft Office PowerPoint</Application>
  <PresentationFormat>A4 Paper (210x297 mm)</PresentationFormat>
  <Paragraphs>98</Paragraphs>
  <Slides>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Katharine Hutchinson</dc:creator>
  <cp:lastModifiedBy>Sayful Alam</cp:lastModifiedBy>
  <cp:revision>40</cp:revision>
  <cp:lastPrinted>2019-07-14T12:44:21Z</cp:lastPrinted>
  <dcterms:created xsi:type="dcterms:W3CDTF">2019-07-14T09:22:21Z</dcterms:created>
  <dcterms:modified xsi:type="dcterms:W3CDTF">2021-06-15T09:45:23Z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0x01010063EA78415DCD074891C997B4550B76E7</vt:lpwstr>
  </property>
</Properties>
</file>