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9"/>
  </p:notesMasterIdLst>
  <p:sldIdLst>
    <p:sldId id="269" r:id="rId2"/>
    <p:sldId id="264" r:id="rId3"/>
    <p:sldId id="270" r:id="rId4"/>
    <p:sldId id="272" r:id="rId5"/>
    <p:sldId id="267" r:id="rId6"/>
    <p:sldId id="271" r:id="rId7"/>
    <p:sldId id="263" r:id="rId8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2" autoAdjust="0"/>
    <p:restoredTop sz="94343" autoAdjust="0"/>
  </p:normalViewPr>
  <p:slideViewPr>
    <p:cSldViewPr snapToGrid="0" showGuides="1">
      <p:cViewPr varScale="1">
        <p:scale>
          <a:sx n="75" d="100"/>
          <a:sy n="75" d="100"/>
        </p:scale>
        <p:origin x="784" y="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62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9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4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3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974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537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37675" y="2867800"/>
            <a:ext cx="923065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7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04/05/2024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235260"/>
              </p:ext>
            </p:extLst>
          </p:nvPr>
        </p:nvGraphicFramePr>
        <p:xfrm>
          <a:off x="1" y="3"/>
          <a:ext cx="9906000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9976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431768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565564">
                  <a:extLst>
                    <a:ext uri="{9D8B030D-6E8A-4147-A177-3AD203B41FA5}">
                      <a16:colId xmlns:a16="http://schemas.microsoft.com/office/drawing/2014/main" val="1777777448"/>
                    </a:ext>
                  </a:extLst>
                </a:gridCol>
                <a:gridCol w="789709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8372714"/>
                    </a:ext>
                  </a:extLst>
                </a:gridCol>
                <a:gridCol w="90054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025236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684985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839016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37705">
                <a:tc gridSpan="8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fr-FR" sz="1500" b="1" i="0" dirty="0">
                          <a:solidFill>
                            <a:schemeClr val="bg1"/>
                          </a:solidFill>
                          <a:latin typeface="+mn-lt"/>
                        </a:rPr>
                        <a:t>Tu</a:t>
                      </a:r>
                      <a:r>
                        <a:rPr lang="fr-FR" sz="15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es de quel pays</a:t>
                      </a:r>
                      <a:r>
                        <a:rPr lang="fr-FR" sz="15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country are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from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500" b="1" i="0" dirty="0">
                          <a:solidFill>
                            <a:schemeClr val="bg1"/>
                          </a:solidFill>
                          <a:latin typeface="+mn-lt"/>
                        </a:rPr>
                        <a:t> Tu</a:t>
                      </a:r>
                      <a:r>
                        <a:rPr lang="fr-FR" sz="15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es de quelle nationalité</a:t>
                      </a:r>
                      <a:r>
                        <a:rPr lang="fr-FR" sz="15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nationality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753557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Country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Nationnality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Country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827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Mon pays c’est 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country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Ton pays c’est 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country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Son pays c’est 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/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country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 France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France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l’Angleterre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England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l’Écosse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Scotland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l’Irlande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Ireland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Pays de Galles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Wales</a:t>
                      </a:r>
                    </a:p>
                    <a:p>
                      <a:pPr lvl="0" algn="l"/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l’Italie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Italy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l’Espagne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Spain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l’Allemagne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Germany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 États-Unis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United States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l’Inde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India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Chine</a:t>
                      </a:r>
                    </a:p>
                    <a:p>
                      <a:pPr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China</a:t>
                      </a: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suis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 es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are</a:t>
                      </a: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est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 est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français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French 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anglais</a:t>
                      </a:r>
                      <a:r>
                        <a:rPr lang="fr-FR" sz="1200" b="1" i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écossais</a:t>
                      </a:r>
                      <a:r>
                        <a:rPr lang="fr-FR" sz="1200" b="1" i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Scottish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irlandais</a:t>
                      </a:r>
                      <a:r>
                        <a:rPr lang="fr-FR" sz="1200" b="1" i="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Irish 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gallois</a:t>
                      </a:r>
                      <a:r>
                        <a:rPr lang="fr-FR" sz="1200" b="1" i="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Welsh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lvl="0" algn="l"/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italien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Italian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espagnol</a:t>
                      </a:r>
                      <a:r>
                        <a:rPr lang="fr-FR" sz="1200" b="1" i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Spanish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allemand</a:t>
                      </a:r>
                      <a:r>
                        <a:rPr lang="fr-FR" sz="1200" b="1" i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German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américain</a:t>
                      </a:r>
                      <a:r>
                        <a:rPr lang="fr-FR" sz="1200" b="1" i="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American 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indien</a:t>
                      </a:r>
                      <a:r>
                        <a:rPr lang="fr-FR" sz="1200" b="1" i="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Indian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chinois</a:t>
                      </a:r>
                      <a:r>
                        <a:rPr lang="fr-FR" sz="1200" b="1" i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Chinese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but</a:t>
                      </a: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j’habite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 live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 habites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live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habite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lives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 habite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lives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 France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France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Angleterre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England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Écosse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Scotland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 Irlande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 Ireland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Pays de Galles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Wales</a:t>
                      </a:r>
                    </a:p>
                    <a:p>
                      <a:pPr lvl="0" algn="l"/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 Italie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Italy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Espagne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Spain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Allemagne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Germany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aux États-Unis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the United States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 Inde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India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 Chine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China</a:t>
                      </a:r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hMerge="1">
                  <a:txBody>
                    <a:bodyPr/>
                    <a:lstStyle/>
                    <a:p>
                      <a:pPr lvl="0" algn="l"/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7391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 viens 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 come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Tu viens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 come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Il vient 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Elle vient 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 France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from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France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d’Angleterre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England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d’Écosse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Scotland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d’Irlande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Ireland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 Pays de Galles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Wales</a:t>
                      </a:r>
                    </a:p>
                    <a:p>
                      <a:pPr lvl="0" algn="l"/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d’Italie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from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Italy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d’Espagne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Spain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d’Allemagne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Germany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 États-Unis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United States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d’Inde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India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Chine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China</a:t>
                      </a:r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66734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34" y="3339706"/>
            <a:ext cx="1139018" cy="71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2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610203"/>
              </p:ext>
            </p:extLst>
          </p:nvPr>
        </p:nvGraphicFramePr>
        <p:xfrm>
          <a:off x="1" y="0"/>
          <a:ext cx="9905999" cy="69220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681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332412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058091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743166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947783">
                  <a:extLst>
                    <a:ext uri="{9D8B030D-6E8A-4147-A177-3AD203B41FA5}">
                      <a16:colId xmlns:a16="http://schemas.microsoft.com/office/drawing/2014/main" val="1502792254"/>
                    </a:ext>
                  </a:extLst>
                </a:gridCol>
                <a:gridCol w="901337">
                  <a:extLst>
                    <a:ext uri="{9D8B030D-6E8A-4147-A177-3AD203B41FA5}">
                      <a16:colId xmlns:a16="http://schemas.microsoft.com/office/drawing/2014/main" val="2308322400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651164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Que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famille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pendant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grandes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vacances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normalement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does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your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family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holidays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usually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5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31511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Frequency</a:t>
                      </a:r>
                      <a:endParaRPr lang="fr-FR" sz="11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Opinion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Intensifier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7393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ormalement</a:t>
                      </a:r>
                      <a:r>
                        <a:rPr lang="en-US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nous allons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go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en France</a:t>
                      </a:r>
                    </a:p>
                    <a:p>
                      <a:pPr algn="l"/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France</a:t>
                      </a:r>
                    </a:p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en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Espagne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Spain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en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Grèce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Greece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en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Italie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Italy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aux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États-Unis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 USA</a:t>
                      </a:r>
                    </a:p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au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Portugal</a:t>
                      </a:r>
                    </a:p>
                    <a:p>
                      <a:pPr algn="l"/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to Portugal</a:t>
                      </a:r>
                    </a:p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à la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seaside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à la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montagne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mountains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à la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campagne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countryside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quelquefois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sometimes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tous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les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jours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every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yday</a:t>
                      </a:r>
                      <a:endParaRPr lang="fr-FR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allons au restaurant.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 to a restaurant.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visitons des monuments.	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visit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monuments. </a:t>
                      </a: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faisons du camping.	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 camping.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faisons de la </a:t>
                      </a:r>
                      <a:r>
                        <a:rPr lang="fr-FR" sz="1100" b="1" i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rando</a:t>
                      </a: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	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hiking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faisons de la natation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faisons des activités sportives.	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sports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activities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nous restons en France.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France.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C’est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It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mon avis C’est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opinion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pense que c’est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think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vraiment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really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assez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quite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trop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too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peu</a:t>
                      </a:r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little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génial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great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bien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</a:t>
                      </a: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ennuyeux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boring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nul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rubbish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7202"/>
            <a:ext cx="2258291" cy="149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8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20641"/>
              </p:ext>
            </p:extLst>
          </p:nvPr>
        </p:nvGraphicFramePr>
        <p:xfrm>
          <a:off x="1" y="0"/>
          <a:ext cx="9905999" cy="68889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772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776548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031966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920421">
                  <a:extLst>
                    <a:ext uri="{9D8B030D-6E8A-4147-A177-3AD203B41FA5}">
                      <a16:colId xmlns:a16="http://schemas.microsoft.com/office/drawing/2014/main" val="3681541427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72340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Que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fais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-tu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quand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tu te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prépares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get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ready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4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31511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739366">
                <a:tc>
                  <a:txBody>
                    <a:bodyPr/>
                    <a:lstStyle/>
                    <a:p>
                      <a:pPr algn="l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Quand je</a:t>
                      </a:r>
                      <a:r>
                        <a:rPr lang="fr-FR" sz="11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me prépare</a:t>
                      </a:r>
                    </a:p>
                    <a:p>
                      <a:pPr algn="l"/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When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I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get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ready</a:t>
                      </a:r>
                      <a:endParaRPr lang="fr-FR" sz="11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Quand tu te </a:t>
                      </a:r>
                      <a:r>
                        <a:rPr lang="fr-FR" sz="11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prépares</a:t>
                      </a:r>
                    </a:p>
                    <a:p>
                      <a:pPr algn="l"/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When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get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ready</a:t>
                      </a:r>
                      <a:endParaRPr lang="fr-FR" sz="1100" b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Quand il</a:t>
                      </a:r>
                      <a:r>
                        <a:rPr lang="fr-FR" sz="11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se prépare</a:t>
                      </a:r>
                    </a:p>
                    <a:p>
                      <a:pPr algn="l"/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When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gets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ready</a:t>
                      </a:r>
                      <a:endParaRPr lang="fr-FR" sz="1100" b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quelquefois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ormalement</a:t>
                      </a:r>
                      <a:r>
                        <a:rPr lang="en-US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  <a:endParaRPr lang="en-US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me douche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have 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shower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fais une crête</a:t>
                      </a:r>
                    </a:p>
                    <a:p>
                      <a:pPr lvl="0" algn="l"/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make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spiky</a:t>
                      </a:r>
                      <a:endParaRPr lang="fr-FR" sz="11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parfume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put 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perfume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/aftershave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m’habille.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get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dressed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brosse les cheveux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brush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lave les dents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clean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teeth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regarde dans la glace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look in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mirror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rase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shave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maquille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put on make-up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 te douches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have 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shower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 te fais une crête</a:t>
                      </a:r>
                    </a:p>
                    <a:p>
                      <a:pPr lvl="0" algn="l"/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make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your</a:t>
                      </a:r>
                      <a:r>
                        <a:rPr lang="fr-FR" sz="1100" b="1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spiky</a:t>
                      </a:r>
                      <a:endParaRPr lang="fr-FR" sz="11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 te parfumes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put 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perfume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/aftershave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s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’habille.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gets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dressed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 se brosse les cheveux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brushes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his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 se lave les dents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cleans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his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teeth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me douche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have 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shower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fais une crête</a:t>
                      </a:r>
                    </a:p>
                    <a:p>
                      <a:pPr lvl="0" algn="l"/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make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spiky</a:t>
                      </a:r>
                      <a:endParaRPr lang="fr-FR" sz="11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parfume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put 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perfume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/aftershave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m’habille.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get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dressed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brosse les cheveux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brush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lave les dents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clean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teeth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regarde dans la glace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look in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mirror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rase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shave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me maquille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put on make-up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t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 regardes dans la glace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look in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mirror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te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rases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shave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 te maquilles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put on make-up</a:t>
                      </a: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 s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 douche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has 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shower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se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fait une crête</a:t>
                      </a:r>
                    </a:p>
                    <a:p>
                      <a:pPr lvl="0" algn="l"/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make</a:t>
                      </a:r>
                      <a:r>
                        <a:rPr lang="fr-FR" sz="1100" b="1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h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spiky</a:t>
                      </a:r>
                      <a:endParaRPr lang="fr-FR" sz="11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s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 parfume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puts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perfume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/aftershave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finally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douche.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 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fais une crête.	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kumimoji="0" lang="fr-FR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r>
                        <a:rPr kumimoji="0" lang="fr-FR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spiky</a:t>
                      </a:r>
                      <a:r>
                        <a:rPr kumimoji="0" lang="fr-FR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parfume.	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put on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perfume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/aftershave.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m’habille.	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dressed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brosse les cheveux.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brush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lave les dents.	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clean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teeth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regarde dans la glace.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look in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mirror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rase.	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shave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maquille.	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put on make-up.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ne me rase pas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don’t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shave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 ne  me maquille pas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don’t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put on make-up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 te brosses les cheveux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brush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hair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 se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rase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shaves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7676"/>
          <a:stretch/>
        </p:blipFill>
        <p:spPr>
          <a:xfrm>
            <a:off x="1443630" y="5231691"/>
            <a:ext cx="883933" cy="12106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6453" r="13903" b="10791"/>
          <a:stretch/>
        </p:blipFill>
        <p:spPr>
          <a:xfrm>
            <a:off x="6331526" y="1161618"/>
            <a:ext cx="1401763" cy="13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6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914471"/>
              </p:ext>
            </p:extLst>
          </p:nvPr>
        </p:nvGraphicFramePr>
        <p:xfrm>
          <a:off x="1" y="1"/>
          <a:ext cx="9906000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6022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965268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418012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627017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03196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209005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535578">
                  <a:extLst>
                    <a:ext uri="{9D8B030D-6E8A-4147-A177-3AD203B41FA5}">
                      <a16:colId xmlns:a16="http://schemas.microsoft.com/office/drawing/2014/main" val="3681541427"/>
                    </a:ext>
                  </a:extLst>
                </a:gridCol>
                <a:gridCol w="2403565">
                  <a:extLst>
                    <a:ext uri="{9D8B030D-6E8A-4147-A177-3AD203B41FA5}">
                      <a16:colId xmlns:a16="http://schemas.microsoft.com/office/drawing/2014/main" val="295303637"/>
                    </a:ext>
                  </a:extLst>
                </a:gridCol>
                <a:gridCol w="705577">
                  <a:extLst>
                    <a:ext uri="{9D8B030D-6E8A-4147-A177-3AD203B41FA5}">
                      <a16:colId xmlns:a16="http://schemas.microsoft.com/office/drawing/2014/main" val="2525591766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44697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désirez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would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C’est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combien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much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4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50135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63166">
                <a:tc>
                  <a:txBody>
                    <a:bodyPr/>
                    <a:lstStyle/>
                    <a:p>
                      <a:pPr algn="l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voudrais</a:t>
                      </a:r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like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endParaRPr lang="fr-FR" sz="11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café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black coffee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café-crème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white coffee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thé (au lait/au citron)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milk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lemon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chocolat chaud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hot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coca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cola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jus d’orange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orange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juice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Orangina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Orangina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limonade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lemonade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sandwich au fromage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sandwich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sandwich au jambon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sandwich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croquemonsieur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toasted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sandwich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crêpe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pancake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glace (à la vanille/à la fraise/au chocolat)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(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vanilla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strawberry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ice-cream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1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fr-FR" sz="11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s’il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plait.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please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baseline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1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C’’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</a:t>
                      </a:r>
                    </a:p>
                    <a:p>
                      <a:endParaRPr lang="en-GB" sz="1100" dirty="0"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deux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trois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cinq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huit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</a:t>
                      </a:r>
                      <a:r>
                        <a:rPr lang="fr-FR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neuf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dix 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onze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douze 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treize 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quatorze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quinze  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seize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dix-sept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dix-huit 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dix-neuf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vingt 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</a:t>
                      </a:r>
                      <a:r>
                        <a:rPr lang="fr-FR" sz="11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fr-FR" sz="110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trente 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fr-F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quarante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                       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quarante-cinq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cinquante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                       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cinquante-cinq</a:t>
                      </a:r>
                      <a: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soixante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soixante-cinq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soixante-dix	                        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soixante-quinze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quatre-vingts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quatre-vingt-cinq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quatre-vingt-dix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br>
                        <a:rPr lang="fr-FR" sz="11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quatre-vingt-quinze</a:t>
                      </a:r>
                      <a:r>
                        <a:rPr lang="fr-F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lang="fr-FR" sz="11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</a:t>
                      </a: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100</a:t>
                      </a:r>
                      <a:endParaRPr lang="en-GB" sz="11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euros.</a:t>
                      </a:r>
                    </a:p>
                    <a:p>
                      <a:endParaRPr lang="en-GB" sz="11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7" y="2923309"/>
            <a:ext cx="1361209" cy="13612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290" y="4284518"/>
            <a:ext cx="654627" cy="34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63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373639"/>
              </p:ext>
            </p:extLst>
          </p:nvPr>
        </p:nvGraphicFramePr>
        <p:xfrm>
          <a:off x="1" y="1"/>
          <a:ext cx="9906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052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3105408839"/>
                    </a:ext>
                  </a:extLst>
                </a:gridCol>
                <a:gridCol w="2312126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410788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2039984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865994">
                  <a:extLst>
                    <a:ext uri="{9D8B030D-6E8A-4147-A177-3AD203B41FA5}">
                      <a16:colId xmlns:a16="http://schemas.microsoft.com/office/drawing/2014/main" val="3940395437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421776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Qu’est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-ce  tu vas faire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pendant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vacances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going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do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during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holidays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5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21654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infinitive </a:t>
                      </a:r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Extra </a:t>
                      </a:r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611561">
                <a:tc rowSpan="2"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Pendant les vacances</a:t>
                      </a:r>
                    </a:p>
                    <a:p>
                      <a:pPr algn="l"/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During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holidays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vais</a:t>
                      </a:r>
                    </a:p>
                    <a:p>
                      <a:pPr algn="l"/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am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going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tu vas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il va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he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elle va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she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on va 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nous allons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vous allez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ils vont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they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elles vont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they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are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going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aller à la pêche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fishing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danser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dance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de l’accrobranche	</a:t>
                      </a:r>
                    </a:p>
                    <a:p>
                      <a:pPr algn="l"/>
                      <a:r>
                        <a:rPr lang="fr-FR" sz="1200" b="1" i="1" dirty="0">
                          <a:solidFill>
                            <a:srgbClr val="00B0F0"/>
                          </a:solidFill>
                          <a:latin typeface="+mn-lt"/>
                        </a:rPr>
                        <a:t>to do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treetop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adventures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du karaoké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do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karaoke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de la voile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sailing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de la planche à voile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wind-surfing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nager dans la mer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swim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in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sea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rester au lit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stay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in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retrouver mes copains/copines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get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together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with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mates</a:t>
                      </a: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mais normalement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but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normally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vais à la pêche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fishing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danse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dance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fais de l’accrobranche</a:t>
                      </a:r>
                    </a:p>
                    <a:p>
                      <a:pPr algn="l"/>
                      <a:r>
                        <a:rPr lang="fr-FR" sz="1200" b="1" i="1" dirty="0">
                          <a:solidFill>
                            <a:srgbClr val="00B0F0"/>
                          </a:solidFill>
                          <a:latin typeface="+mn-lt"/>
                        </a:rPr>
                        <a:t>i do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treetop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adventures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fais du karaoké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do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karaoke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fais de la voile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sailing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fais de la planche à voile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wind-surfing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nage dans la mer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swim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in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sea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reste au lit	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stay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in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retrouve mes copains/copines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get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together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with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mates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40300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 fais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do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 / elle / on  fait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/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she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 /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  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does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/ do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nous faisons  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do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vous faites </a:t>
                      </a:r>
                    </a:p>
                    <a:p>
                      <a:pPr lvl="0" algn="l"/>
                      <a:r>
                        <a:rPr lang="fr-FR" sz="1200" b="1" i="0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200" b="1" i="0" dirty="0">
                          <a:solidFill>
                            <a:srgbClr val="00B0F0"/>
                          </a:solidFill>
                          <a:latin typeface="+mn-lt"/>
                        </a:rPr>
                        <a:t> do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ils/ elles  font 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they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do 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</a:t>
                      </a:r>
                      <a:r>
                        <a:rPr lang="fr-FR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nages 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swim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 / elle / on nage  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/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she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/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swims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/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swim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nous nageons 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swim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vous nagez </a:t>
                      </a:r>
                    </a:p>
                    <a:p>
                      <a:pPr lvl="0" algn="l"/>
                      <a:r>
                        <a:rPr lang="fr-FR" sz="1200" b="1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200" b="1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swim</a:t>
                      </a:r>
                      <a:endParaRPr lang="fr-FR" sz="1200" b="1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ils nagent 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they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swim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73014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652" y="843047"/>
            <a:ext cx="2443968" cy="137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0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402474"/>
              </p:ext>
            </p:extLst>
          </p:nvPr>
        </p:nvGraphicFramePr>
        <p:xfrm>
          <a:off x="1" y="-1"/>
          <a:ext cx="9905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772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214845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2455818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2037805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262581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6199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Quel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ton </a:t>
                      </a:r>
                      <a:r>
                        <a:rPr lang="es-ES" sz="14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rêve</a:t>
                      </a:r>
                      <a:r>
                        <a:rPr lang="es-ES" sz="14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your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4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dream</a:t>
                      </a:r>
                      <a:r>
                        <a:rPr lang="es-ES" sz="14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4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21903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156257">
                <a:tc rowSpan="8">
                  <a:txBody>
                    <a:bodyPr/>
                    <a:lstStyle/>
                    <a:p>
                      <a:pPr algn="l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 voudrais</a:t>
                      </a:r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like</a:t>
                      </a:r>
                      <a:endParaRPr lang="fr-FR" sz="11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à Londres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London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en France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France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au Canada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Canada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à Paris</a:t>
                      </a:r>
                    </a:p>
                    <a:p>
                      <a:pPr lvl="0" algn="l"/>
                      <a:r>
                        <a:rPr lang="fr-FR" sz="1100" b="1" i="1" dirty="0">
                          <a:solidFill>
                            <a:srgbClr val="00B0F0"/>
                          </a:solidFill>
                          <a:latin typeface="+mn-lt"/>
                        </a:rPr>
                        <a:t>to Paris</a:t>
                      </a: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Australie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Australia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aux États-Unis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to the United-States</a:t>
                      </a: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1562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danseur professionel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professional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dancer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chanteur professionel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professional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singer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footballeur professionel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professional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football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player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danseuse professionel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chanteuse professionel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singer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footballeuse professionel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football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player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39471"/>
                  </a:ext>
                </a:extLst>
              </a:tr>
              <a:tr h="58465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do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 tour du monde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a trip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around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the world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de la planche à voile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windsurfing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du snowboard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snowboarding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74804"/>
                  </a:ext>
                </a:extLst>
              </a:tr>
              <a:tr h="4874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eat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des frites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chips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sur la plage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on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beach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90400"/>
                  </a:ext>
                </a:extLst>
              </a:tr>
              <a:tr h="5454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have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une voiture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très cool</a:t>
                      </a:r>
                      <a:endParaRPr lang="fr-FR" sz="11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cool car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159544"/>
                  </a:ext>
                </a:extLst>
              </a:tr>
              <a:tr h="6386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rencontrer</a:t>
                      </a:r>
                      <a:endParaRPr lang="en-US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meet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mon groupe préféré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band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mon actrice préférée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actress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mon acteur préféré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actor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527595"/>
                  </a:ext>
                </a:extLst>
              </a:tr>
              <a:tr h="6386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habiter</a:t>
                      </a:r>
                      <a:endParaRPr lang="en-US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live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France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France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Londres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London</a:t>
                      </a: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en-US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lang="en-US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Australie</a:t>
                      </a:r>
                      <a:endParaRPr lang="en-US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Australia</a:t>
                      </a: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846911"/>
                  </a:ext>
                </a:extLst>
              </a:tr>
              <a:tr h="5667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vister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visit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tour Eiffel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Eiffel tower</a:t>
                      </a:r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Big Ben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Big Ben</a:t>
                      </a:r>
                      <a:endParaRPr lang="en-GB" sz="1100" dirty="0"/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6660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731" y="1284842"/>
            <a:ext cx="1113920" cy="75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49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11" y="46522"/>
            <a:ext cx="9906000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French Target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Language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High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Frequency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Vocab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Speaking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511" y="376774"/>
            <a:ext cx="990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Use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these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phrases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in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your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speaking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writing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to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boost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your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quality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of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language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potentially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earn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housepoint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speaking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French in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class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</p:txBody>
      </p:sp>
      <p:pic>
        <p:nvPicPr>
          <p:cNvPr id="5" name="Picture 4" descr="🗣️ Speaking Head Emo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" y="54092"/>
            <a:ext cx="696344" cy="6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📝 Memo Emo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167" y="68867"/>
            <a:ext cx="696344" cy="6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a 1">
            <a:extLst>
              <a:ext uri="{FF2B5EF4-FFF2-40B4-BE49-F238E27FC236}">
                <a16:creationId xmlns:a16="http://schemas.microsoft.com/office/drawing/2014/main" id="{4C3C117A-82C6-4BF0-83AC-BD084030E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939612"/>
              </p:ext>
            </p:extLst>
          </p:nvPr>
        </p:nvGraphicFramePr>
        <p:xfrm>
          <a:off x="592468" y="5355462"/>
          <a:ext cx="2280920" cy="1245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0460">
                  <a:extLst>
                    <a:ext uri="{9D8B030D-6E8A-4147-A177-3AD203B41FA5}">
                      <a16:colId xmlns:a16="http://schemas.microsoft.com/office/drawing/2014/main" val="2005752602"/>
                    </a:ext>
                  </a:extLst>
                </a:gridCol>
                <a:gridCol w="1140460">
                  <a:extLst>
                    <a:ext uri="{9D8B030D-6E8A-4147-A177-3AD203B41FA5}">
                      <a16:colId xmlns:a16="http://schemas.microsoft.com/office/drawing/2014/main" val="4034619075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Negatives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64104"/>
                  </a:ext>
                </a:extLst>
              </a:tr>
              <a:tr h="755333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+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verb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Ex. 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n´ai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stylo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. </a:t>
                      </a:r>
                    </a:p>
                    <a:p>
                      <a:r>
                        <a:rPr lang="es-ES" sz="12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2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 pen.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927989"/>
                  </a:ext>
                </a:extLst>
              </a:tr>
            </a:tbl>
          </a:graphicData>
        </a:graphic>
      </p:graphicFrame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2C73F392-7C30-43E2-9B89-11180832F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91231"/>
              </p:ext>
            </p:extLst>
          </p:nvPr>
        </p:nvGraphicFramePr>
        <p:xfrm>
          <a:off x="917351" y="4190928"/>
          <a:ext cx="1509432" cy="10287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432">
                  <a:extLst>
                    <a:ext uri="{9D8B030D-6E8A-4147-A177-3AD203B41FA5}">
                      <a16:colId xmlns:a16="http://schemas.microsoft.com/office/drawing/2014/main" val="2559053043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Intensifiers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38147"/>
                  </a:ext>
                </a:extLst>
              </a:tr>
              <a:tr h="21050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Un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peu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(a bit)</a:t>
                      </a:r>
                    </a:p>
                  </a:txBody>
                  <a:tcPr marL="74295" marR="74295" marT="37148" marB="37148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040846"/>
                  </a:ext>
                </a:extLst>
              </a:tr>
              <a:tr h="21050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Assez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(quite)</a:t>
                      </a:r>
                    </a:p>
                  </a:txBody>
                  <a:tcPr marL="74295" marR="74295" marT="37148" marB="37148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716315"/>
                  </a:ext>
                </a:extLst>
              </a:tr>
              <a:tr h="21050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Très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</a:txBody>
                  <a:tcPr marL="74295" marR="74295" marT="37148" marB="3714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30927"/>
                  </a:ext>
                </a:extLst>
              </a:tr>
            </a:tbl>
          </a:graphicData>
        </a:graphic>
      </p:graphicFrame>
      <p:graphicFrame>
        <p:nvGraphicFramePr>
          <p:cNvPr id="11" name="Tabla 12">
            <a:extLst>
              <a:ext uri="{FF2B5EF4-FFF2-40B4-BE49-F238E27FC236}">
                <a16:creationId xmlns:a16="http://schemas.microsoft.com/office/drawing/2014/main" id="{C29B61F4-886F-416D-B61A-9D3CEDFCA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314383"/>
              </p:ext>
            </p:extLst>
          </p:nvPr>
        </p:nvGraphicFramePr>
        <p:xfrm>
          <a:off x="189490" y="2973616"/>
          <a:ext cx="2965154" cy="1123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2577">
                  <a:extLst>
                    <a:ext uri="{9D8B030D-6E8A-4147-A177-3AD203B41FA5}">
                      <a16:colId xmlns:a16="http://schemas.microsoft.com/office/drawing/2014/main" val="4044192810"/>
                    </a:ext>
                  </a:extLst>
                </a:gridCol>
                <a:gridCol w="1482577">
                  <a:extLst>
                    <a:ext uri="{9D8B030D-6E8A-4147-A177-3AD203B41FA5}">
                      <a16:colId xmlns:a16="http://schemas.microsoft.com/office/drawing/2014/main" val="2190357177"/>
                    </a:ext>
                  </a:extLst>
                </a:gridCol>
              </a:tblGrid>
              <a:tr h="26916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Opinion</a:t>
                      </a:r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 starters</a:t>
                      </a: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90304"/>
                  </a:ext>
                </a:extLst>
              </a:tr>
              <a:tr h="42738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mon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avis…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opinión…</a:t>
                      </a:r>
                    </a:p>
                  </a:txBody>
                  <a:tcPr marL="74295" marR="74295" marT="37148" marB="37148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pense</a:t>
                      </a:r>
                      <a:r>
                        <a:rPr lang="es-ES" sz="11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que…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964922"/>
                  </a:ext>
                </a:extLst>
              </a:tr>
              <a:tr h="42738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crois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que…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trouve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que…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6130"/>
                  </a:ext>
                </a:extLst>
              </a:tr>
            </a:tbl>
          </a:graphicData>
        </a:graphic>
      </p:graphicFrame>
      <p:graphicFrame>
        <p:nvGraphicFramePr>
          <p:cNvPr id="16" name="Tabla 17">
            <a:extLst>
              <a:ext uri="{FF2B5EF4-FFF2-40B4-BE49-F238E27FC236}">
                <a16:creationId xmlns:a16="http://schemas.microsoft.com/office/drawing/2014/main" id="{F875C673-C64B-4CA2-A643-474F86D44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973720"/>
              </p:ext>
            </p:extLst>
          </p:nvPr>
        </p:nvGraphicFramePr>
        <p:xfrm>
          <a:off x="668833" y="750436"/>
          <a:ext cx="2128190" cy="21297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8190">
                  <a:extLst>
                    <a:ext uri="{9D8B030D-6E8A-4147-A177-3AD203B41FA5}">
                      <a16:colId xmlns:a16="http://schemas.microsoft.com/office/drawing/2014/main" val="1537378152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Opinions</a:t>
                      </a:r>
                      <a:endParaRPr lang="es-ES" sz="11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839436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J´adore</a:t>
                      </a:r>
                      <a:endParaRPr lang="es-ES" sz="13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3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love</a:t>
                      </a:r>
                      <a:endParaRPr lang="es-ES" sz="13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53534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J´aime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beaucoup</a:t>
                      </a:r>
                      <a:endParaRPr lang="es-ES" sz="1300" b="1" baseline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3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really</a:t>
                      </a:r>
                      <a:r>
                        <a:rPr lang="es-ES" sz="13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endParaRPr lang="es-ES" sz="13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644415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3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n´aime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du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tout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r>
                        <a:rPr lang="es-ES" sz="13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3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3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at </a:t>
                      </a:r>
                      <a:r>
                        <a:rPr lang="es-ES" sz="13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all</a:t>
                      </a:r>
                      <a:endParaRPr lang="es-ES" sz="13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013309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déteste</a:t>
                      </a:r>
                      <a:endParaRPr lang="es-ES" sz="13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3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hate</a:t>
                      </a:r>
                      <a:endParaRPr lang="es-ES" sz="13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506725"/>
                  </a:ext>
                </a:extLst>
              </a:tr>
            </a:tbl>
          </a:graphicData>
        </a:graphic>
      </p:graphicFrame>
      <p:pic>
        <p:nvPicPr>
          <p:cNvPr id="17" name="Picture 2" descr="Image result for love eyes emojiterra">
            <a:extLst>
              <a:ext uri="{FF2B5EF4-FFF2-40B4-BE49-F238E27FC236}">
                <a16:creationId xmlns:a16="http://schemas.microsoft.com/office/drawing/2014/main" id="{9B9776A6-BDE8-4447-91FB-101285B2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385" y="1117869"/>
            <a:ext cx="252841" cy="25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Resultado de imagen para smiley face emojiterra">
            <a:extLst>
              <a:ext uri="{FF2B5EF4-FFF2-40B4-BE49-F238E27FC236}">
                <a16:creationId xmlns:a16="http://schemas.microsoft.com/office/drawing/2014/main" id="{76B36655-7414-4652-90DF-C71B6E058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069" y="1608481"/>
            <a:ext cx="252841" cy="25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esultado de imagen para frown emojiterra">
            <a:extLst>
              <a:ext uri="{FF2B5EF4-FFF2-40B4-BE49-F238E27FC236}">
                <a16:creationId xmlns:a16="http://schemas.microsoft.com/office/drawing/2014/main" id="{46BE5EDE-8A29-403E-8C72-5575EFEC4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163" y="2084023"/>
            <a:ext cx="259287" cy="25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Resultado de imagen para disgusted emojiterra">
            <a:extLst>
              <a:ext uri="{FF2B5EF4-FFF2-40B4-BE49-F238E27FC236}">
                <a16:creationId xmlns:a16="http://schemas.microsoft.com/office/drawing/2014/main" id="{FCECDEE5-6652-4BBF-A26B-9181A7C55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716" y="2566011"/>
            <a:ext cx="236944" cy="23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Tabla 9">
            <a:extLst>
              <a:ext uri="{FF2B5EF4-FFF2-40B4-BE49-F238E27FC236}">
                <a16:creationId xmlns:a16="http://schemas.microsoft.com/office/drawing/2014/main" id="{8B2A6475-6E1B-4104-89BF-44D734255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24001"/>
              </p:ext>
            </p:extLst>
          </p:nvPr>
        </p:nvGraphicFramePr>
        <p:xfrm>
          <a:off x="6944067" y="1370710"/>
          <a:ext cx="2238880" cy="476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9440">
                  <a:extLst>
                    <a:ext uri="{9D8B030D-6E8A-4147-A177-3AD203B41FA5}">
                      <a16:colId xmlns:a16="http://schemas.microsoft.com/office/drawing/2014/main" val="2716300791"/>
                    </a:ext>
                  </a:extLst>
                </a:gridCol>
                <a:gridCol w="1119440">
                  <a:extLst>
                    <a:ext uri="{9D8B030D-6E8A-4147-A177-3AD203B41FA5}">
                      <a16:colId xmlns:a16="http://schemas.microsoft.com/office/drawing/2014/main" val="3225466694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French </a:t>
                      </a:r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Classroom</a:t>
                      </a:r>
                      <a:r>
                        <a:rPr lang="es-ES" sz="12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Phrases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054098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Est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-ce que 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peux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Can I…?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976259"/>
                  </a:ext>
                </a:extLst>
              </a:tr>
              <a:tr h="277817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avoir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un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stylo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 pen?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256310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enlever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mon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blazer ?</a:t>
                      </a: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take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off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blazer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80421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compter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les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points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count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points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453808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distribuer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les fiches?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give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out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worksheets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959167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Comment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dit-on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…en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français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How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do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say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…French?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998092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Comment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dit-on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…en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anglais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How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do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say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…in English?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41649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pense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c’est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596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comprends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understand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310278"/>
                  </a:ext>
                </a:extLst>
              </a:tr>
            </a:tbl>
          </a:graphicData>
        </a:graphic>
      </p:graphicFrame>
      <p:graphicFrame>
        <p:nvGraphicFramePr>
          <p:cNvPr id="22" name="Tabla 14">
            <a:extLst>
              <a:ext uri="{FF2B5EF4-FFF2-40B4-BE49-F238E27FC236}">
                <a16:creationId xmlns:a16="http://schemas.microsoft.com/office/drawing/2014/main" id="{8579B4CF-745E-4CB6-9261-6EF183EAE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271563"/>
              </p:ext>
            </p:extLst>
          </p:nvPr>
        </p:nvGraphicFramePr>
        <p:xfrm>
          <a:off x="3339926" y="5132574"/>
          <a:ext cx="3286374" cy="146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187">
                  <a:extLst>
                    <a:ext uri="{9D8B030D-6E8A-4147-A177-3AD203B41FA5}">
                      <a16:colId xmlns:a16="http://schemas.microsoft.com/office/drawing/2014/main" val="3780077111"/>
                    </a:ext>
                  </a:extLst>
                </a:gridCol>
                <a:gridCol w="1643187">
                  <a:extLst>
                    <a:ext uri="{9D8B030D-6E8A-4147-A177-3AD203B41FA5}">
                      <a16:colId xmlns:a16="http://schemas.microsoft.com/office/drawing/2014/main" val="668641586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Connectives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463354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Et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And</a:t>
                      </a:r>
                    </a:p>
                  </a:txBody>
                  <a:tcPr marL="74295" marR="74295" marT="37148" marB="37148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Mais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642903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Parce que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F3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Cependant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However</a:t>
                      </a:r>
                    </a:p>
                  </a:txBody>
                  <a:tcPr marL="74295" marR="74295" marT="37148" marB="37148">
                    <a:solidFill>
                      <a:srgbClr val="B9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228436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Aussi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Pourtant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However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8D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33088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Donc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Therefore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DDF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Car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710706"/>
                  </a:ext>
                </a:extLst>
              </a:tr>
            </a:tbl>
          </a:graphicData>
        </a:graphic>
      </p:graphicFrame>
      <p:graphicFrame>
        <p:nvGraphicFramePr>
          <p:cNvPr id="23" name="Tabla 4">
            <a:extLst>
              <a:ext uri="{FF2B5EF4-FFF2-40B4-BE49-F238E27FC236}">
                <a16:creationId xmlns:a16="http://schemas.microsoft.com/office/drawing/2014/main" id="{9CE3B267-4C27-4D12-BD9A-53B253585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423473"/>
              </p:ext>
            </p:extLst>
          </p:nvPr>
        </p:nvGraphicFramePr>
        <p:xfrm>
          <a:off x="3472411" y="872356"/>
          <a:ext cx="2961178" cy="4015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0589">
                  <a:extLst>
                    <a:ext uri="{9D8B030D-6E8A-4147-A177-3AD203B41FA5}">
                      <a16:colId xmlns:a16="http://schemas.microsoft.com/office/drawing/2014/main" val="1537378152"/>
                    </a:ext>
                  </a:extLst>
                </a:gridCol>
                <a:gridCol w="1480589">
                  <a:extLst>
                    <a:ext uri="{9D8B030D-6E8A-4147-A177-3AD203B41FA5}">
                      <a16:colId xmlns:a16="http://schemas.microsoft.com/office/drawing/2014/main" val="382960664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Adjectives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83943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POSITIF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NEGATIF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9232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Agréable</a:t>
                      </a:r>
                      <a:endParaRPr lang="es-ES" sz="1200" b="1" dirty="0">
                        <a:solidFill>
                          <a:srgbClr val="FF00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Pleasant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Affr</a:t>
                      </a:r>
                      <a:r>
                        <a:rPr lang="es-ES" sz="1200" b="1" dirty="0" err="1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eux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 err="1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euse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Awful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5353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Amusant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Fun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Bizarre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Strange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6818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Formidable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Amazing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Embêtant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Annoying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64441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Génial</a:t>
                      </a:r>
                      <a:r>
                        <a:rPr kumimoji="0" lang="es-E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s-E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Great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Ennuy</a:t>
                      </a:r>
                      <a:r>
                        <a:rPr lang="es-ES" sz="1200" b="1" dirty="0" err="1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eux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 err="1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euse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Boring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01330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Marrant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Fun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Horrifique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Horrific</a:t>
                      </a:r>
                      <a:endParaRPr kumimoji="0" lang="es-E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50672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Passionnant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Exciting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Inutile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Useless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36685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Rigol</a:t>
                      </a:r>
                      <a:r>
                        <a:rPr lang="es-ES" sz="1200" b="1" dirty="0" err="1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o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 err="1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ote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Fantastic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Moche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Ugly</a:t>
                      </a:r>
                      <a:endParaRPr kumimoji="0" lang="es-E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50223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Utile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Useful</a:t>
                      </a:r>
                      <a:endParaRPr kumimoji="0" lang="es-E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Ridicule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Ridiculous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80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0752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3655</TotalTime>
  <Words>1982</Words>
  <Application>Microsoft Office PowerPoint</Application>
  <PresentationFormat>A4 Paper (210x297 mm)</PresentationFormat>
  <Paragraphs>730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Caroline Heaney</cp:lastModifiedBy>
  <cp:revision>68</cp:revision>
  <dcterms:created xsi:type="dcterms:W3CDTF">2021-01-03T16:13:13Z</dcterms:created>
  <dcterms:modified xsi:type="dcterms:W3CDTF">2024-05-04T20:21:54Z</dcterms:modified>
</cp:coreProperties>
</file>