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2"/>
  </p:notesMasterIdLst>
  <p:sldIdLst>
    <p:sldId id="269" r:id="rId2"/>
    <p:sldId id="264" r:id="rId3"/>
    <p:sldId id="268" r:id="rId4"/>
    <p:sldId id="265" r:id="rId5"/>
    <p:sldId id="266" r:id="rId6"/>
    <p:sldId id="267" r:id="rId7"/>
    <p:sldId id="263" r:id="rId8"/>
    <p:sldId id="270" r:id="rId9"/>
    <p:sldId id="271" r:id="rId10"/>
    <p:sldId id="272" r:id="rId11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36" y="1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62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60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5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783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97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37675" y="2867800"/>
            <a:ext cx="923065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9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178496" y="6217623"/>
            <a:ext cx="594425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7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16/11/2023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8547"/>
              </p:ext>
            </p:extLst>
          </p:nvPr>
        </p:nvGraphicFramePr>
        <p:xfrm>
          <a:off x="1" y="1"/>
          <a:ext cx="9905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4582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705394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600892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679269">
                  <a:extLst>
                    <a:ext uri="{9D8B030D-6E8A-4147-A177-3AD203B41FA5}">
                      <a16:colId xmlns:a16="http://schemas.microsoft.com/office/drawing/2014/main" val="58372714"/>
                    </a:ext>
                  </a:extLst>
                </a:gridCol>
                <a:gridCol w="121484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616091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909123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106260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732881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  <a:gridCol w="839016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630587">
                <a:tc gridSpan="10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500" b="1" i="0" dirty="0">
                          <a:solidFill>
                            <a:schemeClr val="bg1"/>
                          </a:solidFill>
                          <a:latin typeface="+mn-lt"/>
                        </a:rPr>
                        <a:t>Où - habites tu?  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5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live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696791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Article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Intensifier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 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530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J’habite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 live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dans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 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très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very</a:t>
                      </a: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assez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grand </a:t>
                      </a:r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big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petit </a:t>
                      </a:r>
                    </a:p>
                    <a:p>
                      <a:pPr algn="l"/>
                      <a:r>
                        <a:rPr lang="fr-FR" sz="1200" b="1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small</a:t>
                      </a: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grand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big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petit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fr-FR" sz="1200" b="1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small</a:t>
                      </a:r>
                      <a:r>
                        <a:rPr lang="fr-FR" sz="1200" b="1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appartement</a:t>
                      </a:r>
                      <a:endParaRPr lang="fr-FR" sz="1200" b="1" i="1" kern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flat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château</a:t>
                      </a:r>
                    </a:p>
                    <a:p>
                      <a:pPr algn="l"/>
                      <a:r>
                        <a:rPr lang="fr-FR" sz="1200" b="1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castle</a:t>
                      </a: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maison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house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ferme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farm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à la campagne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the country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à la montagne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mountains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 bord de la mer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seaside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 une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ville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town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 un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village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a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village</a:t>
                      </a:r>
                    </a:p>
                    <a:p>
                      <a:pPr algn="l"/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 la forêt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forest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</a:t>
                      </a:r>
                    </a:p>
                    <a:p>
                      <a:pPr algn="l"/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with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 famille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family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 mère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mother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 grands-parents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grandparents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 parents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parents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 chat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cat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chien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 tortue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tortoise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 poisson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goldfish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c’est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cool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ennuyeux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rubbish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" y="1353105"/>
            <a:ext cx="1407270" cy="13639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448" y="5512525"/>
            <a:ext cx="1509602" cy="101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2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351926"/>
              </p:ext>
            </p:extLst>
          </p:nvPr>
        </p:nvGraphicFramePr>
        <p:xfrm>
          <a:off x="1" y="0"/>
          <a:ext cx="9905999" cy="68432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115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809897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606732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078411">
                  <a:extLst>
                    <a:ext uri="{9D8B030D-6E8A-4147-A177-3AD203B41FA5}">
                      <a16:colId xmlns:a16="http://schemas.microsoft.com/office/drawing/2014/main" val="1502792254"/>
                    </a:ext>
                  </a:extLst>
                </a:gridCol>
                <a:gridCol w="770709">
                  <a:extLst>
                    <a:ext uri="{9D8B030D-6E8A-4147-A177-3AD203B41FA5}">
                      <a16:colId xmlns:a16="http://schemas.microsoft.com/office/drawing/2014/main" val="2308322400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72340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Qu´est-ce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qu´il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 a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dans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ville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 ton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village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?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there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your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city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/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village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31511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Opinion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Intensifier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39366">
                <a:tc>
                  <a:txBody>
                    <a:bodyPr/>
                    <a:lstStyle/>
                    <a:p>
                      <a:pPr algn="l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Dans</a:t>
                      </a:r>
                      <a:r>
                        <a:rPr lang="fr-FR" sz="11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ma ville</a:t>
                      </a:r>
                    </a:p>
                    <a:p>
                      <a:pPr algn="l"/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In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town</a:t>
                      </a:r>
                      <a:r>
                        <a:rPr lang="fr-FR" sz="11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/city</a:t>
                      </a:r>
                      <a:endParaRPr lang="fr-FR" sz="1100" b="1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Dans mon village</a:t>
                      </a:r>
                    </a:p>
                    <a:p>
                      <a:pPr algn="l"/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In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village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y a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café 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café   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centre commercial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shopping centre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centre de loisirs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leisure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centre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</a:t>
                      </a:r>
                      <a:r>
                        <a:rPr lang="fr-FR" sz="1100" b="0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château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castle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cinéma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cinema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hôtel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hotel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marché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market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parc  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park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restaurant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restaurant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stade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stadium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 église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church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 patinoire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ice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rink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 piscine   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swimming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pool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des magasins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some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shops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des musées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some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museums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des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collège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some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colleges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mais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es-ES" sz="11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but</a:t>
                      </a:r>
                      <a:endParaRPr lang="es-ES" sz="11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cependant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however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n’y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a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pas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DE</a:t>
                      </a:r>
                    </a:p>
                    <a:p>
                      <a:pPr algn="l"/>
                      <a:r>
                        <a:rPr lang="es-ES" sz="1100" b="0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there</a:t>
                      </a:r>
                      <a:r>
                        <a:rPr lang="es-ES" sz="1100" b="0" baseline="0" dirty="0">
                          <a:solidFill>
                            <a:srgbClr val="00B0F0"/>
                          </a:solidFill>
                          <a:latin typeface="+mn-lt"/>
                        </a:rPr>
                        <a:t> are </a:t>
                      </a:r>
                      <a:r>
                        <a:rPr lang="es-ES" sz="1100" b="0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not</a:t>
                      </a:r>
                      <a:r>
                        <a:rPr lang="es-ES" sz="1100" b="0" baseline="0" dirty="0">
                          <a:solidFill>
                            <a:srgbClr val="00B0F0"/>
                          </a:solidFill>
                          <a:latin typeface="+mn-lt"/>
                        </a:rPr>
                        <a:t> ANY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n’y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a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pas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D’</a:t>
                      </a:r>
                    </a:p>
                    <a:p>
                      <a:pPr algn="l"/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there</a:t>
                      </a:r>
                      <a:r>
                        <a:rPr lang="es-ES" sz="1100" b="0" baseline="0" dirty="0">
                          <a:solidFill>
                            <a:srgbClr val="00B0F0"/>
                          </a:solidFill>
                          <a:latin typeface="+mn-lt"/>
                        </a:rPr>
                        <a:t> are </a:t>
                      </a:r>
                      <a:r>
                        <a:rPr lang="es-ES" sz="1100" b="0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not</a:t>
                      </a:r>
                      <a:r>
                        <a:rPr lang="es-ES" sz="1100" b="0" baseline="0" dirty="0">
                          <a:solidFill>
                            <a:srgbClr val="00B0F0"/>
                          </a:solidFill>
                          <a:latin typeface="+mn-lt"/>
                        </a:rPr>
                        <a:t> ANY</a:t>
                      </a:r>
                      <a:endParaRPr lang="fr-FR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 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</a:t>
                      </a:r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 commercial   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shopping centre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 de loisirs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leisure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centre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château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castle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cinéma</a:t>
                      </a:r>
                    </a:p>
                    <a:p>
                      <a:pPr lvl="0" algn="l"/>
                      <a:r>
                        <a:rPr lang="fr-FR" sz="1100" b="0" i="0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cinema</a:t>
                      </a:r>
                      <a:endParaRPr lang="fr-FR" sz="1100" b="0" i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hôtel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hotel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marché 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market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parc    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park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restaurant 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restaurant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stade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stadium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église</a:t>
                      </a:r>
                    </a:p>
                    <a:p>
                      <a:pPr lvl="0" algn="l"/>
                      <a:r>
                        <a:rPr lang="fr-FR" sz="1100" b="1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chu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rche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patinoire</a:t>
                      </a:r>
                    </a:p>
                    <a:p>
                      <a:pPr lvl="0" algn="l"/>
                      <a:r>
                        <a:rPr lang="fr-FR" sz="1100" b="0" i="0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ice</a:t>
                      </a:r>
                      <a:r>
                        <a:rPr lang="fr-FR" sz="1100" b="0" i="0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rink</a:t>
                      </a:r>
                      <a:endParaRPr lang="fr-FR" sz="1100" b="0" i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piscine    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pool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magasin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musée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museum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collège</a:t>
                      </a:r>
                      <a:endParaRPr lang="fr-FR" sz="11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College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mon avis c’est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opinion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pense que c’est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think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selon moi c’est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according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me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me semble que c’est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seems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me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très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assez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quite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trop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too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peu</a:t>
                      </a:r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little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vraiment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really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joli 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pretty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intéressant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interesting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bien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</a:t>
                      </a: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ennuyeux</a:t>
                      </a:r>
                    </a:p>
                    <a:p>
                      <a:pPr lvl="0" algn="l"/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boring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rubbish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petit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small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45" y="5662401"/>
            <a:ext cx="2318930" cy="11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61563"/>
              </p:ext>
            </p:extLst>
          </p:nvPr>
        </p:nvGraphicFramePr>
        <p:xfrm>
          <a:off x="1" y="1"/>
          <a:ext cx="9905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115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802675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606731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836023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672046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177700136"/>
                    </a:ext>
                  </a:extLst>
                </a:gridCol>
                <a:gridCol w="1019084">
                  <a:extLst>
                    <a:ext uri="{9D8B030D-6E8A-4147-A177-3AD203B41FA5}">
                      <a16:colId xmlns:a16="http://schemas.microsoft.com/office/drawing/2014/main" val="2932311711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367848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Pardon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où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où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sont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 ? 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Excuse me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where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where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are…?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35028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255057">
                <a:tc rowSpan="6">
                  <a:txBody>
                    <a:bodyPr/>
                    <a:lstStyle/>
                    <a:p>
                      <a:pPr algn="ctr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Pardon, où est</a:t>
                      </a:r>
                    </a:p>
                    <a:p>
                      <a:pPr algn="ctr"/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Excuse me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where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fr-FR" sz="1100" b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musée ?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museum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centre commercial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? 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shopping centre?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centre de loisirs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?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leisure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centre?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stade ?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stadium?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restaurant ?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restaurant?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</a:t>
                      </a:r>
                      <a:r>
                        <a:rPr lang="fr-FR" sz="11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commisariat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?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police station?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Tu vas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tout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droit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straight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rowSpan="7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3">
                  <a:txBody>
                    <a:bodyPr/>
                    <a:lstStyle/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entre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between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7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musée.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museum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</a:t>
                      </a:r>
                      <a:r>
                        <a:rPr lang="fr-FR" sz="1100" b="1" i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commisariat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police station.</a:t>
                      </a:r>
                    </a:p>
                    <a:p>
                      <a:pPr lvl="0" algn="l"/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gare.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train station.</a:t>
                      </a: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 mosquée.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mosque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l´hôtel.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hotel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magasins.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shops</a:t>
                      </a:r>
                      <a:r>
                        <a:rPr lang="fr-FR" sz="1100" b="0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musée.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museum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 </a:t>
                      </a:r>
                      <a:r>
                        <a:rPr lang="fr-FR" sz="1100" b="1" i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commisariat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police station.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gare.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train station.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 mosquée.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mosque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l´hôtel.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hotel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magasins.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shops</a:t>
                      </a:r>
                      <a:r>
                        <a:rPr lang="fr-FR" sz="1100" b="0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13860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Tu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tournes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à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droite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turn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right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Tu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tournes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à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gauche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turn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left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873624"/>
                  </a:ext>
                </a:extLst>
              </a:tr>
              <a:tr h="2189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 gare (routière) ?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(bus) station?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 </a:t>
                      </a:r>
                      <a:r>
                        <a:rPr lang="fr-FR" sz="1100" b="1" i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pisicine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?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swimming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pool?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 patinoire ?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rink?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 mosquée ?</a:t>
                      </a:r>
                      <a:r>
                        <a:rPr lang="fr-FR" sz="1100" b="0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mosque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00331"/>
                  </a:ext>
                </a:extLst>
              </a:tr>
              <a:tr h="77324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devant</a:t>
                      </a: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front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of</a:t>
                      </a: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derrière</a:t>
                      </a:r>
                    </a:p>
                    <a:p>
                      <a:pPr lvl="0" algn="l"/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behind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lvl="0" algn="l"/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vl="0" algn="l"/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345749"/>
                  </a:ext>
                </a:extLst>
              </a:tr>
              <a:tr h="5112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à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droite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It´s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right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1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C’est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 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à 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gauche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It´s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left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1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fond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It´s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at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back.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3180"/>
                  </a:ext>
                </a:extLst>
              </a:tr>
              <a:tr h="1147259">
                <a:tc vMerge="1">
                  <a:txBody>
                    <a:bodyPr/>
                    <a:lstStyle/>
                    <a:p>
                      <a:pPr algn="ctr"/>
                      <a:endParaRPr lang="fr-FR" sz="1100" b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l´église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? </a:t>
                      </a: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church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l´hôtel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?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hotel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  <a:p>
                      <a:pPr lvl="0" algn="l"/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l´h</a:t>
                      </a:r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ô</a:t>
                      </a:r>
                      <a:r>
                        <a:rPr lang="fr-FR" sz="11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pital ? </a:t>
                      </a:r>
                      <a:endParaRPr lang="fr-FR" sz="11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hospital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94651"/>
                  </a:ext>
                </a:extLst>
              </a:tr>
              <a:tr h="1010828"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Pardon où sont</a:t>
                      </a:r>
                    </a:p>
                    <a:p>
                      <a:pPr algn="ctr"/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Excuse me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where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 </a:t>
                      </a:r>
                    </a:p>
                    <a:p>
                      <a:pPr algn="ctr"/>
                      <a:endParaRPr lang="fr-FR" sz="1100" b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 magasins ?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shops?</a:t>
                      </a:r>
                    </a:p>
                    <a:p>
                      <a:pPr lvl="0" algn="l"/>
                      <a:r>
                        <a:rPr lang="fr-FR" sz="11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 toilettes publiques ? </a:t>
                      </a:r>
                      <a:endParaRPr lang="fr-FR" sz="11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 public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toilets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8295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160" y="5079840"/>
            <a:ext cx="1903777" cy="1791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299" y="3343613"/>
            <a:ext cx="1933782" cy="193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30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270657"/>
              </p:ext>
            </p:extLst>
          </p:nvPr>
        </p:nvGraphicFramePr>
        <p:xfrm>
          <a:off x="1" y="-61492"/>
          <a:ext cx="9905999" cy="68280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115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809897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606732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541417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1502792254"/>
                    </a:ext>
                  </a:extLst>
                </a:gridCol>
                <a:gridCol w="1123406">
                  <a:extLst>
                    <a:ext uri="{9D8B030D-6E8A-4147-A177-3AD203B41FA5}">
                      <a16:colId xmlns:a16="http://schemas.microsoft.com/office/drawing/2014/main" val="2308322400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41072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Tu vas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où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weekend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?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Where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at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weekend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62018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phrase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Noun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Opinion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Intensifier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491233">
                <a:tc rowSpan="4"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 les weekends</a:t>
                      </a:r>
                    </a:p>
                    <a:p>
                      <a:pPr algn="l"/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weekend</a:t>
                      </a: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samedi</a:t>
                      </a:r>
                    </a:p>
                    <a:p>
                      <a:pPr algn="l"/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Saturdays</a:t>
                      </a: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dimanche</a:t>
                      </a:r>
                    </a:p>
                    <a:p>
                      <a:pPr algn="l"/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D´habitude</a:t>
                      </a:r>
                    </a:p>
                    <a:p>
                      <a:pPr algn="l"/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Usually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Quelquefois</a:t>
                      </a:r>
                    </a:p>
                    <a:p>
                      <a:pPr algn="l"/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Parfois</a:t>
                      </a:r>
                    </a:p>
                    <a:p>
                      <a:pPr algn="l"/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4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vais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go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 vas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va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goes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 va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goes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va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ils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vont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</a:t>
                      </a: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elles vont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 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  </a:t>
                      </a: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</a:t>
                      </a: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 de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loisirs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leisure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centre</a:t>
                      </a: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commercial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shopping centre</a:t>
                      </a: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marché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market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stadium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église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church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magasins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shops</a:t>
                      </a: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 mon copain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friend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 copine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friend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 mon frère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brother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 ma sœur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sister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 ma famille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family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mes copains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friends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avec mes copines</a:t>
                      </a:r>
                    </a:p>
                    <a:p>
                      <a:pPr lvl="0" algn="l"/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friends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mon avis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opinion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pense que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think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selon moi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according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me </a:t>
                      </a: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me semble que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seems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me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c’est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très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assez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quite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trop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peu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little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vraiment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really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 très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 gridSpan="2"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amusant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intéressant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interesting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bien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ennuyeux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rubbish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0156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la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piscine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pool</a:t>
                      </a: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patinoire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ice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rink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53457"/>
                  </a:ext>
                </a:extLst>
              </a:tr>
              <a:tr h="7254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l’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église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church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88330"/>
                  </a:ext>
                </a:extLst>
              </a:tr>
              <a:tr h="56144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aux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magasins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shops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82762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913" y="1035912"/>
            <a:ext cx="1157968" cy="15225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955" y="996723"/>
            <a:ext cx="1440682" cy="8320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913" y="5572125"/>
            <a:ext cx="1327784" cy="10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7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092505"/>
              </p:ext>
            </p:extLst>
          </p:nvPr>
        </p:nvGraphicFramePr>
        <p:xfrm>
          <a:off x="1" y="1"/>
          <a:ext cx="9905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105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606732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541417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2528570">
                  <a:extLst>
                    <a:ext uri="{9D8B030D-6E8A-4147-A177-3AD203B41FA5}">
                      <a16:colId xmlns:a16="http://schemas.microsoft.com/office/drawing/2014/main" val="1502792254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12004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Tu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veux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aller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….? 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want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… 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11856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Noun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Response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423194">
                <a:tc rowSpan="4">
                  <a:txBody>
                    <a:bodyPr/>
                    <a:lstStyle/>
                    <a:p>
                      <a:pPr algn="l"/>
                      <a:endParaRPr lang="fr-FR" sz="1200" b="1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 veux aller</a:t>
                      </a:r>
                    </a:p>
                    <a:p>
                      <a:pPr algn="l"/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want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go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  </a:t>
                      </a: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café</a:t>
                      </a: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 de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loisirs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leisure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centre</a:t>
                      </a: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commercial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shopping centre</a:t>
                      </a:r>
                    </a:p>
                    <a:p>
                      <a:pPr algn="l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marché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market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stadium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lundi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mardi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tuesday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mercredi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wednesday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jeudi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thursday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vendredi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friday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samedi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saturday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dimanche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sunday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matin?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morning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après-midi?</a:t>
                      </a:r>
                      <a:endParaRPr lang="fr-FR" sz="12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afternoon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lvl="0" algn="l"/>
                      <a:endParaRPr lang="fr-FR" sz="12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soir?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evening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 gridSpan="2"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Bonne idée!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idea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!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Super!</a:t>
                      </a:r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Génial!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Great!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D’accord.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OK.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Oui, c’est super top.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it´s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really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good.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Oui, je veux bien.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would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really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to.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Non, je n’ai pas envie.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No,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don´t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want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to.</a:t>
                      </a:r>
                      <a:endParaRPr lang="es-ES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 tu veux.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es-ES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Non merci.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thanks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es-ES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C’est vraiment nul!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It´s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really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rubbish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!</a:t>
                      </a:r>
                      <a:endParaRPr lang="es-ES" sz="1200" b="0" i="1" kern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C’est ennuyeux.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It´s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boring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!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9959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la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piscine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pool</a:t>
                      </a:r>
                    </a:p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patinoire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ice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rink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53457"/>
                  </a:ext>
                </a:extLst>
              </a:tr>
              <a:tr h="71130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l’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église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church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88330"/>
                  </a:ext>
                </a:extLst>
              </a:tr>
              <a:tr h="7037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aux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magasins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shops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82762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04110"/>
            <a:ext cx="1841862" cy="974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9" y="4990828"/>
            <a:ext cx="1802351" cy="107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3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525227"/>
              </p:ext>
            </p:extLst>
          </p:nvPr>
        </p:nvGraphicFramePr>
        <p:xfrm>
          <a:off x="1" y="1"/>
          <a:ext cx="9905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052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3105408839"/>
                    </a:ext>
                  </a:extLst>
                </a:gridCol>
                <a:gridCol w="2534194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535577">
                  <a:extLst>
                    <a:ext uri="{9D8B030D-6E8A-4147-A177-3AD203B41FA5}">
                      <a16:colId xmlns:a16="http://schemas.microsoft.com/office/drawing/2014/main" val="1502792254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3732470967"/>
                    </a:ext>
                  </a:extLst>
                </a:gridCol>
                <a:gridCol w="1241153">
                  <a:extLst>
                    <a:ext uri="{9D8B030D-6E8A-4147-A177-3AD203B41FA5}">
                      <a16:colId xmlns:a16="http://schemas.microsoft.com/office/drawing/2014/main" val="3315668106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12004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Qu’est-ce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qu’on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peut</a:t>
                      </a:r>
                      <a:r>
                        <a:rPr lang="es-ES" sz="15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faire (à Cambridge)? 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can </a:t>
                      </a:r>
                      <a:r>
                        <a:rPr lang="es-ES" sz="1500" b="0" baseline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500" b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in Cambridge … ?</a:t>
                      </a:r>
                      <a:endParaRPr lang="es-ES" sz="15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11856"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infinitive </a:t>
                      </a:r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Extra </a:t>
                      </a:r>
                      <a:r>
                        <a:rPr lang="fr-FR" sz="11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1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Opinion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Intensifier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34140"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Cambridge</a:t>
                      </a:r>
                    </a:p>
                    <a:p>
                      <a:pPr algn="l"/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In Cambridge</a:t>
                      </a:r>
                    </a:p>
                    <a:p>
                      <a:pPr algn="l"/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200" b="1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À …</a:t>
                      </a:r>
                    </a:p>
                    <a:p>
                      <a:pPr algn="l"/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In …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On peut</a:t>
                      </a:r>
                    </a:p>
                    <a:p>
                      <a:pPr algn="l"/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can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aller au concert 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 to a concert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du bowling 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 bowling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du roller</a:t>
                      </a:r>
                      <a:endParaRPr lang="fr-FR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rollerblading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du skate </a:t>
                      </a:r>
                      <a:endParaRPr lang="fr-FR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skateboarding</a:t>
                      </a:r>
                      <a:endParaRPr lang="fr-FR" sz="12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du vélo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bike-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riding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faire une promenade en barque</a:t>
                      </a:r>
                    </a:p>
                    <a:p>
                      <a:pPr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 for a boat ride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jouer au babyfoot au café</a:t>
                      </a:r>
                    </a:p>
                    <a:p>
                      <a:pPr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play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table football at the café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jouer au flipper au café</a:t>
                      </a:r>
                    </a:p>
                    <a:p>
                      <a:pPr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play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pinball at the café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manger au restaurant</a:t>
                      </a:r>
                    </a:p>
                    <a:p>
                      <a:pPr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eat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a restaurant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visiter les jardins</a:t>
                      </a:r>
                    </a:p>
                    <a:p>
                      <a:pPr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visit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gardens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visiter les monuments</a:t>
                      </a:r>
                    </a:p>
                    <a:p>
                      <a:pPr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visit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monuments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visiter</a:t>
                      </a:r>
                      <a:r>
                        <a:rPr lang="fr-FR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musées</a:t>
                      </a:r>
                    </a:p>
                    <a:p>
                      <a:pPr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visit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museums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aussi 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also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 plus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also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2+3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à mon avis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opinion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je pense que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think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that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selon moi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according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to me </a:t>
                      </a:r>
                    </a:p>
                    <a:p>
                      <a:pPr lvl="0" algn="l"/>
                      <a:endParaRPr lang="fr-FR" sz="1200" b="1" i="0" baseline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il me semble que 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seems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to me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that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c’est</a:t>
                      </a: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is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très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very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assez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quite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trop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too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un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 peu</a:t>
                      </a:r>
                      <a:endParaRPr lang="fr-FR" sz="1200" b="1" i="0" dirty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little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vraiment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really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  <a:cs typeface="Calibri" panose="020F0502020204030204" pitchFamily="34" charset="0"/>
                        </a:rPr>
                        <a:t>pas très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not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  <a:cs typeface="Calibri" panose="020F0502020204030204" pitchFamily="34" charset="0"/>
                        </a:rPr>
                        <a:t>very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joli 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pretty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intéressant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Interesting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super</a:t>
                      </a: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bien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good</a:t>
                      </a: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endParaRPr lang="fr-FR" sz="1200" b="0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ennuyeux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boring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nul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rubbish</a:t>
                      </a:r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petit</a:t>
                      </a:r>
                    </a:p>
                    <a:p>
                      <a:pPr lvl="0" algn="l"/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small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endParaRPr lang="fr-FR" sz="1200" b="0" i="1" baseline="0" dirty="0">
                        <a:solidFill>
                          <a:srgbClr val="00B0F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221" y="3224077"/>
            <a:ext cx="2384560" cy="11739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470" y="1074415"/>
            <a:ext cx="1271615" cy="1250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035" y="5672273"/>
            <a:ext cx="11620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0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11" y="46522"/>
            <a:ext cx="9906000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French Target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Language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High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Frequency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Vocab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Speaking</a:t>
            </a:r>
            <a:r>
              <a:rPr kumimoji="0" lang="es-ES" sz="146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511" y="376774"/>
            <a:ext cx="990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Use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these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phrases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in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your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speaking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writing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to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boost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your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quality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of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language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potentially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earn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you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housepoint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speaking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French in 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class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</p:txBody>
      </p:sp>
      <p:pic>
        <p:nvPicPr>
          <p:cNvPr id="5" name="Picture 4" descr="🗣️ Speaking Head Emo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" y="54092"/>
            <a:ext cx="696344" cy="6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📝 Memo Emoj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167" y="68867"/>
            <a:ext cx="696344" cy="6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a 1">
            <a:extLst>
              <a:ext uri="{FF2B5EF4-FFF2-40B4-BE49-F238E27FC236}">
                <a16:creationId xmlns:a16="http://schemas.microsoft.com/office/drawing/2014/main" id="{4C3C117A-82C6-4BF0-83AC-BD084030E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39612"/>
              </p:ext>
            </p:extLst>
          </p:nvPr>
        </p:nvGraphicFramePr>
        <p:xfrm>
          <a:off x="592468" y="5355462"/>
          <a:ext cx="2280920" cy="1245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0460">
                  <a:extLst>
                    <a:ext uri="{9D8B030D-6E8A-4147-A177-3AD203B41FA5}">
                      <a16:colId xmlns:a16="http://schemas.microsoft.com/office/drawing/2014/main" val="2005752602"/>
                    </a:ext>
                  </a:extLst>
                </a:gridCol>
                <a:gridCol w="1140460">
                  <a:extLst>
                    <a:ext uri="{9D8B030D-6E8A-4147-A177-3AD203B41FA5}">
                      <a16:colId xmlns:a16="http://schemas.microsoft.com/office/drawing/2014/main" val="4034619075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Negatives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64104"/>
                  </a:ext>
                </a:extLst>
              </a:tr>
              <a:tr h="755333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+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verb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+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Ex. 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n´ai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stylo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. </a:t>
                      </a:r>
                    </a:p>
                    <a:p>
                      <a:r>
                        <a:rPr lang="es-ES" sz="12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2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 pen.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927989"/>
                  </a:ext>
                </a:extLst>
              </a:tr>
            </a:tbl>
          </a:graphicData>
        </a:graphic>
      </p:graphicFrame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2C73F392-7C30-43E2-9B89-11180832F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91231"/>
              </p:ext>
            </p:extLst>
          </p:nvPr>
        </p:nvGraphicFramePr>
        <p:xfrm>
          <a:off x="917351" y="4190928"/>
          <a:ext cx="1509432" cy="10287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432">
                  <a:extLst>
                    <a:ext uri="{9D8B030D-6E8A-4147-A177-3AD203B41FA5}">
                      <a16:colId xmlns:a16="http://schemas.microsoft.com/office/drawing/2014/main" val="2559053043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Intensifiers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38147"/>
                  </a:ext>
                </a:extLst>
              </a:tr>
              <a:tr h="21050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Un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peu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(a bit)</a:t>
                      </a:r>
                    </a:p>
                  </a:txBody>
                  <a:tcPr marL="74295" marR="74295" marT="37148" marB="37148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040846"/>
                  </a:ext>
                </a:extLst>
              </a:tr>
              <a:tr h="21050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Assez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(quite)</a:t>
                      </a:r>
                    </a:p>
                  </a:txBody>
                  <a:tcPr marL="74295" marR="74295" marT="37148" marB="3714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716315"/>
                  </a:ext>
                </a:extLst>
              </a:tr>
              <a:tr h="210503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Très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74295" marR="74295" marT="37148" marB="3714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30927"/>
                  </a:ext>
                </a:extLst>
              </a:tr>
            </a:tbl>
          </a:graphicData>
        </a:graphic>
      </p:graphicFrame>
      <p:graphicFrame>
        <p:nvGraphicFramePr>
          <p:cNvPr id="11" name="Tabla 12">
            <a:extLst>
              <a:ext uri="{FF2B5EF4-FFF2-40B4-BE49-F238E27FC236}">
                <a16:creationId xmlns:a16="http://schemas.microsoft.com/office/drawing/2014/main" id="{C29B61F4-886F-416D-B61A-9D3CEDFCA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314383"/>
              </p:ext>
            </p:extLst>
          </p:nvPr>
        </p:nvGraphicFramePr>
        <p:xfrm>
          <a:off x="189490" y="2973616"/>
          <a:ext cx="2965154" cy="1123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2577">
                  <a:extLst>
                    <a:ext uri="{9D8B030D-6E8A-4147-A177-3AD203B41FA5}">
                      <a16:colId xmlns:a16="http://schemas.microsoft.com/office/drawing/2014/main" val="4044192810"/>
                    </a:ext>
                  </a:extLst>
                </a:gridCol>
                <a:gridCol w="1482577">
                  <a:extLst>
                    <a:ext uri="{9D8B030D-6E8A-4147-A177-3AD203B41FA5}">
                      <a16:colId xmlns:a16="http://schemas.microsoft.com/office/drawing/2014/main" val="2190357177"/>
                    </a:ext>
                  </a:extLst>
                </a:gridCol>
              </a:tblGrid>
              <a:tr h="26916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Opinion</a:t>
                      </a:r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 starters</a:t>
                      </a: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90304"/>
                  </a:ext>
                </a:extLst>
              </a:tr>
              <a:tr h="42738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mon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avis…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opinión…</a:t>
                      </a:r>
                    </a:p>
                  </a:txBody>
                  <a:tcPr marL="74295" marR="74295" marT="37148" marB="37148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pense</a:t>
                      </a:r>
                      <a:r>
                        <a:rPr lang="es-ES" sz="11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que…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964922"/>
                  </a:ext>
                </a:extLst>
              </a:tr>
              <a:tr h="42738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crois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que…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trouve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que…</a:t>
                      </a:r>
                    </a:p>
                    <a:p>
                      <a:pPr algn="ctr"/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6130"/>
                  </a:ext>
                </a:extLst>
              </a:tr>
            </a:tbl>
          </a:graphicData>
        </a:graphic>
      </p:graphicFrame>
      <p:graphicFrame>
        <p:nvGraphicFramePr>
          <p:cNvPr id="16" name="Tabla 17">
            <a:extLst>
              <a:ext uri="{FF2B5EF4-FFF2-40B4-BE49-F238E27FC236}">
                <a16:creationId xmlns:a16="http://schemas.microsoft.com/office/drawing/2014/main" id="{F875C673-C64B-4CA2-A643-474F86D44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973720"/>
              </p:ext>
            </p:extLst>
          </p:nvPr>
        </p:nvGraphicFramePr>
        <p:xfrm>
          <a:off x="668833" y="750436"/>
          <a:ext cx="2128190" cy="21297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8190">
                  <a:extLst>
                    <a:ext uri="{9D8B030D-6E8A-4147-A177-3AD203B41FA5}">
                      <a16:colId xmlns:a16="http://schemas.microsoft.com/office/drawing/2014/main" val="1537378152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Opinions</a:t>
                      </a:r>
                      <a:endParaRPr lang="es-ES" sz="11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839436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J´adore</a:t>
                      </a:r>
                      <a:endParaRPr lang="es-ES" sz="13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3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love</a:t>
                      </a:r>
                      <a:endParaRPr lang="es-ES" sz="13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53534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J´aime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beaucoup</a:t>
                      </a:r>
                      <a:endParaRPr lang="es-ES" sz="1300" b="1" baseline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3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really</a:t>
                      </a:r>
                      <a:r>
                        <a:rPr lang="es-ES" sz="13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endParaRPr lang="es-ES" sz="13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644415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3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n´aime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du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tout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r>
                        <a:rPr lang="es-ES" sz="13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3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300" b="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at </a:t>
                      </a:r>
                      <a:r>
                        <a:rPr lang="es-ES" sz="1300" b="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all</a:t>
                      </a:r>
                      <a:endParaRPr lang="es-ES" sz="13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013309"/>
                  </a:ext>
                </a:extLst>
              </a:tr>
              <a:tr h="470535">
                <a:tc>
                  <a:txBody>
                    <a:bodyPr/>
                    <a:lstStyle/>
                    <a:p>
                      <a:r>
                        <a:rPr lang="es-ES" sz="13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</a:t>
                      </a:r>
                      <a:r>
                        <a:rPr lang="es-ES" sz="13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3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déteste</a:t>
                      </a:r>
                      <a:endParaRPr lang="es-ES" sz="13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3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3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hate</a:t>
                      </a:r>
                      <a:endParaRPr lang="es-ES" sz="13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506725"/>
                  </a:ext>
                </a:extLst>
              </a:tr>
            </a:tbl>
          </a:graphicData>
        </a:graphic>
      </p:graphicFrame>
      <p:pic>
        <p:nvPicPr>
          <p:cNvPr id="17" name="Picture 2" descr="Image result for love eyes emojiterra">
            <a:extLst>
              <a:ext uri="{FF2B5EF4-FFF2-40B4-BE49-F238E27FC236}">
                <a16:creationId xmlns:a16="http://schemas.microsoft.com/office/drawing/2014/main" id="{9B9776A6-BDE8-4447-91FB-101285B2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385" y="1117869"/>
            <a:ext cx="252841" cy="25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Resultado de imagen para smiley face emojiterra">
            <a:extLst>
              <a:ext uri="{FF2B5EF4-FFF2-40B4-BE49-F238E27FC236}">
                <a16:creationId xmlns:a16="http://schemas.microsoft.com/office/drawing/2014/main" id="{76B36655-7414-4652-90DF-C71B6E058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069" y="1608481"/>
            <a:ext cx="252841" cy="25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Resultado de imagen para frown emojiterra">
            <a:extLst>
              <a:ext uri="{FF2B5EF4-FFF2-40B4-BE49-F238E27FC236}">
                <a16:creationId xmlns:a16="http://schemas.microsoft.com/office/drawing/2014/main" id="{46BE5EDE-8A29-403E-8C72-5575EFEC4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163" y="2084023"/>
            <a:ext cx="259287" cy="25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Resultado de imagen para disgusted emojiterra">
            <a:extLst>
              <a:ext uri="{FF2B5EF4-FFF2-40B4-BE49-F238E27FC236}">
                <a16:creationId xmlns:a16="http://schemas.microsoft.com/office/drawing/2014/main" id="{FCECDEE5-6652-4BBF-A26B-9181A7C55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716" y="2566011"/>
            <a:ext cx="236944" cy="23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Tabla 9">
            <a:extLst>
              <a:ext uri="{FF2B5EF4-FFF2-40B4-BE49-F238E27FC236}">
                <a16:creationId xmlns:a16="http://schemas.microsoft.com/office/drawing/2014/main" id="{8B2A6475-6E1B-4104-89BF-44D734255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24001"/>
              </p:ext>
            </p:extLst>
          </p:nvPr>
        </p:nvGraphicFramePr>
        <p:xfrm>
          <a:off x="6944067" y="1370710"/>
          <a:ext cx="2238880" cy="476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440">
                  <a:extLst>
                    <a:ext uri="{9D8B030D-6E8A-4147-A177-3AD203B41FA5}">
                      <a16:colId xmlns:a16="http://schemas.microsoft.com/office/drawing/2014/main" val="2716300791"/>
                    </a:ext>
                  </a:extLst>
                </a:gridCol>
                <a:gridCol w="1119440">
                  <a:extLst>
                    <a:ext uri="{9D8B030D-6E8A-4147-A177-3AD203B41FA5}">
                      <a16:colId xmlns:a16="http://schemas.microsoft.com/office/drawing/2014/main" val="3225466694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French </a:t>
                      </a:r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Classroom</a:t>
                      </a:r>
                      <a:r>
                        <a:rPr lang="es-ES" sz="12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Phrases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054098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Est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-ce que 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peux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Can I…?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976259"/>
                  </a:ext>
                </a:extLst>
              </a:tr>
              <a:tr h="277817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avoir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un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stylo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 pen?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256310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enlever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mon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blazer ?</a:t>
                      </a: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take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off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blazer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80421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compter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les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points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count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points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453808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distribuer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les fiches?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give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out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worksheets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959167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Comment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dit-on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…en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français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How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do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say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…French?</a:t>
                      </a: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998092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Comment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dit-on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…en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anglais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?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How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do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say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…in English?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41649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pense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que </a:t>
                      </a:r>
                      <a:r>
                        <a:rPr lang="es-ES" sz="1200" b="1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  <a:r>
                        <a:rPr lang="es-ES" sz="1200" b="1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think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596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Je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comprends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don´t</a:t>
                      </a:r>
                      <a:r>
                        <a:rPr lang="es-ES" sz="1200" baseline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aseline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understand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310278"/>
                  </a:ext>
                </a:extLst>
              </a:tr>
            </a:tbl>
          </a:graphicData>
        </a:graphic>
      </p:graphicFrame>
      <p:graphicFrame>
        <p:nvGraphicFramePr>
          <p:cNvPr id="22" name="Tabla 14">
            <a:extLst>
              <a:ext uri="{FF2B5EF4-FFF2-40B4-BE49-F238E27FC236}">
                <a16:creationId xmlns:a16="http://schemas.microsoft.com/office/drawing/2014/main" id="{8579B4CF-745E-4CB6-9261-6EF183EAE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271563"/>
              </p:ext>
            </p:extLst>
          </p:nvPr>
        </p:nvGraphicFramePr>
        <p:xfrm>
          <a:off x="3339926" y="5132574"/>
          <a:ext cx="3286374" cy="146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187">
                  <a:extLst>
                    <a:ext uri="{9D8B030D-6E8A-4147-A177-3AD203B41FA5}">
                      <a16:colId xmlns:a16="http://schemas.microsoft.com/office/drawing/2014/main" val="3780077111"/>
                    </a:ext>
                  </a:extLst>
                </a:gridCol>
                <a:gridCol w="1643187">
                  <a:extLst>
                    <a:ext uri="{9D8B030D-6E8A-4147-A177-3AD203B41FA5}">
                      <a16:colId xmlns:a16="http://schemas.microsoft.com/office/drawing/2014/main" val="668641586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Connectives</a:t>
                      </a:r>
                      <a:endParaRPr lang="es-ES" sz="1200" b="1" dirty="0">
                        <a:solidFill>
                          <a:srgbClr val="CCECFF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463354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Et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And</a:t>
                      </a:r>
                    </a:p>
                  </a:txBody>
                  <a:tcPr marL="74295" marR="74295" marT="37148" marB="37148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Mais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D1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642903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Parce que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F3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Cependant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However</a:t>
                      </a:r>
                    </a:p>
                  </a:txBody>
                  <a:tcPr marL="74295" marR="74295" marT="37148" marB="37148">
                    <a:solidFill>
                      <a:srgbClr val="B9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228436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Aussi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Pourtant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- </a:t>
                      </a: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However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E8D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33088"/>
                  </a:ext>
                </a:extLst>
              </a:tr>
              <a:tr h="242921">
                <a:tc>
                  <a:txBody>
                    <a:bodyPr/>
                    <a:lstStyle/>
                    <a:p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Donc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Therefore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DDF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Car</a:t>
                      </a:r>
                      <a:r>
                        <a:rPr lang="es-ES" sz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es-ES" sz="120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endParaRPr lang="es-ES" sz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rgbClr val="FFE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710706"/>
                  </a:ext>
                </a:extLst>
              </a:tr>
            </a:tbl>
          </a:graphicData>
        </a:graphic>
      </p:graphicFrame>
      <p:graphicFrame>
        <p:nvGraphicFramePr>
          <p:cNvPr id="23" name="Tabla 4">
            <a:extLst>
              <a:ext uri="{FF2B5EF4-FFF2-40B4-BE49-F238E27FC236}">
                <a16:creationId xmlns:a16="http://schemas.microsoft.com/office/drawing/2014/main" id="{9CE3B267-4C27-4D12-BD9A-53B253585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423473"/>
              </p:ext>
            </p:extLst>
          </p:nvPr>
        </p:nvGraphicFramePr>
        <p:xfrm>
          <a:off x="3472411" y="872356"/>
          <a:ext cx="2961178" cy="4015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589">
                  <a:extLst>
                    <a:ext uri="{9D8B030D-6E8A-4147-A177-3AD203B41FA5}">
                      <a16:colId xmlns:a16="http://schemas.microsoft.com/office/drawing/2014/main" val="1537378152"/>
                    </a:ext>
                  </a:extLst>
                </a:gridCol>
                <a:gridCol w="1480589">
                  <a:extLst>
                    <a:ext uri="{9D8B030D-6E8A-4147-A177-3AD203B41FA5}">
                      <a16:colId xmlns:a16="http://schemas.microsoft.com/office/drawing/2014/main" val="382960664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Adjectives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83943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POSITIF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CCECFF"/>
                          </a:solidFill>
                          <a:latin typeface="Century Gothic" panose="020B0502020202020204" pitchFamily="34" charset="0"/>
                        </a:rPr>
                        <a:t>NEGATIF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9232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Agréable</a:t>
                      </a:r>
                      <a:endParaRPr lang="es-ES" sz="1200" b="1" dirty="0">
                        <a:solidFill>
                          <a:srgbClr val="FF00FF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Pleasant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Affr</a:t>
                      </a:r>
                      <a:r>
                        <a:rPr lang="es-ES" sz="1200" b="1" dirty="0" err="1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eux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euse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Awful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5353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Amusant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Fun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Bizarre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Strange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6818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Formidable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Amazing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Embêtant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Annoying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64441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s-E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s-E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Great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Ennuy</a:t>
                      </a:r>
                      <a:r>
                        <a:rPr lang="es-ES" sz="1200" b="1" dirty="0" err="1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eux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euse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01330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Marrant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Fun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Horrifique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Horrific</a:t>
                      </a:r>
                      <a:endParaRPr kumimoji="0" lang="es-E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50672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Passionnant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Exciting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Inutile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Useless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36685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Rigol</a:t>
                      </a:r>
                      <a:r>
                        <a:rPr lang="es-ES" sz="1200" b="1" dirty="0" err="1">
                          <a:solidFill>
                            <a:srgbClr val="0000FF"/>
                          </a:solidFill>
                          <a:latin typeface="Century Gothic" panose="020B0502020202020204" pitchFamily="34" charset="0"/>
                        </a:rPr>
                        <a:t>o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rgbClr val="FF33CC"/>
                          </a:solidFill>
                          <a:latin typeface="Century Gothic" panose="020B0502020202020204" pitchFamily="34" charset="0"/>
                        </a:rPr>
                        <a:t>ote</a:t>
                      </a:r>
                      <a:endParaRPr lang="es-ES" sz="1200" b="1" dirty="0">
                        <a:solidFill>
                          <a:srgbClr val="FF33CC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Fantastic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Moche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Ugly</a:t>
                      </a:r>
                      <a:endParaRPr kumimoji="0" lang="es-E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50223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Utile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Useful</a:t>
                      </a:r>
                      <a:endParaRPr kumimoji="0" lang="es-E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Ridicule</a:t>
                      </a:r>
                      <a:endParaRPr kumimoji="0" lang="es-E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s-E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Ridiculous</a:t>
                      </a:r>
                      <a:endParaRPr lang="es-ES" sz="1200" b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80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075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B7A17-E0DA-4B69-94D0-489BC948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06DCF-9DBB-4010-9AC1-AAFAA47C0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544" y="310214"/>
            <a:ext cx="4972050" cy="5686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B12151-B850-4022-933F-1D5C2F385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871" y="5680942"/>
            <a:ext cx="1909015" cy="40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35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68876-C44F-436F-8EF3-32016EBA6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46E844-778E-4163-9E1B-C7548DA9A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76" y="142875"/>
            <a:ext cx="3905250" cy="6572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16CA64-9326-4F78-8045-007D208DC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688" y="0"/>
            <a:ext cx="4175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32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D175A-3EFA-45A0-9788-6B72CC90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BE2D6-731B-4489-8EB9-86D9CAD95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468160"/>
            <a:ext cx="446722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16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3266</TotalTime>
  <Words>1662</Words>
  <Application>Microsoft Office PowerPoint</Application>
  <PresentationFormat>A4 Paper (210x297 mm)</PresentationFormat>
  <Paragraphs>856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Caroline Heaney</cp:lastModifiedBy>
  <cp:revision>36</cp:revision>
  <dcterms:created xsi:type="dcterms:W3CDTF">2021-01-03T16:13:13Z</dcterms:created>
  <dcterms:modified xsi:type="dcterms:W3CDTF">2023-11-16T08:00:21Z</dcterms:modified>
</cp:coreProperties>
</file>