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1292" r:id="rId5"/>
    <p:sldId id="1297" r:id="rId6"/>
    <p:sldId id="1295" r:id="rId7"/>
    <p:sldId id="1293" r:id="rId8"/>
    <p:sldId id="1294" r:id="rId9"/>
    <p:sldId id="257" r:id="rId10"/>
    <p:sldId id="1298" r:id="rId11"/>
    <p:sldId id="1299" r:id="rId12"/>
    <p:sldId id="130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FF00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39" d="100"/>
          <a:sy n="39" d="100"/>
        </p:scale>
        <p:origin x="48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829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790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335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752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003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957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16/11/2023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411933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254034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809897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854926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018903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5915679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015589420"/>
                    </a:ext>
                  </a:extLst>
                </a:gridCol>
                <a:gridCol w="277368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414124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A. Décris – toi . </a:t>
                      </a:r>
                      <a:r>
                        <a:rPr lang="fr-FR" sz="1800" b="0" i="0" dirty="0" err="1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800" b="0" i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0" dirty="0" err="1">
                          <a:solidFill>
                            <a:schemeClr val="bg1"/>
                          </a:solidFill>
                          <a:latin typeface="+mn-lt"/>
                        </a:rPr>
                        <a:t>yourself</a:t>
                      </a:r>
                      <a:r>
                        <a:rPr lang="fr-FR" sz="1800" b="0" i="0" dirty="0">
                          <a:solidFill>
                            <a:schemeClr val="bg1"/>
                          </a:solidFill>
                          <a:latin typeface="+mn-lt"/>
                        </a:rPr>
                        <a:t>.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67774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6076101">
                <a:tc>
                  <a:txBody>
                    <a:bodyPr/>
                    <a:lstStyle/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À mon avis</a:t>
                      </a:r>
                    </a:p>
                    <a:p>
                      <a:pPr algn="l"/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In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opinion</a:t>
                      </a:r>
                    </a:p>
                    <a:p>
                      <a:pPr algn="l"/>
                      <a:endParaRPr lang="fr-FR" sz="1400" b="0" baseline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400" b="0" baseline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400" b="0" baseline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400" b="1" baseline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Je pense que</a:t>
                      </a:r>
                    </a:p>
                    <a:p>
                      <a:pPr algn="l"/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think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400" b="0" baseline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400" b="0" baseline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400" b="0" baseline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400" b="1" baseline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Il me semble que…</a:t>
                      </a:r>
                    </a:p>
                    <a:p>
                      <a:pPr algn="l"/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It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appears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to me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  <a:latin typeface="+mn-lt"/>
                        </a:rPr>
                        <a:t>je suis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am</a:t>
                      </a: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tu es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il est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elle est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she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très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very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assez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ES" sz="14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+mn-lt"/>
                        </a:rPr>
                        <a:t>un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peu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bit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branché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e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cool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charmant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e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charming</a:t>
                      </a:r>
                      <a:endParaRPr lang="fr-FR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curieux </a:t>
                      </a: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/ 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curieuse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curious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drôle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funny</a:t>
                      </a:r>
                      <a:endParaRPr lang="fr-FR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généreux </a:t>
                      </a: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/ 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généreuse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generous</a:t>
                      </a:r>
                      <a:endParaRPr lang="fr-FR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gentil</a:t>
                      </a:r>
                      <a:r>
                        <a:rPr lang="fr-FR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/ </a:t>
                      </a:r>
                      <a:r>
                        <a:rPr lang="fr-FR" sz="1400" b="1" baseline="0" dirty="0">
                          <a:solidFill>
                            <a:srgbClr val="FF0066"/>
                          </a:solidFill>
                          <a:latin typeface="+mn-lt"/>
                        </a:rPr>
                        <a:t>gentil</a:t>
                      </a:r>
                      <a:r>
                        <a:rPr lang="fr-FR" sz="1400" b="1" dirty="0">
                          <a:solidFill>
                            <a:srgbClr val="FF0066"/>
                          </a:solidFill>
                          <a:latin typeface="+mn-lt"/>
                        </a:rPr>
                        <a:t>le </a:t>
                      </a:r>
                      <a:endParaRPr lang="fr-FR" sz="1400" b="0" dirty="0">
                        <a:solidFill>
                          <a:srgbClr val="FF0066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nice</a:t>
                      </a:r>
                      <a:endParaRPr lang="fr-FR" sz="14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intelligent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e</a:t>
                      </a: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intelligent</a:t>
                      </a:r>
                      <a:endParaRPr lang="fr-FR" sz="14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modeste 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modest</a:t>
                      </a:r>
                      <a:endParaRPr lang="fr-FR" sz="14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poli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e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polite</a:t>
                      </a:r>
                      <a:endParaRPr lang="fr-FR" sz="14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s-ES" sz="1400" b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mais</a:t>
                      </a:r>
                      <a:endParaRPr lang="es-ES" sz="14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but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cependant</a:t>
                      </a:r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however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</a:t>
                      </a:r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suis</a:t>
                      </a:r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am 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n’es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</a:t>
                      </a:r>
                      <a:endParaRPr lang="es-ES" sz="14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are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elle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n´est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</a:t>
                      </a:r>
                      <a:endParaRPr lang="es-ES" sz="14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she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n´est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</a:t>
                      </a:r>
                      <a:endParaRPr lang="es-ES" sz="14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très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very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assez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ES" sz="14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+mn-lt"/>
                        </a:rPr>
                        <a:t>un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peu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bit</a:t>
                      </a:r>
                    </a:p>
                    <a:p>
                      <a:pPr algn="l"/>
                      <a:endParaRPr lang="es-ES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branché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e.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cool.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charmant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e.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charming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curieux </a:t>
                      </a: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/ 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curieuse.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curious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drôle.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unny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rgbClr val="0000FF"/>
                          </a:solidFill>
                          <a:latin typeface="+mn-lt"/>
                        </a:rPr>
                        <a:t>généreux </a:t>
                      </a: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/ 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généreuse.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generous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gentil</a:t>
                      </a:r>
                      <a:r>
                        <a:rPr lang="fr-FR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/ </a:t>
                      </a:r>
                      <a:r>
                        <a:rPr lang="fr-FR" sz="1400" b="1" baseline="0" dirty="0">
                          <a:solidFill>
                            <a:srgbClr val="FF0066"/>
                          </a:solidFill>
                          <a:latin typeface="+mn-lt"/>
                        </a:rPr>
                        <a:t>gentil</a:t>
                      </a:r>
                      <a:r>
                        <a:rPr lang="fr-FR" sz="1400" b="1" dirty="0">
                          <a:solidFill>
                            <a:srgbClr val="FF0066"/>
                          </a:solidFill>
                          <a:latin typeface="+mn-lt"/>
                        </a:rPr>
                        <a:t>le. </a:t>
                      </a:r>
                      <a:endParaRPr lang="fr-FR" sz="1400" b="0" dirty="0">
                        <a:solidFill>
                          <a:srgbClr val="FF0066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nice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  <a:endParaRPr lang="fr-FR" sz="14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intelligent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e.</a:t>
                      </a: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intelligent.</a:t>
                      </a:r>
                      <a:endParaRPr lang="fr-FR" sz="14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modeste.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modest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  <a:endParaRPr lang="fr-FR" sz="14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poli</a:t>
                      </a:r>
                      <a:r>
                        <a:rPr lang="fr-FR" sz="1400" b="1" dirty="0">
                          <a:solidFill>
                            <a:srgbClr val="FF3399"/>
                          </a:solidFill>
                          <a:latin typeface="+mn-lt"/>
                        </a:rPr>
                        <a:t>e.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polite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  <a:endParaRPr lang="fr-FR" sz="14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581" y="5295581"/>
            <a:ext cx="3124836" cy="156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6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983270"/>
              </p:ext>
            </p:extLst>
          </p:nvPr>
        </p:nvGraphicFramePr>
        <p:xfrm>
          <a:off x="0" y="1"/>
          <a:ext cx="12192000" cy="6876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8274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783772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698171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1031966">
                  <a:extLst>
                    <a:ext uri="{9D8B030D-6E8A-4147-A177-3AD203B41FA5}">
                      <a16:colId xmlns:a16="http://schemas.microsoft.com/office/drawing/2014/main" val="1955915679"/>
                    </a:ext>
                  </a:extLst>
                </a:gridCol>
                <a:gridCol w="1998617">
                  <a:extLst>
                    <a:ext uri="{9D8B030D-6E8A-4147-A177-3AD203B41FA5}">
                      <a16:colId xmlns:a16="http://schemas.microsoft.com/office/drawing/2014/main" val="101558942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2682240">
                  <a:extLst>
                    <a:ext uri="{9D8B030D-6E8A-4147-A177-3AD203B41FA5}">
                      <a16:colId xmlns:a16="http://schemas.microsoft.com/office/drawing/2014/main" val="1395728946"/>
                    </a:ext>
                  </a:extLst>
                </a:gridCol>
              </a:tblGrid>
              <a:tr h="346992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B. Décris – toi . </a:t>
                      </a:r>
                      <a:r>
                        <a:rPr lang="fr-FR" sz="1800" b="0" i="0" dirty="0" err="1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800" b="0" i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0" dirty="0" err="1">
                          <a:solidFill>
                            <a:schemeClr val="bg1"/>
                          </a:solidFill>
                          <a:latin typeface="+mn-lt"/>
                        </a:rPr>
                        <a:t>yourself</a:t>
                      </a:r>
                      <a:r>
                        <a:rPr lang="fr-FR" sz="1800" b="0" i="0" dirty="0">
                          <a:solidFill>
                            <a:schemeClr val="bg1"/>
                          </a:solidFill>
                          <a:latin typeface="+mn-lt"/>
                        </a:rPr>
                        <a:t>.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08155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3657292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  <a:latin typeface="+mn-lt"/>
                        </a:rPr>
                        <a:t>Je suis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am</a:t>
                      </a: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Tu es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Il est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Elle est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she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très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very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assez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ES" sz="14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+mn-lt"/>
                        </a:rPr>
                        <a:t>un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peu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bit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grand</a:t>
                      </a:r>
                      <a:r>
                        <a:rPr lang="fr-FR" sz="1400" b="1" noProof="0" dirty="0">
                          <a:solidFill>
                            <a:srgbClr val="FF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fr-FR" sz="14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big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400" b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400" b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400" b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400" b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petit</a:t>
                      </a:r>
                      <a:r>
                        <a:rPr lang="fr-FR" sz="1400" b="1" noProof="0" dirty="0">
                          <a:solidFill>
                            <a:srgbClr val="FF006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fr-FR" sz="14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small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J´ai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I have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Il</a:t>
                      </a:r>
                      <a:r>
                        <a:rPr lang="fr-FR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 a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He has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Elle a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She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has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/>
                      <a:endParaRPr lang="es-ES" sz="1400" b="0" baseline="0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</a:t>
                      </a:r>
                      <a:r>
                        <a:rPr lang="fr-FR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yeux marron.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brown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eyes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 yeux verts.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green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eyes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 yeux bleus.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blue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eyes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 yeux noisette.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hazel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eyes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J´ai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I have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Il</a:t>
                      </a:r>
                      <a:r>
                        <a:rPr lang="fr-FR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 a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He has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Elle a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She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has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fr-FR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</a:t>
                      </a:r>
                      <a:r>
                        <a:rPr lang="es-ES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cheveux</a:t>
                      </a:r>
                      <a:r>
                        <a:rPr lang="es-ES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noirs</a:t>
                      </a:r>
                      <a:endParaRPr lang="es-ES" sz="14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black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 </a:t>
                      </a:r>
                      <a:r>
                        <a:rPr lang="es-ES" sz="14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cheveux</a:t>
                      </a:r>
                      <a:r>
                        <a:rPr lang="es-ES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bruns</a:t>
                      </a:r>
                      <a:endParaRPr lang="es-ES" sz="14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brown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 </a:t>
                      </a:r>
                      <a:r>
                        <a:rPr lang="es-ES" sz="14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cheveux</a:t>
                      </a:r>
                      <a:r>
                        <a:rPr lang="es-ES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blonds</a:t>
                      </a:r>
                      <a:endParaRPr lang="es-ES" sz="14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blonde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 </a:t>
                      </a:r>
                      <a:r>
                        <a:rPr lang="es-ES" sz="14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cheveux</a:t>
                      </a:r>
                      <a:r>
                        <a:rPr lang="es-ES" sz="14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roux</a:t>
                      </a:r>
                      <a:endParaRPr lang="es-ES" sz="14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Ginger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et</a:t>
                      </a:r>
                      <a:endParaRPr lang="fr-FR" sz="14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and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fr-FR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fr-FR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fr-FR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fr-FR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fr-FR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" sz="1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longs</a:t>
                      </a:r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long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hair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mi-</a:t>
                      </a:r>
                      <a:r>
                        <a:rPr lang="es-ES" sz="1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longs</a:t>
                      </a:r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mid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length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hair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courts</a:t>
                      </a:r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short 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hair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crépus</a:t>
                      </a:r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afro 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hair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frisés</a:t>
                      </a:r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curly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hair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ondulés</a:t>
                      </a:r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wavy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hair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raides.</a:t>
                      </a: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straight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hair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fr-FR" sz="14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254556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taille moyenne.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average</a:t>
                      </a:r>
                      <a:r>
                        <a:rPr lang="fr-FR" sz="1400" b="0" i="1" noProof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height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i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fr-FR" sz="1400" b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195771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813" y="4545874"/>
            <a:ext cx="1990749" cy="231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60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484580"/>
              </p:ext>
            </p:extLst>
          </p:nvPr>
        </p:nvGraphicFramePr>
        <p:xfrm>
          <a:off x="0" y="1"/>
          <a:ext cx="12191999" cy="68994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181497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2246812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959428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619794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2355668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598641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 Qu’est-ce que tu fais avec ton ordinateur ? Qu’est-ce que tu fais avec ton portable 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computer?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phone?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86576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727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 mon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ordinateur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my computer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 mon portable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my mobile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quelquefois/parfois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tous les jours/soirs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tout le temps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the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temps en temps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from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 to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une/deux fois par semaine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once/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twice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play.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tchatte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Snapchat.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chat on Snapchat.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Internet.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surf the internet.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 clips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vidéo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watch video clips on </a:t>
                      </a:r>
                      <a:r>
                        <a:rPr kumimoji="0" lang="en-GB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j’envoie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 messages/emails.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send messages/emails.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parle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avec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amis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speak with my friends.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vidéos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upload videos to </a:t>
                      </a:r>
                      <a:r>
                        <a:rPr kumimoji="0" lang="en-GB" sz="14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</a:t>
                      </a:r>
                      <a:r>
                        <a:rPr kumimoji="0" lang="en-GB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me semble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appears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me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it´s great.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it´s fun.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fantastique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it´s fantastic.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détend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relaxes me.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068" y="1110343"/>
            <a:ext cx="2708366" cy="27261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986" y="4829719"/>
            <a:ext cx="1025709" cy="202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74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03767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3162">
                  <a:extLst>
                    <a:ext uri="{9D8B030D-6E8A-4147-A177-3AD203B41FA5}">
                      <a16:colId xmlns:a16="http://schemas.microsoft.com/office/drawing/2014/main" val="3131821797"/>
                    </a:ext>
                  </a:extLst>
                </a:gridCol>
                <a:gridCol w="1837998">
                  <a:extLst>
                    <a:ext uri="{9D8B030D-6E8A-4147-A177-3AD203B41FA5}">
                      <a16:colId xmlns:a16="http://schemas.microsoft.com/office/drawing/2014/main" val="3214847832"/>
                    </a:ext>
                  </a:extLst>
                </a:gridCol>
                <a:gridCol w="1153996">
                  <a:extLst>
                    <a:ext uri="{9D8B030D-6E8A-4147-A177-3AD203B41FA5}">
                      <a16:colId xmlns:a16="http://schemas.microsoft.com/office/drawing/2014/main" val="3547658431"/>
                    </a:ext>
                  </a:extLst>
                </a:gridCol>
                <a:gridCol w="1978604">
                  <a:extLst>
                    <a:ext uri="{9D8B030D-6E8A-4147-A177-3AD203B41FA5}">
                      <a16:colId xmlns:a16="http://schemas.microsoft.com/office/drawing/2014/main" val="41810453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251147846"/>
                    </a:ext>
                  </a:extLst>
                </a:gridCol>
                <a:gridCol w="3596639">
                  <a:extLst>
                    <a:ext uri="{9D8B030D-6E8A-4147-A177-3AD203B41FA5}">
                      <a16:colId xmlns:a16="http://schemas.microsoft.com/office/drawing/2014/main" val="3900993162"/>
                    </a:ext>
                  </a:extLst>
                </a:gridCol>
              </a:tblGrid>
              <a:tr h="601881">
                <a:tc gridSpan="6">
                  <a:txBody>
                    <a:bodyPr/>
                    <a:lstStyle/>
                    <a:p>
                      <a:pPr algn="l"/>
                      <a:r>
                        <a:rPr lang="es-ES" sz="1800" i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Tu es </a:t>
                      </a:r>
                      <a:r>
                        <a:rPr lang="es-ES" sz="1800" i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sportif</a:t>
                      </a:r>
                      <a:r>
                        <a:rPr lang="es-ES" sz="1800" i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/ve ? </a:t>
                      </a:r>
                      <a:r>
                        <a:rPr lang="es-ES" sz="1800" b="0" i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Are </a:t>
                      </a:r>
                      <a:r>
                        <a:rPr lang="es-ES" sz="1800" b="0" i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800" b="0" i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800" b="0" i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sporty</a:t>
                      </a:r>
                      <a:r>
                        <a:rPr lang="es-ES" sz="1800" b="0" i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s-ES" sz="1800" b="0" i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019081"/>
                  </a:ext>
                </a:extLst>
              </a:tr>
              <a:tr h="434962"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646989"/>
                  </a:ext>
                </a:extLst>
              </a:tr>
              <a:tr h="1860236">
                <a:tc rowSpan="5">
                  <a:txBody>
                    <a:bodyPr/>
                    <a:lstStyle/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Oui</a:t>
                      </a:r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je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suis</a:t>
                      </a:r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assez</a:t>
                      </a:r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très</a:t>
                      </a:r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sporti</a:t>
                      </a:r>
                      <a:r>
                        <a:rPr lang="es-ES" sz="1400" b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s-ES" sz="1400" b="1" dirty="0">
                          <a:solidFill>
                            <a:srgbClr val="FF339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</a:t>
                      </a:r>
                    </a:p>
                    <a:p>
                      <a:pPr algn="l"/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 am (quite/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very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sporty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Non, je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suis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très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sporti</a:t>
                      </a:r>
                      <a:r>
                        <a:rPr lang="es-ES" sz="1400" b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s-ES" sz="1400" b="1" baseline="0" dirty="0">
                          <a:solidFill>
                            <a:srgbClr val="FF339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mais</a:t>
                      </a:r>
                      <a:endParaRPr lang="es-ES" sz="14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I am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very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sporty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but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/>
                      <a:endParaRPr lang="fr-FR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4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quelquefois/</a:t>
                      </a:r>
                    </a:p>
                    <a:p>
                      <a:pPr algn="l"/>
                      <a:r>
                        <a:rPr lang="fr-FR" sz="14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parfois</a:t>
                      </a:r>
                    </a:p>
                    <a:p>
                      <a:pPr algn="l"/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sometimes</a:t>
                      </a:r>
                      <a:endParaRPr lang="fr-FR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4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souvent</a:t>
                      </a:r>
                    </a:p>
                    <a:p>
                      <a:pPr algn="l"/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often</a:t>
                      </a:r>
                      <a:endParaRPr lang="fr-FR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4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tous les jours/soirs</a:t>
                      </a:r>
                    </a:p>
                    <a:p>
                      <a:pPr algn="l"/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every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day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evening</a:t>
                      </a:r>
                      <a:endParaRPr lang="fr-FR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4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tout le temps</a:t>
                      </a:r>
                    </a:p>
                    <a:p>
                      <a:pPr algn="l"/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the time</a:t>
                      </a:r>
                    </a:p>
                    <a:p>
                      <a:pPr algn="l"/>
                      <a:r>
                        <a:rPr lang="fr-FR" sz="14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temps en temps</a:t>
                      </a:r>
                    </a:p>
                    <a:p>
                      <a:pPr algn="l"/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time to time</a:t>
                      </a:r>
                    </a:p>
                    <a:p>
                      <a:pPr algn="l"/>
                      <a:r>
                        <a:rPr lang="fr-FR" sz="14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une/deux fois par semaine</a:t>
                      </a:r>
                    </a:p>
                    <a:p>
                      <a:pPr algn="l"/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once/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twice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week</a:t>
                      </a:r>
                      <a:endParaRPr lang="fr-FR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joue</a:t>
                      </a:r>
                      <a:endParaRPr lang="es-ES" sz="14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play</a:t>
                      </a:r>
                      <a:endParaRPr lang="es-ES" sz="14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foot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football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basket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basketball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hockey</a:t>
                      </a:r>
                    </a:p>
                    <a:p>
                      <a:pPr algn="l"/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hockey</a:t>
                      </a:r>
                    </a:p>
                    <a:p>
                      <a:pPr algn="l"/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tennis</a:t>
                      </a:r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(de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table</a:t>
                      </a:r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algn="l"/>
                      <a:r>
                        <a:rPr lang="es-ES" sz="1400" b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table</a:t>
                      </a:r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tennis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because</a:t>
                      </a:r>
                      <a:endParaRPr kumimoji="0" lang="es-ES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because</a:t>
                      </a:r>
                      <a:endParaRPr kumimoji="0" lang="es-ES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c’est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sport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préféré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it´s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favourite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sport.</a:t>
                      </a:r>
                    </a:p>
                    <a:p>
                      <a:pPr algn="l"/>
                      <a:endParaRPr lang="es-ES" sz="1400" b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j’adore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sport.</a:t>
                      </a:r>
                    </a:p>
                    <a:p>
                      <a:pPr algn="l"/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love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sport.</a:t>
                      </a:r>
                    </a:p>
                    <a:p>
                      <a:pPr algn="l"/>
                      <a:endParaRPr lang="es-ES" sz="1400" b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sport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m’intéresse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beaucoup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interests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 a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lot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400" b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</a:t>
                      </a:r>
                      <a:r>
                        <a:rPr lang="es-ES" sz="14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faut</a:t>
                      </a:r>
                      <a:r>
                        <a:rPr lang="es-ES" sz="14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faire du sport.</a:t>
                      </a:r>
                    </a:p>
                    <a:p>
                      <a:pPr algn="l"/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have</a:t>
                      </a:r>
                      <a:r>
                        <a:rPr lang="es-ES" sz="14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do sport.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076526"/>
                  </a:ext>
                </a:extLst>
              </a:tr>
              <a:tr h="6752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 la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pétanque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bowls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458928"/>
                  </a:ext>
                </a:extLst>
              </a:tr>
              <a:tr h="6752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aux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boules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bowls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3687"/>
                  </a:ext>
                </a:extLst>
              </a:tr>
              <a:tr h="11958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fais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do/</a:t>
                      </a:r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karaté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karate</a:t>
                      </a:r>
                    </a:p>
                    <a:p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 judo</a:t>
                      </a:r>
                    </a:p>
                    <a:p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judo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581875"/>
                  </a:ext>
                </a:extLst>
              </a:tr>
              <a:tr h="14145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la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natation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40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</a:t>
                      </a:r>
                      <a:endParaRPr lang="es-ES" sz="140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4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la </a:t>
                      </a:r>
                      <a:r>
                        <a:rPr lang="es-ES" sz="14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danse</a:t>
                      </a:r>
                      <a:endParaRPr lang="es-ES" sz="1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4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dance</a:t>
                      </a:r>
                    </a:p>
                    <a:p>
                      <a:r>
                        <a:rPr lang="es-ES" sz="14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la </a:t>
                      </a:r>
                      <a:r>
                        <a:rPr lang="es-ES" sz="1400" b="1" i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boxe</a:t>
                      </a:r>
                      <a:endParaRPr lang="es-ES" sz="14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s-ES" sz="14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boxing</a:t>
                      </a:r>
                      <a:endParaRPr lang="es-ES" sz="14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315705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2" y="1253491"/>
            <a:ext cx="2145050" cy="133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89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313566"/>
              </p:ext>
            </p:extLst>
          </p:nvPr>
        </p:nvGraphicFramePr>
        <p:xfrm>
          <a:off x="0" y="0"/>
          <a:ext cx="12256087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9709">
                  <a:extLst>
                    <a:ext uri="{9D8B030D-6E8A-4147-A177-3AD203B41FA5}">
                      <a16:colId xmlns:a16="http://schemas.microsoft.com/office/drawing/2014/main" val="3131821797"/>
                    </a:ext>
                  </a:extLst>
                </a:gridCol>
                <a:gridCol w="2244259">
                  <a:extLst>
                    <a:ext uri="{9D8B030D-6E8A-4147-A177-3AD203B41FA5}">
                      <a16:colId xmlns:a16="http://schemas.microsoft.com/office/drawing/2014/main" val="868174599"/>
                    </a:ext>
                  </a:extLst>
                </a:gridCol>
                <a:gridCol w="943398">
                  <a:extLst>
                    <a:ext uri="{9D8B030D-6E8A-4147-A177-3AD203B41FA5}">
                      <a16:colId xmlns:a16="http://schemas.microsoft.com/office/drawing/2014/main" val="3547658431"/>
                    </a:ext>
                  </a:extLst>
                </a:gridCol>
                <a:gridCol w="2498248">
                  <a:extLst>
                    <a:ext uri="{9D8B030D-6E8A-4147-A177-3AD203B41FA5}">
                      <a16:colId xmlns:a16="http://schemas.microsoft.com/office/drawing/2014/main" val="418104535"/>
                    </a:ext>
                  </a:extLst>
                </a:gridCol>
                <a:gridCol w="2413919">
                  <a:extLst>
                    <a:ext uri="{9D8B030D-6E8A-4147-A177-3AD203B41FA5}">
                      <a16:colId xmlns:a16="http://schemas.microsoft.com/office/drawing/2014/main" val="4251147846"/>
                    </a:ext>
                  </a:extLst>
                </a:gridCol>
                <a:gridCol w="1555929">
                  <a:extLst>
                    <a:ext uri="{9D8B030D-6E8A-4147-A177-3AD203B41FA5}">
                      <a16:colId xmlns:a16="http://schemas.microsoft.com/office/drawing/2014/main" val="3900993162"/>
                    </a:ext>
                  </a:extLst>
                </a:gridCol>
                <a:gridCol w="1420625">
                  <a:extLst>
                    <a:ext uri="{9D8B030D-6E8A-4147-A177-3AD203B41FA5}">
                      <a16:colId xmlns:a16="http://schemas.microsoft.com/office/drawing/2014/main" val="3064513554"/>
                    </a:ext>
                  </a:extLst>
                </a:gridCol>
              </a:tblGrid>
              <a:tr h="535596">
                <a:tc gridSpan="7">
                  <a:txBody>
                    <a:bodyPr/>
                    <a:lstStyle/>
                    <a:p>
                      <a:pPr algn="l"/>
                      <a:r>
                        <a:rPr lang="es-ES" sz="18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Qu’est-ce que tu </a:t>
                      </a:r>
                      <a:r>
                        <a:rPr lang="es-ES" sz="180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fais</a:t>
                      </a:r>
                      <a:r>
                        <a:rPr lang="es-ES" sz="18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? </a:t>
                      </a:r>
                      <a:r>
                        <a:rPr lang="es-ES" sz="18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r>
                        <a:rPr lang="es-ES" sz="18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</a:t>
                      </a:r>
                      <a:r>
                        <a:rPr lang="es-ES" sz="18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8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do?</a:t>
                      </a:r>
                      <a:endParaRPr lang="es-ES" sz="18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019081"/>
                  </a:ext>
                </a:extLst>
              </a:tr>
              <a:tr h="372865"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646989"/>
                  </a:ext>
                </a:extLst>
              </a:tr>
              <a:tr h="2086177">
                <a:tc rowSpan="6">
                  <a:txBody>
                    <a:bodyPr/>
                    <a:lstStyle/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Quand</a:t>
                      </a: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When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il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fait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beau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good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weather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il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fait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chaud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hot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il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fait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froid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cold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fais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do/</a:t>
                      </a:r>
                    </a:p>
                    <a:p>
                      <a:pPr algn="l"/>
                      <a:r>
                        <a:rPr lang="es-ES" sz="1200" b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go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du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vélo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bike-riding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/>
                        </a:rPr>
                        <a:t>du skate</a:t>
                      </a:r>
                    </a:p>
                    <a:p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/>
                        </a:rPr>
                        <a:t>skate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/>
                        </a:rPr>
                        <a:t>boarding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/>
                      </a:endParaRPr>
                    </a:p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du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roller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rollerskating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du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patin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à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glace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ice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skating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fr-FR" sz="10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avec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mes copains</a:t>
                      </a:r>
                      <a:endParaRPr lang="fr-FR" sz="1200" b="0" baseline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friends</a:t>
                      </a:r>
                      <a:endParaRPr lang="fr-FR" sz="120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avec mon équipe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team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avec ma famille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family</a:t>
                      </a:r>
                      <a:endParaRPr lang="fr-FR" sz="120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avec mon frère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brother</a:t>
                      </a:r>
                      <a:endParaRPr lang="fr-FR" sz="120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avec ma sœur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sister</a:t>
                      </a:r>
                      <a:endParaRPr lang="fr-FR" sz="120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avec </a:t>
                      </a:r>
                      <a:r>
                        <a:rPr lang="fr-FR" sz="1200" b="1" dirty="0">
                          <a:solidFill>
                            <a:srgbClr val="0000FF"/>
                          </a:solidFill>
                          <a:latin typeface="Century Gothic" panose="020B0502020202020204" pitchFamily="34" charset="0"/>
                        </a:rPr>
                        <a:t>mon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fr-FR" sz="1200" b="1" dirty="0">
                          <a:solidFill>
                            <a:srgbClr val="0000FF"/>
                          </a:solidFill>
                          <a:latin typeface="Century Gothic" panose="020B0502020202020204" pitchFamily="34" charset="0"/>
                        </a:rPr>
                        <a:t>ma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meilleur(</a:t>
                      </a:r>
                      <a:r>
                        <a:rPr lang="fr-FR" sz="1200" b="1" baseline="0" dirty="0">
                          <a:solidFill>
                            <a:srgbClr val="FF3399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) ami(</a:t>
                      </a:r>
                      <a:r>
                        <a:rPr lang="fr-FR" sz="1200" b="1" baseline="0" dirty="0">
                          <a:solidFill>
                            <a:srgbClr val="FF3399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/>
                        </a:rPr>
                        <a:t>with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latin typeface="Century Gothic"/>
                        </a:rPr>
                        <a:t> my best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latin typeface="Century Gothic"/>
                        </a:rPr>
                        <a:t>friend</a:t>
                      </a:r>
                      <a:endParaRPr lang="fr-FR" sz="1200" i="1" dirty="0">
                        <a:solidFill>
                          <a:srgbClr val="00B0F0"/>
                        </a:solidFill>
                        <a:latin typeface="Century Gothic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mais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cependant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however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r>
                        <a:rPr lang="es-ES" sz="1200" b="1" i="1" dirty="0" err="1">
                          <a:solidFill>
                            <a:srgbClr val="7030A0"/>
                          </a:solidFill>
                          <a:latin typeface="Century Gothic" panose="020B0502020202020204" pitchFamily="34" charset="0"/>
                        </a:rPr>
                        <a:t>Repeat</a:t>
                      </a:r>
                      <a:r>
                        <a:rPr lang="es-ES" sz="1200" b="1" i="1" dirty="0">
                          <a:solidFill>
                            <a:srgbClr val="7030A0"/>
                          </a:solidFill>
                          <a:latin typeface="Century Gothic" panose="020B0502020202020204" pitchFamily="34" charset="0"/>
                        </a:rPr>
                        <a:t> 1</a:t>
                      </a:r>
                      <a:r>
                        <a:rPr lang="es-ES" sz="1200" b="1" i="1" baseline="0" dirty="0">
                          <a:solidFill>
                            <a:srgbClr val="7030A0"/>
                          </a:solidFill>
                          <a:latin typeface="Century Gothic" panose="020B0502020202020204" pitchFamily="34" charset="0"/>
                        </a:rPr>
                        <a:t> to 5</a:t>
                      </a:r>
                      <a:endParaRPr lang="es-ES" sz="1200" b="1" i="1" dirty="0">
                        <a:solidFill>
                          <a:srgbClr val="7030A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581875"/>
                  </a:ext>
                </a:extLst>
              </a:tr>
              <a:tr h="42497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il y a du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soleil</a:t>
                      </a: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sunny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il y a du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vent</a:t>
                      </a:r>
                      <a:endParaRPr lang="es-ES" sz="1200" b="1" baseline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windy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995807"/>
                  </a:ext>
                </a:extLst>
              </a:tr>
              <a:tr h="81304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s-ES" sz="14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FDBBB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de la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natation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swimming</a:t>
                      </a:r>
                      <a:endParaRPr lang="es-ES" sz="120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de la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danse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dance</a:t>
                      </a:r>
                    </a:p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de la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gymnastique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gym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315705"/>
                  </a:ext>
                </a:extLst>
              </a:tr>
              <a:tr h="70594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il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pleut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rainy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il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neige</a:t>
                      </a:r>
                      <a:endParaRPr lang="es-ES" sz="1200" b="1" baseline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snowy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19069"/>
                  </a:ext>
                </a:extLst>
              </a:tr>
              <a:tr h="89211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l’équitation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horse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riding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679048"/>
                  </a:ext>
                </a:extLst>
              </a:tr>
              <a:tr h="102728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des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promenades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walks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65738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714" y="4306660"/>
            <a:ext cx="1234301" cy="17153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457" y="1005839"/>
            <a:ext cx="1569719" cy="87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8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699069"/>
              </p:ext>
            </p:extLst>
          </p:nvPr>
        </p:nvGraphicFramePr>
        <p:xfrm>
          <a:off x="1" y="0"/>
          <a:ext cx="12191999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4848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464112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785674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3112896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685110">
                  <a:extLst>
                    <a:ext uri="{9D8B030D-6E8A-4147-A177-3AD203B41FA5}">
                      <a16:colId xmlns:a16="http://schemas.microsoft.com/office/drawing/2014/main" val="2423002328"/>
                    </a:ext>
                  </a:extLst>
                </a:gridCol>
                <a:gridCol w="313509">
                  <a:extLst>
                    <a:ext uri="{9D8B030D-6E8A-4147-A177-3AD203B41FA5}">
                      <a16:colId xmlns:a16="http://schemas.microsoft.com/office/drawing/2014/main" val="3667154424"/>
                    </a:ext>
                  </a:extLst>
                </a:gridCol>
                <a:gridCol w="218585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728974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4. Qu’est-ce que tu aimes faire... ? </a:t>
                      </a:r>
                      <a:r>
                        <a:rPr lang="fr-FR" sz="1800" b="0" i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0" dirty="0" err="1">
                          <a:solidFill>
                            <a:schemeClr val="bg1"/>
                          </a:solidFill>
                          <a:latin typeface="+mn-lt"/>
                        </a:rPr>
                        <a:t>doing</a:t>
                      </a:r>
                      <a:r>
                        <a:rPr lang="fr-FR" sz="1800" b="0" i="0" dirty="0">
                          <a:solidFill>
                            <a:schemeClr val="bg1"/>
                          </a:solidFill>
                          <a:latin typeface="+mn-lt"/>
                        </a:rPr>
                        <a:t> …?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470739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21142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weekend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the weekend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j’adore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love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(beaucoup/bien)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(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il/elle adore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He/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il/elle aime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He/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n’aime pas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don´t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déteste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horreur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supporte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can´t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il/elle n’aime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doesn´t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il/elle déteste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hates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retrouver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(e)s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ville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meeting up with my friends in town.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regarder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télévision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/la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télé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watching TV.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ma PlayStation.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playing on my </a:t>
                      </a:r>
                      <a:r>
                        <a:rPr kumimoji="0" lang="en-GB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Playstation</a:t>
                      </a: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écouter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listening to music.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les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magasins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 shopping.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du sport.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doing sport.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traîner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avec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copines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hanging out with my friends.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téléphoner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copines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phoning my friends.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pense</a:t>
                      </a:r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 que</a:t>
                      </a:r>
                    </a:p>
                    <a:p>
                      <a:pPr algn="l"/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I think that</a:t>
                      </a: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À</a:t>
                      </a:r>
                      <a:r>
                        <a:rPr lang="en-GB" sz="14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mon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avis</a:t>
                      </a:r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In my opinion</a:t>
                      </a: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Il me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semble</a:t>
                      </a:r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 que</a:t>
                      </a:r>
                    </a:p>
                    <a:p>
                      <a:pPr algn="l"/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It appears to me</a:t>
                      </a: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Il me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paraît</a:t>
                      </a:r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 que</a:t>
                      </a:r>
                    </a:p>
                    <a:p>
                      <a:pPr algn="l"/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It appears to me</a:t>
                      </a:r>
                    </a:p>
                  </a:txBody>
                  <a:tcPr anchor="ctr"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it´s great.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it´s fun.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fantastique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it´s fantastic.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détend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relaxes me.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is rubbish.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3446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Le samedi…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on Saturday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Le dimanche</a:t>
                      </a:r>
                      <a:endParaRPr kumimoji="0" lang="fr-FR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on Sunday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matin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après-midi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afternoon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soir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441155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290" y="1242061"/>
            <a:ext cx="1065139" cy="8871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100" y="4062548"/>
            <a:ext cx="1312387" cy="1110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0150" y="1282063"/>
            <a:ext cx="1311964" cy="122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34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3417-4AF5-4564-8BB0-AEE455A2A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40A986-E98E-4939-97E8-7D9ACE354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2172" y="193246"/>
            <a:ext cx="4905081" cy="504822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BB860D-9A51-41A2-A165-645371D95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678" y="5029200"/>
            <a:ext cx="49815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77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74AD7-8BC8-46A6-888B-EA56DBC8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9F81A27-EDC2-4AAB-9AC6-6FC20F4C4F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6268" y="64168"/>
            <a:ext cx="4620985" cy="679383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4F6C57-C4E0-4DD2-BE1F-CD41D9A40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32" y="64168"/>
            <a:ext cx="5768068" cy="671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42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26192-7FB9-49A6-9FCA-B2F447971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90D2F-BF76-4FD8-9530-120452AFD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C4120B-46C5-4E8F-A207-0FD95EF5F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6388554" cy="516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25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FE4BD8-BD29-408F-9C40-A94B4A4CBD12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ab5792e2-7a20-434d-b2c8-f6c424745da8"/>
    <ds:schemaRef ds:uri="39f316ac-aaf5-4e2e-a738-5959585ebd5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2518</TotalTime>
  <Words>1193</Words>
  <Application>Microsoft Office PowerPoint</Application>
  <PresentationFormat>Widescreen</PresentationFormat>
  <Paragraphs>591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95</cp:revision>
  <dcterms:created xsi:type="dcterms:W3CDTF">2021-01-08T13:31:16Z</dcterms:created>
  <dcterms:modified xsi:type="dcterms:W3CDTF">2023-11-16T07:58:14Z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