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7" r:id="rId5"/>
    <p:sldId id="1291" r:id="rId6"/>
    <p:sldId id="129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0066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67" d="100"/>
          <a:sy n="67" d="100"/>
        </p:scale>
        <p:origin x="4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6957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713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829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21/11/2022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585676"/>
              </p:ext>
            </p:extLst>
          </p:nvPr>
        </p:nvGraphicFramePr>
        <p:xfrm>
          <a:off x="0" y="1"/>
          <a:ext cx="12191999" cy="691088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4848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735509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062027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660530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971366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010221">
                  <a:extLst>
                    <a:ext uri="{9D8B030D-6E8A-4147-A177-3AD203B41FA5}">
                      <a16:colId xmlns:a16="http://schemas.microsoft.com/office/drawing/2014/main" val="953321249"/>
                    </a:ext>
                  </a:extLst>
                </a:gridCol>
                <a:gridCol w="1321058">
                  <a:extLst>
                    <a:ext uri="{9D8B030D-6E8A-4147-A177-3AD203B41FA5}">
                      <a16:colId xmlns:a16="http://schemas.microsoft.com/office/drawing/2014/main" val="2423002328"/>
                    </a:ext>
                  </a:extLst>
                </a:gridCol>
                <a:gridCol w="1600590">
                  <a:extLst>
                    <a:ext uri="{9D8B030D-6E8A-4147-A177-3AD203B41FA5}">
                      <a16:colId xmlns:a16="http://schemas.microsoft.com/office/drawing/2014/main" val="3667154424"/>
                    </a:ext>
                  </a:extLst>
                </a:gridCol>
                <a:gridCol w="1108578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1077272">
                  <a:extLst>
                    <a:ext uri="{9D8B030D-6E8A-4147-A177-3AD203B41FA5}">
                      <a16:colId xmlns:a16="http://schemas.microsoft.com/office/drawing/2014/main" val="1239125681"/>
                    </a:ext>
                  </a:extLst>
                </a:gridCol>
              </a:tblGrid>
              <a:tr h="589024">
                <a:tc gridSpan="8"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Tu aimes … (le français / l’anglais…)? Pourquoi?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 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… (French / English…)?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80366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32389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J´adore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love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J´aime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like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J´aime beaucoup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really like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J´aime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really like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Il/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adore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He/she loves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Il/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aime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He/she likes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français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théâtre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drama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l’anglais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English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géographie/la géo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geography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musique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technologie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l’EPS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l’histoire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history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l’informatique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computing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arts plastiques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maths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sciences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science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c´est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très</a:t>
                      </a:r>
                    </a:p>
                    <a:p>
                      <a:pPr algn="l"/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very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</a:p>
                    <a:p>
                      <a:pPr algn="l"/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</a:p>
                    <a:p>
                      <a:pPr algn="l"/>
                      <a:r>
                        <a:rPr lang="fr-FR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</a:t>
                      </a:r>
                      <a:endParaRPr lang="fr-FR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peu</a:t>
                      </a:r>
                    </a:p>
                    <a:p>
                      <a:pPr algn="l"/>
                      <a:r>
                        <a:rPr lang="fr-FR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bit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génial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great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cool</a:t>
                      </a:r>
                    </a:p>
                    <a:p>
                      <a:pPr algn="l"/>
                      <a:r>
                        <a:rPr lang="fr-FR" sz="1400" b="0" i="1" noProof="0" dirty="0">
                          <a:solidFill>
                            <a:srgbClr val="00B0F0"/>
                          </a:solidFill>
                        </a:rPr>
                        <a:t>cool</a:t>
                      </a: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bien</a:t>
                      </a:r>
                    </a:p>
                    <a:p>
                      <a:pPr algn="l"/>
                      <a:r>
                        <a:rPr lang="fr-FR" sz="1400" b="0" i="1" noProof="0" dirty="0">
                          <a:solidFill>
                            <a:srgbClr val="00B0F0"/>
                          </a:solidFill>
                        </a:rPr>
                        <a:t>good</a:t>
                      </a: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intéressant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interesting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utile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useful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facile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easy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algn="l"/>
                      <a:r>
                        <a:rPr lang="fr-FR" sz="1400" b="1" i="0" noProof="0" dirty="0">
                          <a:solidFill>
                            <a:srgbClr val="002060"/>
                          </a:solidFill>
                        </a:rPr>
                        <a:t>marrant</a:t>
                      </a:r>
                      <a:r>
                        <a:rPr lang="fr-FR" sz="14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funny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mais</a:t>
                      </a:r>
                    </a:p>
                    <a:p>
                      <a:pPr algn="l"/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but</a:t>
                      </a: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cependant</a:t>
                      </a:r>
                    </a:p>
                    <a:p>
                      <a:pPr algn="l"/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however</a:t>
                      </a: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par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contre</a:t>
                      </a:r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on the contrary</a:t>
                      </a: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n´aime pas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don´t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déteste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il/elle n´aime pas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doesn´t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il/elle déteste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hates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4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2+3+4+5</a:t>
                      </a:r>
                      <a:endParaRPr lang="fr-FR" sz="14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ennuyeux 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boring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barbant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boring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nul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rubbish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inutile 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useless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pPr algn="l"/>
                      <a:r>
                        <a:rPr lang="fr-FR" sz="1400" b="1" noProof="0" dirty="0">
                          <a:solidFill>
                            <a:srgbClr val="002060"/>
                          </a:solidFill>
                        </a:rPr>
                        <a:t>difficile </a:t>
                      </a:r>
                    </a:p>
                    <a:p>
                      <a:pPr algn="l"/>
                      <a:r>
                        <a:rPr lang="fr-FR" sz="1400" b="0" i="1" noProof="0" dirty="0" err="1">
                          <a:solidFill>
                            <a:srgbClr val="00B0F0"/>
                          </a:solidFill>
                        </a:rPr>
                        <a:t>difficult</a:t>
                      </a:r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  <a:tr h="61152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matière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préférée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favourite subject 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441155"/>
                  </a:ext>
                </a:extLst>
              </a:tr>
              <a:tr h="203812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a beaucoup de devoirs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have a lot of homework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/ la prof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sympa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teacher is nice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/ la prof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sévère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teacher is strict </a:t>
                      </a:r>
                      <a:endParaRPr lang="en-GB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020995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9425" y="1653675"/>
            <a:ext cx="838200" cy="885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792" y="1080951"/>
            <a:ext cx="949077" cy="95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34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448347"/>
              </p:ext>
            </p:extLst>
          </p:nvPr>
        </p:nvGraphicFramePr>
        <p:xfrm>
          <a:off x="0" y="1"/>
          <a:ext cx="12192001" cy="68623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460343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348171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496389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476103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1397725">
                  <a:extLst>
                    <a:ext uri="{9D8B030D-6E8A-4147-A177-3AD203B41FA5}">
                      <a16:colId xmlns:a16="http://schemas.microsoft.com/office/drawing/2014/main" val="953321249"/>
                    </a:ext>
                  </a:extLst>
                </a:gridCol>
                <a:gridCol w="1254035">
                  <a:extLst>
                    <a:ext uri="{9D8B030D-6E8A-4147-A177-3AD203B41FA5}">
                      <a16:colId xmlns:a16="http://schemas.microsoft.com/office/drawing/2014/main" val="1939365554"/>
                    </a:ext>
                  </a:extLst>
                </a:gridCol>
                <a:gridCol w="1580605">
                  <a:extLst>
                    <a:ext uri="{9D8B030D-6E8A-4147-A177-3AD203B41FA5}">
                      <a16:colId xmlns:a16="http://schemas.microsoft.com/office/drawing/2014/main" val="2423002328"/>
                    </a:ext>
                  </a:extLst>
                </a:gridCol>
                <a:gridCol w="263446">
                  <a:extLst>
                    <a:ext uri="{9D8B030D-6E8A-4147-A177-3AD203B41FA5}">
                      <a16:colId xmlns:a16="http://schemas.microsoft.com/office/drawing/2014/main" val="3667154424"/>
                    </a:ext>
                  </a:extLst>
                </a:gridCol>
                <a:gridCol w="2092224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</a:tblGrid>
              <a:tr h="431073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  Quelle heure est-il?   Qu’est-ce que tu as?     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time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it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have?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59865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9677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 is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 heure        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deux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trois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quarter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quatre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quater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4.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cinq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half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5.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six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twenty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6.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sept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quarter to 7.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huit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to 8.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neuf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9.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dix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quarter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10.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onze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half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11.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douze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quarter to 12.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midi.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midday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minuit.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midnight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cinq.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dix 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 quart.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vingt.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 demie.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moins vingt.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moins </a:t>
                      </a: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quart.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moins dix.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dix. 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 quart.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 demie.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moins </a:t>
                      </a: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quart.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 lundi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On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Mondays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 mardi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On Tuesdays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 mercredi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On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Wednesdays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 jeudi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On Thursdays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 vendredi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On Fridays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huit heures            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neuf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9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dix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quarter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onze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twenty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midi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half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une heure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twenty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deux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quarter to 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trois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to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cinq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dix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 quart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vingt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 demie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moins vingt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moins le quart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moins dix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j´ai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has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 has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français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théâtre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drama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anglais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English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géographie/la géo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geography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technologie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EPS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histoire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history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informatique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omputing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arts plastiques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maths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sciences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science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déjeuner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lunchtime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récréation/ la récré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breaktime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335" y="5786846"/>
            <a:ext cx="900887" cy="1075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7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FD9A742E-6627-4096-9588-AB1485866E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5461047"/>
              </p:ext>
            </p:extLst>
          </p:nvPr>
        </p:nvGraphicFramePr>
        <p:xfrm>
          <a:off x="0" y="1"/>
          <a:ext cx="12191999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5394">
                  <a:extLst>
                    <a:ext uri="{9D8B030D-6E8A-4147-A177-3AD203B41FA5}">
                      <a16:colId xmlns:a16="http://schemas.microsoft.com/office/drawing/2014/main" val="787757040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378365536"/>
                    </a:ext>
                  </a:extLst>
                </a:gridCol>
                <a:gridCol w="1397726">
                  <a:extLst>
                    <a:ext uri="{9D8B030D-6E8A-4147-A177-3AD203B41FA5}">
                      <a16:colId xmlns:a16="http://schemas.microsoft.com/office/drawing/2014/main" val="2976782263"/>
                    </a:ext>
                  </a:extLst>
                </a:gridCol>
                <a:gridCol w="927463">
                  <a:extLst>
                    <a:ext uri="{9D8B030D-6E8A-4147-A177-3AD203B41FA5}">
                      <a16:colId xmlns:a16="http://schemas.microsoft.com/office/drawing/2014/main" val="1902471985"/>
                    </a:ext>
                  </a:extLst>
                </a:gridCol>
                <a:gridCol w="1293223">
                  <a:extLst>
                    <a:ext uri="{9D8B030D-6E8A-4147-A177-3AD203B41FA5}">
                      <a16:colId xmlns:a16="http://schemas.microsoft.com/office/drawing/2014/main" val="3489151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321249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423002328"/>
                    </a:ext>
                  </a:extLst>
                </a:gridCol>
                <a:gridCol w="2050868">
                  <a:extLst>
                    <a:ext uri="{9D8B030D-6E8A-4147-A177-3AD203B41FA5}">
                      <a16:colId xmlns:a16="http://schemas.microsoft.com/office/drawing/2014/main" val="3667154424"/>
                    </a:ext>
                  </a:extLst>
                </a:gridCol>
                <a:gridCol w="1031966">
                  <a:extLst>
                    <a:ext uri="{9D8B030D-6E8A-4147-A177-3AD203B41FA5}">
                      <a16:colId xmlns:a16="http://schemas.microsoft.com/office/drawing/2014/main" val="764961384"/>
                    </a:ext>
                  </a:extLst>
                </a:gridCol>
                <a:gridCol w="1323702">
                  <a:extLst>
                    <a:ext uri="{9D8B030D-6E8A-4147-A177-3AD203B41FA5}">
                      <a16:colId xmlns:a16="http://schemas.microsoft.com/office/drawing/2014/main" val="1239125681"/>
                    </a:ext>
                  </a:extLst>
                </a:gridCol>
              </a:tblGrid>
              <a:tr h="598641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3.  Décris une  journée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au collège. </a:t>
                      </a:r>
                      <a:r>
                        <a:rPr lang="fr-FR" sz="1800" b="0" i="0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800" b="0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 </a:t>
                      </a:r>
                      <a:r>
                        <a:rPr lang="fr-FR" sz="1800" b="0" i="0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  <a:r>
                        <a:rPr lang="fr-FR" sz="1800" b="0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at </a:t>
                      </a:r>
                      <a:r>
                        <a:rPr lang="fr-FR" sz="1800" b="0" i="0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.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392085"/>
                  </a:ext>
                </a:extLst>
              </a:tr>
              <a:tr h="386576"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 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  <a:endParaRPr lang="fr-FR" sz="14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i="1" dirty="0">
                          <a:solidFill>
                            <a:schemeClr val="bg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4826016"/>
                  </a:ext>
                </a:extLst>
              </a:tr>
              <a:tr h="58727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have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have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deux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cours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lessons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trois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cours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lessons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quatre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cours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lessons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matin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the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morning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l’après-midi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the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afternoon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j’étudie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étudie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study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huit matières.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eight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subjects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neuf matières.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nine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subjects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/>
                      <a:endParaRPr lang="fr-FR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D’abord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commence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start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bavarde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chat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rigole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have fun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foot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play football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joue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 tennis de table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play table tennis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mange à la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cantine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eat in the canteen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finit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cours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finish lessons</a:t>
                      </a:r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pPr algn="l"/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neuf heures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9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o’clock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huit heures cinq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5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dix heures dix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10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deux </a:t>
                      </a:r>
                      <a:r>
                        <a:rPr kumimoji="0" lang="fr-FR" sz="1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heures et quart</a:t>
                      </a:r>
                      <a:endParaRPr kumimoji="0" lang="fr-FR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quarter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two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onze heures vingt-cinq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25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past</a:t>
                      </a: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11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douze heures et demie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12:30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une heure moins le quart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quarter to one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quatre heures moins cinq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5 to 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matin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the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morning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l’après-midi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the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afternoon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à la récré…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 </a:t>
                      </a:r>
                      <a:r>
                        <a:rPr kumimoji="0" lang="fr-FR" sz="14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breaktime</a:t>
                      </a:r>
                      <a:endParaRPr kumimoji="0" lang="fr-FR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ensuite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next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après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afterwards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  <a:endParaRPr kumimoji="0" lang="en-GB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4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dirty="0" err="1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Repeat</a:t>
                      </a:r>
                      <a:r>
                        <a:rPr lang="fr-FR" sz="14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kern="1200" baseline="0" dirty="0">
                          <a:solidFill>
                            <a:srgbClr val="7030A0"/>
                          </a:solidFill>
                          <a:latin typeface="+mn-lt"/>
                          <a:ea typeface="+mn-ea"/>
                          <a:cs typeface="+mn-cs"/>
                        </a:rPr>
                        <a:t>7+8</a:t>
                      </a:r>
                      <a:endParaRPr lang="fr-FR" sz="1400" b="1" i="0" kern="1200" dirty="0">
                        <a:solidFill>
                          <a:srgbClr val="7030A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fr-FR" sz="14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35142638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584" y="4876391"/>
            <a:ext cx="1343693" cy="140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064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8FE4BD8-BD29-408F-9C40-A94B4A4CBD12}">
  <ds:schemaRefs>
    <ds:schemaRef ds:uri="http://purl.org/dc/terms/"/>
    <ds:schemaRef ds:uri="ab5792e2-7a20-434d-b2c8-f6c424745da8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39f316ac-aaf5-4e2e-a738-5959585ebd54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1619</TotalTime>
  <Words>737</Words>
  <Application>Microsoft Office PowerPoint</Application>
  <PresentationFormat>Widescreen</PresentationFormat>
  <Paragraphs>388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Natasha Tate</cp:lastModifiedBy>
  <cp:revision>78</cp:revision>
  <dcterms:created xsi:type="dcterms:W3CDTF">2021-01-08T13:31:16Z</dcterms:created>
  <dcterms:modified xsi:type="dcterms:W3CDTF">2022-11-21T20:23:03Z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