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48C2-55F2-4CCE-B2EA-F835A37341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B7105A-946E-4304-A526-62A64DA0B2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E92C2DD-E685-4475-8ECD-0203C7E10FFB}"/>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E4C14FD9-844B-4A97-9CBE-37DF5B6C61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1AC351-CE3C-4569-997F-AE3DF775DC27}"/>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3844946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89F5-F299-4E0E-ACA5-692993D3C3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6C24A4-ADCF-40F6-8DE2-A59A73D2A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FF13CE-78C8-458A-BC16-19366302D613}"/>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0ECEBCC3-764A-4630-AA0E-FCDE0D3922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152ED1-4AD9-41CB-AFC2-1C68A2D9695E}"/>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1086688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CD56B-01C0-48DD-99F9-6AF851DE74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7B51A89-C125-4B92-B92F-8F41C144E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B842A1-E949-4509-A55C-BBB51C54BDD1}"/>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284DC12F-C49F-43F7-998B-E0BFEF039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766F91-F244-4D94-93F8-16BE8D46BBAB}"/>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108652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9480-A1EF-41CB-A168-E79FF876A2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FA37F5-E111-48B6-8649-E52356B2FE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8801833-2F73-4BF5-AED6-B329FD2F6B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EA3D24-84FD-4B65-AD44-03963A21F8A4}"/>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6" name="Footer Placeholder 5">
            <a:extLst>
              <a:ext uri="{FF2B5EF4-FFF2-40B4-BE49-F238E27FC236}">
                <a16:creationId xmlns:a16="http://schemas.microsoft.com/office/drawing/2014/main" id="{475BE74D-B522-4CCA-B331-72EC6DDBD9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991F0B-8854-4BF2-BF84-C349574DACF6}"/>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197875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4114-9FA0-47EE-931A-C8BEC04C46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53A2BE-6920-4C2D-B528-558AA45AD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8F054-B9A2-4829-8C83-98DC0A4EB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B67B42C-A512-4991-8FD7-CE3D5EAF8B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751D6E-125B-4347-BA19-5DD140F7DD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F20610E-22C2-4FBB-B1FC-3443F2D062AD}"/>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8" name="Footer Placeholder 7">
            <a:extLst>
              <a:ext uri="{FF2B5EF4-FFF2-40B4-BE49-F238E27FC236}">
                <a16:creationId xmlns:a16="http://schemas.microsoft.com/office/drawing/2014/main" id="{660B9670-501B-425A-B6B3-FDC453D8219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610D44-E348-48E3-A54C-4A293CAFA6B8}"/>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3004037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F449-EFF7-45DD-A70A-A433F08FD6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BFA674-F87C-4DDD-B20A-5D36D485115A}"/>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4" name="Footer Placeholder 3">
            <a:extLst>
              <a:ext uri="{FF2B5EF4-FFF2-40B4-BE49-F238E27FC236}">
                <a16:creationId xmlns:a16="http://schemas.microsoft.com/office/drawing/2014/main" id="{C3213734-B778-4019-8364-B99CFF055C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BAC5192-7078-4C84-854B-998668578B09}"/>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3037036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E41F29-FC6C-4735-A648-957BFA2A0A9E}"/>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3" name="Footer Placeholder 2">
            <a:extLst>
              <a:ext uri="{FF2B5EF4-FFF2-40B4-BE49-F238E27FC236}">
                <a16:creationId xmlns:a16="http://schemas.microsoft.com/office/drawing/2014/main" id="{8B4CB57E-03D6-4F89-B343-537DC56773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12953F-1AAB-436B-8E07-9DB93572ABB7}"/>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81078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4848-9770-4486-A697-3FCD71831F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B021AE-4080-413D-AFD3-6C93903EF9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BA0C61-3C5B-4F93-A902-31E6EC4ED4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F2748F-583D-4EE1-9611-4DFDBF3EBD52}"/>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6" name="Footer Placeholder 5">
            <a:extLst>
              <a:ext uri="{FF2B5EF4-FFF2-40B4-BE49-F238E27FC236}">
                <a16:creationId xmlns:a16="http://schemas.microsoft.com/office/drawing/2014/main" id="{2F25B6BD-6BD3-49DB-81E0-7B0DE3786F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1795BB-6E89-45E2-B0E4-EB335D238A33}"/>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2408487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277E-6C12-4239-A4C9-9549F9DE7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DB20A7F-367A-4BDB-9398-0C64035F8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C423C9E-718E-4CA8-A77E-1069F1CAA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20E2CE-D0EF-48EC-BED4-276B239EE70C}"/>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6" name="Footer Placeholder 5">
            <a:extLst>
              <a:ext uri="{FF2B5EF4-FFF2-40B4-BE49-F238E27FC236}">
                <a16:creationId xmlns:a16="http://schemas.microsoft.com/office/drawing/2014/main" id="{D2C2A5D1-5DD8-4559-A55F-C236E757BB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3667E2-C118-403D-9D32-00272536C41E}"/>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3727831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2B68-1EB5-481E-AAEC-190C5DF1FEF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C79FCE-9DBD-43A1-A610-817AFBC0FE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693775-9215-47E6-9180-5A1C6760C8FC}"/>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0CB59E0A-888D-4E3D-9BE0-E51A248F59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5B6CD2-0E2A-472B-9C49-8F61D0EFD173}"/>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1958286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EAD108-2921-4DE5-A843-8D69A49774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28D8C6-C5F0-4D4B-840B-DC8D925626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C4F73D-DCF2-4B39-8A00-AA6A49D86CAA}"/>
              </a:ext>
            </a:extLst>
          </p:cNvPr>
          <p:cNvSpPr>
            <a:spLocks noGrp="1"/>
          </p:cNvSpPr>
          <p:nvPr>
            <p:ph type="dt" sz="half" idx="10"/>
          </p:nvPr>
        </p:nvSpPr>
        <p:spPr/>
        <p:txBody>
          <a:body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9F202C78-F01E-4953-9D44-7B3B96A855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66F96-75ED-494F-B9F6-78E955AF0918}"/>
              </a:ext>
            </a:extLst>
          </p:cNvPr>
          <p:cNvSpPr>
            <a:spLocks noGrp="1"/>
          </p:cNvSpPr>
          <p:nvPr>
            <p:ph type="sldNum" sz="quarter" idx="12"/>
          </p:nvPr>
        </p:nvSpPr>
        <p:spPr/>
        <p:txBody>
          <a:bodyPr/>
          <a:lstStyle/>
          <a:p>
            <a:fld id="{94FEA00B-5065-4F74-86AC-4C00C3DD7F2F}" type="slidenum">
              <a:rPr lang="en-GB" smtClean="0"/>
              <a:t>‹#›</a:t>
            </a:fld>
            <a:endParaRPr lang="en-GB"/>
          </a:p>
        </p:txBody>
      </p:sp>
    </p:spTree>
    <p:extLst>
      <p:ext uri="{BB962C8B-B14F-4D97-AF65-F5344CB8AC3E}">
        <p14:creationId xmlns:p14="http://schemas.microsoft.com/office/powerpoint/2010/main" val="55462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5C8AA-20F4-4A94-9919-391CDAA6DA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07F4B9-7E78-40EF-9BE3-2407C4BB99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D8C4E1-FDD0-4D92-9CEE-EB08AF20E7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0D776B-6AFF-4CE8-AB06-AD3F5A3955C3}" type="datetimeFigureOut">
              <a:rPr lang="en-GB" smtClean="0"/>
              <a:t>09/11/2022</a:t>
            </a:fld>
            <a:endParaRPr lang="en-GB"/>
          </a:p>
        </p:txBody>
      </p:sp>
      <p:sp>
        <p:nvSpPr>
          <p:cNvPr id="5" name="Footer Placeholder 4">
            <a:extLst>
              <a:ext uri="{FF2B5EF4-FFF2-40B4-BE49-F238E27FC236}">
                <a16:creationId xmlns:a16="http://schemas.microsoft.com/office/drawing/2014/main" id="{00F4A3AA-7D96-4723-AE03-76DBE1D97F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127DC36-3127-486F-A307-E2809824ED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EA00B-5065-4F74-86AC-4C00C3DD7F2F}" type="slidenum">
              <a:rPr lang="en-GB" smtClean="0"/>
              <a:t>‹#›</a:t>
            </a:fld>
            <a:endParaRPr lang="en-GB"/>
          </a:p>
        </p:txBody>
      </p:sp>
    </p:spTree>
    <p:extLst>
      <p:ext uri="{BB962C8B-B14F-4D97-AF65-F5344CB8AC3E}">
        <p14:creationId xmlns:p14="http://schemas.microsoft.com/office/powerpoint/2010/main" val="1168724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24447" y="104619"/>
            <a:ext cx="4978401" cy="447675"/>
          </a:xfrm>
          <a:solidFill>
            <a:srgbClr val="FFFF00"/>
          </a:solidFill>
        </p:spPr>
        <p:txBody>
          <a:bodyPr>
            <a:normAutofit/>
          </a:bodyPr>
          <a:lstStyle/>
          <a:p>
            <a:pPr algn="ctr"/>
            <a:r>
              <a:rPr lang="en-GB" sz="1600" b="1" dirty="0"/>
              <a:t>Knowledge organiser: Rights and Responsibilities </a:t>
            </a:r>
          </a:p>
        </p:txBody>
      </p:sp>
      <p:sp>
        <p:nvSpPr>
          <p:cNvPr id="5" name="AutoShape 2" descr="data:image/png;base64,%20iVBORw0KGgoAAAANSUhEUgAAAJwAAADECAYAAABqZUjXAAAAAXNSR0IArs4c6QAAAARnQU1BAACxjwv8YQUAAAAJcEhZcwAADsMAAA7DAcdvqGQAABuoSURBVHhe7Z1nWFDHtoY/KVIVFMSo2HuJYheNFZUmFhSJJRGwRBOTG01M0dhrkmNNYqyoGGNXQATBhhJFLNhJ7DFWBIwFRBDYd60BjCc5xyuX+ed6n2eY2bMH/OH3rJm1Z82aEviLUlSaU0cPql2prmAA5ahtSu0Uat+j9nGqI6hOoJJKRRCKjhnQjkS1k8qf9Eia+qtQ39+fM0yAg9TuRYWagvDqkH7QjVSznNRU1czMDLVr10aL5s1RvXp1OJYrB1NTU6SmpuLGjRs4ceIEkn79FU+fPoUp8IB+Z1oeEE9/gzQrvMawMUqnwgbrLpVsKv+REiS2wzTatXq1ahj32Wfw8vJCJWdnJbQXMfLycDc5GXEHD2LO7Nk4efo0m7dsEtxjes3CFV5fWHBZVB6TEM5SiSZdhNFzCr98ERbcU3ppMWniREydNq2g++UEr1yJYcOGoSRZxPr168PGxgaGwf+m8Lqg/rfp/5z/33Nyc5GekYHUlBSk3b+v3pHojlE9j5qbqJDE8mHBJdJT00YknImTJ6NuvXpIOn8eyXfvIjUtDbn0xxwcHVGOSv0GDfDw4UNMmzoVvxw6hFo1amDJ0qWoULGiGie8PpjRDGhpaamKBZWnmZm4efMm4uLisHHDBrX8Il2lk77mUM3Cy+TfK0ETJ3ulP5JcnC1LlkRJKo9JrX+3WDxn2lhbKzU/zWLrCZQmy1apcmWUKCEz6usG68TO3h7VqlTBW+3bo4ubG2qQAWJ4zb9g/nwsXLiQLd8z6ppCZZZ6SVQgFR6iwgozTE1MjDecnIyG9eoZ7dq0Mao4Oxv8rvA9ScswKVHieeE+Ka93IYNj1K5Z05g6ZYpx5/ZtslWG8ezZM+P7RYsMK0tLHvOADJsX1WScgMVURpmZm6NTx47o268f2ri6wrlSJViRRRv36af4YfFikADx3siRsLCwQB45EMJrDKkmk6bQlHv3cObsWSQkJKjlF9OlUyfMX7AAjZs0UbPkJ2PHqmfS2B5SXn/2NO/TOGNoYKBB6zOlzhcZ8/HHSsWe7u7G48ePC3oFIZ/09HTjaEKCERQQYFhbWSmtNHVxMc6dPaveX7p0yWhAsyX1Z5CV8yW9Qa32+dsamUFuIo3m4CuXLyORFn63aCHIKKsmnqjwN/gLRctWrbBk2TLMmzcPZWhdd/LUKXw2bhzSyOrVqlULPj4+PNSaFNSLTd3XpLpn5HUYrq1bG/379TOak0JrVKtmkGdqWFlYKNV6dO9uPH70SKlWEP4b5CwYJc3N1bpu/rx5qi8sNNSw4D4giZVXjgQXW+gUvFi4z6zAMRDBCa9CBk2x/f38lGbebNjQII/VSExMNMra23PffRMSVVdSXgN2A+zt7NSijz8Cr1m9GjsiItC7d296Q78t06nwCljTFDts6FDYWlkhKSkJ8fHxKFOmjHI2CXvSG76iRVy5Fs2a4eeff0ZEZKTacXh3yBB4eXujctWqPFAQXpkWtKarU7cucslIHSHBmZBZK8GmLX+jAdW51a17d3h6ecGKlFlIdlaWKoJQFNii1alXT7X/uH4dz7Kzn2+2m9BEeZQbISEh+HrOHNACD7NmzMBHo0cjMCAA0bt2qYGymyAUBUcHB1U/ePAAWSy4F/TjSmbuAj2qXQZz8iao73nhfq7FaRCKwtgxY5RuvDw8jDOnTxvOlSqpZ55SOYSEY5mQm5enIiobNWgATw8PDB44ULUV4jQIReFFvbB1K3g2oeZsajazK1UKw8m7iNi5E3v370doWBhWrVmDzl26qIEiN0EHLDhPFlMQiY1Djbp26wYnJycVDcARwKbm5vkjBUEDPIOqwzD8zYTDx3lb69zZsyqyNyI8HBeoTxB0wYL7jn48iY6JQe+ePeHTowc8PD1VqHmv3r0RJV6qoBGTPGAN1QkspyvXriE+IQG3b99WAnMqXx6lbW3VQEHQAX//HUR1S97aquLsjKGBgWpbKyIiAruiotCzF58GZCdD3Aah+PCUOpbEZutOzkJUdDRWBAfjnXffRYeOHdHExUUdFRQEXbDg1CfhRo0aoV7BdgRbs5xnz/D48WM8ychQfYKgAxZcFK/fli9fjlEjR6rDD0ODgtCLplL37t2xfft2NVCcBkEH7DR8RVJKTE9PxzIS3ZixY7GK1nCRtH6LP3IEKamSQkTQB1s4Oyo2hS4BH57p4e2ND0aNwuSJE9HO1VX1i9Mg6IC9VN7aqlvhjTcwc8YMRJPjsGHTJny/eDGmTJumYpsEQRds4doVbm2NnzABDRo2VAeeC5G1m6ATFtwVbnDc2+6YGFy9ehW7d+/GT2vXKgfiaAKnghMEPbDgZpgCKcdOnICfnx86vPUWvD091bc4diAOx3M2LrF0gh7YS91LU+qvrLyHjx7h1p076sQ954x4s0EDODk65o8UBA1weNJYqtuRCUPLFi2U4xAeHo49e/diX2ws+vTtqwaKlyrogAUXSFbO1N/fXx0LZMehY6dOqFmrltrWsrK0LBgqCMWHZ1J1YLCUjQ3sSpfmJrKyslTKJU73IB9+BZ3wqa11pDpjTUgIfH19MfqDD+DRrRs6d+yIbl27Iky2tgSNsOCmU32YE9lwsCWn5oqNi8O5pCRcu34d6U+e5I8UBA3wlNqSSnWOh7O2skLzpk0xetQozJs7V8XFeXl68jhxGgQt8NbWFBJbxfr16qnN+10xMfiOrBx/g+N0D3xkXxB0wRZOHTzl9dugQYPg+LfvbpIsWtAJr+HOcGPTxo0qJu7A/v1YumQJpk6ejI8+/BD79uxRA8VlEHThRmbuGtUqkZyNtbVKJsfPXEhoqpZUD0JRGFuQqlelejhzxnCuWFE985R6gcpdbmSTp8qpVzkmrnWrVirdQ82CVOiCoAPeaZhO0mvDFzz07dNH5Yg7cPAg9tBUyukePMVLFTTCgvNlKQ0JCMC6DRvQ399fXexmW6pUfroHSfUgaIRnUnUs615yMpLv3FFT6u+//w6ad3GQLN21q1f5tSBogb3UZaS67NDQUPTq2RN+vr7qY6+Hu7tK+7Bz5041ULa2BB2w4H6gOp7XaKfIqkVEReHX335DMlk8vpuBMygJgi54p8GHbFdj3tpyLFsWPX18MPdf/1LnUdm69SSrx4jTIOiALdyXuUCZ9m3bIjwiAttIaGM/+UTlFOF0DxWdnQuGCkLxYS+1EjfatW8PV1fX5zdBs0XjuLgsciIEQRfspR5gd2DlihX48vPPsXrVKnw+bhzeHTwYvn36IGLHDjVQnAZBFy6kunMkJ16k/eMO1MJ+2doSisLLtrb4CsEcKopSpUqhLU2tA/z9Mfr999GsadP8F+I0CBrgNdwcklKTsmXKgFSJqKgodWprzdq1WPT992hPaztG5CbogAXnxmIaPmIE5s6fD1fyVh0cHWFubq7WbXxPkiDogtV0mxt869uxo0dx7949nDh+HLsiIxGyZg1OnTrFrwVBC3zy/ltS3SOOEOEkhF3d3NC5Uyd4e3urDf39sbFqoHipgg7Ywm2jksiNO3fv4uy5c3iWkwMHBwfUqFoVZe3teZwgaIFXaMOpbstbW/Vq11aOw/r169Vhml27d6u7GhjydFUtCMWBDdv7JLaSvXx8sJM8VHYcevfpg2bNmqE2CdDOjhNkCoIeWHBKUVVp+qxScPszn9TiuLj7aWl4/OiR6hMEHfDm/XZ2B1auXIl3Bg3CVxMmwL9/f3Tt0gUdO3RQm/mMOA2CDlhwE0lKCZmZmSq378xZs7B12zYcio9X6R7+fPCgYKggFB+eUvnOeyd2Cfhjb11atw3098dX48erdA/8iYQRp0HQAXupM8hpqF61ShUlsF3R0QhZtw7TZ85U6R5cXFwKhgpC8WEL14Ibg995B6M//BDVqld/HhPH8LXkgqALXsPxQWiEh4ZiO63dzp8/j61btmDxDz9g6pQpOPTLL2qguAyCLnqRmbtFtUrz4OTgYJiasA4lHk74//OyeDi+iOEaNzKePEFKWpq6lLdWzZoq3QMNpDeCoAcOTxpPdVs+DujWuTMWLVqkspfz/Qx8QYiPnNoSNMKCG0huQYmBgwapj7zsOLg0bYpy5cqhVOnSsLCyKhgqCMWHZ1JlunJzcpCTm6ssWUpKiroC6czp07h98ya/FgQtsHewllSXu2HjRpXqYfDAgejp7Q1yEuDh4YEdcmpL0AgLbg7Vh9nC/XLoEH7esAFHjh3DpStXcPfuXXU2VRB0wVNqRyp1+PMuXw7CJ/C//OILBK9YgbCwMEn1IGiFnYbJJLbyzVxcsJ6sW/SePZg1ezYChw5VHmp1yYApaIQFV5MbHp6e8O7RA1YveKU5NM1my5QqaISn1KPc4BNac+fOxc6ICHwzZw7GfPwxAgMC1MW9jDgNgi7akeoukZwMczMzw8rSkhdrzwv3cy1bW0JReNnW1h1q/Um1Oq3F4eUN6tdH965dMfDtt9GQ2gpxGgQN8BpuFtUt2UMNePddcOrV6JgYbKV61erV6NylixoochN0wILrwWIaOmwYVgYHw9PLC87OzrAlAZa0sJAs5oJWeEpN48aFixdxkcqDBw/w22+/4WhCAqKjolSfIOiCUz18R6p7Gkni8vH2hjdZOE730KlTJ3jSc1RkpBooXqqgA7Zwa6gc4cbla9dUWBKnfDA1M4OjgwNsrK15nCBogQ/R+JPtasFbW5UqVsSQd97B8mXLEB4WpnLFcYIbhjxdVQtCcWDD9kkuYMsHnzlNfjB5pkFDhyrvtHmLFnAsVy5/pCBogAXnxI2mzZqhiYvLPxIQimUTdMLhSbvYHeBp9P1RoxC7f78KS+LcIkps4iwIGmHBTSBJJT589Ag/Llmi7tdib5V3GUYMG6ZuiGZEdoIOeP60paJcUf70kUmW7XhiIraT07AiOBinz57lV2LpBC3wim0WWbl65Z2cMGXSJKz76SdMmjgRw8lx4ItBqhWk8BIEHbCFa89uAXumk6ZMgf+AAZg6bRqWrVihsihJxK+gE17DXefGvj17lMNw448/sH/fPmzauBFLfvwRJ0+eVAMFQQe8eT/DFEjlgzN9aApt17at2t7yJ6dh1PvvI64wt4is4QQN8F5qDFm5JJ5bHzx8iBu3bilxVaA1XZ2aNdX2liDogi3cx1S3LUHuQ/OmTTF18mR1b2rc4cP4JT4evn37qoGyhhN0wIILIitn1s/XF+E7dijHwc3NDTXJunG6B2vZvBc0wjOpJTfs7O1RtmD65Hy/95KTceXyZaSlpKg+QdABe6mb2B1YGxICfz8/dVqrd8+e8PL0hIe7O0LDwtRAcRoEHbDgJpOUDmdlZ6u124KFCxGzZw9OnDyJy1ev4nF6esFQQSg+PKVy1ujKHA9nWbIkGjdqhBHDh+PrOXMQvHKlsnKMOA2CDthpmE5iq1yvTh0sW7ZMJSNcSvVnn3+OwKAg1Cs8JigIGmDBNeRG33798M6QIeoWwULYpnHOOEHQBU+pZ7ixedMmrAoOxi9xcVi5YgVmzZyJT8eMkfAkQTvupLo/SFCGpaWlYWdnZ5hIFnOhmLws1QMHvN1kC8ZRvnx7YIU33kDLFi3Qzc0NNapVozeCoAdew00j6blaWFiA70wNCQnBvn37EBMTg22hoSqNF0OiVbUgFAcWnB9LKSAwEBs3b8agwYNRp25d2JcpA1tbW1hYqo0IQdACT6kZ3EhNTVXZy3lavXXzJpKSknAkIQF/XFfhcoKgBfYOVpLqcrZu3aqymA/w91fZy7t17YpuXbogVC7oFTTCgltE9S+0SEPiyZMIDQ/HufPnkZycTG9NYF6yZP5IQdAAH6LxJNvVmLe2ytjbq037ObNnY/369SpXHB8bZMRpEHTAFm5CLlC2bZs2KjJkO4ns8y++gF///iourlLlygVDBaH4sJdahRudOndGhw4dUPKFKTQvLw/PsrMLngSh+LCXeoDdgRXLl2PyxIlY//PPGP/llwgKDFSHauTqI0E3zUh1SSQnXqQ938oqLIXPsrUlFIWXbW09pZJdaL/s7OzQplUr8BkHjotzadIk/4U4DYIGClM9NGGhffjBB+p+LT5Ms2HTJhUX16EjX8WVb+YEobiwhevOYhpO1mzR998rgZVzcoKpqakaYMqSFARNsJqSuXH8xAmcOnkS9+/fV3VMdLRyIM4WZk8SBA2w4L6hH4/27d8Pb29vdCYL16Vz5/wccYMGYc/evWqgeKmCDjjVw2aqT7Dybt+5gzPnziE9PR3WNjaoVKECStty+jhB0AOv0IZT3Za3turWro2PRo/Gz+vXI2b3buyPjVVnHRjydFUtCMWBDdsoEpuFj5eX8k4Xfvcd+vn5oWWrVqhdp476TCIIumDBleFGjVq1UKOmuqtXWTOOi+P4uEePHqk+QdABb97vYHeADz0PDQrC9GnTMKB/f3h5eMDL3V1dEMKI0yDogAU3nupj6RkZCFm7FpMmT8bGLVuw/8ABHD95Eqn37+ePFAQN8JRahWyXOv1sZmqqTmn169sXn40bh69nz0bH9u35lTgNghbYS51JUqpRpXJlfPvtt9i7bx82btqEr7/5Bp998QWaNm9eMFQQig9buOZsuwYPHoyPx4xBterVSYXcnY9YNkEnrKzL3IjcuRNhoaE4f+6cqpctXarSPRwuTCqtfgpCMTEF+lK5Q02jtK2tUbF8ecOiZEk2a6qQ0FQt8XBCUfiv8XC5QBy1LrGpe5SejtvJySrMvGaNGmhJ6zfe3hIEXfCZhi+pbsc3QLNHOn/ePOzduxexBw4gOiYGPXx81EASraoFoTiw4N7No3rggAEI27FDOQ68reXs7IwyZcvCysamYKggFB+eSZ+brrzcXHVSKy01VV2BxA7E3du3C94KQvHhnYZ1pDqDI0T6+vpiWFAQfHr2RLfu3dGdCoecM7K1JeiABTeb6sO5OTlqO2vVmjWIj4/HhQsXkHzvnpxLFbRiYsrXHgE1OB7OytISbVq3xrhPP8WyJUuwkayep5eXGihOg6ADtnBTcoEKTd58U+UT4cDLb779FsPfew99/fxQs1atgqGCUHzYaajDDb6It1fv3ihVqhQ/PidXspgLGmHBHWV3IITWbgsXLMCuqCjMnztXTauBAQHYtWuXGigug6CL9qS6yyQow8zU1LCwsODF2vPC/VzL1pZQFF6W6uEWlTS2YHwJCI1F/bp14dali0r3wAdrBEEXhVnMW1lZWWHQwIHYvHkzImka3bZ9O9aRE9Fd7toSNMKC68VSGjZ8ONaEhCjnoVq1aihdurTaxOc9VkHQBU+pD7lx9epVXP/9dzx58gTXrl3DycRE7I6JweVLl/i1IGiBBfcd/Xi6IyICnp6e8Pbywlvt2qFD+/boQW0OzGRka0vQAad6CKb6CCvvIlkzDku6c/euciD4YhBLuRhE0AjrrD+VFry1VbFCBQwmx2HpkiUIDw9HVHQ0evfpw+PEaRC0wMdlxpLYbDlrEkeG8Ob98BEjVLRIq9at4eTkVDBUEIoPWzgVQ85Bly1atoTZC15pVlYWnlIRBF3w5n0MuwN8Ke//fPQRFv/wg8qgxIehPTgeTq4+EjRTn8zcSZITL9L+UQr7ZWtLKAov29qypqJuA2EbVp7WbLye4417TvfQmqZZhTgNggbYaeAs5g2cHB0xYcIEREVFISIyEsGrVql0D67t2qmBIjdBB2zh2rOYAjhV14wZaNqsGayt2ejlQ9axoCUIxYedhpvciIuLU+X2rVs4ePAgtm3dqtI9JJ44oQYKgg54836WKXD/cHw8fPv0QSdav3EGc/+338Z7I0cirjC3iHipggZ4a2snWbmzPLempqXh0pUrKt2qXalSKt2DQ9my+SMFQQNs4T6k2pUtmEvjxpgwfjx27NyJ+CNHcODAAfT29VUDZS0n6IAFN4KsXElfElYECW3GzJnqADRnMK/k7PyPQzWCUBx4JlXhIA4ODnBwdOQmMjIyVAZzjo/jtA+CoAv2UreyO8CntgaSo/DJmDHw799fxcK5SxZzQTMsuEkkpSO8Sb+dxDVvwQLsjIzE0ePHceHiRTyUexoEjfCU2oDKGxwPZ25mhvr16iEoIAAzpk/H0h9/RLeuXXmcOA2CFthpmEliq1anVi0sXbpURfyuCA7GhK++woiRI9GwUaOCoYJQfFhwjbnh7++PwKAgFXD54nqNc8YJgi54SlU38PJ51J/WrkVCQoJyIL79+msVLRIbG8uvJdWDoA0vUt0NEpRhY21tOJQta5iUKMELNlW4n2uJhxOKwsvi4U5R+YMtWMaTJ/jzwQNUqFgRzZo2RdfOnVG9alV6Iwh64DXcJKrbmpubqxsEg1esQHR0tIqL27J9O9w9PdVAEq2qBaE4sODe5k8iAQEBKp/IkMBANGzYEE7ly6vLeeVcqqATnlKfcuMhTaX3//xT5fRNTk7GlStXVLqHmzdu8GtB0ALvNKwk1eVs2rJFbWf19/NTH3vfattWpXsIlVNbgkZYcAupPsSHZBJPnUJoeDjOnjuHe2lpyM3Lg4mpaf5IQdAAT6ndqTTidVwZe3t1FnXGtGlYt3YtQsPC4CNXHwka4VNb40lsDnwckD/+btm2DRMmTsTbAwaouLjKlSsXDBWEosNLscwnT5Dz7Bk/PmELV4NbXbt1gxut3WxeuFsrj6zas5ycgidBKDolyKSlpqaqvIPkBaTwGi6O3YHglSsxffp0bCXnYcrkyXhvxAj49e2LnTt25P+iOA1CUSjQCy/FEhMTkU6CI5L4R3Myc0n0mhdp/7atxaWwX7a2hKIwevRopZs2rVoZ7VxduZ1HOhvNUypLL7vQfnESwmYuLujp7Y2hgYHgG2oU4jQIReB+Wpqqk86fxwmycKSvX8lXiGSnYQZJqQkflhk1ciS2b9+uLuYNpamU4+I6du6sflHkJrwqDx8+xMWLF1U7PSMD2VlZLLgV9HiVLZw7i4mzmP+weDG6uLnBsVy552s2I48/mAjCq3P82DFc+O031WYVkb42k4pYcOrDrzqWdeb0aXUh79+RD79CUcjMzMQqmhkfk2Vja8bTKGlsHDUf83vevJ9PksrcvXcvPD08EDBkCFavWoUDsbEqr0hqSgqPE4RXgrXDQSCkK171h1AJoO7r+W/zsSQljqWSTG16r4LkDBsrK6O8k5NR2sZG9YmXKryMnJwcY83q1UY5R8dCDe2l+g0q/wZbvadk9uZRcaeHiVQO0G/ceJKZeT/53r1MMo1qEWfC7oV8ixP+BuehOU3LsY8/+ggfjB6NlNRU0IyZRKL5hF7fzR/1F/9JQXZUnKmUoV8sQ7/4AQnQvXGjRhhNf5Tv5MoTR+K1hkXDOwf3kpNx+swZdQ7m5q1bqp/KYVLHGGoe5bF/5/80WTTgX2TbWK0wxMIJBdAs+m+fykgj1+l5A5Xv6VHlHPxPvIqC+tAfW04DHV78B4TXG9JCFmmCv3BcphJNVi2Saj4B+JLpD/hfXQ/QSjDM3Bc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2" descr="Free Blank Notebook Cliparts, Download Free Clip Art, Free Clip ...">
            <a:extLst>
              <a:ext uri="{FF2B5EF4-FFF2-40B4-BE49-F238E27FC236}">
                <a16:creationId xmlns:a16="http://schemas.microsoft.com/office/drawing/2014/main" id="{A0B08CE2-E1FE-4203-83EE-00439ADC7B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9" y="-9841"/>
            <a:ext cx="748146" cy="9407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0E4D380-F02E-4392-8108-A0D774D47AA4}"/>
              </a:ext>
            </a:extLst>
          </p:cNvPr>
          <p:cNvSpPr txBox="1"/>
          <p:nvPr/>
        </p:nvSpPr>
        <p:spPr>
          <a:xfrm>
            <a:off x="143452" y="7937"/>
            <a:ext cx="5862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Moral Right</a:t>
            </a:r>
          </a:p>
        </p:txBody>
      </p:sp>
      <p:sp>
        <p:nvSpPr>
          <p:cNvPr id="8" name="Rectangle 7">
            <a:extLst>
              <a:ext uri="{FF2B5EF4-FFF2-40B4-BE49-F238E27FC236}">
                <a16:creationId xmlns:a16="http://schemas.microsoft.com/office/drawing/2014/main" id="{7BAD6830-0A49-4F4B-B47E-92EE714A8011}"/>
              </a:ext>
            </a:extLst>
          </p:cNvPr>
          <p:cNvSpPr/>
          <p:nvPr/>
        </p:nvSpPr>
        <p:spPr>
          <a:xfrm>
            <a:off x="0" y="948644"/>
            <a:ext cx="1750003" cy="1615827"/>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rPr>
              <a:t>What </a:t>
            </a:r>
            <a:r>
              <a:rPr kumimoji="0" lang="en-GB" sz="1100" b="1" i="1" u="sng" strike="noStrike" kern="1200" cap="none" spc="0" normalizeH="0" baseline="0" noProof="0" dirty="0">
                <a:ln>
                  <a:noFill/>
                </a:ln>
                <a:solidFill>
                  <a:prstClr val="black"/>
                </a:solidFill>
                <a:effectLst/>
                <a:uLnTx/>
                <a:uFillTx/>
                <a:latin typeface="Calibri" panose="020F0502020204030204"/>
              </a:rPr>
              <a:t>we expect from others </a:t>
            </a:r>
            <a:r>
              <a:rPr kumimoji="0" lang="en-GB" sz="1100" b="0" i="0" u="none" strike="noStrike" kern="1200" cap="none" spc="0" normalizeH="0" baseline="0" noProof="0" dirty="0">
                <a:ln>
                  <a:noFill/>
                </a:ln>
                <a:solidFill>
                  <a:prstClr val="black"/>
                </a:solidFill>
                <a:effectLst/>
                <a:uLnTx/>
                <a:uFillTx/>
                <a:latin typeface="Calibri" panose="020F0502020204030204"/>
              </a:rPr>
              <a:t>in particular situations. This is </a:t>
            </a:r>
            <a:r>
              <a:rPr kumimoji="0" lang="en-GB" sz="1100" b="1" i="1" u="sng" strike="noStrike" kern="1200" cap="none" spc="0" normalizeH="0" baseline="0" noProof="0" dirty="0">
                <a:ln>
                  <a:noFill/>
                </a:ln>
                <a:solidFill>
                  <a:prstClr val="black"/>
                </a:solidFill>
                <a:effectLst/>
                <a:uLnTx/>
                <a:uFillTx/>
                <a:latin typeface="Calibri" panose="020F0502020204030204"/>
              </a:rPr>
              <a:t>not a legal right </a:t>
            </a:r>
            <a:r>
              <a:rPr kumimoji="0" lang="en-GB" sz="1100" b="0" i="0" u="none" strike="noStrike" kern="1200" cap="none" spc="0" normalizeH="0" baseline="0" noProof="0" dirty="0">
                <a:ln>
                  <a:noFill/>
                </a:ln>
                <a:solidFill>
                  <a:prstClr val="black"/>
                </a:solidFill>
                <a:effectLst/>
                <a:uLnTx/>
                <a:uFillTx/>
                <a:latin typeface="Calibri" panose="020F0502020204030204"/>
              </a:rPr>
              <a:t>but we expect it to happen. </a:t>
            </a:r>
          </a:p>
          <a:p>
            <a:r>
              <a:rPr lang="en-GB" sz="1100" dirty="0"/>
              <a:t>For example, parents expect to be contacted by teachers if their son or daughter misbehaves. </a:t>
            </a:r>
          </a:p>
        </p:txBody>
      </p:sp>
      <p:pic>
        <p:nvPicPr>
          <p:cNvPr id="9" name="Picture 2" descr="Free Blank Notebook Cliparts, Download Free Clip Art, Free Clip ...">
            <a:extLst>
              <a:ext uri="{FF2B5EF4-FFF2-40B4-BE49-F238E27FC236}">
                <a16:creationId xmlns:a16="http://schemas.microsoft.com/office/drawing/2014/main" id="{6F2CE80D-CA74-47A5-A13E-3515054E9D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09" y="2714338"/>
            <a:ext cx="781974" cy="92250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5BCB032-35DC-4EDA-945A-B99CFD69BD97}"/>
              </a:ext>
            </a:extLst>
          </p:cNvPr>
          <p:cNvSpPr txBox="1"/>
          <p:nvPr/>
        </p:nvSpPr>
        <p:spPr>
          <a:xfrm>
            <a:off x="62489" y="2734756"/>
            <a:ext cx="108881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Legal right</a:t>
            </a:r>
          </a:p>
        </p:txBody>
      </p:sp>
      <p:sp>
        <p:nvSpPr>
          <p:cNvPr id="11" name="Rectangle 10">
            <a:extLst>
              <a:ext uri="{FF2B5EF4-FFF2-40B4-BE49-F238E27FC236}">
                <a16:creationId xmlns:a16="http://schemas.microsoft.com/office/drawing/2014/main" id="{893ECCAA-BB4F-4D32-8387-1F5E05CF2425}"/>
              </a:ext>
            </a:extLst>
          </p:cNvPr>
          <p:cNvSpPr/>
          <p:nvPr/>
        </p:nvSpPr>
        <p:spPr>
          <a:xfrm>
            <a:off x="-6519" y="3636846"/>
            <a:ext cx="1750003" cy="1754326"/>
          </a:xfrm>
          <a:prstGeom prst="rect">
            <a:avLst/>
          </a:prstGeom>
          <a:solidFill>
            <a:schemeClr val="accent6">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sng" strike="noStrike" kern="1200" cap="none" spc="0" normalizeH="0" baseline="0" noProof="0" dirty="0">
                <a:ln>
                  <a:noFill/>
                </a:ln>
                <a:solidFill>
                  <a:prstClr val="black"/>
                </a:solidFill>
                <a:effectLst/>
                <a:uLnTx/>
                <a:uFillTx/>
                <a:latin typeface="Calibri" panose="020F0502020204030204"/>
              </a:rPr>
              <a:t>Expectations in law </a:t>
            </a:r>
            <a:r>
              <a:rPr kumimoji="0" lang="en-GB" sz="1200" b="0" i="0" u="none" strike="noStrike" kern="1200" cap="none" spc="0" normalizeH="0" baseline="0" noProof="0" dirty="0">
                <a:ln>
                  <a:noFill/>
                </a:ln>
                <a:solidFill>
                  <a:prstClr val="black"/>
                </a:solidFill>
                <a:effectLst/>
                <a:uLnTx/>
                <a:uFillTx/>
                <a:latin typeface="Calibri" panose="020F0502020204030204"/>
              </a:rPr>
              <a:t>and where there will </a:t>
            </a:r>
            <a:r>
              <a:rPr kumimoji="0" lang="en-GB" sz="1200" b="1" i="1" u="sng" strike="noStrike" kern="1200" cap="none" spc="0" normalizeH="0" baseline="0" noProof="0" dirty="0">
                <a:ln>
                  <a:noFill/>
                </a:ln>
                <a:solidFill>
                  <a:prstClr val="black"/>
                </a:solidFill>
                <a:effectLst/>
                <a:uLnTx/>
                <a:uFillTx/>
                <a:latin typeface="Calibri" panose="020F0502020204030204"/>
              </a:rPr>
              <a:t>be legal action </a:t>
            </a:r>
            <a:r>
              <a:rPr kumimoji="0" lang="en-GB" sz="1200" b="0" i="0" u="none" strike="noStrike" kern="1200" cap="none" spc="0" normalizeH="0" baseline="0" noProof="0" dirty="0">
                <a:ln>
                  <a:noFill/>
                </a:ln>
                <a:solidFill>
                  <a:prstClr val="black"/>
                </a:solidFill>
                <a:effectLst/>
                <a:uLnTx/>
                <a:uFillTx/>
                <a:latin typeface="Calibri" panose="020F0502020204030204"/>
              </a:rPr>
              <a:t>if they are not followed.</a:t>
            </a:r>
          </a:p>
          <a:p>
            <a:r>
              <a:rPr lang="en-GB" sz="1200" dirty="0"/>
              <a:t>For example there are laws whereby children and teenagers are expected to be educated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12" name="Table 5">
            <a:extLst>
              <a:ext uri="{FF2B5EF4-FFF2-40B4-BE49-F238E27FC236}">
                <a16:creationId xmlns:a16="http://schemas.microsoft.com/office/drawing/2014/main" id="{3C5CC889-0328-4693-AABA-4DEA0260CCE3}"/>
              </a:ext>
            </a:extLst>
          </p:cNvPr>
          <p:cNvGraphicFramePr>
            <a:graphicFrameLocks noGrp="1"/>
          </p:cNvGraphicFramePr>
          <p:nvPr>
            <p:ph idx="1"/>
          </p:nvPr>
        </p:nvGraphicFramePr>
        <p:xfrm>
          <a:off x="1743484" y="643275"/>
          <a:ext cx="3623511" cy="3040148"/>
        </p:xfrm>
        <a:graphic>
          <a:graphicData uri="http://schemas.openxmlformats.org/drawingml/2006/table">
            <a:tbl>
              <a:tblPr firstRow="1" bandRow="1">
                <a:tableStyleId>{7E9639D4-E3E2-4D34-9284-5A2195B3D0D7}</a:tableStyleId>
              </a:tblPr>
              <a:tblGrid>
                <a:gridCol w="1807886">
                  <a:extLst>
                    <a:ext uri="{9D8B030D-6E8A-4147-A177-3AD203B41FA5}">
                      <a16:colId xmlns:a16="http://schemas.microsoft.com/office/drawing/2014/main" val="2987575334"/>
                    </a:ext>
                  </a:extLst>
                </a:gridCol>
                <a:gridCol w="1815625">
                  <a:extLst>
                    <a:ext uri="{9D8B030D-6E8A-4147-A177-3AD203B41FA5}">
                      <a16:colId xmlns:a16="http://schemas.microsoft.com/office/drawing/2014/main" val="405071984"/>
                    </a:ext>
                  </a:extLst>
                </a:gridCol>
              </a:tblGrid>
              <a:tr h="450234">
                <a:tc>
                  <a:txBody>
                    <a:bodyPr/>
                    <a:lstStyle/>
                    <a:p>
                      <a:pPr algn="ctr"/>
                      <a:r>
                        <a:rPr lang="en-GB" sz="1200" b="1" dirty="0"/>
                        <a:t>Moral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bg1"/>
                          </a:solidFill>
                          <a:effectLst/>
                          <a:latin typeface="+mn-lt"/>
                          <a:ea typeface="+mn-ea"/>
                          <a:cs typeface="+mn-cs"/>
                        </a:rPr>
                        <a:t>Responsibilities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Legal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bg1"/>
                          </a:solidFill>
                          <a:effectLst/>
                          <a:latin typeface="+mn-lt"/>
                          <a:ea typeface="+mn-ea"/>
                          <a:cs typeface="+mn-cs"/>
                        </a:rPr>
                        <a:t>Responsibilities</a:t>
                      </a:r>
                    </a:p>
                  </a:txBody>
                  <a:tcPr/>
                </a:tc>
                <a:extLst>
                  <a:ext uri="{0D108BD9-81ED-4DB2-BD59-A6C34878D82A}">
                    <a16:rowId xmlns:a16="http://schemas.microsoft.com/office/drawing/2014/main" val="1414033759"/>
                  </a:ext>
                </a:extLst>
              </a:tr>
              <a:tr h="7503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To ring a hotel you have reserved a room in to tell them you are no longer coming to stay.</a:t>
                      </a:r>
                    </a:p>
                  </a:txBody>
                  <a:tcPr>
                    <a:lnR w="381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A teacher informing the police of a serious incident regarding a student they teach</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85822993"/>
                  </a:ext>
                </a:extLst>
              </a:tr>
              <a:tr h="8068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Someone telling their best friend their fiancé has been unfaithful </a:t>
                      </a:r>
                    </a:p>
                  </a:txBody>
                  <a:tcPr>
                    <a:lnR w="381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Students not carrying in their bags or pockets any harmful weapons or substances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14633441"/>
                  </a:ext>
                </a:extLst>
              </a:tr>
              <a:tr h="585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Learners behaving well in class and completing the work. </a:t>
                      </a:r>
                    </a:p>
                  </a:txBody>
                  <a:tcPr>
                    <a:lnR w="38100" cap="flat" cmpd="sng" algn="ctr">
                      <a:solidFill>
                        <a:schemeClr val="tx1"/>
                      </a:solidFill>
                      <a:prstDash val="solid"/>
                      <a:round/>
                      <a:headEnd type="none" w="med" len="med"/>
                      <a:tailEnd type="none" w="med" len="med"/>
                    </a:lnR>
                  </a:tcPr>
                </a:tc>
                <a:tc>
                  <a:txBody>
                    <a:bodyPr/>
                    <a:lstStyle/>
                    <a:p>
                      <a:r>
                        <a:rPr lang="en-GB" sz="1100" dirty="0"/>
                        <a:t>Parents</a:t>
                      </a:r>
                      <a:r>
                        <a:rPr lang="en-GB" sz="1100" baseline="0" dirty="0"/>
                        <a:t> ensuring their child receives an education </a:t>
                      </a:r>
                      <a:endParaRPr lang="en-GB" sz="11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11688740"/>
                  </a:ext>
                </a:extLst>
              </a:tr>
              <a:tr h="405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t>Getting a refund if an item is faulty. </a:t>
                      </a:r>
                    </a:p>
                  </a:txBody>
                  <a:tcPr>
                    <a:lnR w="38100" cap="flat" cmpd="sng" algn="ctr">
                      <a:solidFill>
                        <a:schemeClr val="tx1"/>
                      </a:solidFill>
                      <a:prstDash val="solid"/>
                      <a:round/>
                      <a:headEnd type="none" w="med" len="med"/>
                      <a:tailEnd type="none" w="med" len="med"/>
                    </a:lnR>
                  </a:tcPr>
                </a:tc>
                <a:tc>
                  <a:txBody>
                    <a:bodyPr/>
                    <a:lstStyle/>
                    <a:p>
                      <a:r>
                        <a:rPr lang="en-GB" sz="1100" dirty="0"/>
                        <a:t>Businesses</a:t>
                      </a:r>
                      <a:r>
                        <a:rPr lang="en-GB" sz="1100" baseline="0" dirty="0"/>
                        <a:t> selling goods which are legal /approved.</a:t>
                      </a:r>
                      <a:endParaRPr lang="en-GB" sz="11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46380351"/>
                  </a:ext>
                </a:extLst>
              </a:tr>
            </a:tbl>
          </a:graphicData>
        </a:graphic>
      </p:graphicFrame>
      <p:pic>
        <p:nvPicPr>
          <p:cNvPr id="14" name="Picture 13"/>
          <p:cNvPicPr/>
          <p:nvPr/>
        </p:nvPicPr>
        <p:blipFill rotWithShape="1">
          <a:blip r:embed="rId4"/>
          <a:srcRect l="10636" t="16577" r="75645" b="53323"/>
          <a:stretch/>
        </p:blipFill>
        <p:spPr bwMode="auto">
          <a:xfrm>
            <a:off x="1903891" y="3890012"/>
            <a:ext cx="3679446" cy="2817355"/>
          </a:xfrm>
          <a:prstGeom prst="rect">
            <a:avLst/>
          </a:prstGeom>
          <a:ln>
            <a:noFill/>
          </a:ln>
          <a:extLst>
            <a:ext uri="{53640926-AAD7-44D8-BBD7-CCE9431645EC}">
              <a14:shadowObscured xmlns:a14="http://schemas.microsoft.com/office/drawing/2010/main"/>
            </a:ext>
          </a:extLst>
        </p:spPr>
      </p:pic>
      <p:sp>
        <p:nvSpPr>
          <p:cNvPr id="16" name="Rectangle 15">
            <a:extLst>
              <a:ext uri="{FF2B5EF4-FFF2-40B4-BE49-F238E27FC236}">
                <a16:creationId xmlns:a16="http://schemas.microsoft.com/office/drawing/2014/main" id="{893ECCAA-BB4F-4D32-8387-1F5E05CF2425}"/>
              </a:ext>
            </a:extLst>
          </p:cNvPr>
          <p:cNvSpPr/>
          <p:nvPr/>
        </p:nvSpPr>
        <p:spPr>
          <a:xfrm>
            <a:off x="62489" y="5537816"/>
            <a:ext cx="1750003" cy="1169551"/>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rPr>
              <a:t>Age</a:t>
            </a:r>
            <a:r>
              <a:rPr kumimoji="0" lang="en-GB" sz="1400" b="1" i="0" u="none" strike="noStrike" kern="1200" cap="none" spc="0" normalizeH="0" noProof="0" dirty="0">
                <a:ln>
                  <a:noFill/>
                </a:ln>
                <a:solidFill>
                  <a:prstClr val="black"/>
                </a:solidFill>
                <a:effectLst/>
                <a:uLnTx/>
                <a:uFillTx/>
                <a:latin typeface="Calibri" panose="020F0502020204030204"/>
              </a:rPr>
              <a:t> of criminal responsibility: </a:t>
            </a:r>
            <a:endParaRPr lang="en-GB" sz="1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prstClr val="black"/>
                </a:solidFill>
                <a:latin typeface="Calibri" panose="020F0502020204030204"/>
              </a:rPr>
              <a:t>England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rPr>
              <a:t>Scotland</a:t>
            </a:r>
            <a:r>
              <a:rPr kumimoji="0" lang="en-GB" sz="1400" b="1" i="0" u="none" strike="noStrike" kern="1200" cap="none" spc="0" normalizeH="0" noProof="0" dirty="0">
                <a:ln>
                  <a:noFill/>
                </a:ln>
                <a:solidFill>
                  <a:prstClr val="black"/>
                </a:solidFill>
                <a:effectLst/>
                <a:uLnTx/>
                <a:uFillTx/>
                <a:latin typeface="Calibri" panose="020F0502020204030204"/>
              </a:rPr>
              <a:t> : 12</a:t>
            </a:r>
            <a:endParaRPr kumimoji="0" lang="en-GB" sz="1400" b="1" i="0" u="none" strike="noStrike" kern="1200" cap="none" spc="0" normalizeH="0" baseline="0" noProof="0" dirty="0">
              <a:ln>
                <a:noFill/>
              </a:ln>
              <a:solidFill>
                <a:prstClr val="black"/>
              </a:solidFill>
              <a:effectLst/>
              <a:uLnTx/>
              <a:uFillTx/>
              <a:latin typeface="Calibri" panose="020F0502020204030204"/>
            </a:endParaRPr>
          </a:p>
        </p:txBody>
      </p:sp>
      <p:pic>
        <p:nvPicPr>
          <p:cNvPr id="17" name="Picture 2" descr="Magna Carta | History, Summary, &amp; Importance | Britannica">
            <a:extLst>
              <a:ext uri="{FF2B5EF4-FFF2-40B4-BE49-F238E27FC236}">
                <a16:creationId xmlns:a16="http://schemas.microsoft.com/office/drawing/2014/main" id="{7D3E2F32-D0EB-4BEA-B12A-D96E53D44E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4424" y="559844"/>
            <a:ext cx="1450110" cy="83260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43C5B46C-FF80-4F2E-9E09-92F510633A77}"/>
              </a:ext>
            </a:extLst>
          </p:cNvPr>
          <p:cNvSpPr/>
          <p:nvPr/>
        </p:nvSpPr>
        <p:spPr>
          <a:xfrm>
            <a:off x="5649366" y="3636846"/>
            <a:ext cx="2028596" cy="1326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The Universal Declaration of Human Rights:</a:t>
            </a:r>
          </a:p>
          <a:p>
            <a:pPr algn="ctr"/>
            <a:endParaRPr lang="en-GB" sz="1100" dirty="0"/>
          </a:p>
          <a:p>
            <a:pPr algn="ctr"/>
            <a:r>
              <a:rPr lang="en-GB" sz="1100" dirty="0"/>
              <a:t>- All equal before the law</a:t>
            </a:r>
          </a:p>
          <a:p>
            <a:pPr algn="ctr"/>
            <a:r>
              <a:rPr lang="en-GB" sz="1100" dirty="0"/>
              <a:t>- Right to education eight to freedom of expression </a:t>
            </a:r>
          </a:p>
        </p:txBody>
      </p:sp>
      <p:sp>
        <p:nvSpPr>
          <p:cNvPr id="20" name="Rectangle 19">
            <a:extLst>
              <a:ext uri="{FF2B5EF4-FFF2-40B4-BE49-F238E27FC236}">
                <a16:creationId xmlns:a16="http://schemas.microsoft.com/office/drawing/2014/main" id="{062118FB-516E-4B37-9077-932FABFD96EC}"/>
              </a:ext>
            </a:extLst>
          </p:cNvPr>
          <p:cNvSpPr/>
          <p:nvPr/>
        </p:nvSpPr>
        <p:spPr>
          <a:xfrm>
            <a:off x="5737226" y="5061527"/>
            <a:ext cx="1940736" cy="1240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The United Nations Convention on the Rights of the Child:</a:t>
            </a:r>
          </a:p>
          <a:p>
            <a:pPr algn="ctr"/>
            <a:endParaRPr lang="en-GB" sz="1100" dirty="0"/>
          </a:p>
          <a:p>
            <a:pPr algn="ctr"/>
            <a:r>
              <a:rPr lang="en-GB" sz="1100" dirty="0"/>
              <a:t>- Right to life</a:t>
            </a:r>
          </a:p>
          <a:p>
            <a:pPr algn="ctr"/>
            <a:r>
              <a:rPr lang="en-GB" sz="1100" dirty="0"/>
              <a:t>- Right to good health and good quality care </a:t>
            </a:r>
          </a:p>
        </p:txBody>
      </p:sp>
      <p:sp>
        <p:nvSpPr>
          <p:cNvPr id="22" name="Title 1">
            <a:extLst>
              <a:ext uri="{FF2B5EF4-FFF2-40B4-BE49-F238E27FC236}">
                <a16:creationId xmlns:a16="http://schemas.microsoft.com/office/drawing/2014/main" id="{ECF45D89-AD99-4D75-8B8B-B2ADECA4442A}"/>
              </a:ext>
            </a:extLst>
          </p:cNvPr>
          <p:cNvSpPr txBox="1">
            <a:spLocks/>
          </p:cNvSpPr>
          <p:nvPr/>
        </p:nvSpPr>
        <p:spPr>
          <a:xfrm>
            <a:off x="7743991" y="903670"/>
            <a:ext cx="4197296" cy="524605"/>
          </a:xfrm>
          <a:prstGeom prst="rect">
            <a:avLst/>
          </a:prstGeom>
          <a:solidFill>
            <a:srgbClr val="7030A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100" dirty="0">
                <a:solidFill>
                  <a:schemeClr val="bg1"/>
                </a:solidFill>
                <a:latin typeface="Arial Rounded MT Bold" panose="020F0704030504030204" pitchFamily="34" charset="0"/>
              </a:rPr>
              <a:t>What is a Trade Union: </a:t>
            </a:r>
          </a:p>
          <a:p>
            <a:pPr algn="ctr"/>
            <a:r>
              <a:rPr lang="en-GB" sz="1100" dirty="0">
                <a:solidFill>
                  <a:schemeClr val="bg1"/>
                </a:solidFill>
              </a:rPr>
              <a:t>Trade unions were set up by groups of employees to protect their rights, and to campaign for fair wages and safe working conditions.</a:t>
            </a:r>
            <a:endParaRPr lang="en-GB" sz="1100" dirty="0">
              <a:solidFill>
                <a:schemeClr val="bg1"/>
              </a:solidFill>
              <a:latin typeface="Arial Rounded MT Bold" panose="020F0704030504030204" pitchFamily="34" charset="0"/>
            </a:endParaRPr>
          </a:p>
        </p:txBody>
      </p:sp>
      <p:sp>
        <p:nvSpPr>
          <p:cNvPr id="23" name="Title 1">
            <a:extLst>
              <a:ext uri="{FF2B5EF4-FFF2-40B4-BE49-F238E27FC236}">
                <a16:creationId xmlns:a16="http://schemas.microsoft.com/office/drawing/2014/main" id="{ECF45D89-AD99-4D75-8B8B-B2ADECA4442A}"/>
              </a:ext>
            </a:extLst>
          </p:cNvPr>
          <p:cNvSpPr txBox="1">
            <a:spLocks/>
          </p:cNvSpPr>
          <p:nvPr/>
        </p:nvSpPr>
        <p:spPr>
          <a:xfrm>
            <a:off x="8662073" y="79757"/>
            <a:ext cx="3386292" cy="777280"/>
          </a:xfrm>
          <a:prstGeom prst="rect">
            <a:avLst/>
          </a:prstGeom>
          <a:solidFill>
            <a:srgbClr val="7030A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100" dirty="0">
                <a:solidFill>
                  <a:schemeClr val="bg1"/>
                </a:solidFill>
                <a:latin typeface="Arial Rounded MT Bold" panose="020F0704030504030204" pitchFamily="34" charset="0"/>
              </a:rPr>
              <a:t>What is a an employee association?: </a:t>
            </a:r>
          </a:p>
          <a:p>
            <a:pPr algn="ctr"/>
            <a:r>
              <a:rPr lang="en-GB" sz="1100" dirty="0">
                <a:solidFill>
                  <a:schemeClr val="bg1"/>
                </a:solidFill>
              </a:rPr>
              <a:t>Employers' associations are the owners' and managers' version of </a:t>
            </a:r>
            <a:r>
              <a:rPr lang="en-GB" sz="1100" b="1" dirty="0">
                <a:solidFill>
                  <a:schemeClr val="bg1"/>
                </a:solidFill>
              </a:rPr>
              <a:t>trade unions</a:t>
            </a:r>
            <a:r>
              <a:rPr lang="en-GB" sz="1100" dirty="0">
                <a:solidFill>
                  <a:schemeClr val="bg1"/>
                </a:solidFill>
              </a:rPr>
              <a:t>. These groups often represent employers during any negotiation with the unions</a:t>
            </a:r>
            <a:r>
              <a:rPr lang="en-GB" sz="1100" dirty="0"/>
              <a:t>.</a:t>
            </a:r>
          </a:p>
          <a:p>
            <a:pPr algn="ctr"/>
            <a:endParaRPr lang="en-GB" sz="1100" dirty="0">
              <a:solidFill>
                <a:schemeClr val="bg1"/>
              </a:solidFill>
              <a:latin typeface="Arial Rounded MT Bold" panose="020F0704030504030204" pitchFamily="34" charset="0"/>
            </a:endParaRPr>
          </a:p>
        </p:txBody>
      </p:sp>
      <p:pic>
        <p:nvPicPr>
          <p:cNvPr id="25" name="Picture 24"/>
          <p:cNvPicPr/>
          <p:nvPr/>
        </p:nvPicPr>
        <p:blipFill rotWithShape="1">
          <a:blip r:embed="rId6"/>
          <a:srcRect l="8752" t="8863" r="71748" b="60414"/>
          <a:stretch/>
        </p:blipFill>
        <p:spPr bwMode="auto">
          <a:xfrm>
            <a:off x="7743991" y="1567862"/>
            <a:ext cx="4304374" cy="2738306"/>
          </a:xfrm>
          <a:prstGeom prst="rect">
            <a:avLst/>
          </a:prstGeom>
          <a:ln>
            <a:noFill/>
          </a:ln>
          <a:extLst>
            <a:ext uri="{53640926-AAD7-44D8-BBD7-CCE9431645EC}">
              <a14:shadowObscured xmlns:a14="http://schemas.microsoft.com/office/drawing/2010/main"/>
            </a:ext>
          </a:extLst>
        </p:spPr>
      </p:pic>
      <p:sp>
        <p:nvSpPr>
          <p:cNvPr id="27" name="Rectangle 26"/>
          <p:cNvSpPr/>
          <p:nvPr/>
        </p:nvSpPr>
        <p:spPr>
          <a:xfrm>
            <a:off x="7888319" y="5191201"/>
            <a:ext cx="4160046" cy="769441"/>
          </a:xfrm>
          <a:prstGeom prst="rect">
            <a:avLst/>
          </a:prstGeom>
          <a:solidFill>
            <a:schemeClr val="accent2">
              <a:lumMod val="60000"/>
              <a:lumOff val="40000"/>
            </a:schemeClr>
          </a:solidFill>
        </p:spPr>
        <p:txBody>
          <a:bodyPr wrap="square">
            <a:spAutoFit/>
          </a:bodyPr>
          <a:lstStyle/>
          <a:p>
            <a:pPr algn="ctr"/>
            <a:r>
              <a:rPr lang="en-GB" sz="1100" b="1" dirty="0"/>
              <a:t>The Government Counter-Terrorism and Security Act (2015) allows for people to be excluded from the UK and for the government to track and store data on people’s conversations, contacts and movements. This goes against our right to privacy. </a:t>
            </a:r>
          </a:p>
        </p:txBody>
      </p:sp>
      <p:sp>
        <p:nvSpPr>
          <p:cNvPr id="28" name="Rectangle 27"/>
          <p:cNvSpPr/>
          <p:nvPr/>
        </p:nvSpPr>
        <p:spPr>
          <a:xfrm>
            <a:off x="7860085" y="6188383"/>
            <a:ext cx="4216514" cy="430887"/>
          </a:xfrm>
          <a:prstGeom prst="rect">
            <a:avLst/>
          </a:prstGeom>
          <a:solidFill>
            <a:srgbClr val="92D050"/>
          </a:solidFill>
        </p:spPr>
        <p:txBody>
          <a:bodyPr wrap="square">
            <a:spAutoFit/>
          </a:bodyPr>
          <a:lstStyle/>
          <a:p>
            <a:pPr lvl="0" algn="ctr">
              <a:defRPr/>
            </a:pPr>
            <a:r>
              <a:rPr lang="en-GB" sz="1100" b="1" dirty="0"/>
              <a:t>Terrorism threatens our human rights and so must be stopped. This makes counter-terrorism measures essential for human rights law.</a:t>
            </a:r>
          </a:p>
        </p:txBody>
      </p:sp>
      <p:sp>
        <p:nvSpPr>
          <p:cNvPr id="29" name="TextBox 28"/>
          <p:cNvSpPr txBox="1"/>
          <p:nvPr/>
        </p:nvSpPr>
        <p:spPr>
          <a:xfrm>
            <a:off x="5419090" y="1399996"/>
            <a:ext cx="2324901" cy="1954381"/>
          </a:xfrm>
          <a:prstGeom prst="rect">
            <a:avLst/>
          </a:prstGeom>
          <a:solidFill>
            <a:schemeClr val="accent6">
              <a:lumMod val="40000"/>
              <a:lumOff val="60000"/>
            </a:schemeClr>
          </a:solidFill>
        </p:spPr>
        <p:txBody>
          <a:bodyPr wrap="square" rtlCol="0">
            <a:spAutoFit/>
          </a:bodyPr>
          <a:lstStyle/>
          <a:p>
            <a:r>
              <a:rPr lang="en-GB" sz="1100" b="1" dirty="0"/>
              <a:t>Magna carta</a:t>
            </a:r>
          </a:p>
          <a:p>
            <a:endParaRPr lang="en-GB" sz="1100" b="1" dirty="0"/>
          </a:p>
          <a:p>
            <a:pPr marL="171450" indent="-171450">
              <a:buFont typeface="Arial" panose="020B0604020202020204" pitchFamily="34" charset="0"/>
              <a:buChar char="•"/>
            </a:pPr>
            <a:r>
              <a:rPr lang="en-GB" sz="1100" b="1" dirty="0"/>
              <a:t>Placed limits on royal authority by establishing law as a power in itself</a:t>
            </a:r>
            <a:r>
              <a:rPr lang="en-GB" sz="1100" dirty="0"/>
              <a:t>. </a:t>
            </a:r>
          </a:p>
          <a:p>
            <a:pPr marL="171450" indent="-171450">
              <a:buFont typeface="Arial" panose="020B0604020202020204" pitchFamily="34" charset="0"/>
              <a:buChar char="•"/>
            </a:pPr>
            <a:endParaRPr lang="en-GB" sz="1100" dirty="0"/>
          </a:p>
          <a:p>
            <a:pPr marL="171450" indent="-171450">
              <a:buFont typeface="Arial" panose="020B0604020202020204" pitchFamily="34" charset="0"/>
              <a:buChar char="•"/>
            </a:pPr>
            <a:r>
              <a:rPr lang="en-GB" sz="1100" b="1" dirty="0"/>
              <a:t>No subject/citizen  may be imprisoned without cause shown.</a:t>
            </a:r>
          </a:p>
          <a:p>
            <a:pPr marL="171450" indent="-171450">
              <a:buFont typeface="Arial" panose="020B0604020202020204" pitchFamily="34" charset="0"/>
              <a:buChar char="•"/>
            </a:pPr>
            <a:endParaRPr lang="en-GB" sz="1100" b="1" dirty="0"/>
          </a:p>
          <a:p>
            <a:pPr marL="171450" indent="-171450">
              <a:buFont typeface="Arial" panose="020B0604020202020204" pitchFamily="34" charset="0"/>
              <a:buChar char="•"/>
            </a:pPr>
            <a:r>
              <a:rPr lang="en-GB" sz="1100" b="1" dirty="0"/>
              <a:t>Right to be tried by a jury of their peers</a:t>
            </a:r>
          </a:p>
        </p:txBody>
      </p:sp>
      <p:sp>
        <p:nvSpPr>
          <p:cNvPr id="30" name="TextBox 29"/>
          <p:cNvSpPr txBox="1"/>
          <p:nvPr/>
        </p:nvSpPr>
        <p:spPr>
          <a:xfrm>
            <a:off x="8092498" y="4415196"/>
            <a:ext cx="3491346" cy="646331"/>
          </a:xfrm>
          <a:prstGeom prst="rect">
            <a:avLst/>
          </a:prstGeom>
          <a:noFill/>
          <a:ln>
            <a:solidFill>
              <a:srgbClr val="92D050"/>
            </a:solidFill>
          </a:ln>
        </p:spPr>
        <p:txBody>
          <a:bodyPr wrap="square" rtlCol="0">
            <a:spAutoFit/>
          </a:bodyPr>
          <a:lstStyle/>
          <a:p>
            <a:pPr algn="ctr"/>
            <a:r>
              <a:rPr lang="en-GB" b="1" dirty="0">
                <a:solidFill>
                  <a:srgbClr val="92D050"/>
                </a:solidFill>
                <a:effectLst>
                  <a:outerShdw blurRad="38100" dist="38100" dir="2700000" algn="tl">
                    <a:srgbClr val="000000">
                      <a:alpha val="43137"/>
                    </a:srgbClr>
                  </a:outerShdw>
                </a:effectLst>
              </a:rPr>
              <a:t>Pro’s</a:t>
            </a:r>
            <a:r>
              <a:rPr lang="en-GB" b="1" dirty="0"/>
              <a:t> and </a:t>
            </a:r>
            <a:r>
              <a:rPr lang="en-GB" b="1" dirty="0">
                <a:solidFill>
                  <a:schemeClr val="accent2">
                    <a:lumMod val="60000"/>
                    <a:lumOff val="40000"/>
                  </a:schemeClr>
                </a:solidFill>
                <a:effectLst>
                  <a:outerShdw blurRad="38100" dist="38100" dir="2700000" algn="tl">
                    <a:srgbClr val="000000">
                      <a:alpha val="43137"/>
                    </a:srgbClr>
                  </a:outerShdw>
                </a:effectLst>
              </a:rPr>
              <a:t>cons</a:t>
            </a:r>
            <a:r>
              <a:rPr lang="en-GB" b="1" dirty="0"/>
              <a:t> of anti terror laws for human rights </a:t>
            </a:r>
          </a:p>
        </p:txBody>
      </p:sp>
    </p:spTree>
    <p:extLst>
      <p:ext uri="{BB962C8B-B14F-4D97-AF65-F5344CB8AC3E}">
        <p14:creationId xmlns:p14="http://schemas.microsoft.com/office/powerpoint/2010/main" val="4192019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847085F81FBB49AD4B3F31AA2038EB" ma:contentTypeVersion="6" ma:contentTypeDescription="Create a new document." ma:contentTypeScope="" ma:versionID="d726979265c32c51bf17df4f327013a2">
  <xsd:schema xmlns:xsd="http://www.w3.org/2001/XMLSchema" xmlns:xs="http://www.w3.org/2001/XMLSchema" xmlns:p="http://schemas.microsoft.com/office/2006/metadata/properties" xmlns:ns3="b14200f1-b009-4576-b2df-8aecd0a34028" targetNamespace="http://schemas.microsoft.com/office/2006/metadata/properties" ma:root="true" ma:fieldsID="2d963f83f2a8a8b065704952146ee1a8" ns3:_="">
    <xsd:import namespace="b14200f1-b009-4576-b2df-8aecd0a3402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4200f1-b009-4576-b2df-8aecd0a340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932D058-59ED-4DFD-912E-E96E888456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4200f1-b009-4576-b2df-8aecd0a340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833018-9CC4-45DF-A905-879BE24F7ABF}">
  <ds:schemaRefs>
    <ds:schemaRef ds:uri="http://schemas.microsoft.com/sharepoint/v3/contenttype/forms"/>
  </ds:schemaRefs>
</ds:datastoreItem>
</file>

<file path=customXml/itemProps3.xml><?xml version="1.0" encoding="utf-8"?>
<ds:datastoreItem xmlns:ds="http://schemas.openxmlformats.org/officeDocument/2006/customXml" ds:itemID="{51CD11FB-2678-4120-B942-93319E142900}">
  <ds:schemaRefs>
    <ds:schemaRef ds:uri="http://schemas.openxmlformats.org/package/2006/metadata/core-properties"/>
    <ds:schemaRef ds:uri="http://schemas.microsoft.com/office/infopath/2007/PartnerControls"/>
    <ds:schemaRef ds:uri="http://www.w3.org/XML/1998/namespace"/>
    <ds:schemaRef ds:uri="http://purl.org/dc/terms/"/>
    <ds:schemaRef ds:uri="http://schemas.microsoft.com/office/2006/metadata/properties"/>
    <ds:schemaRef ds:uri="b14200f1-b009-4576-b2df-8aecd0a34028"/>
    <ds:schemaRef ds:uri="http://schemas.microsoft.com/office/2006/documentManagement/typ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409</Words>
  <Application>Microsoft Office PowerPoint</Application>
  <PresentationFormat>Widescreen</PresentationFormat>
  <Paragraphs>45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Rounded MT Bold</vt:lpstr>
      <vt:lpstr>Calibri</vt:lpstr>
      <vt:lpstr>Calibri Light</vt:lpstr>
      <vt:lpstr>Office Theme</vt:lpstr>
      <vt:lpstr>Knowledge organiser: Rights and Responsibilities </vt:lpstr>
    </vt:vector>
  </TitlesOfParts>
  <Company>Eastern Learning Alliance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organiser: Rights and Responsibilities </dc:title>
  <dc:creator>Cameron Reed</dc:creator>
  <cp:lastModifiedBy>Cameron Reed</cp:lastModifiedBy>
  <cp:revision>1</cp:revision>
  <dcterms:created xsi:type="dcterms:W3CDTF">2022-11-09T17:11:06Z</dcterms:created>
  <dcterms:modified xsi:type="dcterms:W3CDTF">2022-11-09T17:11:31Z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0x0101005D847085F81FBB49AD4B3F31AA2038EB</vt:lpwstr>
  </property>
</Properties>
</file>