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7" r:id="rId2"/>
    <p:sldId id="270" r:id="rId3"/>
    <p:sldId id="281" r:id="rId4"/>
    <p:sldId id="276" r:id="rId5"/>
    <p:sldId id="282" r:id="rId6"/>
    <p:sldId id="261" r:id="rId7"/>
    <p:sldId id="275" r:id="rId8"/>
    <p:sldId id="280" r:id="rId9"/>
    <p:sldId id="284" r:id="rId10"/>
    <p:sldId id="264" r:id="rId11"/>
    <p:sldId id="289" r:id="rId12"/>
    <p:sldId id="290" r:id="rId13"/>
    <p:sldId id="277" r:id="rId14"/>
    <p:sldId id="274" r:id="rId15"/>
    <p:sldId id="279" r:id="rId16"/>
    <p:sldId id="263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1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13A57-BEDA-48D4-A147-58DE706FA260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9451-35EB-4023-B830-D61665CD71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2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141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873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141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012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2965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6367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8105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001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669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133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457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4545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31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0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5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17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22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41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8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CC05-B5A5-4C8A-BDD0-F3CE2BAB3F0E}" type="datetimeFigureOut">
              <a:rPr lang="fr-FR" smtClean="0"/>
              <a:t>28/01/2025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sea-ship-traffic-vehicle-1295116/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s://commons.wikimedia.org/wiki/File:Airplane.sv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659" y="1258743"/>
            <a:ext cx="9126680" cy="1325563"/>
          </a:xfrm>
        </p:spPr>
        <p:txBody>
          <a:bodyPr>
            <a:noAutofit/>
          </a:bodyPr>
          <a:lstStyle/>
          <a:p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>MODULE 5</a:t>
            </a:r>
          </a:p>
        </p:txBody>
      </p:sp>
    </p:spTree>
    <p:extLst>
      <p:ext uri="{BB962C8B-B14F-4D97-AF65-F5344CB8AC3E}">
        <p14:creationId xmlns:p14="http://schemas.microsoft.com/office/powerpoint/2010/main" val="2384223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780618"/>
              </p:ext>
            </p:extLst>
          </p:nvPr>
        </p:nvGraphicFramePr>
        <p:xfrm>
          <a:off x="0" y="1"/>
          <a:ext cx="12192001" cy="6923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9714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661497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199970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256353">
                  <a:extLst>
                    <a:ext uri="{9D8B030D-6E8A-4147-A177-3AD203B41FA5}">
                      <a16:colId xmlns:a16="http://schemas.microsoft.com/office/drawing/2014/main" val="3189617028"/>
                    </a:ext>
                  </a:extLst>
                </a:gridCol>
                <a:gridCol w="1620472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882029">
                  <a:extLst>
                    <a:ext uri="{9D8B030D-6E8A-4147-A177-3AD203B41FA5}">
                      <a16:colId xmlns:a16="http://schemas.microsoft.com/office/drawing/2014/main" val="849840396"/>
                    </a:ext>
                  </a:extLst>
                </a:gridCol>
                <a:gridCol w="3381966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</a:tblGrid>
              <a:tr h="673709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M5-1  Est-ce que tu penses que les vacances sont importantes? Pourquoi / Pourquoi pas?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think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are important?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/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not?                                                                            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887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037167">
                <a:tc rowSpan="5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À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avis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my opinion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Selon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moi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According to me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pense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que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think that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 me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semble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que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 seems to me that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trouve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que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find that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Personnellement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je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trouve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que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Personnally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I find that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D’après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moi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According to me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les vacances sont très importantes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are important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les vacances sont assez utiles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useful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les vacances sont nécessaires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necessary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parce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because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car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puisque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as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vu que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seeing as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étant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donné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given that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vu que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c’est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seen that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même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si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even if 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ça  permet de se reposer.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enables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rest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ça nous aide à oublier le stress.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helps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us to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forget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stress.</a:t>
                      </a: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on peut passer du temps en famille.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can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time.</a:t>
                      </a: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on peut découvrir de nouvelles cultures.</a:t>
                      </a:r>
                    </a:p>
                    <a:p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can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discover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new cultures.</a:t>
                      </a: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on a l'occasion de s'amuser et de se détendre.</a:t>
                      </a:r>
                    </a:p>
                    <a:p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have the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opportunity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have fun and relax. 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ça permet de changer d’air. </a:t>
                      </a:r>
                    </a:p>
                    <a:p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allows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change of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scenery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ça permet de recharger les batteries</a:t>
                      </a:r>
                      <a:r>
                        <a:rPr lang="fr-FR" sz="1100" b="1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enables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recharge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batteries. </a:t>
                      </a:r>
                      <a:endParaRPr lang="en-GB" dirty="0"/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Par exemple, pendant les vacances d’été, je voyage souvent à la plage avec ma famille.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For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example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in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summer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holdiays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,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often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travel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to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beach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family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Par exemple, l’année dernière, j’ai visité Paris et j’ai adoré les monuments historiques.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For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example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last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year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,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visited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Paris and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loved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historical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monuments. </a:t>
                      </a: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Si je reste à la maison pendant les vacances, je profite du temps pour me reposer et lire des livres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If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saty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at home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during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,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make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most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of the time to relax and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read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books. </a:t>
                      </a:r>
                    </a:p>
                    <a:p>
                      <a:endParaRPr lang="pt-BR" sz="1100" b="1" i="1" baseline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en plus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furthermore</a:t>
                      </a: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cependant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however</a:t>
                      </a: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aussi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also</a:t>
                      </a: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par contre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on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other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hand</a:t>
                      </a:r>
                      <a:endParaRPr lang="en-GB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en-GB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certaines personnes disent que les vacances sont inutiles, mais je ne suis pas d’accord.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people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say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that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are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pointless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, but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disagree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bien que les vacances puissent être coûteuses, je pense qu’elles sont indispensables.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eventhough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can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be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expensives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,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think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that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they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are essential.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certains trouvent les vacances ennuyeuses, mais moi, je les trouve relaxantes.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people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find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holdiays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boring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, but </a:t>
                      </a:r>
                      <a:r>
                        <a:rPr lang="en-GB" sz="1100" b="0" i="0" dirty="0">
                          <a:solidFill>
                            <a:srgbClr val="00B0F0"/>
                          </a:solidFill>
                        </a:rPr>
                        <a:t>I find them relaxing.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12000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si je pouvais, je partirais en vacances chaque mois pour découvrir de nouveaux endroits.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if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could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would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go on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every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month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discover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new places.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si on n’avait pas de vacances, on serait toujours fatigué.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if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did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not have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,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would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always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be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tired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6651735"/>
                  </a:ext>
                </a:extLst>
              </a:tr>
              <a:tr h="20605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les vacances ne sont pas vraiment importantes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not important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les vacances ne sont pas nécessaires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are not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necessary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les vacances sont une perte de temps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are 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waste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of time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889129"/>
                  </a:ext>
                </a:extLst>
              </a:tr>
              <a:tr h="18197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l’année prochaine, je vais passer mes vacances en Italie et j’ai hâte de découvrir la cuisine locale.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next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year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,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spend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in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Italy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and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looking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forward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discover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the local cuisine.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dans le futur, je voudrais voyager davantage pendant mes vacances pour découvrir de nouvelles cultures.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in the future,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would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like to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travel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more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during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discover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new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cutlures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après mes examens, je vais profiter de mes vacances pour me détendre et regarder des films.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after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exams,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make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most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of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to relax and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watch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films.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161266"/>
                  </a:ext>
                </a:extLst>
              </a:tr>
              <a:tr h="227036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les vacances ne sont pas vraiment importantes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not important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les vacances ne sont pas nécessaires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are not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necessary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les vacances sont une perte de temps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are 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waste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of time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ça peut être trop 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cher.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can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be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too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expensive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on peut s'ennuyer si on reste à la maison.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can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bored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if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stay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at home.</a:t>
                      </a: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il y a des gens qui préfèrent travailler.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there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are people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who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0" dirty="0" err="1">
                          <a:solidFill>
                            <a:srgbClr val="00B0F0"/>
                          </a:solidFill>
                        </a:rPr>
                        <a:t>prefer</a:t>
                      </a:r>
                      <a:r>
                        <a:rPr lang="fr-FR" sz="1100" b="0" i="0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100" b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ce n’est pas essentiel pour tout le monde.</a:t>
                      </a:r>
                    </a:p>
                    <a:p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essential for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everyone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GB" dirty="0"/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l’année prochaine, je vais passer mes vacances en Italie et j’ai hâte de découvrir la cuisine locale.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Next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year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,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spend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in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Italy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and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looking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forward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discover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the local cuisine.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dans le futur, je voudrais voyager davantage pendant mes vacances pour découvrir de nouvelles cultures.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people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say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that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are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pointless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, but 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disagree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après mes examens, je vais profiter de mes vacances pour me détendre et regarder des films.</a:t>
                      </a:r>
                      <a:endParaRPr lang="en-GB" dirty="0"/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159467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784" y="6181724"/>
            <a:ext cx="1202124" cy="6557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157" y="1048687"/>
            <a:ext cx="1228896" cy="12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77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613170"/>
              </p:ext>
            </p:extLst>
          </p:nvPr>
        </p:nvGraphicFramePr>
        <p:xfrm>
          <a:off x="0" y="-1231"/>
          <a:ext cx="12193976" cy="6859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796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457960">
                  <a:extLst>
                    <a:ext uri="{9D8B030D-6E8A-4147-A177-3AD203B41FA5}">
                      <a16:colId xmlns:a16="http://schemas.microsoft.com/office/drawing/2014/main" val="3922862035"/>
                    </a:ext>
                  </a:extLst>
                </a:gridCol>
                <a:gridCol w="2357120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2021840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3732396769"/>
                    </a:ext>
                  </a:extLst>
                </a:gridCol>
                <a:gridCol w="2105096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</a:tblGrid>
              <a:tr h="43648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M5-2  Tu voudrais voyager? Pourquoi / Pourquoi pas?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like to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travel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/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not?                                                                            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765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4069443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Oui, je voudrais voyager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Yes, I would like to travel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J’aimerais beaucoup voyager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 like to travel a lot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Non, je ne voudrais pas voyager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No, I would not like to travel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Peut-être, mais cela dépend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Perhaps, but it depends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parce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because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car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puisque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as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vu que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seeing as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étant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donné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given that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vu que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c’est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seen that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j’aimerais me reposer.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 like to rest.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je veux me faire de nouveaux amis.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want to make new friends.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je voudrais découvrir une nouvelle culture.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 like to discover new cultures.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j’aimerais sortir de la routine.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 like to escape the routine.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ce serait une bonne occasion pour apprendre une nouvelle langue.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 would be a good opportunity to learn a new language.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je pourrais essayer un nouveau sport.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could try a new sport.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Je voudrais voyager en France / en Espagne / au Japon.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 travel to France/ Spain / Japan.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J’aimerais passer mes vacances au camping / à l’hôtel / à la maison.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 like to spend my holidays in a campsite / a hotel / at home.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Ce serait dans un village calme.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 would be in a calm village.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J’aimerais visiter un château dans une vieille ville.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 like to </a:t>
                      </a:r>
                      <a:r>
                        <a:rPr lang="en-GB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vist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castle in an old town.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Il y aurait un grand choix de restaurants.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 would be a great choice of restaurants.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Il y aurait une piscine.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 would be a swimming pool.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Il y aurait  une belle vue sur la mer.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 would be a beautiful sea view.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Ce serait très agréable.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 would be very pleasant.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Ce serait une expérience inoubliable.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 would be an unforgettable experience.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Ce ne serait pas pour moi, car je préfère le calme.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 would not be for me because I prefer calm.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J’aimerais beaucoup explorer de nouveaux endroits.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 really like to explore new places.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Voyager me permettrait de changer d’air.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Travelling would enable me to change scenery.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en-GB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07673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c’est parfois trop cher.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sometimes it is too expensive.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je préfère rester à la maison avec ma famille.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prefer staying at home with my family.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voyager peut être fatigant.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GB" sz="1100" b="0" i="1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ravelling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can be tiring.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je n’aime pas quitter ma zone de confort.</a:t>
                      </a:r>
                      <a:endParaRPr lang="en-GB" sz="18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don’t like to leave my comfort zone. 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fr-FR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9941830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62F2D534-0BAF-5A42-49FE-5203D7BA96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116" y="3429000"/>
            <a:ext cx="1077977" cy="127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51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3072B07-E666-4845-B3CF-BEF21EC86A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982610"/>
              </p:ext>
            </p:extLst>
          </p:nvPr>
        </p:nvGraphicFramePr>
        <p:xfrm>
          <a:off x="-87466" y="0"/>
          <a:ext cx="12192001" cy="6892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879">
                  <a:extLst>
                    <a:ext uri="{9D8B030D-6E8A-4147-A177-3AD203B41FA5}">
                      <a16:colId xmlns:a16="http://schemas.microsoft.com/office/drawing/2014/main" val="3157039207"/>
                    </a:ext>
                  </a:extLst>
                </a:gridCol>
                <a:gridCol w="1385131">
                  <a:extLst>
                    <a:ext uri="{9D8B030D-6E8A-4147-A177-3AD203B41FA5}">
                      <a16:colId xmlns:a16="http://schemas.microsoft.com/office/drawing/2014/main" val="1080654873"/>
                    </a:ext>
                  </a:extLst>
                </a:gridCol>
                <a:gridCol w="3574402">
                  <a:extLst>
                    <a:ext uri="{9D8B030D-6E8A-4147-A177-3AD203B41FA5}">
                      <a16:colId xmlns:a16="http://schemas.microsoft.com/office/drawing/2014/main" val="2840697911"/>
                    </a:ext>
                  </a:extLst>
                </a:gridCol>
                <a:gridCol w="1157834">
                  <a:extLst>
                    <a:ext uri="{9D8B030D-6E8A-4147-A177-3AD203B41FA5}">
                      <a16:colId xmlns:a16="http://schemas.microsoft.com/office/drawing/2014/main" val="2117528339"/>
                    </a:ext>
                  </a:extLst>
                </a:gridCol>
                <a:gridCol w="1343659">
                  <a:extLst>
                    <a:ext uri="{9D8B030D-6E8A-4147-A177-3AD203B41FA5}">
                      <a16:colId xmlns:a16="http://schemas.microsoft.com/office/drawing/2014/main" val="300979622"/>
                    </a:ext>
                  </a:extLst>
                </a:gridCol>
                <a:gridCol w="3015096">
                  <a:extLst>
                    <a:ext uri="{9D8B030D-6E8A-4147-A177-3AD203B41FA5}">
                      <a16:colId xmlns:a16="http://schemas.microsoft.com/office/drawing/2014/main" val="2511160527"/>
                    </a:ext>
                  </a:extLst>
                </a:gridCol>
              </a:tblGrid>
              <a:tr h="36356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M4-3  Parle-moi de tes vacances idéales?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Telll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me about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ideal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(U1)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121248"/>
                  </a:ext>
                </a:extLst>
              </a:tr>
              <a:tr h="272674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GB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1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472870"/>
                  </a:ext>
                </a:extLst>
              </a:tr>
              <a:tr h="1545153">
                <a:tc rowSpan="6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Si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j’avais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le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choix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If I had the choice</a:t>
                      </a:r>
                    </a:p>
                    <a:p>
                      <a:endParaRPr lang="en-US" sz="12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Si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j’étais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riche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If I were rich</a:t>
                      </a:r>
                    </a:p>
                    <a:p>
                      <a:endParaRPr lang="en-US" sz="12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Si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j’avais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assez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d’argent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If I had enough of money</a:t>
                      </a:r>
                    </a:p>
                    <a:p>
                      <a:endParaRPr lang="en-US" sz="12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Si 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pouvais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If I could</a:t>
                      </a:r>
                    </a:p>
                    <a:p>
                      <a:endParaRPr lang="en-US" sz="12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Si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j’avais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l’occasion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If I had the chance</a:t>
                      </a:r>
                    </a:p>
                    <a:p>
                      <a:endParaRPr lang="en-US" sz="1200" b="1" i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Si </a:t>
                      </a:r>
                      <a:r>
                        <a:rPr lang="en-US" sz="1200" b="1" i="0" dirty="0" err="1">
                          <a:solidFill>
                            <a:srgbClr val="002060"/>
                          </a:solidFill>
                        </a:rPr>
                        <a:t>j’avais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la </a:t>
                      </a:r>
                      <a:r>
                        <a:rPr lang="en-US" sz="1200" b="1" i="0" dirty="0" err="1">
                          <a:solidFill>
                            <a:srgbClr val="002060"/>
                          </a:solidFill>
                        </a:rPr>
                        <a:t>possibilité</a:t>
                      </a:r>
                      <a:endParaRPr lang="en-US" sz="1200" b="1" i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If I had the possibility</a:t>
                      </a:r>
                    </a:p>
                    <a:p>
                      <a:endParaRPr lang="en-US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en-US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en-US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en-US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j’aimerais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mieux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rather</a:t>
                      </a:r>
                    </a:p>
                    <a:p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préfèrerais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prefer</a:t>
                      </a:r>
                    </a:p>
                    <a:p>
                      <a:endParaRPr lang="en-US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vacances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reposantes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relaxing holidays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vacances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éco-responsables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an eco-friendly holiday</a:t>
                      </a: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vacances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culturelles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a cultural holiday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vacances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d’aventure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an adventure holiday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de plus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moreover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et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and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outre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in addition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aussi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also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ensuite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then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puis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then</a:t>
                      </a:r>
                    </a:p>
                    <a:p>
                      <a:endParaRPr lang="en-GB" sz="1200" dirty="0">
                        <a:solidFill>
                          <a:srgbClr val="002060"/>
                        </a:solidFill>
                      </a:endParaRPr>
                    </a:p>
                    <a:p>
                      <a:endParaRPr lang="en-US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nagerais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avec les poisons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tropicaux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   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swim with tropical fish</a:t>
                      </a: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m’amuserais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avec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copains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copines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have fun with my friends</a:t>
                      </a: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mangerais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de 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nourriture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locale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délicieuse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eat delicious local food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nous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ferions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un vol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hélicoptère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dans le desert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we would take a helicopter flight in the desert</a:t>
                      </a:r>
                    </a:p>
                    <a:p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i="0" dirty="0" err="1">
                          <a:solidFill>
                            <a:srgbClr val="002060"/>
                          </a:solidFill>
                        </a:rPr>
                        <a:t>profiterais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du silence  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would take advantage of the silence</a:t>
                      </a:r>
                    </a:p>
                    <a:p>
                      <a:r>
                        <a:rPr lang="en-GB" sz="1200" b="1" i="0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</a:rPr>
                        <a:t>lirais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</a:rPr>
                        <a:t>   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would read</a:t>
                      </a:r>
                    </a:p>
                    <a:p>
                      <a:r>
                        <a:rPr lang="en-GB" sz="1200" b="1" i="0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</a:rPr>
                        <a:t>visiterais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</a:rPr>
                        <a:t> des beaux sites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would visit beautiful places</a:t>
                      </a:r>
                    </a:p>
                    <a:p>
                      <a:r>
                        <a:rPr lang="en-GB" sz="1200" b="1" i="0" dirty="0" err="1">
                          <a:solidFill>
                            <a:srgbClr val="002060"/>
                          </a:solidFill>
                        </a:rPr>
                        <a:t>j’achèterais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</a:rPr>
                        <a:t> des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</a:rPr>
                        <a:t>vêtements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would buy clothes. </a:t>
                      </a: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ferais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des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randonnées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go hiking</a:t>
                      </a: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ferais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du canoe-kayak  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go canoeing</a:t>
                      </a: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je me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reposerais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rest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regarderais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le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coucher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du soleil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  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watch the sunset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490819"/>
                  </a:ext>
                </a:extLst>
              </a:tr>
              <a:tr h="190871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passerais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vacances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spend my holidays</a:t>
                      </a:r>
                    </a:p>
                    <a:p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logerais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stay</a:t>
                      </a:r>
                    </a:p>
                    <a:p>
                      <a:endParaRPr lang="en-US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dans un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gîte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à 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campagne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in a holiday cottage in the countryside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dans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tente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sur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île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deserte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in a tent on a desert island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à 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montagne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  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in the mountains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un château 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a caste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ferme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 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a farm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dans un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hôtel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de luxe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in a luxury hotel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dans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auberge de jeunesse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in a youth hostel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dans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chambre d’hôte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in a bed and breakfast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111830"/>
                  </a:ext>
                </a:extLst>
              </a:tr>
              <a:tr h="2726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voyagerais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travel</a:t>
                      </a:r>
                    </a:p>
                    <a:p>
                      <a:r>
                        <a:rPr lang="en-US" sz="1200" b="1" i="0" dirty="0" err="1">
                          <a:solidFill>
                            <a:srgbClr val="002060"/>
                          </a:solidFill>
                        </a:rPr>
                        <a:t>j’irais</a:t>
                      </a:r>
                      <a:endParaRPr lang="en-US" sz="1200" b="1" i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avec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copins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copines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en-US" sz="1200" b="0" i="1" baseline="0" dirty="0">
                          <a:solidFill>
                            <a:srgbClr val="00B0F0"/>
                          </a:solidFill>
                        </a:rPr>
                        <a:t> my friends</a:t>
                      </a:r>
                      <a:endParaRPr lang="en-US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avec ma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famille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with my family</a:t>
                      </a: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avec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parents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with my parents</a:t>
                      </a: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avec mon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collège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with my school</a:t>
                      </a: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seul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/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seule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on my own</a:t>
                      </a:r>
                    </a:p>
                    <a:p>
                      <a:r>
                        <a:rPr lang="en-US" sz="1200" b="1" i="0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avion </a:t>
                      </a:r>
                      <a:r>
                        <a:rPr lang="en-US" sz="1200" b="1" i="0" dirty="0" err="1">
                          <a:solidFill>
                            <a:srgbClr val="002060"/>
                          </a:solidFill>
                        </a:rPr>
                        <a:t>privé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by private plan</a:t>
                      </a:r>
                    </a:p>
                    <a:p>
                      <a:r>
                        <a:rPr lang="en-US" sz="1200" b="1" i="0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bateau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by boat</a:t>
                      </a:r>
                    </a:p>
                    <a:p>
                      <a:r>
                        <a:rPr lang="en-US" sz="1200" b="1" i="0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train à </a:t>
                      </a:r>
                      <a:r>
                        <a:rPr lang="en-US" sz="1200" b="1" i="0" dirty="0" err="1">
                          <a:solidFill>
                            <a:srgbClr val="002060"/>
                          </a:solidFill>
                        </a:rPr>
                        <a:t>grande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i="0" dirty="0" err="1">
                          <a:solidFill>
                            <a:srgbClr val="002060"/>
                          </a:solidFill>
                        </a:rPr>
                        <a:t>vitesse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by high speed train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1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b="1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64282"/>
                  </a:ext>
                </a:extLst>
              </a:tr>
              <a:tr h="127247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1200" b="1" i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i="1" dirty="0" err="1">
                          <a:solidFill>
                            <a:srgbClr val="002060"/>
                          </a:solidFill>
                        </a:rPr>
                        <a:t>pense</a:t>
                      </a:r>
                      <a:r>
                        <a:rPr lang="en-US" sz="1200" b="1" i="1" dirty="0">
                          <a:solidFill>
                            <a:srgbClr val="002060"/>
                          </a:solidFill>
                        </a:rPr>
                        <a:t> que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think that</a:t>
                      </a:r>
                      <a:endParaRPr lang="en-US" sz="1200" b="1" i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i="1" dirty="0">
                          <a:solidFill>
                            <a:srgbClr val="002060"/>
                          </a:solidFill>
                        </a:rPr>
                        <a:t>à mon </a:t>
                      </a:r>
                      <a:r>
                        <a:rPr lang="en-US" sz="1200" b="1" i="1" dirty="0" err="1">
                          <a:solidFill>
                            <a:srgbClr val="002060"/>
                          </a:solidFill>
                        </a:rPr>
                        <a:t>avis</a:t>
                      </a:r>
                      <a:endParaRPr lang="en-US" sz="1200" b="1" i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in my opinion</a:t>
                      </a:r>
                      <a:endParaRPr lang="en-US" sz="1200" b="1" i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i="1" dirty="0" err="1">
                          <a:solidFill>
                            <a:srgbClr val="002060"/>
                          </a:solidFill>
                        </a:rPr>
                        <a:t>selon</a:t>
                      </a:r>
                      <a:r>
                        <a:rPr lang="en-US" sz="1200" b="1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i="1" dirty="0" err="1">
                          <a:solidFill>
                            <a:srgbClr val="002060"/>
                          </a:solidFill>
                        </a:rPr>
                        <a:t>moi</a:t>
                      </a:r>
                      <a:endParaRPr lang="en-US" sz="1200" b="1" i="1" dirty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sz="1200" b="0" i="0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my opinion</a:t>
                      </a:r>
                      <a:endParaRPr lang="en-US" sz="1200" b="1" i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i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i="1" dirty="0" err="1">
                          <a:solidFill>
                            <a:srgbClr val="002060"/>
                          </a:solidFill>
                        </a:rPr>
                        <a:t>dirais</a:t>
                      </a:r>
                      <a:r>
                        <a:rPr lang="en-US" sz="1200" b="1" i="1" dirty="0">
                          <a:solidFill>
                            <a:srgbClr val="002060"/>
                          </a:solidFill>
                        </a:rPr>
                        <a:t> que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would say that</a:t>
                      </a:r>
                      <a:endParaRPr lang="en-US" sz="1200" b="1" i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1" i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US" sz="1200" b="1" i="1" dirty="0" err="1">
                          <a:solidFill>
                            <a:srgbClr val="002060"/>
                          </a:solidFill>
                        </a:rPr>
                        <a:t>crois</a:t>
                      </a:r>
                      <a:r>
                        <a:rPr lang="en-US" sz="1200" b="1" i="1" dirty="0">
                          <a:solidFill>
                            <a:srgbClr val="002060"/>
                          </a:solidFill>
                        </a:rPr>
                        <a:t> que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 believe that</a:t>
                      </a:r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serait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it would be</a:t>
                      </a:r>
                    </a:p>
                    <a:p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pittoresque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 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picturesque</a:t>
                      </a: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tranquille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calm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reposant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restful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passionant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exciting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merveilleux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wonderful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luxueux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luxury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formidable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tremendous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290830"/>
                  </a:ext>
                </a:extLst>
              </a:tr>
              <a:tr h="12107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il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y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aurait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there would be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un café qui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serait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ouvert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toute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nuit</a:t>
                      </a:r>
                      <a:endParaRPr lang="en-US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a café which would be open all night</a:t>
                      </a: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feux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d’artifices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tous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les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soirs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fireworks </a:t>
                      </a:r>
                      <a:r>
                        <a:rPr lang="en-US" sz="1200" b="0" i="1" dirty="0" err="1">
                          <a:solidFill>
                            <a:srgbClr val="00B0F0"/>
                          </a:solidFill>
                        </a:rPr>
                        <a:t>everynight</a:t>
                      </a:r>
                      <a:endParaRPr lang="en-US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des spectacles son et lumière  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sound and light shows</a:t>
                      </a: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salle de jeux</a:t>
                      </a:r>
                      <a:r>
                        <a:rPr lang="en-US" sz="12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a games room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visites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guides   </a:t>
                      </a:r>
                      <a:r>
                        <a:rPr lang="en-US" sz="1200" b="0" i="1" dirty="0">
                          <a:solidFill>
                            <a:srgbClr val="00B0F0"/>
                          </a:solidFill>
                        </a:rPr>
                        <a:t>guided tours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443858"/>
                  </a:ext>
                </a:extLst>
              </a:tr>
              <a:tr h="1101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 sz="1200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il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n’y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aurait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aucun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bruit  </a:t>
                      </a:r>
                    </a:p>
                    <a:p>
                      <a:r>
                        <a:rPr lang="en-US" sz="1200" b="0" i="0" dirty="0">
                          <a:solidFill>
                            <a:srgbClr val="00B0F0"/>
                          </a:solidFill>
                        </a:rPr>
                        <a:t>there would be no noise</a:t>
                      </a: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il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n’y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aurait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pas beaucoup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</a:rPr>
                        <a:t>d’adultes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US" sz="1200" b="0" i="0" dirty="0">
                          <a:solidFill>
                            <a:srgbClr val="00B0F0"/>
                          </a:solidFill>
                        </a:rPr>
                        <a:t>there wouldn’t be many adult</a:t>
                      </a:r>
                      <a:endParaRPr lang="en-GB" sz="1200" b="0" i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783756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960872"/>
            <a:ext cx="1779562" cy="17795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039" y="5312989"/>
            <a:ext cx="1766496" cy="190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71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989088"/>
              </p:ext>
            </p:extLst>
          </p:nvPr>
        </p:nvGraphicFramePr>
        <p:xfrm>
          <a:off x="1" y="2"/>
          <a:ext cx="12192000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1274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086378">
                  <a:extLst>
                    <a:ext uri="{9D8B030D-6E8A-4147-A177-3AD203B41FA5}">
                      <a16:colId xmlns:a16="http://schemas.microsoft.com/office/drawing/2014/main" val="424693444"/>
                    </a:ext>
                  </a:extLst>
                </a:gridCol>
                <a:gridCol w="756022">
                  <a:extLst>
                    <a:ext uri="{9D8B030D-6E8A-4147-A177-3AD203B41FA5}">
                      <a16:colId xmlns:a16="http://schemas.microsoft.com/office/drawing/2014/main" val="3092806458"/>
                    </a:ext>
                  </a:extLst>
                </a:gridCol>
                <a:gridCol w="1190523">
                  <a:extLst>
                    <a:ext uri="{9D8B030D-6E8A-4147-A177-3AD203B41FA5}">
                      <a16:colId xmlns:a16="http://schemas.microsoft.com/office/drawing/2014/main" val="1803843743"/>
                    </a:ext>
                  </a:extLst>
                </a:gridCol>
                <a:gridCol w="737690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178387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140065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015521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776011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3650129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</a:tblGrid>
              <a:tr h="380226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M5-4    Qu’est-ce qu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’on peut visiter dans ta région?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can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visit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in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region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?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709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3617268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Dans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ma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région</a:t>
                      </a:r>
                      <a:endParaRPr lang="en-GB" sz="1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my region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Dans ma ville 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town</a:t>
                      </a:r>
                      <a:endParaRPr lang="en-GB" sz="10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on peut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 can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il est possible 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 is possible to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les touristes aiment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tourists also like to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pour les amateurs de nature, on peut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for nature lovers, we can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les passionnés d’histoire devraient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history lovers should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GB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our </a:t>
                      </a:r>
                      <a:r>
                        <a:rPr lang="en-GB" sz="10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ceux</a:t>
                      </a:r>
                      <a:r>
                        <a:rPr lang="en-GB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aiment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GB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culture  on </a:t>
                      </a:r>
                      <a:r>
                        <a:rPr lang="en-GB" sz="10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</a:t>
                      </a:r>
                      <a:endParaRPr lang="en-GB" sz="10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000" b="0" i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for those who prefer culture, we can</a:t>
                      </a:r>
                    </a:p>
                    <a:p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GB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our </a:t>
                      </a:r>
                      <a:r>
                        <a:rPr lang="en-GB" sz="10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ceux</a:t>
                      </a:r>
                      <a:r>
                        <a:rPr lang="en-GB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qui </a:t>
                      </a:r>
                      <a:r>
                        <a:rPr lang="en-GB" sz="10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n’aime</a:t>
                      </a:r>
                      <a:r>
                        <a:rPr lang="en-GB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la vie à la </a:t>
                      </a:r>
                      <a:r>
                        <a:rPr lang="en-GB" sz="10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campagne</a:t>
                      </a:r>
                      <a:r>
                        <a:rPr lang="en-GB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il possible de </a:t>
                      </a:r>
                    </a:p>
                    <a:p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for those who do not like the country life, it possible to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visiter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visit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découvrir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discover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explorer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se promener dans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 for a walk in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admirer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admire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se détendre dans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relax in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collèges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colleges.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l’université</a:t>
                      </a:r>
                      <a:endParaRPr lang="en-GB" sz="10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university.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la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chapelle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de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King’s College.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King’s College Chapelle.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le centre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ville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historique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historical city </a:t>
                      </a:r>
                      <a:r>
                        <a:rPr lang="en-GB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center</a:t>
                      </a: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la rivière Cam.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river cam.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le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musée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Fitzwilliam.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Fitzwilliam museum.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le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jardin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002060"/>
                          </a:solidFill>
                        </a:rPr>
                        <a:t>botanique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botanical garden.</a:t>
                      </a:r>
                      <a:endParaRPr lang="fr-FR" sz="1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il y 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there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centre sportif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sports centre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club de jeunes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youth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club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beau parc</a:t>
                      </a: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beautiful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parc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lac 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lake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fr-FR" sz="10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march</a:t>
                      </a:r>
                      <a:r>
                        <a:rPr lang="en-GB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market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parc d’attractions</a:t>
                      </a:r>
                      <a:r>
                        <a:rPr lang="fr-FR" sz="10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theme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park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bois 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wood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plein de choses à faire </a:t>
                      </a:r>
                    </a:p>
                    <a:p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lot of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things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to do </a:t>
                      </a:r>
                    </a:p>
                    <a:p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beaucoup de bons magasins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lot of good shops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boite de nuit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night club 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vieille église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old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church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galerie d’art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</a:t>
                      </a:r>
                      <a:r>
                        <a:rPr lang="fr-FR" sz="10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art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gallery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gare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train station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gare routière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bus station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piscine 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swimming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pool</a:t>
                      </a: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champs </a:t>
                      </a:r>
                    </a:p>
                    <a:p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fields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collines </a:t>
                      </a:r>
                    </a:p>
                    <a:p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hills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forêts</a:t>
                      </a:r>
                    </a:p>
                    <a:p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forests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des universités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universities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GB" sz="10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j’aime y aller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going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there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je n’aime pas y aller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don’t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going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there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0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c’est bien</a:t>
                      </a:r>
                      <a:r>
                        <a:rPr lang="fr-FR" sz="10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si on aime l’histoire. </a:t>
                      </a:r>
                      <a:r>
                        <a:rPr lang="fr-FR" sz="10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it’s</a:t>
                      </a:r>
                      <a:r>
                        <a:rPr lang="fr-FR" sz="10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0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great</a:t>
                      </a:r>
                      <a:r>
                        <a:rPr lang="fr-FR" sz="10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if </a:t>
                      </a:r>
                      <a:r>
                        <a:rPr lang="fr-FR" sz="10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you</a:t>
                      </a:r>
                      <a:r>
                        <a:rPr lang="fr-FR" sz="10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like </a:t>
                      </a:r>
                      <a:r>
                        <a:rPr lang="fr-FR" sz="10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history</a:t>
                      </a:r>
                      <a:r>
                        <a:rPr lang="fr-FR" sz="10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la ville est connue pour le </a:t>
                      </a:r>
                      <a:r>
                        <a:rPr lang="fr-FR" sz="10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punting</a:t>
                      </a:r>
                      <a:r>
                        <a:rPr lang="fr-FR" sz="10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. 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the city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is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famous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for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punting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c’est vraiment impressionnant.</a:t>
                      </a:r>
                      <a:r>
                        <a:rPr lang="fr-FR" sz="10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 </a:t>
                      </a:r>
                      <a:r>
                        <a:rPr lang="fr-FR" sz="10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it’s</a:t>
                      </a:r>
                      <a:r>
                        <a:rPr lang="fr-FR" sz="10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0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really</a:t>
                      </a:r>
                      <a:r>
                        <a:rPr lang="fr-FR" sz="10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0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imrpessive</a:t>
                      </a:r>
                      <a:r>
                        <a:rPr lang="fr-FR" sz="10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.</a:t>
                      </a:r>
                      <a:endParaRPr lang="fr-FR" sz="10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tous mes amis y habitent . 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all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friends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live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there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fr-FR" sz="10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c'est un endroit intéressant. </a:t>
                      </a:r>
                      <a:r>
                        <a:rPr lang="fr-FR" sz="10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0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an </a:t>
                      </a:r>
                      <a:r>
                        <a:rPr lang="fr-FR" sz="10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r>
                        <a:rPr lang="fr-FR" sz="10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place.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il y a plein de choses  à faire.  </a:t>
                      </a:r>
                      <a:r>
                        <a:rPr lang="fr-FR" sz="10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0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0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lot of </a:t>
                      </a:r>
                      <a:r>
                        <a:rPr lang="fr-FR" sz="10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r>
                        <a:rPr lang="fr-FR" sz="10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do.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j’aime nager</a:t>
                      </a:r>
                      <a:r>
                        <a:rPr lang="fr-FR" sz="1000" b="1" i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like </a:t>
                      </a:r>
                      <a:r>
                        <a:rPr lang="fr-FR" sz="10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swinmming</a:t>
                      </a:r>
                      <a:r>
                        <a:rPr lang="fr-FR" sz="10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il y a beaucoup de bons magasins. </a:t>
                      </a:r>
                      <a:r>
                        <a:rPr lang="fr-FR" sz="10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0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0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lot of good shops. </a:t>
                      </a:r>
                    </a:p>
                    <a:p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essayer les plats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locaux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</a:t>
                      </a: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try the local dishes.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faire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bateau. </a:t>
                      </a: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go on a boat trip.</a:t>
                      </a:r>
                      <a:endParaRPr lang="fr-FR" sz="10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c’est la ville la plus animée de la région. </a:t>
                      </a:r>
                      <a:endParaRPr lang="fr-FR" sz="10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it’s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liveliest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town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in the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c’est la ville la plus animée de la région. </a:t>
                      </a:r>
                      <a:endParaRPr lang="fr-FR" sz="10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it’s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liveliest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town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in the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region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découvrir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culture anglaise.  </a:t>
                      </a:r>
                    </a:p>
                    <a:p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discover English culture.</a:t>
                      </a:r>
                    </a:p>
                    <a:p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pratiquer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sport *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extrême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</a:t>
                      </a:r>
                    </a:p>
                    <a:p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practise an extreme sport.</a:t>
                      </a:r>
                    </a:p>
                    <a:p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prendre le soleil sur la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plage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</a:t>
                      </a:r>
                    </a:p>
                    <a:p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sunbathe on the beach.</a:t>
                      </a:r>
                    </a:p>
                    <a:p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acheter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cadeaux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des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produits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*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typiques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buy gifts and typical products.</a:t>
                      </a:r>
                    </a:p>
                    <a:p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faire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promenade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*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trottinette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*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électrique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ride on an electric scooter.</a:t>
                      </a:r>
                    </a:p>
                    <a:p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monter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jusqu’au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*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sommet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d’une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montagne</a:t>
                      </a:r>
                      <a:r>
                        <a:rPr lang="en-GB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climb to the summit of a mountain.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8444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il n’y a pas de </a:t>
                      </a:r>
                      <a:endParaRPr lang="fr-FR" sz="10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there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not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any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march</a:t>
                      </a:r>
                      <a:r>
                        <a:rPr lang="en-GB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market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musée</a:t>
                      </a: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museum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r>
                        <a:rPr lang="fr-FR" sz="10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cinema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 de pêche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fishing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port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terrain de sports </a:t>
                      </a:r>
                    </a:p>
                    <a:p>
                      <a:r>
                        <a:rPr lang="fr-FR" sz="1000" b="0" i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sports </a:t>
                      </a:r>
                      <a:r>
                        <a:rPr lang="fr-FR" sz="1000" b="0" i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ground</a:t>
                      </a:r>
                      <a:endParaRPr lang="fr-FR" sz="1000" b="0" i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boite de nuit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night club 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galerie d’art </a:t>
                      </a:r>
                      <a:r>
                        <a:rPr lang="fr-FR" sz="10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art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gallery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gare routière </a:t>
                      </a:r>
                    </a:p>
                    <a:p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bus station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forêt </a:t>
                      </a:r>
                    </a:p>
                    <a:p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forest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beaux magasins</a:t>
                      </a:r>
                    </a:p>
                    <a:p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nice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shops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8147752"/>
                  </a:ext>
                </a:extLst>
              </a:tr>
              <a:tr h="164505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il n’y a pas de </a:t>
                      </a:r>
                      <a:endParaRPr lang="fr-FR" sz="10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there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not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any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lac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lake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march</a:t>
                      </a:r>
                      <a:r>
                        <a:rPr lang="en-GB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market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musée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museum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r>
                        <a:rPr lang="fr-FR" sz="10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cinema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 de pêche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fishing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port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terrain de sports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sports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ground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boite de nuit 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night club 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galerie d’art </a:t>
                      </a:r>
                      <a:r>
                        <a:rPr lang="fr-FR" sz="10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art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gallery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gare </a:t>
                      </a:r>
                      <a:r>
                        <a:rPr lang="fr-FR" sz="10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train station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gare routière 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bus station</a:t>
                      </a: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forêt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forest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université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university</a:t>
                      </a:r>
                      <a:endParaRPr lang="fr-FR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beaux magasins</a:t>
                      </a:r>
                    </a:p>
                    <a:p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nice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shops</a:t>
                      </a:r>
                    </a:p>
                    <a:p>
                      <a:endParaRPr lang="en-GB" sz="10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</a:rPr>
                        <a:t>c’est ennuyeux </a:t>
                      </a:r>
                      <a:r>
                        <a:rPr lang="fr-FR" sz="100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0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000" i="1" dirty="0" err="1">
                          <a:solidFill>
                            <a:srgbClr val="00B0F0"/>
                          </a:solidFill>
                        </a:rPr>
                        <a:t>boring</a:t>
                      </a:r>
                      <a:r>
                        <a:rPr lang="fr-FR" sz="100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</a:rPr>
                        <a:t>c’est sale </a:t>
                      </a:r>
                      <a:r>
                        <a:rPr lang="fr-FR" sz="100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0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000" i="1" dirty="0" err="1">
                          <a:solidFill>
                            <a:srgbClr val="00B0F0"/>
                          </a:solidFill>
                        </a:rPr>
                        <a:t>dirty</a:t>
                      </a:r>
                      <a:r>
                        <a:rPr lang="fr-FR" sz="1000" i="1" dirty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il y a trop de touristes.</a:t>
                      </a: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there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many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tourists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</a:rPr>
                        <a:t>il y a trop de monde. </a:t>
                      </a:r>
                      <a:r>
                        <a:rPr lang="fr-FR" sz="10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crowded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c’est moins animé que Londres.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it’s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less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lively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than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0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London.</a:t>
                      </a:r>
                      <a:endParaRPr lang="fr-FR" sz="100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</a:rPr>
                        <a:t>il n’a rien d’intéressant à faire.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i="1" dirty="0" err="1">
                          <a:solidFill>
                            <a:srgbClr val="00B0F0"/>
                          </a:solidFill>
                        </a:rPr>
                        <a:t>there</a:t>
                      </a:r>
                      <a:r>
                        <a:rPr lang="fr-FR" sz="10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000" i="1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0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000" i="1" dirty="0" err="1">
                          <a:solidFill>
                            <a:srgbClr val="00B0F0"/>
                          </a:solidFill>
                        </a:rPr>
                        <a:t>nothing</a:t>
                      </a:r>
                      <a:r>
                        <a:rPr lang="fr-FR" sz="10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000" i="1" dirty="0" err="1">
                          <a:solidFill>
                            <a:srgbClr val="00B0F0"/>
                          </a:solidFill>
                        </a:rPr>
                        <a:t>interesting</a:t>
                      </a:r>
                      <a:r>
                        <a:rPr lang="fr-FR" sz="1000" i="1" dirty="0">
                          <a:solidFill>
                            <a:srgbClr val="00B0F0"/>
                          </a:solidFill>
                        </a:rPr>
                        <a:t> to do.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</a:rPr>
                        <a:t>l’histoire ne m’intéresse pas.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i="1" dirty="0" err="1">
                          <a:solidFill>
                            <a:srgbClr val="00B0F0"/>
                          </a:solidFill>
                        </a:rPr>
                        <a:t>history</a:t>
                      </a:r>
                      <a:r>
                        <a:rPr lang="fr-FR" sz="100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000" i="1" dirty="0" err="1">
                          <a:solidFill>
                            <a:srgbClr val="00B0F0"/>
                          </a:solidFill>
                        </a:rPr>
                        <a:t>does</a:t>
                      </a:r>
                      <a:r>
                        <a:rPr lang="fr-FR" sz="1000" i="1" dirty="0">
                          <a:solidFill>
                            <a:srgbClr val="00B0F0"/>
                          </a:solidFill>
                        </a:rPr>
                        <a:t> not </a:t>
                      </a:r>
                      <a:r>
                        <a:rPr lang="fr-FR" sz="1000" i="1" dirty="0" err="1">
                          <a:solidFill>
                            <a:srgbClr val="00B0F0"/>
                          </a:solidFill>
                        </a:rPr>
                        <a:t>interest</a:t>
                      </a:r>
                      <a:r>
                        <a:rPr lang="fr-FR" sz="1000" i="1" dirty="0">
                          <a:solidFill>
                            <a:srgbClr val="00B0F0"/>
                          </a:solidFill>
                        </a:rPr>
                        <a:t> me.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5996993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806C267-AF51-E7D9-9CD7-6C43F0BBD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037" y="957263"/>
            <a:ext cx="900113" cy="115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68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735552"/>
              </p:ext>
            </p:extLst>
          </p:nvPr>
        </p:nvGraphicFramePr>
        <p:xfrm>
          <a:off x="1" y="-103269"/>
          <a:ext cx="12191999" cy="68945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041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060584">
                  <a:extLst>
                    <a:ext uri="{9D8B030D-6E8A-4147-A177-3AD203B41FA5}">
                      <a16:colId xmlns:a16="http://schemas.microsoft.com/office/drawing/2014/main" val="3636530285"/>
                    </a:ext>
                  </a:extLst>
                </a:gridCol>
                <a:gridCol w="1159658">
                  <a:extLst>
                    <a:ext uri="{9D8B030D-6E8A-4147-A177-3AD203B41FA5}">
                      <a16:colId xmlns:a16="http://schemas.microsoft.com/office/drawing/2014/main" val="2310639415"/>
                    </a:ext>
                  </a:extLst>
                </a:gridCol>
                <a:gridCol w="1428265">
                  <a:extLst>
                    <a:ext uri="{9D8B030D-6E8A-4147-A177-3AD203B41FA5}">
                      <a16:colId xmlns:a16="http://schemas.microsoft.com/office/drawing/2014/main" val="594156768"/>
                    </a:ext>
                  </a:extLst>
                </a:gridCol>
                <a:gridCol w="917137">
                  <a:extLst>
                    <a:ext uri="{9D8B030D-6E8A-4147-A177-3AD203B41FA5}">
                      <a16:colId xmlns:a16="http://schemas.microsoft.com/office/drawing/2014/main" val="544178015"/>
                    </a:ext>
                  </a:extLst>
                </a:gridCol>
                <a:gridCol w="333693">
                  <a:extLst>
                    <a:ext uri="{9D8B030D-6E8A-4147-A177-3AD203B41FA5}">
                      <a16:colId xmlns:a16="http://schemas.microsoft.com/office/drawing/2014/main" val="1649563379"/>
                    </a:ext>
                  </a:extLst>
                </a:gridCol>
                <a:gridCol w="580707">
                  <a:extLst>
                    <a:ext uri="{9D8B030D-6E8A-4147-A177-3AD203B41FA5}">
                      <a16:colId xmlns:a16="http://schemas.microsoft.com/office/drawing/2014/main" val="1781312421"/>
                    </a:ext>
                  </a:extLst>
                </a:gridCol>
                <a:gridCol w="310689">
                  <a:extLst>
                    <a:ext uri="{9D8B030D-6E8A-4147-A177-3AD203B41FA5}">
                      <a16:colId xmlns:a16="http://schemas.microsoft.com/office/drawing/2014/main" val="2884658287"/>
                    </a:ext>
                  </a:extLst>
                </a:gridCol>
                <a:gridCol w="1010111">
                  <a:extLst>
                    <a:ext uri="{9D8B030D-6E8A-4147-A177-3AD203B41FA5}">
                      <a16:colId xmlns:a16="http://schemas.microsoft.com/office/drawing/2014/main" val="3805935066"/>
                    </a:ext>
                  </a:extLst>
                </a:gridCol>
                <a:gridCol w="1561105">
                  <a:extLst>
                    <a:ext uri="{9D8B030D-6E8A-4147-A177-3AD203B41FA5}">
                      <a16:colId xmlns:a16="http://schemas.microsoft.com/office/drawing/2014/main" val="2794301575"/>
                    </a:ext>
                  </a:extLst>
                </a:gridCol>
                <a:gridCol w="164291">
                  <a:extLst>
                    <a:ext uri="{9D8B030D-6E8A-4147-A177-3AD203B41FA5}">
                      <a16:colId xmlns:a16="http://schemas.microsoft.com/office/drawing/2014/main" val="2431042112"/>
                    </a:ext>
                  </a:extLst>
                </a:gridCol>
                <a:gridCol w="1227359">
                  <a:extLst>
                    <a:ext uri="{9D8B030D-6E8A-4147-A177-3AD203B41FA5}">
                      <a16:colId xmlns:a16="http://schemas.microsoft.com/office/drawing/2014/main" val="3215617188"/>
                    </a:ext>
                  </a:extLst>
                </a:gridCol>
                <a:gridCol w="1227359">
                  <a:extLst>
                    <a:ext uri="{9D8B030D-6E8A-4147-A177-3AD203B41FA5}">
                      <a16:colId xmlns:a16="http://schemas.microsoft.com/office/drawing/2014/main" val="685075674"/>
                    </a:ext>
                  </a:extLst>
                </a:gridCol>
              </a:tblGrid>
              <a:tr h="407314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i="0" dirty="0">
                          <a:solidFill>
                            <a:schemeClr val="bg1"/>
                          </a:solidFill>
                          <a:latin typeface="+mn-lt"/>
                        </a:rPr>
                        <a:t>M5-5 </a:t>
                      </a:r>
                      <a:r>
                        <a:rPr lang="fr-FR" sz="20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Décris-moi tes dernières vacances?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last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75983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0" dirty="0">
                          <a:solidFill>
                            <a:schemeClr val="bg1"/>
                          </a:solidFill>
                        </a:rPr>
                        <a:t> 3</a:t>
                      </a:r>
                      <a:endParaRPr lang="fr-FR" sz="1200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401807">
                <a:tc>
                  <a:txBody>
                    <a:bodyPr/>
                    <a:lstStyle/>
                    <a:p>
                      <a:r>
                        <a:rPr lang="en-US" sz="11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L’année</a:t>
                      </a:r>
                      <a:r>
                        <a:rPr lang="en-US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1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Last year</a:t>
                      </a:r>
                      <a:endParaRPr lang="en-US" sz="1100" b="1" i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1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Hier</a:t>
                      </a:r>
                      <a:r>
                        <a:rPr lang="en-US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Yesterday</a:t>
                      </a:r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 y a </a:t>
                      </a:r>
                      <a:r>
                        <a:rPr lang="en-US" sz="11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deux</a:t>
                      </a:r>
                      <a:r>
                        <a:rPr lang="en-US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ans</a:t>
                      </a:r>
                      <a:endParaRPr lang="en-US" sz="11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Two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years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ago</a:t>
                      </a:r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1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</a:t>
                      </a:r>
                      <a:r>
                        <a:rPr lang="en-US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Recently</a:t>
                      </a:r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 week-end dernier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 weekend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 suis allé(e)</a:t>
                      </a:r>
                    </a:p>
                    <a:p>
                      <a:r>
                        <a:rPr lang="fr-FR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 </a:t>
                      </a:r>
                      <a:r>
                        <a:rPr lang="fr-FR" sz="1100" b="0" i="1" u="none" strike="noStrike" cap="none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went</a:t>
                      </a:r>
                      <a:endParaRPr lang="fr-FR" sz="1100" b="0" i="1" u="none" strike="noStrike" cap="none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j’ai passé mes vacances </a:t>
                      </a:r>
                    </a:p>
                    <a:p>
                      <a:r>
                        <a:rPr lang="fr-FR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 </a:t>
                      </a:r>
                      <a:r>
                        <a:rPr lang="fr-FR" sz="1100" b="0" i="1" u="none" strike="noStrike" cap="none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spent</a:t>
                      </a:r>
                      <a:r>
                        <a:rPr lang="fr-FR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fr-FR" sz="1100" b="0" i="1" u="none" strike="noStrike" cap="none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my</a:t>
                      </a:r>
                      <a:r>
                        <a:rPr lang="fr-FR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fr-FR" sz="1100" b="0" i="1" u="none" strike="noStrike" cap="none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holidays</a:t>
                      </a:r>
                      <a:endParaRPr lang="fr-FR" sz="1100" b="0" i="1" u="none" strike="noStrike" cap="none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j’ai passé du temps</a:t>
                      </a:r>
                    </a:p>
                    <a:p>
                      <a:r>
                        <a:rPr lang="fr-FR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 </a:t>
                      </a:r>
                      <a:r>
                        <a:rPr lang="fr-FR" sz="1100" b="0" i="1" u="none" strike="noStrike" cap="none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spent</a:t>
                      </a:r>
                      <a:r>
                        <a:rPr lang="fr-FR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fr-FR" sz="1100" b="0" i="1" u="none" strike="noStrike" cap="none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some</a:t>
                      </a:r>
                      <a:r>
                        <a:rPr lang="fr-FR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time </a:t>
                      </a: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nous avons décidé d’aller</a:t>
                      </a:r>
                    </a:p>
                    <a:p>
                      <a:r>
                        <a:rPr lang="fr-FR" sz="1100" b="0" i="1" u="none" strike="noStrike" cap="none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</a:t>
                      </a:r>
                      <a:r>
                        <a:rPr lang="fr-FR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fr-FR" sz="1100" b="0" i="1" u="none" strike="noStrike" cap="none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decided</a:t>
                      </a:r>
                      <a:r>
                        <a:rPr lang="fr-FR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to go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 la montagne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mountain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bord de la </a:t>
                      </a:r>
                      <a:r>
                        <a:rPr lang="fr-FR" sz="11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seaside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France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France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Canada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Canada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aux Etats Unis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the USA</a:t>
                      </a: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pendant une semaine</a:t>
                      </a:r>
                    </a:p>
                    <a:p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a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pendant quinze jours</a:t>
                      </a:r>
                    </a:p>
                    <a:p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a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fortnight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pendant un mois</a:t>
                      </a:r>
                    </a:p>
                    <a:p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a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ma famille.</a:t>
                      </a:r>
                    </a:p>
                    <a:p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mes parents.</a:t>
                      </a:r>
                    </a:p>
                    <a:p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parents.</a:t>
                      </a:r>
                    </a:p>
                    <a:p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mes copains.</a:t>
                      </a:r>
                    </a:p>
                    <a:p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voyagé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 travelled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1" i="1" dirty="0">
                          <a:solidFill>
                            <a:srgbClr val="002060"/>
                          </a:solidFill>
                        </a:rPr>
                        <a:t>Nous </a:t>
                      </a:r>
                      <a:r>
                        <a:rPr lang="en-GB" sz="1100" b="1" i="1" dirty="0" err="1">
                          <a:solidFill>
                            <a:srgbClr val="002060"/>
                          </a:solidFill>
                        </a:rPr>
                        <a:t>avons</a:t>
                      </a:r>
                      <a:r>
                        <a:rPr lang="en-GB" sz="1100" b="1" i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1" baseline="0" dirty="0" err="1">
                          <a:solidFill>
                            <a:srgbClr val="002060"/>
                          </a:solidFill>
                        </a:rPr>
                        <a:t>voyagé</a:t>
                      </a:r>
                      <a:endParaRPr lang="en-GB" sz="1100" b="1" i="1" baseline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</a:rPr>
                        <a:t>We travelled</a:t>
                      </a: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en autocar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by coach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en avion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by plane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en bateau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by boat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en ferry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by ferry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en train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by train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en voiture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by car</a:t>
                      </a: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logé</a:t>
                      </a:r>
                      <a:endParaRPr lang="en-GB" sz="1100" b="1" i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</a:rPr>
                        <a:t> stayed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i="0" baseline="0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baseline="0" dirty="0" err="1">
                          <a:solidFill>
                            <a:srgbClr val="002060"/>
                          </a:solidFill>
                        </a:rPr>
                        <a:t>resté</a:t>
                      </a: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</a:rPr>
                        <a:t>(e)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1" i="1" baseline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stayed</a:t>
                      </a:r>
                      <a:endParaRPr lang="en-GB" sz="1100" b="1" i="0" baseline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</a:rPr>
                        <a:t>nous </a:t>
                      </a:r>
                      <a:r>
                        <a:rPr lang="en-GB" sz="1100" b="1" i="0" baseline="0" dirty="0" err="1">
                          <a:solidFill>
                            <a:srgbClr val="002060"/>
                          </a:solidFill>
                        </a:rPr>
                        <a:t>avons</a:t>
                      </a: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baseline="0" dirty="0" err="1">
                          <a:solidFill>
                            <a:srgbClr val="002060"/>
                          </a:solidFill>
                        </a:rPr>
                        <a:t>logé</a:t>
                      </a:r>
                      <a:endParaRPr lang="en-GB" sz="1100" b="1" i="0" baseline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</a:rPr>
                        <a:t>we stayed</a:t>
                      </a:r>
                      <a:endParaRPr lang="en-GB" sz="1100" b="1" i="0" baseline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</a:rPr>
                        <a:t>nous </a:t>
                      </a:r>
                      <a:r>
                        <a:rPr lang="en-GB" sz="1100" b="1" i="0" baseline="0" dirty="0" err="1">
                          <a:solidFill>
                            <a:srgbClr val="002060"/>
                          </a:solidFill>
                        </a:rPr>
                        <a:t>sommes</a:t>
                      </a: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baseline="0" dirty="0" err="1">
                          <a:solidFill>
                            <a:srgbClr val="002060"/>
                          </a:solidFill>
                        </a:rPr>
                        <a:t>resté</a:t>
                      </a: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</a:rPr>
                        <a:t>(e)s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</a:rPr>
                        <a:t>we stayed</a:t>
                      </a: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auberge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jeunesse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in</a:t>
                      </a: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</a:rPr>
                        <a:t> a 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youth hostel.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un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hôtel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de luxe.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in a luxury hotel.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un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hôtel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trois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étoiles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in a three stars hotel.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un village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vacances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in a holiday village.</a:t>
                      </a:r>
                    </a:p>
                    <a:p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ma tante.</a:t>
                      </a:r>
                    </a:p>
                    <a:p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aunt’s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mes </a:t>
                      </a:r>
                      <a:r>
                        <a:rPr lang="fr-FR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grandparents</a:t>
                      </a: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grandparents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’.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46135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189790"/>
                  </a:ext>
                </a:extLst>
              </a:tr>
              <a:tr h="321153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Le premier jour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On the first day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dernier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jour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On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the last day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lundi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On Monday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matin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In the morning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L’après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-midi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In the afternoon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soir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In the evening</a:t>
                      </a:r>
                      <a:endParaRPr lang="en-US" sz="11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j’ai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fait de la natation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 went swimming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j’ai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fait du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tourisme</a:t>
                      </a:r>
                      <a:endParaRPr lang="en-US" sz="1100" b="1" i="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 went sight-seeing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j’ai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goûté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des plats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typiques</a:t>
                      </a:r>
                      <a:endParaRPr lang="en-US" sz="1100" b="1" i="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 tasted local dishes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j’ai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pris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des photos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 took photos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j’ai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visité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des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lieux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historiques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 visited historical sites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je me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suis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détendu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 relaxed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je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suis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allé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à la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plage</a:t>
                      </a:r>
                      <a:endParaRPr lang="en-US" sz="1100" b="1" i="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I went to the seaside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je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suis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allé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au restaurant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 went to the restaurant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je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suis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allé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en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boîte</a:t>
                      </a:r>
                      <a:endParaRPr lang="en-US" sz="1100" b="1" i="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 went clubbing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je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suis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sorti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 went 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il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faisait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beau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the</a:t>
                      </a:r>
                      <a:r>
                        <a:rPr lang="en-US" sz="1100" b="0" i="1" kern="1200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weather was nice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il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faisait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mauvais</a:t>
                      </a:r>
                      <a:endParaRPr lang="en-US" sz="1100" b="1" i="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the weather was bad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il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y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avait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du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soleil</a:t>
                      </a:r>
                      <a:endParaRPr lang="en-US" sz="1100" b="1" i="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it was sunny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il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pleuvait</a:t>
                      </a:r>
                      <a:endParaRPr lang="en-US" sz="1100" b="1" i="0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it rained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c'était </a:t>
                      </a:r>
                      <a:r>
                        <a:rPr lang="fr-FR" sz="1100" b="1" i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was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fr-FR" sz="1100" b="1" i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 n'était pas </a:t>
                      </a:r>
                    </a:p>
                    <a:p>
                      <a:r>
                        <a:rPr lang="fr-FR" sz="1100" b="0" i="1" u="none" strike="noStrike" cap="none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u="none" strike="noStrike" cap="none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was</a:t>
                      </a:r>
                      <a:r>
                        <a:rPr lang="fr-FR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not</a:t>
                      </a:r>
                      <a:endParaRPr lang="en-US" sz="11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br>
                        <a:rPr lang="en-GB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1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</a:t>
                      </a: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t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assez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enough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très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absolument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absolutely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chouette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r>
                        <a:rPr lang="en-GB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divertissant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entertaining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inoubliable</a:t>
                      </a:r>
                      <a:endParaRPr lang="en-GB" sz="1100" b="0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unforgetable</a:t>
                      </a:r>
                      <a:r>
                        <a:rPr lang="fr-F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GB" sz="1100" b="1" i="0" u="none" strike="noStrike" cap="none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différent</a:t>
                      </a:r>
                      <a:endParaRPr lang="en-GB" sz="1100" b="1" i="0" u="none" strike="noStrike" cap="none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GB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different</a:t>
                      </a:r>
                      <a:r>
                        <a:rPr lang="en-GB" sz="1100" b="1" i="1" u="none" strike="noStrike" cap="none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</a:p>
                    <a:p>
                      <a:r>
                        <a:rPr lang="en-GB" sz="1100" b="1" i="0" u="none" strike="noStrike" cap="none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cher</a:t>
                      </a:r>
                      <a:r>
                        <a:rPr lang="en-GB" sz="1100" b="1" i="0" u="none" strike="noStrike" cap="none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 </a:t>
                      </a:r>
                    </a:p>
                    <a:p>
                      <a:r>
                        <a:rPr lang="en-GB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expensive</a:t>
                      </a:r>
                      <a:endParaRPr lang="en-GB" sz="1100" b="1" i="1" u="none" strike="noStrike" cap="none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GB" sz="1100" b="1" i="0" u="none" strike="noStrike" cap="none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époustouflant</a:t>
                      </a:r>
                      <a:r>
                        <a:rPr lang="en-GB" sz="1100" b="1" i="0" u="none" strike="noStrike" cap="none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mind-blowing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100" b="1" i="0" u="none" strike="noStrike" cap="none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ennuyeux à </a:t>
                      </a:r>
                      <a:r>
                        <a:rPr lang="en-GB" sz="1100" b="1" i="0" u="none" strike="noStrike" cap="none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mourir</a:t>
                      </a:r>
                      <a:r>
                        <a:rPr lang="en-GB" sz="1100" b="1" i="0" u="none" strike="noStrike" cap="none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1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boring to death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 on s’est bien amusés.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because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enjoyed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ourselves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fr-FR" sz="1100" b="1" i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parce qu’on a bien ri.</a:t>
                      </a:r>
                    </a:p>
                    <a:p>
                      <a:pPr marL="0" marR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because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had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 good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laugh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fr-FR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étant donné que j’ai passé un bon moment.</a:t>
                      </a:r>
                    </a:p>
                    <a:p>
                      <a:pPr marL="0" marR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given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that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had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 good time.</a:t>
                      </a:r>
                      <a:endParaRPr lang="fr-FR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vu que j’ai adoré ça.</a:t>
                      </a:r>
                    </a:p>
                    <a:p>
                      <a:pPr marL="0" marR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seeing as 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enjoyed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fr-FR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ça ne m’a pas plu du tout.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did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not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appeal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to me at all.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Ce que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</a:rPr>
                        <a:t> le plus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aimé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What I liked most</a:t>
                      </a:r>
                    </a:p>
                    <a:p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Ce que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le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moins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aimé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What I liked</a:t>
                      </a: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</a:rPr>
                        <a:t> the least</a:t>
                      </a: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c’était les gens. 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</a:rPr>
                        <a:t>was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people. </a:t>
                      </a: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c’était la nature. 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</a:rPr>
                        <a:t>was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nature.</a:t>
                      </a: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c’était la nourriture. </a:t>
                      </a:r>
                    </a:p>
                    <a:p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</a:rPr>
                        <a:t>was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food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c’était le paysage.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</a:rPr>
                        <a:t>was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scenery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c’était le temps. 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</a:rPr>
                        <a:t>was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weather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56999690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156" y="3728378"/>
            <a:ext cx="847135" cy="8370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3897" y="5588536"/>
            <a:ext cx="1202787" cy="1202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240" y="722067"/>
            <a:ext cx="1161173" cy="72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98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538427"/>
              </p:ext>
            </p:extLst>
          </p:nvPr>
        </p:nvGraphicFramePr>
        <p:xfrm>
          <a:off x="13063" y="1"/>
          <a:ext cx="12182429" cy="68807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8962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1222527078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310639415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val="1738318833"/>
                    </a:ext>
                  </a:extLst>
                </a:gridCol>
                <a:gridCol w="1952172">
                  <a:extLst>
                    <a:ext uri="{9D8B030D-6E8A-4147-A177-3AD203B41FA5}">
                      <a16:colId xmlns:a16="http://schemas.microsoft.com/office/drawing/2014/main" val="2193419726"/>
                    </a:ext>
                  </a:extLst>
                </a:gridCol>
                <a:gridCol w="1277258">
                  <a:extLst>
                    <a:ext uri="{9D8B030D-6E8A-4147-A177-3AD203B41FA5}">
                      <a16:colId xmlns:a16="http://schemas.microsoft.com/office/drawing/2014/main" val="2083880525"/>
                    </a:ext>
                  </a:extLst>
                </a:gridCol>
                <a:gridCol w="754742">
                  <a:extLst>
                    <a:ext uri="{9D8B030D-6E8A-4147-A177-3AD203B41FA5}">
                      <a16:colId xmlns:a16="http://schemas.microsoft.com/office/drawing/2014/main" val="666110176"/>
                    </a:ext>
                  </a:extLst>
                </a:gridCol>
                <a:gridCol w="1743460">
                  <a:extLst>
                    <a:ext uri="{9D8B030D-6E8A-4147-A177-3AD203B41FA5}">
                      <a16:colId xmlns:a16="http://schemas.microsoft.com/office/drawing/2014/main" val="3963539778"/>
                    </a:ext>
                  </a:extLst>
                </a:gridCol>
                <a:gridCol w="1743460">
                  <a:extLst>
                    <a:ext uri="{9D8B030D-6E8A-4147-A177-3AD203B41FA5}">
                      <a16:colId xmlns:a16="http://schemas.microsoft.com/office/drawing/2014/main" val="2971223689"/>
                    </a:ext>
                  </a:extLst>
                </a:gridCol>
              </a:tblGrid>
              <a:tr h="363866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M5-6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Parle-moi d’un problème que tu as eu en vacances.  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Tell me about a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problem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have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had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on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.  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7289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729625">
                <a:tc rowSpan="3">
                  <a:txBody>
                    <a:bodyPr/>
                    <a:lstStyle/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Recently</a:t>
                      </a:r>
                    </a:p>
                    <a:p>
                      <a:endParaRPr lang="en-US" sz="1200" b="1" i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été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This summer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L’année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year</a:t>
                      </a:r>
                    </a:p>
                    <a:p>
                      <a:pPr marL="0" algn="l" defTabSz="457200" rtl="0" eaLnBrk="1" latinLnBrk="0" hangingPunct="1"/>
                      <a:endParaRPr lang="en-US" sz="12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L’été</a:t>
                      </a: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dernier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 summer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 y 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deux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Two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weeks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ago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j’ai passé des vacances</a:t>
                      </a:r>
                    </a:p>
                    <a:p>
                      <a:r>
                        <a:rPr lang="fr-FR" sz="1200" b="0" i="1" u="none" strike="noStrike" cap="none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the</a:t>
                      </a:r>
                      <a:r>
                        <a:rPr lang="fr-FR" sz="1200" b="0" i="1" u="none" strike="noStrike" cap="none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fr-FR" sz="1200" b="0" i="1" u="none" strike="noStrike" cap="none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holidays</a:t>
                      </a:r>
                      <a:r>
                        <a:rPr lang="fr-FR" sz="1200" b="0" i="1" u="none" strike="noStrike" cap="none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I </a:t>
                      </a:r>
                      <a:r>
                        <a:rPr lang="fr-FR" sz="1200" b="0" i="1" u="none" strike="noStrike" cap="none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spent</a:t>
                      </a:r>
                      <a:r>
                        <a:rPr lang="fr-FR" sz="1200" b="0" i="1" u="none" strike="noStrike" cap="none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fr-FR" sz="1200" b="0" i="1" u="none" strike="noStrike" cap="none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were</a:t>
                      </a:r>
                      <a:endParaRPr lang="fr-FR" sz="1200" b="0" i="1" u="none" strike="noStrike" cap="none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endParaRPr lang="fr-FR" sz="1200" b="0" i="1" u="none" strike="noStrike" cap="none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mes vacances étaient</a:t>
                      </a:r>
                    </a:p>
                    <a:p>
                      <a:r>
                        <a:rPr lang="fr-FR" sz="1200" b="0" i="1" u="none" strike="noStrike" cap="none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my</a:t>
                      </a:r>
                      <a:r>
                        <a:rPr lang="fr-FR" sz="1200" b="0" i="1" u="none" strike="noStrike" cap="none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</a:t>
                      </a:r>
                      <a:r>
                        <a:rPr lang="fr-FR" sz="1200" b="0" i="1" u="none" strike="noStrike" cap="none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holidays</a:t>
                      </a:r>
                      <a:r>
                        <a:rPr lang="fr-FR" sz="1200" b="0" i="1" u="none" strike="noStrike" cap="none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 </a:t>
                      </a:r>
                      <a:r>
                        <a:rPr lang="fr-FR" sz="1200" b="0" i="1" u="none" strike="noStrike" cap="none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were</a:t>
                      </a:r>
                      <a:endParaRPr lang="fr-FR" sz="1200" b="0" i="1" u="none" strike="noStrike" cap="none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catastrophiques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 catastrophe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horribles</a:t>
                      </a: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horrible</a:t>
                      </a: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endParaRPr lang="fr-FR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affreuses</a:t>
                      </a: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awful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endParaRPr lang="fr-FR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terribles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terrible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nulles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rubbish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 cauchemar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 nightmare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oublié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mon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passeport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forgot my passport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perdu mon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appareil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photo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1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lost my camera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</a:t>
                      </a:r>
                      <a:r>
                        <a:rPr lang="en-GB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cassés</a:t>
                      </a:r>
                      <a: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(e) la </a:t>
                      </a:r>
                      <a:r>
                        <a:rPr lang="en-GB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jambe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leg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on m’a volé mon portable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someone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stole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mobile phone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j’ai raté l’avion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missed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the plane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j’ai pris un coup de soleil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sunburnt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la voiture est tombée en panne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car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down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j’ai été malade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sick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j’ai vomi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threw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up</a:t>
                      </a:r>
                    </a:p>
                    <a:p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y avait des cafards dans notre chambre</a:t>
                      </a: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cockroaches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GB" sz="12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donc</a:t>
                      </a:r>
                      <a:endParaRPr lang="en-GB" sz="12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so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en-GB" sz="12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alors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dû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demander de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l’aide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had to ask for help.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dû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aller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ville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had to go to go into town.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dû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changer de chambre.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had to change room.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pas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faire de natation.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could not swim.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dû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aller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au commissariat.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had to go to the police station.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dû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aller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à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l’hôpital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had t go to the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hospital.</a:t>
                      </a:r>
                      <a:endParaRPr lang="en-GB" sz="12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dû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aller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chez le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medecin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had t go to the doctor’s.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a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dû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chercher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un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autre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hôtel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had to look for another hotel.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n’aimerais pas retourner dans cet hôtel!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not like to return to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hotel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!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n’aimerais pas y retourner!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not like to return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there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!</a:t>
                      </a: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Quelle horreur !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How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awful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!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Quelle horreur !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How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awful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!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Quel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dommage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!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a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shame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!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Quel désastre !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a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disaster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!</a:t>
                      </a: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J’étais très triste.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was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very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sad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On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était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bien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déçus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were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really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disappointed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32366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n’y avait ni … ni…</a:t>
                      </a: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neither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algn="l" defTabSz="914400" rtl="0" eaLnBrk="1" latinLnBrk="0" hangingPunct="1"/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n’y avait aucun (e)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ascenceur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lift</a:t>
                      </a:r>
                    </a:p>
                    <a:p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place de parking</a:t>
                      </a:r>
                    </a:p>
                    <a:p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parking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piscine</a:t>
                      </a: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swimming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776300"/>
                  </a:ext>
                </a:extLst>
              </a:tr>
              <a:tr h="116794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n’y avait que</a:t>
                      </a:r>
                    </a:p>
                    <a:p>
                      <a:pPr marL="0" algn="l" defTabSz="914400" rtl="0" eaLnBrk="1" latinLnBrk="0" hangingPunct="1"/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un lit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a bed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petite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fenêtre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small window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5520368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161" y="6013268"/>
            <a:ext cx="1689463" cy="84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19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624469"/>
              </p:ext>
            </p:extLst>
          </p:nvPr>
        </p:nvGraphicFramePr>
        <p:xfrm>
          <a:off x="0" y="-1232"/>
          <a:ext cx="12226305" cy="68592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6796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594637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340765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5888127">
                  <a:extLst>
                    <a:ext uri="{9D8B030D-6E8A-4147-A177-3AD203B41FA5}">
                      <a16:colId xmlns:a16="http://schemas.microsoft.com/office/drawing/2014/main" val="3732396769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986805">
                  <a:extLst>
                    <a:ext uri="{9D8B030D-6E8A-4147-A177-3AD203B41FA5}">
                      <a16:colId xmlns:a16="http://schemas.microsoft.com/office/drawing/2014/main" val="4229877492"/>
                    </a:ext>
                  </a:extLst>
                </a:gridCol>
              </a:tblGrid>
              <a:tr h="36933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M5-7  Tu préfères rester chez toi ou partir en vacances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Pourquoi? 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prefer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stay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at home or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going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769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344492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Normalement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Normally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géneral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Every</a:t>
                      </a: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year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D'habitude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Usually,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Généralement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Generally,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plupart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du temps, 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Most of the time,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Habituellement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Habitually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Presque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toujours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Almost always,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Pendant les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vacances </a:t>
                      </a:r>
                      <a:r>
                        <a:rPr lang="en-GB" sz="1100" b="1" i="1" kern="120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d’été</a:t>
                      </a: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During the summer</a:t>
                      </a: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holidays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Durant les</a:t>
                      </a: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vacances de Noël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During the Christmas</a:t>
                      </a: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holidays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À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Pâques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At</a:t>
                      </a: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Easter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Je préfère rester chez moi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prefer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staying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at home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parce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because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car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puisque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as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vu que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seeing as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étant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donné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given that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vu que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c’est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seen that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même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si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even if 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peux me détendre sans stress. 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 relax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without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stress.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c'est plus reposant et moins fatigant.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more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relaxing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tiring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coûte moins cher que de partir en vacances.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than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go on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peux économiser de l'argent pour autre chose. 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money for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something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else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peux passer du temps avec ma famille. 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time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peux voir mes amis plus souvent. 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more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peux regarder des films et des séries tranquillement. 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films and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series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quietly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peux jouer aux jeux vidéo ou lire des livres. 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gamse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books.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plein d'activités à faire dans ma ville.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plenty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activities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do in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town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city.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peux dormir dans mon propre lit, c’est plus confortable. </a:t>
                      </a:r>
                    </a:p>
                    <a:p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sleep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own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more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comfortable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voyager peut être très cher, surtout les hôtels et les transports. </a:t>
                      </a:r>
                    </a:p>
                    <a:p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travelling can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expensive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especially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hotels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transports.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aussi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plus</a:t>
                      </a:r>
                      <a:r>
                        <a:rPr lang="fr-FR" sz="1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moreover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plus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addition</a:t>
                      </a:r>
                    </a:p>
                    <a:p>
                      <a:pPr marL="0" algn="l" defTabSz="914400" rtl="0" eaLnBrk="1" latinLnBrk="0" hangingPunct="1"/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ailleurs</a:t>
                      </a:r>
                      <a:r>
                        <a:rPr lang="fr-FR" sz="1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furthermore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oublier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  <a:r>
                        <a:rPr lang="en-GB" sz="1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to mention that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6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386841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Je préfère partir en vacances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prefer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going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on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endParaRPr lang="en-GB" sz="1100" dirty="0"/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j’adore explorer de nouvelles villes et pays.  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I love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exploring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new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cities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and countries.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je peux visiter des monuments historiques.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can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visit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historical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monuments.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je peux échapper au mauvais temps de chez moi. 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I can escape 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bad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weather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from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home.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il y a beaucoup d’activités touristiques à faire. 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There are a lot of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touristic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activities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to do.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c’est une bonne occasion de se reposer et de se relaxer. 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It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a good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opportunity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to relax. 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voyager permet de rencontrer des gens intéressants. </a:t>
                      </a:r>
                      <a:endParaRPr lang="fr-FR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travelling enables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meet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interesting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people.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je peux pratiquer une langue étrangère en parlant avec les locaux</a:t>
                      </a:r>
                      <a:r>
                        <a:rPr lang="fr-FR" sz="1200" b="1" i="1" dirty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I can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practise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a new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foreign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language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by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talking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locals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j’aime découvrir de nouvelles cuisines et essayer des plats locaux. 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I like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discovering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new cooking and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try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local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dishes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ça me permet de voir des paysages magnifiques.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enables me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magnificent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landscapes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j’aime découvrir de nouvelles cultures et traditions. 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like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discovering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new cultures and traditions.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c’est agréable de passer du temps à la plage ou à la montagne.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pleasant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time at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beach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or in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mountains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les vacances me permettent d’échapper au stress du quotidien.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enable to escape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everyday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stress.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4356895"/>
                  </a:ext>
                </a:extLst>
              </a:tr>
            </a:tbl>
          </a:graphicData>
        </a:graphic>
      </p:graphicFrame>
      <p:pic>
        <p:nvPicPr>
          <p:cNvPr id="1026" name="Picture 2" descr="Vacances à la maison! - elmy - le Blog">
            <a:extLst>
              <a:ext uri="{FF2B5EF4-FFF2-40B4-BE49-F238E27FC236}">
                <a16:creationId xmlns:a16="http://schemas.microsoft.com/office/drawing/2014/main" id="{4DE26FBB-FA2E-34EF-4A45-1AEDF5CED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4" y="5708366"/>
            <a:ext cx="1476703" cy="104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103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421308"/>
              </p:ext>
            </p:extLst>
          </p:nvPr>
        </p:nvGraphicFramePr>
        <p:xfrm>
          <a:off x="-2" y="0"/>
          <a:ext cx="12192002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9376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5495035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590418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1097173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66120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M5-8  Quels sont les avantages et les inconvénients des vacances entre amis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are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advantages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and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disadvantages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of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friends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833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98318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avantage des vacances entre amis, c’est que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advantage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holidays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friends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 qui est bien, c’est que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good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L’un des aspects positifs, c’est que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One of the positive aspects,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vacances entre amis sont géniales parce que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Holidays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friends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 qui rend les vacances entre amis intéressantes, c’est que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makes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holidays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friends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interesting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on peut partager des moments inoubliables et renforcer les liens d’amitié.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we can share unforgettable moments and strengthen friendships.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on a plus de liberté pour choisir les activités qui nous plaisent.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we have more freedom to choose activities that you enjoy.</a:t>
                      </a:r>
                      <a:endParaRPr lang="fr-FR" sz="12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on s’amuse plus qu’avec la famille, car on partage les mêmes centres d’intérêt.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we have more fun than with family because you share the same interests.</a:t>
                      </a:r>
                      <a:endParaRPr lang="fr-FR" sz="12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on peut découvrir de nouveaux endroits ensemble et créer de super souvenirs.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we can discover new places together and create amazing memories.</a:t>
                      </a:r>
                      <a:endParaRPr lang="fr-FR" sz="12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chacun apporte des idées différentes, ce qui rend le séjour plus dynamique.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everyone brings different ideas, which makes the trip more dynamic.</a:t>
                      </a:r>
                      <a:endParaRPr lang="fr-FR" sz="12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aussi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plus</a:t>
                      </a:r>
                      <a:r>
                        <a:rPr lang="fr-FR" sz="1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moreover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plus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addition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ailleurs</a:t>
                      </a:r>
                      <a:r>
                        <a:rPr lang="fr-FR" sz="1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furthermore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oublier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  <a:r>
                        <a:rPr lang="en-GB" sz="1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to mention that</a:t>
                      </a:r>
                    </a:p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  <a:endParaRPr lang="en-GB" sz="120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cependant</a:t>
                      </a:r>
                      <a:r>
                        <a:rPr lang="en-GB" sz="1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en-GB" sz="120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contre</a:t>
                      </a:r>
                      <a:r>
                        <a:rPr lang="en-GB" sz="1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other hand</a:t>
                      </a:r>
                      <a:endParaRPr lang="en-GB" sz="120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revanche</a:t>
                      </a:r>
                      <a:r>
                        <a:rPr lang="en-GB" sz="1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other hand</a:t>
                      </a:r>
                      <a:endParaRPr lang="en-GB" sz="120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même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  <a:r>
                        <a:rPr lang="en-GB" sz="12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 if</a:t>
                      </a:r>
                      <a:endParaRPr lang="en-GB" sz="120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</a:p>
                    <a:p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9302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inconvénient des vacances entre amis, c’est que...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disadvantage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holidays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friends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L’un des inconvénients, c’est que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One of 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disadvantages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 qui peut être compliqué, c’est que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can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complicated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 désavantage principal, c’est que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main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disadvantage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 problème, c’est que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problem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il peut y avoir des disputes sur l'organisation et le choix des activités.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there can be arguments about planning and choosing activities.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tout le monde n’a pas le même budget, ce qui peut créer des tensions.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not everyone has the same budget, which can create tension.</a:t>
                      </a:r>
                      <a:endParaRPr lang="fr-FR" sz="12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les compromis sont parfois frustrants et rendent la prise de décision plus difficile.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compromises can sometimes be frustrating and make decision-making harder.</a:t>
                      </a:r>
                      <a:endParaRPr lang="fr-FR" sz="12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certains amis ne sont pas très organisés, ce qui peut causer du stress.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some friends are not very organized, which can cause stress.</a:t>
                      </a:r>
                      <a:endParaRPr lang="fr-FR" sz="12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on peut avoir du mal à trouver du temps pour soi, car on est toujours en groupe.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it can be hard to find time for yourself because you are always in a group.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89761793"/>
                  </a:ext>
                </a:extLst>
              </a:tr>
            </a:tbl>
          </a:graphicData>
        </a:graphic>
      </p:graphicFrame>
      <p:pic>
        <p:nvPicPr>
          <p:cNvPr id="2050" name="Picture 2" descr="3 900+ Pique Nique Amis Stock Illustrations, graphiques vectoriels libre de  droits et Clip Art - iStock | Pique nique chic, Pic nic, Barbecue">
            <a:extLst>
              <a:ext uri="{FF2B5EF4-FFF2-40B4-BE49-F238E27FC236}">
                <a16:creationId xmlns:a16="http://schemas.microsoft.com/office/drawing/2014/main" id="{0E711D4F-DD2E-4754-2C95-9A13D7AAC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649" y="5648324"/>
            <a:ext cx="1634263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32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634951"/>
              </p:ext>
            </p:extLst>
          </p:nvPr>
        </p:nvGraphicFramePr>
        <p:xfrm>
          <a:off x="0" y="1"/>
          <a:ext cx="12213566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525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170037592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246572052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410783839"/>
                    </a:ext>
                  </a:extLst>
                </a:gridCol>
                <a:gridCol w="2647950">
                  <a:extLst>
                    <a:ext uri="{9D8B030D-6E8A-4147-A177-3AD203B41FA5}">
                      <a16:colId xmlns:a16="http://schemas.microsoft.com/office/drawing/2014/main" val="3883173386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1673507787"/>
                    </a:ext>
                  </a:extLst>
                </a:gridCol>
                <a:gridCol w="743404">
                  <a:extLst>
                    <a:ext uri="{9D8B030D-6E8A-4147-A177-3AD203B41FA5}">
                      <a16:colId xmlns:a16="http://schemas.microsoft.com/office/drawing/2014/main" val="35426398"/>
                    </a:ext>
                  </a:extLst>
                </a:gridCol>
                <a:gridCol w="798285">
                  <a:extLst>
                    <a:ext uri="{9D8B030D-6E8A-4147-A177-3AD203B41FA5}">
                      <a16:colId xmlns:a16="http://schemas.microsoft.com/office/drawing/2014/main" val="2712074981"/>
                    </a:ext>
                  </a:extLst>
                </a:gridCol>
                <a:gridCol w="1023052">
                  <a:extLst>
                    <a:ext uri="{9D8B030D-6E8A-4147-A177-3AD203B41FA5}">
                      <a16:colId xmlns:a16="http://schemas.microsoft.com/office/drawing/2014/main" val="2837849106"/>
                    </a:ext>
                  </a:extLst>
                </a:gridCol>
              </a:tblGrid>
              <a:tr h="713569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i="0" dirty="0">
                          <a:solidFill>
                            <a:schemeClr val="bg1"/>
                          </a:solidFill>
                          <a:latin typeface="+mn-lt"/>
                        </a:rPr>
                        <a:t>M5-9 </a:t>
                      </a:r>
                      <a:r>
                        <a:rPr lang="en-GB" sz="2000" b="1" i="0" dirty="0" err="1">
                          <a:solidFill>
                            <a:schemeClr val="bg1"/>
                          </a:solidFill>
                          <a:latin typeface="+mn-lt"/>
                        </a:rPr>
                        <a:t>Qu’est-ce</a:t>
                      </a:r>
                      <a:r>
                        <a:rPr lang="en-GB" sz="2000" b="1" i="0" dirty="0">
                          <a:solidFill>
                            <a:schemeClr val="bg1"/>
                          </a:solidFill>
                          <a:latin typeface="+mn-lt"/>
                        </a:rPr>
                        <a:t> que </a:t>
                      </a:r>
                      <a:r>
                        <a:rPr lang="en-GB" sz="2000" b="1" i="0" dirty="0" err="1">
                          <a:solidFill>
                            <a:schemeClr val="bg1"/>
                          </a:solidFill>
                          <a:latin typeface="+mn-lt"/>
                        </a:rPr>
                        <a:t>tu</a:t>
                      </a:r>
                      <a:r>
                        <a:rPr lang="en-GB" sz="2000" b="1" i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GB" sz="2000" b="1" i="0" dirty="0" err="1">
                          <a:solidFill>
                            <a:schemeClr val="bg1"/>
                          </a:solidFill>
                          <a:latin typeface="+mn-lt"/>
                        </a:rPr>
                        <a:t>feras</a:t>
                      </a:r>
                      <a:r>
                        <a:rPr lang="en-GB" sz="2000" b="1" i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GB" sz="2000" b="1" i="0" dirty="0" err="1">
                          <a:solidFill>
                            <a:schemeClr val="bg1"/>
                          </a:solidFill>
                          <a:latin typeface="+mn-lt"/>
                        </a:rPr>
                        <a:t>cet</a:t>
                      </a:r>
                      <a:r>
                        <a:rPr lang="en-GB" sz="2000" b="1" i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GB" sz="2000" b="1" i="0" dirty="0" err="1">
                          <a:solidFill>
                            <a:schemeClr val="bg1"/>
                          </a:solidFill>
                          <a:latin typeface="+mn-lt"/>
                        </a:rPr>
                        <a:t>été</a:t>
                      </a:r>
                      <a:r>
                        <a:rPr lang="en-GB" sz="2000" b="1" i="0" dirty="0">
                          <a:solidFill>
                            <a:schemeClr val="bg1"/>
                          </a:solidFill>
                          <a:latin typeface="+mn-lt"/>
                        </a:rPr>
                        <a:t>, pendant les vacances?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i="0" dirty="0">
                          <a:solidFill>
                            <a:schemeClr val="bg1"/>
                          </a:solidFill>
                          <a:latin typeface="+mn-lt"/>
                        </a:rPr>
                        <a:t>          </a:t>
                      </a:r>
                      <a:r>
                        <a:rPr lang="en-GB" sz="2000" b="0" i="1" dirty="0">
                          <a:solidFill>
                            <a:schemeClr val="bg1"/>
                          </a:solidFill>
                          <a:latin typeface="+mn-lt"/>
                        </a:rPr>
                        <a:t>What will you do this summer during the holidays ?  </a:t>
                      </a:r>
                      <a:r>
                        <a:rPr lang="en-GB" sz="20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                                                              </a:t>
                      </a:r>
                      <a:endParaRPr lang="en-GB" sz="1800" b="0" i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10247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31134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Pendant les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grandes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vacances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cette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année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During the summer holidays this year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L’année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prochaine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Next year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 weekend prochain       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Next weekend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Cet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été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This summer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kumimoji="0" lang="en-GB" sz="110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kumimoji="0"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août</a:t>
                      </a:r>
                      <a:endParaRPr kumimoji="0"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August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s’il fait beau,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it’s nice weather, 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s’il fait chaud,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it’s hot weather, </a:t>
                      </a:r>
                    </a:p>
                    <a:p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s’il fait froid,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it’s cold,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s’il fait mauvais	,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it’s bad weather, </a:t>
                      </a:r>
                    </a:p>
                    <a:p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s’il y a du soleil,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it’s sunny,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s’il y a du vent,	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it’s windy,</a:t>
                      </a:r>
                    </a:p>
                    <a:p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s’il pleut,	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it rains,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j’irai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France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will go to France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j’irai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au bord de la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will go to the seaside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visiterai</a:t>
                      </a: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 France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will visit France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rendrai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visite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à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mes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grands-parents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will visit my grandparents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resterai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chez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moi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will stay at home</a:t>
                      </a:r>
                      <a:endParaRPr lang="en-GB" sz="1100" b="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aussi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plus</a:t>
                      </a:r>
                      <a:r>
                        <a:rPr lang="fr-FR" sz="11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moreover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plus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addition</a:t>
                      </a:r>
                    </a:p>
                    <a:p>
                      <a:pPr marL="0" algn="l" defTabSz="914400" rtl="0" eaLnBrk="1" latinLnBrk="0" hangingPunct="1"/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ailleurs</a:t>
                      </a:r>
                      <a:r>
                        <a:rPr lang="fr-FR" sz="11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furthermore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oublier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  <a:r>
                        <a:rPr lang="en-GB" sz="11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to mention that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où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where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ferai du camping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camp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me reposerai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rest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j’irai à la plage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go 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seaside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me </a:t>
                      </a:r>
                      <a:r>
                        <a:rPr kumimoji="0" lang="fr-FR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baîgnerai</a:t>
                      </a: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dans la mer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swim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in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sea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me </a:t>
                      </a:r>
                      <a:r>
                        <a:rPr kumimoji="0" lang="fr-FR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promenerai</a:t>
                      </a: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go for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walks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resterai à l’hôtel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stay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in a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hotel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mangerai au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eat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at the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visiterai des musées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visit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museums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j’irai à la pêche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go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fishing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jouerai à la pétanque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play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boules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ferai beaucoup de choses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do lots of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things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visiterai beaucoup de monuments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visit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 lot of monuments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ferai des randonnées dans la nature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go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hiking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in nature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ferai les magasins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go shopping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ferai de l’escalade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go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climbing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visiterai de </a:t>
                      </a:r>
                      <a:r>
                        <a:rPr kumimoji="0" lang="fr-FR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nouveux</a:t>
                      </a: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endroits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visit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new places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à mon avis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in my opinion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according to</a:t>
                      </a:r>
                      <a:r>
                        <a:rPr lang="en-GB" sz="1100" b="1" i="1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me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 pense que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fr-FR" sz="1100" b="1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think</a:t>
                      </a:r>
                      <a:r>
                        <a:rPr lang="fr-FR" sz="1100" b="1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1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that</a:t>
                      </a:r>
                      <a:endParaRPr lang="fr-FR" sz="11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1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 trouve que </a:t>
                      </a: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100" b="1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fr-FR" sz="1100" b="1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find</a:t>
                      </a:r>
                      <a:r>
                        <a:rPr lang="fr-FR" sz="1100" b="1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1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that</a:t>
                      </a:r>
                      <a:endParaRPr lang="fr-FR" sz="11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endParaRPr lang="fr-FR" sz="11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 crois que </a:t>
                      </a: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100" b="1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fr-FR" sz="1100" b="1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believe</a:t>
                      </a:r>
                      <a:r>
                        <a:rPr lang="fr-FR" sz="1100" b="1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1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that</a:t>
                      </a:r>
                      <a:endParaRPr lang="fr-FR" sz="11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endParaRPr lang="fr-FR" sz="11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 dirais que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i="1" dirty="0">
                          <a:solidFill>
                            <a:srgbClr val="0070C0"/>
                          </a:solidFill>
                          <a:latin typeface="+mn-lt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fr-FR" sz="1100" b="1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would</a:t>
                      </a:r>
                      <a:r>
                        <a:rPr lang="fr-FR" sz="1100" b="1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1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say</a:t>
                      </a:r>
                      <a:r>
                        <a:rPr lang="fr-FR" sz="1100" b="1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1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that</a:t>
                      </a:r>
                      <a:r>
                        <a:rPr lang="fr-FR" sz="1100" b="1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ça sera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will be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assez </a:t>
                      </a:r>
                    </a:p>
                    <a:p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quite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très </a:t>
                      </a:r>
                      <a:br>
                        <a:rPr lang="fr-FR" sz="11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very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plutôt</a:t>
                      </a:r>
                      <a:br>
                        <a:rPr lang="fr-FR" sz="11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rather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vraiment </a:t>
                      </a:r>
                    </a:p>
                    <a:p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really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chouette.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divertissant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entertaining.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agréable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pleasant.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inoubliable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100" b="0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unforgetable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fr-FR" sz="1100" b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522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ça me fera du bien.</a:t>
                      </a:r>
                    </a:p>
                    <a:p>
                      <a:pPr marL="0" algn="l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10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10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do me good .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 vais bien m’amuser.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am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going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to have fun.</a:t>
                      </a:r>
                      <a:endParaRPr lang="fr-FR" sz="1100" b="1" i="1" dirty="0">
                        <a:solidFill>
                          <a:srgbClr val="0070C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</a:t>
                      </a:r>
                      <a:r>
                        <a:rPr lang="fr-FR" sz="1100" b="1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 vais</a:t>
                      </a: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 bien rire.</a:t>
                      </a:r>
                    </a:p>
                    <a:p>
                      <a:pPr marL="0" marR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am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going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to have 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 good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laugh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fr-FR" sz="11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 vais passer un bon moment.</a:t>
                      </a:r>
                    </a:p>
                    <a:p>
                      <a:pPr marL="0" marR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am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going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to have a good time.</a:t>
                      </a:r>
                      <a:endParaRPr lang="fr-FR" sz="11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</a:t>
                      </a:r>
                      <a:r>
                        <a:rPr lang="fr-FR" sz="1100" b="1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 vais </a:t>
                      </a: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 adorer ça.</a:t>
                      </a:r>
                    </a:p>
                    <a:p>
                      <a:pPr marL="0" marR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am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goign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to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enjoy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fr-FR" sz="11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ça va beaucoup me plaire.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am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going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to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like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a lot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ça ne va pas me plaire du tout.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am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going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to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like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at all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81600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1117" t="8276" r="9353" b="12146"/>
          <a:stretch/>
        </p:blipFill>
        <p:spPr>
          <a:xfrm>
            <a:off x="1558731" y="1102261"/>
            <a:ext cx="1308296" cy="130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00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627813"/>
              </p:ext>
            </p:extLst>
          </p:nvPr>
        </p:nvGraphicFramePr>
        <p:xfrm>
          <a:off x="0" y="0"/>
          <a:ext cx="12192001" cy="6881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225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2009775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2933700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883283393"/>
                    </a:ext>
                  </a:extLst>
                </a:gridCol>
                <a:gridCol w="3543301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</a:tblGrid>
              <a:tr h="61655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M5-10   </a:t>
                      </a:r>
                      <a:r>
                        <a:rPr lang="fr-FR" sz="1800" b="1" i="0" dirty="0" err="1">
                          <a:solidFill>
                            <a:schemeClr val="bg1"/>
                          </a:solidFill>
                          <a:latin typeface="+mn-lt"/>
                        </a:rPr>
                        <a:t>Tu-es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déjà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allé(e) à un festival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Have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ever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been to a festival?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Recently</a:t>
                      </a:r>
                    </a:p>
                    <a:p>
                      <a:endParaRPr lang="en-US" sz="1200" b="1" i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été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This summer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L’année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year</a:t>
                      </a:r>
                    </a:p>
                    <a:p>
                      <a:pPr marL="0" algn="l" defTabSz="457200" rtl="0" eaLnBrk="1" latinLnBrk="0" hangingPunct="1"/>
                      <a:endParaRPr lang="en-US" sz="12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L’été</a:t>
                      </a: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dernier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 summer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 y a deux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Two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weeks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ago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suis all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é(e) au festival (Latitude)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to the (Latitude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) festival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suis all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é(e)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une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fête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régionale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to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regional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festival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suis all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é(e) à un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carnaval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carnaval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suis all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é(e) à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une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fête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 festival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avait des bateaux décorés,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were decorated boats,</a:t>
                      </a:r>
                    </a:p>
                    <a:p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avait des danseurs,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were dancers,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avait de la musique,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was music,</a:t>
                      </a:r>
                    </a:p>
                    <a:p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l’ambiance était fantastique,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atmosphere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fantastic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tout le monde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passé un bon moment,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everyone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time,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vraiment une ambiance magique!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atmosphere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avait des gens partout,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everywhere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algn="l" defTabSz="914400" rtl="0" eaLnBrk="1" latinLnBrk="0" hangingPunct="1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tout le monde s’amusait,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everyone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fun,</a:t>
                      </a:r>
                    </a:p>
                    <a:p>
                      <a:pPr marL="0" algn="l" defTabSz="914400" rtl="0" eaLnBrk="1" latinLnBrk="0" hangingPunct="1"/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essayé des plats locaux,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local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dishes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dansé avec le défilé,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danced with the parade,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j’estime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reckon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suis persuadé(e)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convinced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genre d’événement met en avant la culture.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type of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culture.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unit les gens.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fr-F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people.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permet aux gens de passer un bon moment.</a:t>
                      </a:r>
                    </a:p>
                    <a:p>
                      <a:pPr marL="0" algn="l" defTabSz="914400" rtl="0" eaLnBrk="1" latinLnBrk="0" hangingPunct="1"/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allows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people to have a good time. </a:t>
                      </a:r>
                    </a:p>
                    <a:p>
                      <a:pPr marL="0" algn="l" defTabSz="914400" rtl="0" eaLnBrk="1" latinLnBrk="0" hangingPunct="1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genre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d’événement est très bien pour l’image de la ville hôte.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type of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good for the host city.</a:t>
                      </a:r>
                    </a:p>
                    <a:p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met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avant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ville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hôte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it promotes the host city.</a:t>
                      </a: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8742" y="4874810"/>
            <a:ext cx="1983190" cy="198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349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E4891-0E20-995C-1BF4-8DB857476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F9C75-C60A-B325-CF8F-6486C89B5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940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512899"/>
              </p:ext>
            </p:extLst>
          </p:nvPr>
        </p:nvGraphicFramePr>
        <p:xfrm>
          <a:off x="0" y="1"/>
          <a:ext cx="12192001" cy="6886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973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801940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2261180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561514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899139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3132406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</a:tblGrid>
              <a:tr h="378412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M5-2    Où loges-tu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Where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stay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                                   (pdd1)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153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427245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Généralement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général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plupart du temps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Most of the time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Tous les ans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Every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loge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stay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un gîte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holiday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cottage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fr-FR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hôtel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hotel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un hôtel quatre étoiles</a:t>
                      </a:r>
                    </a:p>
                    <a:p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4 star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hotel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un hôtel de luxe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luxury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hotel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ma tante</a:t>
                      </a:r>
                    </a:p>
                    <a:p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aunt’s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mes </a:t>
                      </a:r>
                      <a:r>
                        <a:rPr lang="fr-FR" sz="1200" b="1" i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grandparents</a:t>
                      </a:r>
                      <a:endParaRPr lang="fr-FR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grandparents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  <a:p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une</a:t>
                      </a:r>
                      <a:r>
                        <a:rPr lang="fr-FR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auberge de jeunesse</a:t>
                      </a:r>
                    </a:p>
                    <a:p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youth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hostel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un camping</a:t>
                      </a:r>
                    </a:p>
                    <a:p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campsite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une tente</a:t>
                      </a:r>
                    </a:p>
                    <a:p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GB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c’est vraiment génial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’s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really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great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c’est plutôt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bien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it’s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rather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good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c’est assez  agréable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’s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quite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pleasant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c’est totalement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nul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it’s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totally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rubbish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c’est carrément déprimant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’s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completely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depressing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c'est un endroit intéressant.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 an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place.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c'est un endroit magnifique.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 a</a:t>
                      </a: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beautiiful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place.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on y mange toujours bien.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always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well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il y a plein de choses  à faire.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lot of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do.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il y a une piscine.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swimming</a:t>
                      </a: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pool.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il y a un jacuzzi.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jacuzzi.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j’aime passer du temps avec ma tante.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time </a:t>
                      </a:r>
                      <a:r>
                        <a:rPr lang="fr-FR" sz="120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aunt</a:t>
                      </a: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</a:t>
                      </a:r>
                      <a:r>
                        <a:rPr lang="fr-FR" sz="1200" b="1" i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aodre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le luxe.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love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luxury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j’aime la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nature.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love nature.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j’aime l’ambiance.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atmosphere</a:t>
                      </a:r>
                      <a:r>
                        <a:rPr lang="fr-FR" sz="120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189179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c’est ennuyeux.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</a:rPr>
                        <a:t>boring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il n’a rien d’intéressant à faire.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</a:rPr>
                        <a:t>there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</a:rPr>
                        <a:t>nothing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</a:rPr>
                        <a:t>interesting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</a:rPr>
                        <a:t> to do.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c’est sale.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</a:rPr>
                        <a:t>dirty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il y a trop de touristes.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there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many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tourists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il y a trop de gens.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there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many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people.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5996993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6614" b="9627"/>
          <a:stretch/>
        </p:blipFill>
        <p:spPr>
          <a:xfrm>
            <a:off x="4360985" y="759655"/>
            <a:ext cx="1501942" cy="152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56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DB963AEC-C566-4839-9BCC-3516E34D5C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865210"/>
              </p:ext>
            </p:extLst>
          </p:nvPr>
        </p:nvGraphicFramePr>
        <p:xfrm>
          <a:off x="0" y="0"/>
          <a:ext cx="12192000" cy="68898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702">
                  <a:extLst>
                    <a:ext uri="{9D8B030D-6E8A-4147-A177-3AD203B41FA5}">
                      <a16:colId xmlns:a16="http://schemas.microsoft.com/office/drawing/2014/main" val="156203729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560176577"/>
                    </a:ext>
                  </a:extLst>
                </a:gridCol>
                <a:gridCol w="2419643">
                  <a:extLst>
                    <a:ext uri="{9D8B030D-6E8A-4147-A177-3AD203B41FA5}">
                      <a16:colId xmlns:a16="http://schemas.microsoft.com/office/drawing/2014/main" val="1450719291"/>
                    </a:ext>
                  </a:extLst>
                </a:gridCol>
                <a:gridCol w="1252024">
                  <a:extLst>
                    <a:ext uri="{9D8B030D-6E8A-4147-A177-3AD203B41FA5}">
                      <a16:colId xmlns:a16="http://schemas.microsoft.com/office/drawing/2014/main" val="601696748"/>
                    </a:ext>
                  </a:extLst>
                </a:gridCol>
                <a:gridCol w="1406769">
                  <a:extLst>
                    <a:ext uri="{9D8B030D-6E8A-4147-A177-3AD203B41FA5}">
                      <a16:colId xmlns:a16="http://schemas.microsoft.com/office/drawing/2014/main" val="3628330900"/>
                    </a:ext>
                  </a:extLst>
                </a:gridCol>
                <a:gridCol w="3709182">
                  <a:extLst>
                    <a:ext uri="{9D8B030D-6E8A-4147-A177-3AD203B41FA5}">
                      <a16:colId xmlns:a16="http://schemas.microsoft.com/office/drawing/2014/main" val="544768884"/>
                    </a:ext>
                  </a:extLst>
                </a:gridCol>
              </a:tblGrid>
              <a:tr h="26082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M5-3 Qu’est-ce tu aimes faire en vacances? 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do on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                                                                                   (Pdd2)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385092"/>
                  </a:ext>
                </a:extLst>
              </a:tr>
              <a:tr h="22383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i="1" u="non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i="1" dirty="0">
                        <a:solidFill>
                          <a:schemeClr val="bg1"/>
                        </a:solidFill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6759"/>
                  </a:ext>
                </a:extLst>
              </a:tr>
              <a:tr h="6391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Généralement</a:t>
                      </a:r>
                      <a:endParaRPr lang="fr-FR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général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kumimoji="0" lang="fr-FR" sz="11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plupart du temps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Most of the time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Tous les ans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Every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que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j’aime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faire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vacances</a:t>
                      </a:r>
                      <a:endParaRPr lang="en-GB" sz="11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what I like to do on </a:t>
                      </a:r>
                      <a:r>
                        <a:rPr lang="en-GB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hlidays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ce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qui me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plaît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,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c’est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lv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what I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like, it is</a:t>
                      </a:r>
                    </a:p>
                    <a:p>
                      <a:pPr marL="0" lv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lv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vacances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j’aime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on holidays I like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faire du camping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go camping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me reposer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rest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me coucher tard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go 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bed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late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aller à la plage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go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seaside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me baigner dans la mer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swim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in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sea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me promener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go for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walks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rester à l’hôtel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stay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in a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hotel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manger au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eat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at the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visiter des musées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visit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museums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aller à la pêche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go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fishing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jouer à la pétanque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play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boules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faire beaucoup de choses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do lots of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things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visiter beaucoup de monuments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visit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 lot of monuments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faire une promenade en bateau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go on a boat tour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faire des randonnées dans la nature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go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hiking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in nature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faire les magasins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go shopping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faire de l’escalade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go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climbing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visiter de nouveaux endroits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visit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new places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c’est bien</a:t>
                      </a:r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si on aime faire du tourisme.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is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good if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you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tourism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100" b="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c’est bien</a:t>
                      </a:r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si on aime faire du sport.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is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good if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you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like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to do sport.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100" b="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c’est important de faire ce qu</a:t>
                      </a:r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’o</a:t>
                      </a: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n aime.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important to do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what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like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c’est absolument impressionnant.</a:t>
                      </a:r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is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absoutely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imrpessive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c’est vraiment</a:t>
                      </a:r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/>
                        </a:rPr>
                        <a:t> amusant. </a:t>
                      </a:r>
                      <a:endParaRPr lang="fr-FR" sz="11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really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funny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c’est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agréable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 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is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pleasant.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c’est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reposant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 is relaxing.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c’est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plutôt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cool.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 is rather cool.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468331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963" y="5437672"/>
            <a:ext cx="2534969" cy="14343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455" y="523509"/>
            <a:ext cx="1976858" cy="136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85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962582"/>
              </p:ext>
            </p:extLst>
          </p:nvPr>
        </p:nvGraphicFramePr>
        <p:xfrm>
          <a:off x="13063" y="0"/>
          <a:ext cx="12182427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5354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655354">
                  <a:extLst>
                    <a:ext uri="{9D8B030D-6E8A-4147-A177-3AD203B41FA5}">
                      <a16:colId xmlns:a16="http://schemas.microsoft.com/office/drawing/2014/main" val="367584251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222527078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310639415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3952450345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330266079"/>
                    </a:ext>
                  </a:extLst>
                </a:gridCol>
                <a:gridCol w="928915">
                  <a:extLst>
                    <a:ext uri="{9D8B030D-6E8A-4147-A177-3AD203B41FA5}">
                      <a16:colId xmlns:a16="http://schemas.microsoft.com/office/drawing/2014/main" val="3963539778"/>
                    </a:ext>
                  </a:extLst>
                </a:gridCol>
                <a:gridCol w="798285">
                  <a:extLst>
                    <a:ext uri="{9D8B030D-6E8A-4147-A177-3AD203B41FA5}">
                      <a16:colId xmlns:a16="http://schemas.microsoft.com/office/drawing/2014/main" val="829825209"/>
                    </a:ext>
                  </a:extLst>
                </a:gridCol>
                <a:gridCol w="1614576">
                  <a:extLst>
                    <a:ext uri="{9D8B030D-6E8A-4147-A177-3AD203B41FA5}">
                      <a16:colId xmlns:a16="http://schemas.microsoft.com/office/drawing/2014/main" val="4250750814"/>
                    </a:ext>
                  </a:extLst>
                </a:gridCol>
              </a:tblGrid>
              <a:tr h="369000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M4-7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Parle-moi de la dernière fois que tu as mangé dans un restaurant.  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Tell me about the last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tiem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ate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in a restaurant.   (U3)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8247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6180752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que je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allé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(e)</a:t>
                      </a:r>
                      <a:r>
                        <a:rPr lang="en-US" sz="12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au restaurant </a:t>
                      </a:r>
                      <a:r>
                        <a:rPr lang="en-US" sz="12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c’était</a:t>
                      </a:r>
                      <a:r>
                        <a:rPr lang="en-US" sz="12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 time I went</a:t>
                      </a:r>
                      <a:r>
                        <a:rPr lang="en-US" sz="1200" b="0" i="1" kern="1200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to the restaurant  it was</a:t>
                      </a:r>
                    </a:p>
                    <a:p>
                      <a:endParaRPr lang="en-US" sz="1200" b="0" i="1" kern="1200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j’ai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mange </a:t>
                      </a:r>
                      <a:r>
                        <a:rPr lang="en-US" sz="12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restaurant </a:t>
                      </a:r>
                      <a:r>
                        <a:rPr lang="en-US" sz="12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c’était</a:t>
                      </a:r>
                      <a:r>
                        <a:rPr lang="en-US" sz="12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 time I ate at </a:t>
                      </a:r>
                      <a:r>
                        <a:rPr lang="en-US" sz="1200" b="0" i="1" kern="1200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the restaurant  it was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mon</a:t>
                      </a:r>
                      <a:r>
                        <a:rPr lang="en-US" sz="12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anniversaire</a:t>
                      </a:r>
                      <a:endParaRPr lang="en-US" sz="12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 my birthday</a:t>
                      </a:r>
                    </a:p>
                    <a:p>
                      <a:r>
                        <a:rPr lang="en-US" sz="12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 </a:t>
                      </a:r>
                      <a:r>
                        <a:rPr lang="en-US" sz="12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l’anniversaire</a:t>
                      </a:r>
                      <a:r>
                        <a:rPr lang="en-US" sz="12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ma </a:t>
                      </a:r>
                      <a:r>
                        <a:rPr lang="en-US" sz="12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mère</a:t>
                      </a:r>
                      <a:endParaRPr lang="en-US" sz="12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 my mum’s birthday</a:t>
                      </a: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recently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avant-hier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 day before yesterday </a:t>
                      </a:r>
                      <a:endParaRPr lang="en-US" sz="1100" b="1" i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hier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yesterday</a:t>
                      </a:r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hier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soir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night</a:t>
                      </a:r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 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deux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two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weeks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ago</a:t>
                      </a:r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recently</a:t>
                      </a:r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 week-end dernier</a:t>
                      </a:r>
                    </a:p>
                    <a:p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 weekend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mangé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ate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pris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had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drank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ma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</a:rPr>
                        <a:t>mère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a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commandé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mum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ordered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père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dad had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 lasagnes</a:t>
                      </a:r>
                      <a:endParaRPr lang="en-GB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lasagna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poulet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roti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roast chicken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bon curry</a:t>
                      </a:r>
                      <a:endParaRPr lang="en-GB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good curry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une pizza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 pizza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 poisson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avec des 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frites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fish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chips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repas chinoise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chinese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repas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thailandais</a:t>
                      </a:r>
                      <a:endParaRPr lang="fr-FR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Thai</a:t>
                      </a:r>
                      <a:r>
                        <a:rPr lang="fr-FR" sz="120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meal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pâtes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pasta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riz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rice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lait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milk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poisson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fish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œufs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eggs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viande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meat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poulet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chicken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bœuf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beef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fritures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fried foods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fruits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fruit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bananes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bananas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pommes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apples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melon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melon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l’ananas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pineapple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légumes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veggies 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pain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bread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salade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salad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pommes 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terre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potatoes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épinards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spinach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sucreries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sweet food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gâteaux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cakes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chocolat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chocolate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biscuits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biscuits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la glace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ice-cream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café </a:t>
                      </a:r>
                    </a:p>
                    <a:p>
                      <a:r>
                        <a:rPr lang="en-GB" sz="1200" b="1" i="0" dirty="0">
                          <a:solidFill>
                            <a:srgbClr val="00B0F0"/>
                          </a:solidFill>
                        </a:rPr>
                        <a:t>coffee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thé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tea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jus de fruits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fruit juice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chocolat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chaud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hot chocolate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l’eau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water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coca  </a:t>
                      </a:r>
                    </a:p>
                    <a:p>
                      <a:r>
                        <a:rPr lang="en-GB" sz="1200" b="0" i="1" dirty="0" err="1">
                          <a:solidFill>
                            <a:srgbClr val="00B0F0"/>
                          </a:solidFill>
                        </a:rPr>
                        <a:t>coca-cola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boissons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gazeuses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fizzy drinks</a:t>
                      </a:r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c’était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was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trouvé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ça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found that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délicieux.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delicious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épicé.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spicy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bon.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good.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savoureux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tasty.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dégoutant.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disgusting.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 bon.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nice.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écoeurant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sickening.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épicé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spicy.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riche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rich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mauvais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pour la santé.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 for your health.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373" y="757238"/>
            <a:ext cx="1138175" cy="11151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9489" y="5978769"/>
            <a:ext cx="1562511" cy="76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759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817338"/>
              </p:ext>
            </p:extLst>
          </p:nvPr>
        </p:nvGraphicFramePr>
        <p:xfrm>
          <a:off x="1" y="1"/>
          <a:ext cx="12191999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965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129246018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val="2401550540"/>
                    </a:ext>
                  </a:extLst>
                </a:gridCol>
                <a:gridCol w="1451429">
                  <a:extLst>
                    <a:ext uri="{9D8B030D-6E8A-4147-A177-3AD203B41FA5}">
                      <a16:colId xmlns:a16="http://schemas.microsoft.com/office/drawing/2014/main" val="3587470981"/>
                    </a:ext>
                  </a:extLst>
                </a:gridCol>
                <a:gridCol w="972457">
                  <a:extLst>
                    <a:ext uri="{9D8B030D-6E8A-4147-A177-3AD203B41FA5}">
                      <a16:colId xmlns:a16="http://schemas.microsoft.com/office/drawing/2014/main" val="120766843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337348822"/>
                    </a:ext>
                  </a:extLst>
                </a:gridCol>
                <a:gridCol w="1103085">
                  <a:extLst>
                    <a:ext uri="{9D8B030D-6E8A-4147-A177-3AD203B41FA5}">
                      <a16:colId xmlns:a16="http://schemas.microsoft.com/office/drawing/2014/main" val="720427830"/>
                    </a:ext>
                  </a:extLst>
                </a:gridCol>
                <a:gridCol w="2162629">
                  <a:extLst>
                    <a:ext uri="{9D8B030D-6E8A-4147-A177-3AD203B41FA5}">
                      <a16:colId xmlns:a16="http://schemas.microsoft.com/office/drawing/2014/main" val="433516766"/>
                    </a:ext>
                  </a:extLst>
                </a:gridCol>
              </a:tblGrid>
              <a:tr h="589802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M4-8   C’est quoi ton moyen de transport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préféré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favourite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transport?                                                                          (U4)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60962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9072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Mon moyen de transport préféré c’est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favourite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transport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l’avion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bateau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ferry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vélo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bike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car 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coach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train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train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voiture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marche à pied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walking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à mon avis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in my opinion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according to</a:t>
                      </a:r>
                      <a:r>
                        <a:rPr lang="en-GB" sz="1200" b="0" i="1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me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 pense que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think</a:t>
                      </a:r>
                      <a:r>
                        <a:rPr lang="fr-FR" sz="1200" b="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that</a:t>
                      </a:r>
                      <a:endParaRPr lang="fr-FR" sz="1200" b="0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 trouve que </a:t>
                      </a: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200" b="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find</a:t>
                      </a:r>
                      <a:r>
                        <a:rPr lang="fr-FR" sz="1200" b="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that</a:t>
                      </a:r>
                      <a:endParaRPr lang="fr-FR" sz="1200" b="0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endParaRPr lang="fr-FR" sz="12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 crois que </a:t>
                      </a: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200" b="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believe</a:t>
                      </a:r>
                      <a:r>
                        <a:rPr lang="fr-FR" sz="1200" b="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that</a:t>
                      </a:r>
                      <a:endParaRPr lang="fr-FR" sz="1200" b="0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endParaRPr lang="fr-FR" sz="1200" b="1" i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 dirais que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0" i="1" dirty="0">
                          <a:solidFill>
                            <a:srgbClr val="0070C0"/>
                          </a:solidFill>
                          <a:latin typeface="+mn-lt"/>
                          <a:cs typeface="Calibri" panose="020F0502020204030204" pitchFamily="34" charset="0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would</a:t>
                      </a:r>
                      <a:r>
                        <a:rPr lang="fr-FR" sz="1200" b="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say</a:t>
                      </a:r>
                      <a:r>
                        <a:rPr lang="fr-FR" sz="1200" b="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that</a:t>
                      </a:r>
                      <a:r>
                        <a:rPr lang="fr-FR" sz="1200" b="0" i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voyager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travel</a:t>
                      </a: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avion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 plane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bateau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 boat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ferry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 ferry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vélo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 bike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car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 coach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train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 train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voiture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 car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pied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foot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c’est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ce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 n’est pas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not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bon pour l’environnement.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good for the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environment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mauvais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pour l’environnement.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bad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 for the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environment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cher. </a:t>
                      </a:r>
                      <a:endParaRPr lang="fr-FR" sz="1200" b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expensive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confortable. </a:t>
                      </a:r>
                      <a:endParaRPr lang="fr-FR" sz="1200" b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comfortable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stressant. </a:t>
                      </a:r>
                      <a:endParaRPr lang="fr-FR" sz="1200" b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stressful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écologique. </a:t>
                      </a:r>
                      <a:endParaRPr lang="en-GB" sz="1200" b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environmentally friendly.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GB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lent. </a:t>
                      </a:r>
                      <a:endParaRPr lang="fr-FR" sz="1200" b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slow.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pratique.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endParaRPr lang="fr-FR" sz="1200" b="0" baseline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practical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200" b="1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rapide. </a:t>
                      </a:r>
                      <a:endParaRPr lang="fr-FR" sz="1200" b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fast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+mn-lt"/>
                        </a:rPr>
                        <a:t>relaxant.</a:t>
                      </a:r>
                      <a:endParaRPr lang="fr-FR" sz="1200" b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relaxing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92644ED1-71F4-4674-8434-7B58A1057F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61468" y="3913015"/>
            <a:ext cx="1982172" cy="1856457"/>
          </a:xfrm>
          <a:prstGeom prst="rect">
            <a:avLst/>
          </a:prstGeom>
        </p:spPr>
      </p:pic>
      <p:pic>
        <p:nvPicPr>
          <p:cNvPr id="5" name="Picture 4" descr="A picture containing sitting, computer&#10;&#10;Description automatically generated">
            <a:extLst>
              <a:ext uri="{FF2B5EF4-FFF2-40B4-BE49-F238E27FC236}">
                <a16:creationId xmlns:a16="http://schemas.microsoft.com/office/drawing/2014/main" id="{8896C70C-9717-495C-BA03-CA856839D4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5507400" y="5769472"/>
            <a:ext cx="942600" cy="64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12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550356"/>
              </p:ext>
            </p:extLst>
          </p:nvPr>
        </p:nvGraphicFramePr>
        <p:xfrm>
          <a:off x="1" y="4"/>
          <a:ext cx="12191999" cy="68579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7156">
                  <a:extLst>
                    <a:ext uri="{9D8B030D-6E8A-4147-A177-3AD203B41FA5}">
                      <a16:colId xmlns:a16="http://schemas.microsoft.com/office/drawing/2014/main" val="3286831374"/>
                    </a:ext>
                  </a:extLst>
                </a:gridCol>
                <a:gridCol w="1583581">
                  <a:extLst>
                    <a:ext uri="{9D8B030D-6E8A-4147-A177-3AD203B41FA5}">
                      <a16:colId xmlns:a16="http://schemas.microsoft.com/office/drawing/2014/main" val="1985092302"/>
                    </a:ext>
                  </a:extLst>
                </a:gridCol>
                <a:gridCol w="2187662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438344529"/>
                    </a:ext>
                  </a:extLst>
                </a:gridCol>
                <a:gridCol w="1335315">
                  <a:extLst>
                    <a:ext uri="{9D8B030D-6E8A-4147-A177-3AD203B41FA5}">
                      <a16:colId xmlns:a16="http://schemas.microsoft.com/office/drawing/2014/main" val="4227804421"/>
                    </a:ext>
                  </a:extLst>
                </a:gridCol>
                <a:gridCol w="4339771">
                  <a:extLst>
                    <a:ext uri="{9D8B030D-6E8A-4147-A177-3AD203B41FA5}">
                      <a16:colId xmlns:a16="http://schemas.microsoft.com/office/drawing/2014/main" val="1847729552"/>
                    </a:ext>
                  </a:extLst>
                </a:gridCol>
              </a:tblGrid>
              <a:tr h="705159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M4-9   Tu aimes faire du shopping quand tu es en vacances?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 go shopping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when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are on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2000" b="1" i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20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(U5)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01272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87578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Généralement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général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plupart du temps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Most of the time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je suis 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je visite un nouveau pays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new country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je suis 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vacances dans une nouvelle région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new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j’adore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faire du 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love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shopping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faire des courses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quite like 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accro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addicted to shopping</a:t>
                      </a: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du shopping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plaît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shopping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</a:t>
                      </a:r>
                      <a:r>
                        <a:rPr lang="fr-FR" sz="1200" b="1" i="1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vec ma mère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with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mum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avec ma sœur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with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sister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avec mon frère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with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brother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avec mon père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with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dad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avec mes copains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with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friends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avec mes </a:t>
                      </a:r>
                      <a:r>
                        <a:rPr lang="fr-FR" sz="1200" b="1" i="0" u="none" strike="noStrike" kern="1200" cap="none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copines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with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friends</a:t>
                      </a:r>
                      <a:endParaRPr lang="fr-FR" sz="1200" b="0" i="1" u="none" strike="noStrike" kern="1200" cap="non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 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 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étant donn</a:t>
                      </a: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é</a:t>
                      </a: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given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that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acheter des souvenirs.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souvenirs.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acheter des spécialité locales.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local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specialities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fr-FR" sz="1200" b="1" i="0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permet de rencontrer des locaux.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enable</a:t>
                      </a:r>
                      <a:r>
                        <a:rPr lang="fr-FR" sz="1200" b="0" i="1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</a:t>
                      </a:r>
                      <a:r>
                        <a:rPr lang="fr-FR" sz="1200" b="0" i="1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locals</a:t>
                      </a:r>
                      <a:r>
                        <a:rPr lang="fr-FR" sz="1200" b="0" i="1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j’achète toujours un souvenir pour ma</a:t>
                      </a:r>
                      <a:r>
                        <a:rPr lang="fr-FR" sz="1200" b="1" i="0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grand-mère.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always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souvenir for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grandmother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0" i="1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87578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n’aime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du tout faire du 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really don’t like 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déteste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faire du 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hate 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n’aime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trop faire du 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don’t like shopping too much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préfère</a:t>
                      </a:r>
                      <a:r>
                        <a:rPr lang="fr-FR" sz="1200" b="1" i="0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aller à la plage.</a:t>
                      </a:r>
                      <a:endParaRPr lang="fr-FR" sz="1200" b="1" i="0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goto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beach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préfère me reposer.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prefer</a:t>
                      </a:r>
                      <a:r>
                        <a:rPr lang="fr-FR" sz="1200" b="0" i="1" u="none" strike="noStrike" kern="1200" cap="none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to </a:t>
                      </a:r>
                      <a:r>
                        <a:rPr lang="fr-FR" sz="1200" b="0" i="1" u="none" strike="noStrike" kern="1200" cap="none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rest</a:t>
                      </a:r>
                      <a:r>
                        <a:rPr lang="fr-FR" sz="1200" b="0" i="1" u="none" strike="noStrike" kern="1200" cap="none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je trouve que c’est une perte de temps.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think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that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a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waste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of time.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2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ce n’est vraiment</a:t>
                      </a:r>
                      <a:r>
                        <a:rPr lang="fr-FR" sz="1200" b="1" i="0" u="none" strike="noStrike" kern="1200" cap="none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pas ma tasse de thé.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 </a:t>
                      </a:r>
                      <a:r>
                        <a:rPr lang="fr-FR" sz="1200" b="0" i="1" u="none" strike="noStrike" kern="1200" cap="none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200" b="0" i="1" u="none" strike="noStrike" kern="1200" cap="none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not </a:t>
                      </a:r>
                      <a:r>
                        <a:rPr lang="fr-FR" sz="1200" b="0" i="1" u="none" strike="noStrike" kern="1200" cap="none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really</a:t>
                      </a:r>
                      <a:r>
                        <a:rPr lang="fr-FR" sz="1200" b="0" i="1" u="none" strike="noStrike" kern="1200" cap="none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200" b="0" i="1" u="none" strike="noStrike" kern="1200" cap="none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cup</a:t>
                      </a:r>
                      <a:r>
                        <a:rPr lang="fr-FR" sz="1200" b="0" i="1" u="none" strike="noStrike" kern="1200" cap="none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of </a:t>
                      </a:r>
                      <a:r>
                        <a:rPr lang="fr-FR" sz="1200" b="0" i="1" u="none" strike="noStrike" kern="1200" cap="none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tea</a:t>
                      </a:r>
                      <a:r>
                        <a:rPr lang="fr-FR" sz="1200" b="0" i="1" u="none" strike="noStrike" kern="1200" cap="none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 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06776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188" y="5106572"/>
            <a:ext cx="1751428" cy="175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1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25603</TotalTime>
  <Words>7029</Words>
  <Application>Microsoft Office PowerPoint</Application>
  <PresentationFormat>Widescreen</PresentationFormat>
  <Paragraphs>1975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AvenirNext LT Pro Bold</vt:lpstr>
      <vt:lpstr>Calibri</vt:lpstr>
      <vt:lpstr>Calibri Light</vt:lpstr>
      <vt:lpstr>Office Theme</vt:lpstr>
      <vt:lpstr>MODULE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Downham Market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Desbois</dc:creator>
  <cp:lastModifiedBy>Caroline Heaney</cp:lastModifiedBy>
  <cp:revision>277</cp:revision>
  <dcterms:created xsi:type="dcterms:W3CDTF">2021-06-16T07:38:02Z</dcterms:created>
  <dcterms:modified xsi:type="dcterms:W3CDTF">2025-02-04T17:07:04Z</dcterms:modified>
</cp:coreProperties>
</file>