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69" r:id="rId2"/>
    <p:sldId id="1299" r:id="rId3"/>
    <p:sldId id="1300" r:id="rId4"/>
    <p:sldId id="270" r:id="rId5"/>
    <p:sldId id="296" r:id="rId6"/>
    <p:sldId id="261" r:id="rId7"/>
    <p:sldId id="297" r:id="rId8"/>
    <p:sldId id="1301" r:id="rId9"/>
    <p:sldId id="288" r:id="rId10"/>
    <p:sldId id="272" r:id="rId11"/>
    <p:sldId id="289" r:id="rId12"/>
    <p:sldId id="274" r:id="rId13"/>
    <p:sldId id="290" r:id="rId14"/>
    <p:sldId id="1302" r:id="rId15"/>
    <p:sldId id="291" r:id="rId16"/>
    <p:sldId id="1304" r:id="rId17"/>
    <p:sldId id="298" r:id="rId18"/>
    <p:sldId id="267" r:id="rId19"/>
    <p:sldId id="299" r:id="rId20"/>
    <p:sldId id="1305" r:id="rId21"/>
    <p:sldId id="30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3941" autoAdjust="0"/>
  </p:normalViewPr>
  <p:slideViewPr>
    <p:cSldViewPr snapToGrid="0">
      <p:cViewPr varScale="1">
        <p:scale>
          <a:sx n="56" d="100"/>
          <a:sy n="56" d="100"/>
        </p:scale>
        <p:origin x="1068" y="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713A57-BEDA-48D4-A147-58DE706FA260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D39451-35EB-4023-B830-D61665CD719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3427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3710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06100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50126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71630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57732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09961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66632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66748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51982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5198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509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9250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1718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7170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7821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8545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8221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0418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768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5452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485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3CC05-B5A5-4C8A-BDD0-F3CE2BAB3F0E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3216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ppity.net/fc.php?k=e/2PACX-1vSqT9xm6XI_RSrNXbiYFDuyAbXRxadVajRQmuj__mNWNkDignClKXMJylAx7_X_dCRj12PNIOhKSZD8" TargetMode="External"/><Relationship Id="rId7" Type="http://schemas.openxmlformats.org/officeDocument/2006/relationships/hyperlink" Target="https://www.flippity.net/ra.php?k=e/2PACX-1vSX8s_qn1CtE_squnsZhhdSRl_UUGj8VMWtM4Hl2jaTAqxynxjN-cVUWpLxcgInlqMvf3_Q60KP5LRx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hyperlink" Target="https://www.flippity.net/ra.php?k=e/2PACX-1vQp73_t0z-iUx4yNsXCzewtJCpSBY1ntGF2NOmHZvwSaXciIPSCE7ht-gXvy9iUPUPgveBCMeOxd66P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hyperlink" Target="https://www.flippity.net/fc.php?k=e/2PACX-1vTjyPiRLiG6Ls-VNvG4977-xwplsJKiNBhNHQKdyEsMPxkRCP3oYzcLzi6EZofyTki4iMCQUSlnAkB9#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5185" y="2269396"/>
            <a:ext cx="9126680" cy="1325563"/>
          </a:xfrm>
        </p:spPr>
        <p:txBody>
          <a:bodyPr>
            <a:noAutofit/>
          </a:bodyPr>
          <a:lstStyle/>
          <a:p>
            <a:r>
              <a:rPr lang="en-GB" sz="9600" b="1" dirty="0">
                <a:solidFill>
                  <a:srgbClr val="0070C0"/>
                </a:solidFill>
                <a:latin typeface="AvenirNext LT Pro Bold" panose="020B0804020202020204" pitchFamily="34" charset="0"/>
              </a:rPr>
              <a:t>MODULE 4</a:t>
            </a:r>
            <a:br>
              <a:rPr lang="en-GB" sz="9600" b="1" dirty="0">
                <a:solidFill>
                  <a:srgbClr val="0070C0"/>
                </a:solidFill>
                <a:latin typeface="AvenirNext LT Pro Bold" panose="020B0804020202020204" pitchFamily="34" charset="0"/>
              </a:rPr>
            </a:br>
            <a:r>
              <a:rPr lang="en-GB" sz="9600" b="1" dirty="0">
                <a:solidFill>
                  <a:srgbClr val="0070C0"/>
                </a:solidFill>
                <a:latin typeface="AvenirNext LT Pro Bold" panose="020B0804020202020204" pitchFamily="34" charset="0"/>
              </a:rPr>
              <a:t>GCSE French Higher</a:t>
            </a:r>
          </a:p>
        </p:txBody>
      </p:sp>
    </p:spTree>
    <p:extLst>
      <p:ext uri="{BB962C8B-B14F-4D97-AF65-F5344CB8AC3E}">
        <p14:creationId xmlns:p14="http://schemas.microsoft.com/office/powerpoint/2010/main" val="745089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4941627"/>
              </p:ext>
            </p:extLst>
          </p:nvPr>
        </p:nvGraphicFramePr>
        <p:xfrm>
          <a:off x="0" y="1"/>
          <a:ext cx="12192000" cy="68389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0175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844387">
                  <a:extLst>
                    <a:ext uri="{9D8B030D-6E8A-4147-A177-3AD203B41FA5}">
                      <a16:colId xmlns:a16="http://schemas.microsoft.com/office/drawing/2014/main" val="985689005"/>
                    </a:ext>
                  </a:extLst>
                </a:gridCol>
                <a:gridCol w="2565563">
                  <a:extLst>
                    <a:ext uri="{9D8B030D-6E8A-4147-A177-3AD203B41FA5}">
                      <a16:colId xmlns:a16="http://schemas.microsoft.com/office/drawing/2014/main" val="3322225573"/>
                    </a:ext>
                  </a:extLst>
                </a:gridCol>
                <a:gridCol w="504825">
                  <a:extLst>
                    <a:ext uri="{9D8B030D-6E8A-4147-A177-3AD203B41FA5}">
                      <a16:colId xmlns:a16="http://schemas.microsoft.com/office/drawing/2014/main" val="4226297958"/>
                    </a:ext>
                  </a:extLst>
                </a:gridCol>
                <a:gridCol w="733425">
                  <a:extLst>
                    <a:ext uri="{9D8B030D-6E8A-4147-A177-3AD203B41FA5}">
                      <a16:colId xmlns:a16="http://schemas.microsoft.com/office/drawing/2014/main" val="3932779791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2072560385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1764006119"/>
                    </a:ext>
                  </a:extLst>
                </a:gridCol>
                <a:gridCol w="915263">
                  <a:extLst>
                    <a:ext uri="{9D8B030D-6E8A-4147-A177-3AD203B41FA5}">
                      <a16:colId xmlns:a16="http://schemas.microsoft.com/office/drawing/2014/main" val="2332173678"/>
                    </a:ext>
                  </a:extLst>
                </a:gridCol>
                <a:gridCol w="227737">
                  <a:extLst>
                    <a:ext uri="{9D8B030D-6E8A-4147-A177-3AD203B41FA5}">
                      <a16:colId xmlns:a16="http://schemas.microsoft.com/office/drawing/2014/main" val="3188553763"/>
                    </a:ext>
                  </a:extLst>
                </a:gridCol>
                <a:gridCol w="3286125">
                  <a:extLst>
                    <a:ext uri="{9D8B030D-6E8A-4147-A177-3AD203B41FA5}">
                      <a16:colId xmlns:a16="http://schemas.microsoft.com/office/drawing/2014/main" val="1486133562"/>
                    </a:ext>
                  </a:extLst>
                </a:gridCol>
              </a:tblGrid>
              <a:tr h="366274">
                <a:tc gridSpan="10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M4-1  Qu’est-ce qu’il faut faire pour être en bonne santé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600" b="1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does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one have to do to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be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healthy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endParaRPr lang="fr-FR" sz="16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05228"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430371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Pour être en bonne santé, il faut 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be in good health one must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Pour être en bonne santé, il est important de / d’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be in good health it is important to </a:t>
                      </a: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bien manger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eat well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manger équilibré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balanced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diet</a:t>
                      </a:r>
                      <a:br>
                        <a:rPr lang="en-US" sz="1200" b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bien </a:t>
                      </a:r>
                      <a:r>
                        <a:rPr lang="en-US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dormir</a:t>
                      </a:r>
                      <a:endParaRPr lang="en-US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sleep well</a:t>
                      </a:r>
                      <a:br>
                        <a:rPr lang="en-US" sz="1200" b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faire du sport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tous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les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jours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 sport every day</a:t>
                      </a:r>
                      <a:b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faire trente minutes d’exercice par jour</a:t>
                      </a:r>
                      <a:endParaRPr lang="fr-FR" sz="12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 30 minutes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exercise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per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day</a:t>
                      </a:r>
                      <a:endParaRPr lang="fr-FR" sz="1200" b="0" i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aller au collège à vélo / à pied et pas en voiture</a:t>
                      </a:r>
                      <a:endParaRPr lang="fr-FR" sz="12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 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school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by bike / by foot and not by car</a:t>
                      </a:r>
                      <a:b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prendre les escaliers 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take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stairs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réduire son stress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reduce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your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stress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 coucher de tôt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 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early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noProof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protéger sa santé physique et mentale</a:t>
                      </a:r>
                    </a:p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protect</a:t>
                      </a:r>
                      <a:r>
                        <a:rPr lang="fr-FR" sz="11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1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your</a:t>
                      </a:r>
                      <a:r>
                        <a:rPr lang="fr-FR" sz="11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1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physical</a:t>
                      </a:r>
                      <a:r>
                        <a:rPr lang="fr-FR" sz="11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and mental </a:t>
                      </a:r>
                      <a:r>
                        <a:rPr lang="fr-FR" sz="11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health</a:t>
                      </a:r>
                      <a:endParaRPr lang="fr-FR" sz="1200" b="0" i="1" kern="1200" noProof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noProof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bouger </a:t>
                      </a:r>
                      <a:r>
                        <a:rPr lang="fr-FR" sz="1200" b="1" i="0" kern="1200" noProof="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regulièrement</a:t>
                      </a:r>
                      <a:r>
                        <a:rPr lang="fr-FR" sz="1200" b="1" i="0" kern="1200" noProof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</a:p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move </a:t>
                      </a:r>
                      <a:r>
                        <a:rPr lang="fr-FR" sz="11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regularly</a:t>
                      </a:r>
                      <a:endParaRPr lang="fr-FR" sz="1100" b="0" i="1" kern="1200" noProof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kern="1200" noProof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puis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then</a:t>
                      </a:r>
                    </a:p>
                    <a:p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 plus</a:t>
                      </a:r>
                    </a:p>
                    <a:p>
                      <a:r>
                        <a:rPr lang="en-GB" sz="1200" i="1" dirty="0">
                          <a:solidFill>
                            <a:srgbClr val="00B0F0"/>
                          </a:solidFill>
                        </a:rPr>
                        <a:t>further</a:t>
                      </a:r>
                    </a:p>
                    <a:p>
                      <a:r>
                        <a:rPr lang="en-GB" sz="1200" i="1" dirty="0">
                          <a:solidFill>
                            <a:srgbClr val="00B0F0"/>
                          </a:solidFill>
                        </a:rPr>
                        <a:t>more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rgbClr val="FFC000"/>
                          </a:solidFill>
                        </a:rPr>
                        <a:t>repeat 1 and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mais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but</a:t>
                      </a:r>
                    </a:p>
                    <a:p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cependant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i="1" dirty="0">
                          <a:solidFill>
                            <a:srgbClr val="00B0F0"/>
                          </a:solidFill>
                        </a:rPr>
                        <a:t>however</a:t>
                      </a:r>
                      <a:endParaRPr lang="en-GB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ne faut  pas 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mustn’t</a:t>
                      </a:r>
                    </a:p>
                    <a:p>
                      <a:endParaRPr lang="en-GB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boire de boissons gazeuses.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drink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fizzy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drinks.</a:t>
                      </a:r>
                      <a:b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jouer trop à des jeux vidéo.</a:t>
                      </a: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games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much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b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manger trop de frites/hamburgers.</a:t>
                      </a:r>
                      <a:endParaRPr lang="fr-FR" sz="12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chips/hamburgers.</a:t>
                      </a:r>
                      <a:b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prendre le bus	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take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bus.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passer trop de temps sur les réseaux sociaux.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much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time on social media.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 coucher tard.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 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late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pPr marL="108000" marR="0" indent="-1080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1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fumer.   </a:t>
                      </a:r>
                    </a:p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smoking.</a:t>
                      </a:r>
                    </a:p>
                    <a:p>
                      <a:pPr marL="108000" marR="0" indent="-1080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1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vapoter.   </a:t>
                      </a:r>
                    </a:p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vaping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108000" marR="0" indent="-1080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1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boire de l’alcool.  </a:t>
                      </a:r>
                    </a:p>
                    <a:p>
                      <a:pPr marL="108000" marR="0" indent="-1080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drinking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alcohol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prendre de la drogue.   </a:t>
                      </a:r>
                    </a:p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taking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drugs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1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avoir u</a:t>
                      </a:r>
                      <a:r>
                        <a:rPr lang="fr-FR" sz="1200" b="1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n mode de vie sédentaire.   </a:t>
                      </a:r>
                    </a:p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have a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sedentary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way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of life.</a:t>
                      </a:r>
                      <a:endParaRPr lang="fr-FR" sz="1200" b="0" noProof="0" dirty="0">
                        <a:solidFill>
                          <a:srgbClr val="00B0F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3052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solidFill>
                            <a:schemeClr val="bg1"/>
                          </a:solidFill>
                        </a:rPr>
                        <a:t>                                                                                                                          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GB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1368463"/>
                  </a:ext>
                </a:extLst>
              </a:tr>
              <a:tr h="1558506"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parce que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puisque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as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tant </a:t>
                      </a:r>
                      <a:r>
                        <a:rPr lang="fr-FR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donn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 que 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given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vu que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seeing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pour moi c’est important de mener une vie saine.</a:t>
                      </a:r>
                      <a:endParaRPr lang="en-GB" sz="1200" i="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 me it is important to lead a healthy life.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 pense que la santé est très importante.</a:t>
                      </a:r>
                      <a:r>
                        <a:rPr lang="fr-FR" sz="1200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GB" sz="1200" i="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think health is really important.</a:t>
                      </a:r>
                      <a:endParaRPr lang="en-GB" sz="1200" i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 mène une vie active</a:t>
                      </a:r>
                      <a:r>
                        <a:rPr lang="fr-FR" sz="1200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lead an active life.</a:t>
                      </a:r>
                      <a:endParaRPr lang="en-GB" i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ça reste un problème (très) grave chez les jeunes.   </a:t>
                      </a:r>
                      <a:endParaRPr lang="fr-FR" sz="1200" b="1" i="1" kern="1200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remains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a (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very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)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serious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problem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among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young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people.</a:t>
                      </a:r>
                    </a:p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ça peut avoir des effets dangereux chez les adolescents.   </a:t>
                      </a:r>
                    </a:p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can have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dangerous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effects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among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teenagers.</a:t>
                      </a:r>
                    </a:p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c’est une habitude dangereuse pour la santé.   </a:t>
                      </a:r>
                    </a:p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is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a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dangerous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habit for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your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health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endParaRPr lang="en-GB" i="1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ça reste un problème (très) grave chez les jeunes.   </a:t>
                      </a:r>
                      <a:endParaRPr lang="fr-FR" sz="1200" b="1" i="1" kern="1200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remains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a (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very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)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serious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problem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among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young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people.</a:t>
                      </a:r>
                    </a:p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ça peut avoir des effets dangereux chez les adolescents.   </a:t>
                      </a:r>
                    </a:p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can have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dangerous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effects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among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teenagers.</a:t>
                      </a:r>
                    </a:p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c’est une habitude dangereuse pour la santé.   </a:t>
                      </a:r>
                    </a:p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is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a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dangerous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habit for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your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health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ça présente beaucoup de risques pour le corps.</a:t>
                      </a:r>
                    </a:p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presents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/has a lot of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risks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for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your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body.</a:t>
                      </a:r>
                    </a:p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c’est mauvais.   </a:t>
                      </a:r>
                    </a:p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is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bad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ça peut avoir des conséquences très graves.   </a:t>
                      </a:r>
                    </a:p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can have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very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serious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consequences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ce n’est pas une bonne idée.   </a:t>
                      </a:r>
                    </a:p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is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not a good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idea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1523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5909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6CF830A-0293-5D66-66D4-B7E08E126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548" y="2087403"/>
            <a:ext cx="4418432" cy="26831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6175385-6169-F8B0-1444-5524B187C498}"/>
              </a:ext>
            </a:extLst>
          </p:cNvPr>
          <p:cNvSpPr txBox="1"/>
          <p:nvPr/>
        </p:nvSpPr>
        <p:spPr>
          <a:xfrm>
            <a:off x="1579854" y="5474031"/>
            <a:ext cx="60979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https://www.flippity.net/fc.php?k=e/2PACX-1vSqT9xm6XI_RSrNXbiYFDuyAbXRxadVajRQmuj__mNWNkDignClKXMJylAx7_X_dCRj12PNIOhKSZD8</a:t>
            </a:r>
            <a:endParaRPr lang="en-GB" dirty="0"/>
          </a:p>
          <a:p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C1198A0-ACE8-4B59-10EA-97E9464278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5798" y="133052"/>
            <a:ext cx="2025931" cy="19773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3FAABF-4737-C4DA-1AF5-056AA0D695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3967" y="1947782"/>
            <a:ext cx="6518910" cy="15718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638B2A3-25A1-1CBC-5D02-71ECF1F894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63195" y="3589496"/>
            <a:ext cx="2638425" cy="23622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9FE015D-5539-C0CA-0025-BC569DA234E7}"/>
              </a:ext>
            </a:extLst>
          </p:cNvPr>
          <p:cNvSpPr txBox="1"/>
          <p:nvPr/>
        </p:nvSpPr>
        <p:spPr>
          <a:xfrm>
            <a:off x="5284470" y="747453"/>
            <a:ext cx="60979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7"/>
              </a:rPr>
              <a:t>https://www.flippity.net/ra.php?k=e/2PACX-1vSX8s_qn1CtE_squnsZhhdSRl_UUGj8VMWtM4Hl2jaTAqxynxjN-cVUWpLxcgInlqMvf3_Q60KP5LRx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3843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187818"/>
              </p:ext>
            </p:extLst>
          </p:nvPr>
        </p:nvGraphicFramePr>
        <p:xfrm>
          <a:off x="-16742" y="1"/>
          <a:ext cx="12208741" cy="68420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73680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935999">
                  <a:extLst>
                    <a:ext uri="{9D8B030D-6E8A-4147-A177-3AD203B41FA5}">
                      <a16:colId xmlns:a16="http://schemas.microsoft.com/office/drawing/2014/main" val="2412598037"/>
                    </a:ext>
                  </a:extLst>
                </a:gridCol>
                <a:gridCol w="759838">
                  <a:extLst>
                    <a:ext uri="{9D8B030D-6E8A-4147-A177-3AD203B41FA5}">
                      <a16:colId xmlns:a16="http://schemas.microsoft.com/office/drawing/2014/main" val="2059168825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1253698070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1398005532"/>
                    </a:ext>
                  </a:extLst>
                </a:gridCol>
                <a:gridCol w="1123950">
                  <a:extLst>
                    <a:ext uri="{9D8B030D-6E8A-4147-A177-3AD203B41FA5}">
                      <a16:colId xmlns:a16="http://schemas.microsoft.com/office/drawing/2014/main" val="2415485526"/>
                    </a:ext>
                  </a:extLst>
                </a:gridCol>
                <a:gridCol w="1019175">
                  <a:extLst>
                    <a:ext uri="{9D8B030D-6E8A-4147-A177-3AD203B41FA5}">
                      <a16:colId xmlns:a16="http://schemas.microsoft.com/office/drawing/2014/main" val="1067323273"/>
                    </a:ext>
                  </a:extLst>
                </a:gridCol>
                <a:gridCol w="1571625">
                  <a:extLst>
                    <a:ext uri="{9D8B030D-6E8A-4147-A177-3AD203B41FA5}">
                      <a16:colId xmlns:a16="http://schemas.microsoft.com/office/drawing/2014/main" val="2092306350"/>
                    </a:ext>
                  </a:extLst>
                </a:gridCol>
                <a:gridCol w="247650">
                  <a:extLst>
                    <a:ext uri="{9D8B030D-6E8A-4147-A177-3AD203B41FA5}">
                      <a16:colId xmlns:a16="http://schemas.microsoft.com/office/drawing/2014/main" val="3024214251"/>
                    </a:ext>
                  </a:extLst>
                </a:gridCol>
                <a:gridCol w="733425">
                  <a:extLst>
                    <a:ext uri="{9D8B030D-6E8A-4147-A177-3AD203B41FA5}">
                      <a16:colId xmlns:a16="http://schemas.microsoft.com/office/drawing/2014/main" val="2348533598"/>
                    </a:ext>
                  </a:extLst>
                </a:gridCol>
                <a:gridCol w="266700">
                  <a:extLst>
                    <a:ext uri="{9D8B030D-6E8A-4147-A177-3AD203B41FA5}">
                      <a16:colId xmlns:a16="http://schemas.microsoft.com/office/drawing/2014/main" val="1513833435"/>
                    </a:ext>
                  </a:extLst>
                </a:gridCol>
                <a:gridCol w="1352549">
                  <a:extLst>
                    <a:ext uri="{9D8B030D-6E8A-4147-A177-3AD203B41FA5}">
                      <a16:colId xmlns:a16="http://schemas.microsoft.com/office/drawing/2014/main" val="327693594"/>
                    </a:ext>
                  </a:extLst>
                </a:gridCol>
              </a:tblGrid>
              <a:tr h="595496">
                <a:tc gridSpan="1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M4-2   Qu’est-ce que tu prends pour le petit-déjeuner? le midi? après les cours? le soir?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           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have/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eat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for breakfast / lunch?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Afterschool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 In the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evening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endParaRPr lang="fr-FR" sz="16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40284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 4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864888"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</a:rPr>
                        <a:t>Pour le petit-déjeuner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</a:rPr>
                        <a:t>For breakfast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b="0" i="1" dirty="0">
                        <a:solidFill>
                          <a:srgbClr val="00B0F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À midi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 lunch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b="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Après les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cours</a:t>
                      </a:r>
                      <a:endParaRPr lang="en-GB" sz="1100" b="1" i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After school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b="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soir</a:t>
                      </a:r>
                      <a:endParaRPr lang="en-GB" sz="1100" b="1" i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 the evening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b="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b="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Quand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j’ai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faim</a:t>
                      </a:r>
                      <a:endParaRPr lang="en-GB" sz="1100" b="1" i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When I am hungry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b="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Quand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j’ai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soif</a:t>
                      </a:r>
                      <a:endParaRPr lang="en-GB" sz="1100" b="1" i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When I am thirsty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b="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j’ai</a:t>
                      </a: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le temps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If I have time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b="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b="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souvent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Often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temps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temps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from time to time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plupart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du temps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most of the time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général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 general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d’habitude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usually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parfois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5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sometimes</a:t>
                      </a:r>
                      <a:endParaRPr lang="fr-FR" sz="1050" b="0" i="1" kern="1200" noProof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tout le temps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5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all the time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n-GB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mange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eat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05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prends</a:t>
                      </a:r>
                      <a:endParaRPr lang="en-GB" sz="105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have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05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bois</a:t>
                      </a:r>
                      <a:endParaRPr lang="en-GB" sz="105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drink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du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poisson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fish </a:t>
                      </a: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des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œufs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eggs </a:t>
                      </a: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de la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viande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meat </a:t>
                      </a: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du poulet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chicken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des fruits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fruits </a:t>
                      </a: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des pommes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apples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des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légumes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veggies </a:t>
                      </a: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du pain 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bread </a:t>
                      </a: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de la salade 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salad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des pommes de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terre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potatoes </a:t>
                      </a: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des pâtes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pasta </a:t>
                      </a: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du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riz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rice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 lasagnes</a:t>
                      </a:r>
                      <a:endParaRPr lang="en-GB" sz="1100" b="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lasagna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 poulet roti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roast chicken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 bon curry</a:t>
                      </a:r>
                      <a:endParaRPr lang="en-GB" sz="1100" b="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good curry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une pizza</a:t>
                      </a:r>
                      <a:r>
                        <a:rPr lang="fr-FR" sz="11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 pizza</a:t>
                      </a:r>
                      <a:endParaRPr lang="en-GB" sz="11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du poisson</a:t>
                      </a:r>
                      <a:r>
                        <a:rPr lang="fr-FR" sz="1100" b="1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avec des </a:t>
                      </a:r>
                      <a:r>
                        <a:rPr lang="fr-FR" sz="11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frites</a:t>
                      </a:r>
                      <a:r>
                        <a:rPr lang="fr-FR" sz="11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fish</a:t>
                      </a:r>
                      <a:r>
                        <a:rPr lang="fr-FR" sz="11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and chips</a:t>
                      </a:r>
                      <a:endParaRPr lang="en-GB" sz="11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 repas </a:t>
                      </a:r>
                      <a:r>
                        <a:rPr lang="fr-FR" sz="1100" b="1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thailandais</a:t>
                      </a:r>
                      <a:endParaRPr lang="fr-FR" sz="11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Thai</a:t>
                      </a:r>
                      <a:r>
                        <a:rPr lang="fr-FR" sz="1100" i="1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100" i="1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meal</a:t>
                      </a:r>
                      <a:endParaRPr lang="fr-FR" sz="1100" i="1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de la glace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ice-cream </a:t>
                      </a: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du café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coffee</a:t>
                      </a:r>
                      <a:r>
                        <a:rPr lang="en-GB" sz="1100" b="1" i="1" dirty="0">
                          <a:solidFill>
                            <a:srgbClr val="00B0F0"/>
                          </a:solidFill>
                        </a:rPr>
                        <a:t> </a:t>
                      </a: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du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thé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tea </a:t>
                      </a: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du lait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milk </a:t>
                      </a: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du jus de fruits 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fruit juice </a:t>
                      </a: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du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chocolat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chaud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hot chocolate </a:t>
                      </a: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de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l’eau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water </a:t>
                      </a: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du coca  </a:t>
                      </a:r>
                    </a:p>
                    <a:p>
                      <a:r>
                        <a:rPr lang="en-GB" sz="1100" b="0" i="1" dirty="0" err="1">
                          <a:solidFill>
                            <a:srgbClr val="00B0F0"/>
                          </a:solidFill>
                        </a:rPr>
                        <a:t>coca-cola</a:t>
                      </a: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J’en mange   </a:t>
                      </a:r>
                    </a:p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lang="fr-FR" sz="11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eat</a:t>
                      </a:r>
                      <a:r>
                        <a:rPr lang="fr-FR" sz="11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1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endParaRPr lang="fr-FR" sz="1100" b="0" i="1" kern="1200" noProof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J’en bois   </a:t>
                      </a:r>
                    </a:p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drink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Je n’en mange pas   </a:t>
                      </a:r>
                    </a:p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lang="fr-FR" sz="11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don’t</a:t>
                      </a:r>
                      <a:r>
                        <a:rPr lang="fr-FR" sz="11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1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eat</a:t>
                      </a:r>
                      <a:r>
                        <a:rPr lang="fr-FR" sz="11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1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lang="fr-FR" sz="11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kern="1200" noProof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Je n’en mange pas trop  </a:t>
                      </a:r>
                    </a:p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lang="fr-FR" sz="11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don’t</a:t>
                      </a:r>
                      <a:r>
                        <a:rPr lang="fr-FR" sz="11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1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eat</a:t>
                      </a:r>
                      <a:r>
                        <a:rPr lang="fr-FR" sz="11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1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too</a:t>
                      </a:r>
                      <a:r>
                        <a:rPr lang="fr-FR" sz="11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1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much</a:t>
                      </a:r>
                      <a:r>
                        <a:rPr lang="fr-FR" sz="11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fr-FR" sz="11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lang="fr-FR" sz="11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1" i="1" kern="1200" noProof="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n’en bois pas  </a:t>
                      </a:r>
                    </a:p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don’t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drink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108000" marR="0" lvl="0" indent="-108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5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D4D4C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parce que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i="1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because</a:t>
                      </a:r>
                      <a:r>
                        <a:rPr lang="fr-FR" sz="1100" i="1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car</a:t>
                      </a: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because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kumimoji="0" lang="en-GB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cela contient trop de sucre.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contains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much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sugar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fr-FR" sz="1100" b="0" i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suis végétarien</a:t>
                      </a:r>
                      <a:r>
                        <a:rPr lang="fr-FR" sz="11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</a:t>
                      </a:r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/végan</a:t>
                      </a:r>
                      <a:r>
                        <a:rPr lang="fr-FR" sz="11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(a)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vegetarian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vegan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GB" sz="1100" b="0" dirty="0">
                        <a:solidFill>
                          <a:srgbClr val="00B0F0"/>
                        </a:solidFill>
                        <a:effectLst/>
                        <a:latin typeface="+mn-lt"/>
                      </a:endParaRPr>
                    </a:p>
                    <a:p>
                      <a:endParaRPr lang="en-GB" sz="11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b="1" i="0" dirty="0">
                        <a:solidFill>
                          <a:srgbClr val="7030A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367021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trouve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find that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selon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moi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according to me it is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avis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my opinion it’s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trouve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que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find that it is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pense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que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think that it is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me </a:t>
                      </a: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semble</a:t>
                      </a:r>
                      <a:r>
                        <a:rPr lang="en-GB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que </a:t>
                      </a: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c‘est</a:t>
                      </a:r>
                      <a:endParaRPr lang="en-GB" sz="11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seems to me that it 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vraiment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really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assez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quite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plutôt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rather</a:t>
                      </a:r>
                      <a:endParaRPr lang="en-GB" sz="11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vraiment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really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assez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quite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plutôt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rather</a:t>
                      </a:r>
                      <a:endParaRPr lang="en-GB" sz="11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b="1" i="0" dirty="0">
                        <a:solidFill>
                          <a:srgbClr val="7030A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délicieux.</a:t>
                      </a:r>
                      <a:r>
                        <a:rPr lang="fr-FR" sz="11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delicious</a:t>
                      </a:r>
                      <a:r>
                        <a:rPr lang="fr-FR" sz="11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1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épicé.</a:t>
                      </a:r>
                      <a:r>
                        <a:rPr lang="fr-FR" sz="11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spicy</a:t>
                      </a:r>
                      <a:r>
                        <a:rPr lang="fr-FR" sz="11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1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bon.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good.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bon pour la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santé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good for your health.</a:t>
                      </a:r>
                      <a:endParaRPr lang="en-GB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savoureux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.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tasty.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 bon.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</a:t>
                      </a: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nice.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écoeurant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sickening.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trop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épicé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too spicy.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trop riche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rich</a:t>
                      </a: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mauvais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pour la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santé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bad for your health.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dégoutant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disgusting.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délicieux.</a:t>
                      </a:r>
                      <a:r>
                        <a:rPr lang="fr-FR" sz="11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delicious</a:t>
                      </a:r>
                      <a:r>
                        <a:rPr lang="fr-FR" sz="11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1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épicé.</a:t>
                      </a:r>
                      <a:r>
                        <a:rPr lang="fr-FR" sz="11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spicy</a:t>
                      </a:r>
                      <a:r>
                        <a:rPr lang="fr-FR" sz="11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1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bon.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good.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bon pour la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santé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good for your health.</a:t>
                      </a:r>
                      <a:endParaRPr lang="en-GB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savoureux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.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tasty.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 bon.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</a:t>
                      </a: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nice.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écoeurant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sickening.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trop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épicé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too spicy.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trop riche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rich</a:t>
                      </a: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mauvais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pour la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santé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bad for your health.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dégoutant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disgusting.</a:t>
                      </a:r>
                    </a:p>
                    <a:p>
                      <a:endParaRPr lang="en-GB" sz="11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377855686"/>
                  </a:ext>
                </a:extLst>
              </a:tr>
              <a:tr h="98706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ne mange </a:t>
                      </a:r>
                      <a:r>
                        <a:rPr lang="en-GB" sz="105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rien</a:t>
                      </a:r>
                      <a:endParaRPr lang="en-GB" sz="105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eat nothing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1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sz="11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7743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1642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BC99FB-0A27-25CC-14E3-8B85767F33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1" y="1524952"/>
            <a:ext cx="2590800" cy="22764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75CD55A-E743-DE7C-18EE-772ADDD397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1" y="3950017"/>
            <a:ext cx="2448284" cy="22764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93FF090-F2EC-7AF0-064E-8C3199122A18}"/>
              </a:ext>
            </a:extLst>
          </p:cNvPr>
          <p:cNvSpPr txBox="1"/>
          <p:nvPr/>
        </p:nvSpPr>
        <p:spPr>
          <a:xfrm>
            <a:off x="313733" y="631508"/>
            <a:ext cx="60979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https://www.flippity.net/fc.php?k=e/2PACX-1vSXLuY7IqvAeLG2PWtX4ErtsqHVvChDNK-5uA7PyWXaUMRKmFQ2iQ-cQggsWXd0jTAJMYFUJp_bgodl#/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49DBBC-0901-DB56-CDFF-21DA184E56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7717" y="2009591"/>
            <a:ext cx="7026593" cy="194042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3CCF233-EC28-57C0-EA99-E4A4FDC952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7562" y="3950017"/>
            <a:ext cx="2543175" cy="24955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EE3F576-6387-7D49-3693-413644F0A96A}"/>
              </a:ext>
            </a:extLst>
          </p:cNvPr>
          <p:cNvSpPr txBox="1"/>
          <p:nvPr/>
        </p:nvSpPr>
        <p:spPr>
          <a:xfrm>
            <a:off x="6375083" y="412433"/>
            <a:ext cx="60979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https://www.flippity.net/ra.php?k=e/2PACX-1vQgsCDeD1XoX0v9iK2SQfPniGUue5jcRrCiZDXvMWsJXqSJQhH4bYzOiDIoxUTBD_w-Vz9ZJX8hVave</a:t>
            </a:r>
          </a:p>
        </p:txBody>
      </p:sp>
    </p:spTree>
    <p:extLst>
      <p:ext uri="{BB962C8B-B14F-4D97-AF65-F5344CB8AC3E}">
        <p14:creationId xmlns:p14="http://schemas.microsoft.com/office/powerpoint/2010/main" val="2005723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9616820"/>
              </p:ext>
            </p:extLst>
          </p:nvPr>
        </p:nvGraphicFramePr>
        <p:xfrm>
          <a:off x="13063" y="0"/>
          <a:ext cx="12182427" cy="68579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3223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1222527078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310639415"/>
                    </a:ext>
                  </a:extLst>
                </a:gridCol>
                <a:gridCol w="1489165">
                  <a:extLst>
                    <a:ext uri="{9D8B030D-6E8A-4147-A177-3AD203B41FA5}">
                      <a16:colId xmlns:a16="http://schemas.microsoft.com/office/drawing/2014/main" val="3952450345"/>
                    </a:ext>
                  </a:extLst>
                </a:gridCol>
                <a:gridCol w="1894115">
                  <a:extLst>
                    <a:ext uri="{9D8B030D-6E8A-4147-A177-3AD203B41FA5}">
                      <a16:colId xmlns:a16="http://schemas.microsoft.com/office/drawing/2014/main" val="330266079"/>
                    </a:ext>
                  </a:extLst>
                </a:gridCol>
                <a:gridCol w="1110343">
                  <a:extLst>
                    <a:ext uri="{9D8B030D-6E8A-4147-A177-3AD203B41FA5}">
                      <a16:colId xmlns:a16="http://schemas.microsoft.com/office/drawing/2014/main" val="3963539778"/>
                    </a:ext>
                  </a:extLst>
                </a:gridCol>
                <a:gridCol w="836022">
                  <a:extLst>
                    <a:ext uri="{9D8B030D-6E8A-4147-A177-3AD203B41FA5}">
                      <a16:colId xmlns:a16="http://schemas.microsoft.com/office/drawing/2014/main" val="829825209"/>
                    </a:ext>
                  </a:extLst>
                </a:gridCol>
                <a:gridCol w="1901959">
                  <a:extLst>
                    <a:ext uri="{9D8B030D-6E8A-4147-A177-3AD203B41FA5}">
                      <a16:colId xmlns:a16="http://schemas.microsoft.com/office/drawing/2014/main" val="4250750814"/>
                    </a:ext>
                  </a:extLst>
                </a:gridCol>
              </a:tblGrid>
              <a:tr h="369000"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M4-3   Qu’est-ce que tu as mangé pour le dîner hier soir?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did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have for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dinner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last night? </a:t>
                      </a:r>
                      <a:endParaRPr lang="fr-FR" sz="16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08247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 3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61807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Hier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soir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Yesterday evening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mangé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ate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pris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had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bu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drank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ma</a:t>
                      </a:r>
                      <a:r>
                        <a:rPr lang="en-GB" sz="1200" b="1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baseline="0" dirty="0" err="1">
                          <a:solidFill>
                            <a:srgbClr val="002060"/>
                          </a:solidFill>
                        </a:rPr>
                        <a:t>mère</a:t>
                      </a:r>
                      <a:r>
                        <a:rPr lang="en-GB" sz="1200" b="1" baseline="0" dirty="0">
                          <a:solidFill>
                            <a:srgbClr val="002060"/>
                          </a:solidFill>
                        </a:rPr>
                        <a:t> a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acheté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en-GB" sz="1200" b="0" i="1" baseline="0" dirty="0">
                          <a:solidFill>
                            <a:srgbClr val="00B0F0"/>
                          </a:solidFill>
                        </a:rPr>
                        <a:t> mum</a:t>
                      </a: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 bought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cuisiné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cooked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préparé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prepared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père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préparé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dad prepared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j’ai acheté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lang="fr-FR" sz="11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bought</a:t>
                      </a:r>
                      <a:endParaRPr lang="fr-FR" sz="1100" b="0" i="1" kern="1200" noProof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kern="1200" noProof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j’ai servi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5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05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served</a:t>
                      </a:r>
                      <a:endParaRPr kumimoji="0" lang="fr-FR" sz="105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kern="1200" noProof="0" dirty="0">
                        <a:solidFill>
                          <a:srgbClr val="4D4D4C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 lasagnes</a:t>
                      </a:r>
                      <a:endParaRPr lang="en-GB" sz="1200" b="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lasagna</a:t>
                      </a:r>
                      <a:endParaRPr lang="en-GB" sz="12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 </a:t>
                      </a: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poulet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roti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roast chicken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 bon curry</a:t>
                      </a:r>
                      <a:endParaRPr lang="en-GB" sz="1200" b="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good curry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une pizza</a:t>
                      </a:r>
                      <a:r>
                        <a:rPr lang="fr-FR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 pizza</a:t>
                      </a:r>
                      <a:endParaRPr lang="en-GB" sz="12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du poisson</a:t>
                      </a:r>
                      <a:r>
                        <a:rPr lang="fr-FR" sz="1200" b="1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avec des 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frites</a:t>
                      </a:r>
                      <a:r>
                        <a:rPr lang="fr-FR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fish</a:t>
                      </a:r>
                      <a:r>
                        <a:rPr lang="fr-FR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and chips</a:t>
                      </a:r>
                      <a:endParaRPr lang="en-GB" sz="12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 repas chinois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chinese</a:t>
                      </a:r>
                      <a:r>
                        <a:rPr lang="fr-FR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 repas </a:t>
                      </a:r>
                      <a:r>
                        <a:rPr lang="fr-FR" sz="1200" b="1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thailandais</a:t>
                      </a:r>
                      <a:endParaRPr lang="fr-FR" sz="12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</a:t>
                      </a:r>
                      <a:r>
                        <a:rPr lang="fr-FR" sz="120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Thai</a:t>
                      </a:r>
                      <a:r>
                        <a:rPr lang="fr-FR" sz="1200" i="1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i="1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meal</a:t>
                      </a:r>
                      <a:endParaRPr lang="en-GB" sz="12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pâtes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pasta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du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riz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rice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du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lait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milk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du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poisson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fish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œufs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eggs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 la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viande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meat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du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poulet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chicken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du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bœuf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beef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fritures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fried foods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des fruits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fruit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bananes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bananas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des pommes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apples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du melon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melon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l’ananas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pineapple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légumes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veggies </a:t>
                      </a:r>
                    </a:p>
                    <a:p>
                      <a:endParaRPr lang="en-GB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du pain 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bread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 la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salade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salad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des pommes de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terre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potatoes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épinards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spinach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sucreries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sweet food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gâteaux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cakes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du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chocolat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chocolate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des biscuits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biscuits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 la glace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ice-cream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du café </a:t>
                      </a:r>
                    </a:p>
                    <a:p>
                      <a:r>
                        <a:rPr lang="en-GB" sz="1200" b="1" i="0" dirty="0">
                          <a:solidFill>
                            <a:srgbClr val="00B0F0"/>
                          </a:solidFill>
                        </a:rPr>
                        <a:t>coffee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du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thé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tea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du jus de fruits 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fruit juice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du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chocolat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chaud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hot chocolate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l’eau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water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du coca  </a:t>
                      </a:r>
                    </a:p>
                    <a:p>
                      <a:r>
                        <a:rPr lang="en-GB" sz="1200" b="0" i="1" dirty="0" err="1">
                          <a:solidFill>
                            <a:srgbClr val="00B0F0"/>
                          </a:solidFill>
                        </a:rPr>
                        <a:t>coca-cola</a:t>
                      </a: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boissons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gazeuses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fizzy drinks</a:t>
                      </a:r>
                      <a:endParaRPr lang="en-GB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en-GB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c’était</a:t>
                      </a:r>
                      <a:endParaRPr lang="en-GB" sz="1200" b="1" i="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 was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j’ai </a:t>
                      </a: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trouvé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ça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found that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vraiment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really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assez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quite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plutôt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rather</a:t>
                      </a:r>
                      <a:endParaRPr lang="en-GB" sz="12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délicieux.</a:t>
                      </a:r>
                      <a:r>
                        <a:rPr lang="fr-FR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delicious</a:t>
                      </a:r>
                      <a:r>
                        <a:rPr lang="fr-FR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2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épicé.</a:t>
                      </a:r>
                      <a:r>
                        <a:rPr lang="fr-FR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spicy</a:t>
                      </a:r>
                      <a:r>
                        <a:rPr lang="fr-FR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2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bon.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good.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savoureux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.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tasty.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dégoutant.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disgusting.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 bon.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nice.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écoeurant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sickening.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trop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épicé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too spicy.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trop riche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rich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mauvais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pour la santé.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bad for your health.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b="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64" y="5682343"/>
            <a:ext cx="1240186" cy="10746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7401" y="713696"/>
            <a:ext cx="1338173" cy="131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298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77C478-5CDE-0E1A-C322-51F6F7A9C3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2" y="1599247"/>
            <a:ext cx="2847975" cy="24479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84C6726-8BE6-5B83-4FF5-082EE83CA6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652" y="3987165"/>
            <a:ext cx="2733675" cy="25431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2BD1C6D-F889-1867-60CC-A8439D4D7B3C}"/>
              </a:ext>
            </a:extLst>
          </p:cNvPr>
          <p:cNvSpPr txBox="1"/>
          <p:nvPr/>
        </p:nvSpPr>
        <p:spPr>
          <a:xfrm>
            <a:off x="385762" y="521315"/>
            <a:ext cx="60979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https://www.flippity.net/fc.php?k=e/2PACX-1vS2GUz2GRuXOXajh38eWSs7N5kEWNTuAfVjTbZmytv9JWJovig4DGtdE04tDMkzb44Bsp13fkw7OReX#/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16021CE-44D8-C19F-853E-02571328FC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5937" y="1599247"/>
            <a:ext cx="5800725" cy="26003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FC5FBD8-5EF5-1F68-E05A-88FF9809BA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8562" y="4199572"/>
            <a:ext cx="2562225" cy="252412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57024F3-127C-9820-6CEA-9895267CB98B}"/>
              </a:ext>
            </a:extLst>
          </p:cNvPr>
          <p:cNvSpPr txBox="1"/>
          <p:nvPr/>
        </p:nvSpPr>
        <p:spPr>
          <a:xfrm>
            <a:off x="6483666" y="321617"/>
            <a:ext cx="54149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https://www.flippity.net/ra.php?k=e/2PACX-1vQHZ6YTP5rTKDRwQHLgN6Chh5tc-e50IiYgAAv4X8WndMmKF7IKuyBQiww454yh1HxGwnPJv79SVZtl</a:t>
            </a:r>
          </a:p>
        </p:txBody>
      </p:sp>
    </p:spTree>
    <p:extLst>
      <p:ext uri="{BB962C8B-B14F-4D97-AF65-F5344CB8AC3E}">
        <p14:creationId xmlns:p14="http://schemas.microsoft.com/office/powerpoint/2010/main" val="1826071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6086789"/>
              </p:ext>
            </p:extLst>
          </p:nvPr>
        </p:nvGraphicFramePr>
        <p:xfrm>
          <a:off x="13063" y="0"/>
          <a:ext cx="12182427" cy="68579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01487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952625">
                  <a:extLst>
                    <a:ext uri="{9D8B030D-6E8A-4147-A177-3AD203B41FA5}">
                      <a16:colId xmlns:a16="http://schemas.microsoft.com/office/drawing/2014/main" val="2310639415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952450345"/>
                    </a:ext>
                  </a:extLst>
                </a:gridCol>
                <a:gridCol w="1895475">
                  <a:extLst>
                    <a:ext uri="{9D8B030D-6E8A-4147-A177-3AD203B41FA5}">
                      <a16:colId xmlns:a16="http://schemas.microsoft.com/office/drawing/2014/main" val="330266079"/>
                    </a:ext>
                  </a:extLst>
                </a:gridCol>
                <a:gridCol w="1514475">
                  <a:extLst>
                    <a:ext uri="{9D8B030D-6E8A-4147-A177-3AD203B41FA5}">
                      <a16:colId xmlns:a16="http://schemas.microsoft.com/office/drawing/2014/main" val="3963539778"/>
                    </a:ext>
                  </a:extLst>
                </a:gridCol>
                <a:gridCol w="1292406">
                  <a:extLst>
                    <a:ext uri="{9D8B030D-6E8A-4147-A177-3AD203B41FA5}">
                      <a16:colId xmlns:a16="http://schemas.microsoft.com/office/drawing/2014/main" val="829825209"/>
                    </a:ext>
                  </a:extLst>
                </a:gridCol>
                <a:gridCol w="1901959">
                  <a:extLst>
                    <a:ext uri="{9D8B030D-6E8A-4147-A177-3AD203B41FA5}">
                      <a16:colId xmlns:a16="http://schemas.microsoft.com/office/drawing/2014/main" val="4250750814"/>
                    </a:ext>
                  </a:extLst>
                </a:gridCol>
              </a:tblGrid>
              <a:tr h="369000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rgbClr val="002060"/>
                          </a:solidFill>
                          <a:latin typeface="+mn-lt"/>
                        </a:rPr>
                        <a:t>M4-4   Qu’est-ce que tu voudrais manger demain et pourquoi? </a:t>
                      </a:r>
                      <a:r>
                        <a:rPr lang="fr-FR" sz="1600" b="0" i="1" baseline="0" dirty="0" err="1">
                          <a:solidFill>
                            <a:srgbClr val="002060"/>
                          </a:solidFill>
                          <a:latin typeface="+mn-lt"/>
                        </a:rPr>
                        <a:t>What</a:t>
                      </a:r>
                      <a:r>
                        <a:rPr lang="fr-FR" sz="1600" b="0" i="1" baseline="0" dirty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rgbClr val="002060"/>
                          </a:solidFill>
                          <a:latin typeface="+mn-lt"/>
                        </a:rPr>
                        <a:t>would</a:t>
                      </a:r>
                      <a:r>
                        <a:rPr lang="fr-FR" sz="1600" b="0" i="1" baseline="0" dirty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rgbClr val="002060"/>
                          </a:solidFill>
                          <a:latin typeface="+mn-lt"/>
                        </a:rPr>
                        <a:t>you</a:t>
                      </a:r>
                      <a:r>
                        <a:rPr lang="fr-FR" sz="1600" b="0" i="1" baseline="0" dirty="0">
                          <a:solidFill>
                            <a:srgbClr val="002060"/>
                          </a:solidFill>
                          <a:latin typeface="+mn-lt"/>
                        </a:rPr>
                        <a:t> like to </a:t>
                      </a:r>
                      <a:r>
                        <a:rPr lang="fr-FR" sz="1600" b="0" i="1" baseline="0" dirty="0" err="1">
                          <a:solidFill>
                            <a:srgbClr val="002060"/>
                          </a:solidFill>
                          <a:latin typeface="+mn-lt"/>
                        </a:rPr>
                        <a:t>eat</a:t>
                      </a:r>
                      <a:r>
                        <a:rPr lang="fr-FR" sz="1600" b="0" i="1" baseline="0" dirty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rgbClr val="002060"/>
                          </a:solidFill>
                          <a:latin typeface="+mn-lt"/>
                        </a:rPr>
                        <a:t>tomorrow</a:t>
                      </a:r>
                      <a:r>
                        <a:rPr lang="fr-FR" sz="1600" b="0" i="1" baseline="0" dirty="0">
                          <a:solidFill>
                            <a:srgbClr val="002060"/>
                          </a:solidFill>
                          <a:latin typeface="+mn-lt"/>
                        </a:rPr>
                        <a:t> and </a:t>
                      </a:r>
                      <a:r>
                        <a:rPr lang="fr-FR" sz="1600" b="0" i="1" baseline="0" dirty="0" err="1">
                          <a:solidFill>
                            <a:srgbClr val="002060"/>
                          </a:solidFill>
                          <a:latin typeface="+mn-lt"/>
                        </a:rPr>
                        <a:t>why</a:t>
                      </a:r>
                      <a:r>
                        <a:rPr lang="fr-FR" sz="1600" b="0" i="1" baseline="0" dirty="0">
                          <a:solidFill>
                            <a:srgbClr val="002060"/>
                          </a:solidFill>
                          <a:latin typeface="+mn-lt"/>
                        </a:rPr>
                        <a:t>? </a:t>
                      </a:r>
                      <a:endParaRPr lang="fr-FR" sz="16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08247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 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61807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Demain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je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voudrais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manger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Tomorrow I would like to eat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Demain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je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voudrais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boire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Tomorrow I would like to drink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 lasagnes</a:t>
                      </a:r>
                      <a:endParaRPr lang="en-GB" sz="1200" b="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lasagna</a:t>
                      </a:r>
                      <a:endParaRPr lang="en-GB" sz="12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 </a:t>
                      </a: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poulet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roti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roast chicken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 bon curry</a:t>
                      </a:r>
                      <a:endParaRPr lang="en-GB" sz="1200" b="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good curry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une bonne pizza</a:t>
                      </a:r>
                      <a:r>
                        <a:rPr lang="fr-FR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</a:t>
                      </a:r>
                      <a:r>
                        <a:rPr lang="fr-FR" sz="120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nice</a:t>
                      </a:r>
                      <a:r>
                        <a:rPr lang="fr-FR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pizza</a:t>
                      </a:r>
                      <a:endParaRPr lang="en-GB" sz="12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du poisson</a:t>
                      </a:r>
                      <a:r>
                        <a:rPr lang="fr-FR" sz="1200" b="1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avec des 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frites</a:t>
                      </a:r>
                      <a:r>
                        <a:rPr lang="fr-FR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fish</a:t>
                      </a:r>
                      <a:r>
                        <a:rPr lang="fr-FR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and chips</a:t>
                      </a:r>
                      <a:endParaRPr lang="en-GB" sz="12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 repas chinoise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chinese</a:t>
                      </a:r>
                      <a:r>
                        <a:rPr lang="fr-FR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 repas </a:t>
                      </a:r>
                      <a:r>
                        <a:rPr lang="fr-FR" sz="1200" b="1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thailandais</a:t>
                      </a:r>
                      <a:endParaRPr lang="fr-FR" sz="12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Thai</a:t>
                      </a:r>
                      <a:r>
                        <a:rPr lang="fr-FR" sz="1200" i="1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i="1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meal</a:t>
                      </a:r>
                      <a:endParaRPr lang="fr-FR" sz="1200" i="1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des pâtes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pasta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du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riz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rice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du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poisson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fish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œufs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eggs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 la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viande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meat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du poulet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chicken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du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bœuf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beef </a:t>
                      </a:r>
                      <a:endParaRPr lang="fr-FR" sz="1200" i="1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fritures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fried foods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des fruits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fruits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légumes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veggies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 la salade 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salad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des pommes de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terre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potatoes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du pain 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bread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sucreries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sweet food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du gâteau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some cake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du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chocolat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some chocolate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des biscuits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some biscuits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 la glace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some ice-cream </a:t>
                      </a:r>
                    </a:p>
                    <a:p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  <a:p>
                      <a:endParaRPr lang="en-GB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un café </a:t>
                      </a:r>
                    </a:p>
                    <a:p>
                      <a:r>
                        <a:rPr lang="en-GB" sz="1200" b="1" i="0" dirty="0">
                          <a:solidFill>
                            <a:srgbClr val="00B0F0"/>
                          </a:solidFill>
                        </a:rPr>
                        <a:t>a coffee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du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thé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some tea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du jus de fruits 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some fruit juice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un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chocolat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chaud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a hot chocolate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l’eau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some water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du coca 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some </a:t>
                      </a:r>
                      <a:r>
                        <a:rPr lang="en-GB" sz="1200" b="0" i="1" dirty="0" err="1">
                          <a:solidFill>
                            <a:srgbClr val="00B0F0"/>
                          </a:solidFill>
                        </a:rPr>
                        <a:t>coca-cola</a:t>
                      </a: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des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boissons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gazeuses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fizzy drinks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du lait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some milk </a:t>
                      </a:r>
                      <a:endParaRPr lang="en-GB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en-GB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parce que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car 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puisque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as</a:t>
                      </a:r>
                    </a:p>
                    <a:p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tant </a:t>
                      </a:r>
                      <a:r>
                        <a:rPr lang="fr-FR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donn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 que 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given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vu que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seeing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trouve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find that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selon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moi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according to me it is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avis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my opinion it’s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sera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will be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délicieux.</a:t>
                      </a:r>
                      <a:r>
                        <a:rPr lang="fr-FR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delicious</a:t>
                      </a:r>
                      <a:r>
                        <a:rPr lang="fr-FR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facile et rapide.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quick and </a:t>
                      </a:r>
                      <a:r>
                        <a:rPr lang="fr-FR" sz="120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easy</a:t>
                      </a:r>
                      <a:r>
                        <a:rPr lang="fr-FR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2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épicé.</a:t>
                      </a:r>
                      <a:r>
                        <a:rPr lang="fr-FR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spicy</a:t>
                      </a:r>
                      <a:r>
                        <a:rPr lang="fr-FR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2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bon.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good.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>
                          <a:solidFill>
                            <a:srgbClr val="002060"/>
                          </a:solidFill>
                          <a:latin typeface="+mn-lt"/>
                        </a:rPr>
                        <a:t>bon pour la </a:t>
                      </a: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latin typeface="+mn-lt"/>
                        </a:rPr>
                        <a:t>santé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latin typeface="+mn-lt"/>
                        </a:rPr>
                        <a:t>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Healthy.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>
                          <a:solidFill>
                            <a:srgbClr val="002060"/>
                          </a:solidFill>
                          <a:latin typeface="+mn-lt"/>
                        </a:rPr>
                        <a:t>sain.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healthy.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savoureux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.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tasty.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facile à préparer.</a:t>
                      </a:r>
                      <a:endParaRPr lang="fr-FR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easy to make.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pas cher.</a:t>
                      </a:r>
                      <a:endParaRPr lang="fr-FR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cheap.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626" y="5377543"/>
            <a:ext cx="1240186" cy="10746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626" y="799421"/>
            <a:ext cx="1338173" cy="131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4211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A8EAF4D-D010-ED4F-1C77-925D13C7B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50" y="1660207"/>
            <a:ext cx="2667000" cy="19145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95338E1-C5CD-D43C-45A8-75C78F7681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" y="3895725"/>
            <a:ext cx="2099310" cy="20834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F49E500-183C-44B1-52A8-63457B4A4481}"/>
              </a:ext>
            </a:extLst>
          </p:cNvPr>
          <p:cNvSpPr txBox="1"/>
          <p:nvPr/>
        </p:nvSpPr>
        <p:spPr>
          <a:xfrm>
            <a:off x="361950" y="459878"/>
            <a:ext cx="39243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4"/>
              </a:rPr>
              <a:t>https://www.flippity.net/fc.php?k=e/2PACX-1vTjyPiRLiG6Ls-VNvG4977-xwplsJKiNBhNHQKdyEsMPxkRCP3oYzcLzi6EZofyTki4iMCQUSlnAkB9#/</a:t>
            </a:r>
            <a:r>
              <a:rPr lang="en-GB" dirty="0"/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C322125-C0D4-41DB-9A90-C832B23D1E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1592" y="1660207"/>
            <a:ext cx="6543675" cy="26098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4BC4E8E-5A5A-FFA2-1B4D-BBB21904F6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1812" y="3895725"/>
            <a:ext cx="2543175" cy="254317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74CA810-ACAE-1FEF-08E6-762296AF0B33}"/>
              </a:ext>
            </a:extLst>
          </p:cNvPr>
          <p:cNvSpPr txBox="1"/>
          <p:nvPr/>
        </p:nvSpPr>
        <p:spPr>
          <a:xfrm>
            <a:off x="5755006" y="338435"/>
            <a:ext cx="60979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7"/>
              </a:rPr>
              <a:t>https://www.flippity.net/ra.php?k=e/2PACX-1vQp73_t0z-iUx4yNsXCzewtJCpSBY1ntGF2NOmHZvwSaXciIPSCE7ht-gXvy9iUPUPgveBCMeOxd66P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2613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3585249"/>
              </p:ext>
            </p:extLst>
          </p:nvPr>
        </p:nvGraphicFramePr>
        <p:xfrm>
          <a:off x="-7951" y="12239"/>
          <a:ext cx="12218726" cy="68457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18203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380573">
                  <a:extLst>
                    <a:ext uri="{9D8B030D-6E8A-4147-A177-3AD203B41FA5}">
                      <a16:colId xmlns:a16="http://schemas.microsoft.com/office/drawing/2014/main" val="2911761702"/>
                    </a:ext>
                  </a:extLst>
                </a:gridCol>
                <a:gridCol w="1619250">
                  <a:extLst>
                    <a:ext uri="{9D8B030D-6E8A-4147-A177-3AD203B41FA5}">
                      <a16:colId xmlns:a16="http://schemas.microsoft.com/office/drawing/2014/main" val="2265372321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3144205784"/>
                    </a:ext>
                  </a:extLst>
                </a:gridCol>
                <a:gridCol w="6238600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</a:tblGrid>
              <a:tr h="645469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M4-5   Quelle nourriture est-ce que tu aimes bien acheter?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           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food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like to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eat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endParaRPr lang="fr-FR" sz="16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522522">
                <a:tc>
                  <a:txBody>
                    <a:bodyPr/>
                    <a:lstStyle/>
                    <a:p>
                      <a:pPr lvl="0"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fr-FR" sz="14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         5</a:t>
                      </a:r>
                    </a:p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fr-FR" sz="14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56777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Généralement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Generally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D’habitude</a:t>
                      </a:r>
                      <a:endParaRPr lang="en-GB" sz="11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Usually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 </a:t>
                      </a:r>
                      <a:endParaRPr lang="en-GB" sz="11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général</a:t>
                      </a:r>
                      <a:endParaRPr lang="en-GB" sz="11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 general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1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plupart du temps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Most of the time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1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j’aime acheter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like to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buy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du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poisson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fish </a:t>
                      </a: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de la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viande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meat </a:t>
                      </a: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du poulet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chicken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des fruits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fruit </a:t>
                      </a: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des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légumes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veggies </a:t>
                      </a: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de la salade 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salad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du pain 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bread </a:t>
                      </a: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des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sucreries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sweet food </a:t>
                      </a: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du gâteau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some cake</a:t>
                      </a: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du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chocolat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some chocolate </a:t>
                      </a: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des biscuits </a:t>
                      </a: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some biscuits </a:t>
                      </a: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des plats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cuisinés</a:t>
                      </a:r>
                      <a:endParaRPr lang="en-GB" sz="11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ready made meals</a:t>
                      </a:r>
                    </a:p>
                    <a:p>
                      <a:endParaRPr lang="en-GB" sz="1100" b="0" i="1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100" i="1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parce que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  <a:r>
                        <a:rPr lang="fr-FR" sz="11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vu que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1" i="0" kern="1200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  <a:endParaRPr lang="fr-FR" sz="1100" b="0" i="1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puisque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1" i="0" kern="1200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étant donn</a:t>
                      </a:r>
                      <a:r>
                        <a:rPr lang="fr-FR" sz="11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é</a:t>
                      </a:r>
                      <a:r>
                        <a:rPr lang="fr-FR" sz="1100" b="1" i="0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que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1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given</a:t>
                      </a:r>
                      <a:r>
                        <a:rPr lang="fr-FR" sz="11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1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that</a:t>
                      </a:r>
                      <a:endParaRPr lang="fr-FR" sz="11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c’est délicieux</a:t>
                      </a:r>
                      <a:r>
                        <a:rPr lang="fr-FR" sz="11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it’s</a:t>
                      </a:r>
                      <a:r>
                        <a:rPr lang="fr-FR" sz="11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10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delicious</a:t>
                      </a:r>
                      <a:endParaRPr lang="fr-FR" sz="11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1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c’est épicé</a:t>
                      </a:r>
                      <a:r>
                        <a:rPr lang="fr-FR" sz="11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it’s</a:t>
                      </a:r>
                      <a:r>
                        <a:rPr lang="fr-FR" sz="11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10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spicy</a:t>
                      </a:r>
                      <a:endParaRPr lang="fr-FR" sz="11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1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fr-FR" sz="11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c’est facile à préparer</a:t>
                      </a:r>
                      <a:endParaRPr lang="fr-FR" sz="11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it’s</a:t>
                      </a:r>
                      <a:r>
                        <a:rPr lang="fr-FR" sz="11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1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easy to make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1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c’est</a:t>
                      </a:r>
                      <a:r>
                        <a:rPr lang="fr-FR" sz="1100" b="1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pas cher</a:t>
                      </a:r>
                      <a:endParaRPr lang="fr-FR" sz="11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it’s</a:t>
                      </a:r>
                      <a:r>
                        <a:rPr lang="fr-FR" sz="11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cheap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 suis végétarien</a:t>
                      </a:r>
                      <a:r>
                        <a:rPr lang="fr-FR" sz="1100" b="1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</a:t>
                      </a:r>
                      <a:endParaRPr lang="fr-FR" sz="11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am vegetarian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1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 suis végan</a:t>
                      </a:r>
                      <a:r>
                        <a:rPr lang="fr-FR" sz="1100" b="1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endParaRPr lang="fr-FR" sz="11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am vegan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1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c’est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 sain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it’s healthy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c’est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 bon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it’s good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c’est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savoureux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it’s tasty</a:t>
                      </a:r>
                      <a:endParaRPr lang="en-GB" sz="1100" b="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21171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4A5EFC-0A7E-AF2E-BD76-1EA34C1BB7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882" y="1988820"/>
            <a:ext cx="2657475" cy="2057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129DDFD-34A3-1108-8DD9-BCCDC104B6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980" y="4160520"/>
            <a:ext cx="1839278" cy="18186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0316560-3F70-42C7-8FCF-87958E1AF369}"/>
              </a:ext>
            </a:extLst>
          </p:cNvPr>
          <p:cNvSpPr txBox="1"/>
          <p:nvPr/>
        </p:nvSpPr>
        <p:spPr>
          <a:xfrm>
            <a:off x="740093" y="681335"/>
            <a:ext cx="419766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https://www.flippity.net/fc.php?k=e/2PACX-1vTdom5pESVBTDUGxia6XV7hcR_lAqkQrl40fvt7K3uC467i200c9Q7B95Sql4W9k0SsDuD1ZCA294ot#/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3376A05-1087-6CD7-C17A-BC4132CD65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851660"/>
            <a:ext cx="4724400" cy="26765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28B4891-7FBD-09E3-1A81-80C3A34C83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7622" y="4160520"/>
            <a:ext cx="2543175" cy="245745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5F4CAFF-7420-B788-CFB5-6AA9C57466EC}"/>
              </a:ext>
            </a:extLst>
          </p:cNvPr>
          <p:cNvSpPr txBox="1"/>
          <p:nvPr/>
        </p:nvSpPr>
        <p:spPr>
          <a:xfrm>
            <a:off x="6096000" y="565249"/>
            <a:ext cx="60979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https://www.flippity.net/ra.php?k=e/2PACX-1vS5x9WsJvMQI9_rNc18Aya0_ayomYKQZfI9Ze4sGogCWLLJokLclzPFJBCYXOZHDadKBpZW7BgijK7p</a:t>
            </a:r>
          </a:p>
        </p:txBody>
      </p:sp>
    </p:spTree>
    <p:extLst>
      <p:ext uri="{BB962C8B-B14F-4D97-AF65-F5344CB8AC3E}">
        <p14:creationId xmlns:p14="http://schemas.microsoft.com/office/powerpoint/2010/main" val="3118351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3686388"/>
              </p:ext>
            </p:extLst>
          </p:nvPr>
        </p:nvGraphicFramePr>
        <p:xfrm>
          <a:off x="1" y="14"/>
          <a:ext cx="12195618" cy="462913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7563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801836">
                  <a:extLst>
                    <a:ext uri="{9D8B030D-6E8A-4147-A177-3AD203B41FA5}">
                      <a16:colId xmlns:a16="http://schemas.microsoft.com/office/drawing/2014/main" val="1992782133"/>
                    </a:ext>
                  </a:extLst>
                </a:gridCol>
                <a:gridCol w="2038350">
                  <a:extLst>
                    <a:ext uri="{9D8B030D-6E8A-4147-A177-3AD203B41FA5}">
                      <a16:colId xmlns:a16="http://schemas.microsoft.com/office/drawing/2014/main" val="277760425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789265944"/>
                    </a:ext>
                  </a:extLst>
                </a:gridCol>
                <a:gridCol w="981075">
                  <a:extLst>
                    <a:ext uri="{9D8B030D-6E8A-4147-A177-3AD203B41FA5}">
                      <a16:colId xmlns:a16="http://schemas.microsoft.com/office/drawing/2014/main" val="3826716830"/>
                    </a:ext>
                  </a:extLst>
                </a:gridCol>
                <a:gridCol w="1724025">
                  <a:extLst>
                    <a:ext uri="{9D8B030D-6E8A-4147-A177-3AD203B41FA5}">
                      <a16:colId xmlns:a16="http://schemas.microsoft.com/office/drawing/2014/main" val="1639880653"/>
                    </a:ext>
                  </a:extLst>
                </a:gridCol>
                <a:gridCol w="1584769">
                  <a:extLst>
                    <a:ext uri="{9D8B030D-6E8A-4147-A177-3AD203B41FA5}">
                      <a16:colId xmlns:a16="http://schemas.microsoft.com/office/drawing/2014/main" val="1220968287"/>
                    </a:ext>
                  </a:extLst>
                </a:gridCol>
              </a:tblGrid>
              <a:tr h="418455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M4-6   Quel est ton avis sur les restaurants fast-food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600" b="1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is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opinion on fast-food restaurants? </a:t>
                      </a:r>
                      <a:endParaRPr lang="fr-FR" sz="16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13841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  <a:endParaRPr lang="en-GB" sz="14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38968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pense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think that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Pour moi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 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mon avis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my opinion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Selon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moi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According to me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restaurants fast-food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fast food restaurants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dirty="0">
                          <a:solidFill>
                            <a:srgbClr val="002060"/>
                          </a:solidFill>
                        </a:rPr>
                        <a:t>sont vraiment pratiques.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are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really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handy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dirty="0">
                          <a:solidFill>
                            <a:srgbClr val="002060"/>
                          </a:solidFill>
                        </a:rPr>
                        <a:t>sont assez bons.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are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quite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good.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dirty="0">
                          <a:solidFill>
                            <a:srgbClr val="002060"/>
                          </a:solidFill>
                        </a:rPr>
                        <a:t>sont trop chers.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are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too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expensive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dirty="0">
                          <a:solidFill>
                            <a:srgbClr val="002060"/>
                          </a:solidFill>
                        </a:rPr>
                        <a:t>sont mauvais pour la santé.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are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bad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for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your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health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personnellement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je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n’y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mange jamais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personally, I never eat there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qui me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concerne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je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n’y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mange que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rarement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 far as I am concerned, I only eat there rarely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meilleur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ami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 mange deux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fois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par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semaine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best friend eat the twice a week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meilleure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amie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n’y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mange jamais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best friend never eats there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toute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famille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adore les restaurants fast-food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whole family loves fast-food restaurants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mais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pourtant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however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cependant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however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les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trouve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find them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vrai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qu’ils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sont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true that they are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délicieux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delicious.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dégoutants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GB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digusting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bons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fois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temps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temps.</a:t>
                      </a:r>
                      <a:endParaRPr lang="en-GB" sz="12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good once in a while.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47161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DD4FAEE-E491-E616-6F19-4DEA342DCF0D}"/>
              </a:ext>
            </a:extLst>
          </p:cNvPr>
          <p:cNvSpPr txBox="1"/>
          <p:nvPr/>
        </p:nvSpPr>
        <p:spPr>
          <a:xfrm>
            <a:off x="454343" y="509885"/>
            <a:ext cx="60979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https://www.flippity.net/fc.php?k=e/2PACX-1vTSmBu1uuvCghJeKeQxL8LrlURRDbsTHiYrbU27QFTlDnSDRahmx-fSS4nAAZ8orkIieDksfKZyhHmh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94D7CF-1A73-92D7-0104-DD175C335C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920" y="1433215"/>
            <a:ext cx="2619375" cy="23526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257017-43B1-95CC-8C31-6C76B552A0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87" y="3738265"/>
            <a:ext cx="2600325" cy="26098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2ED351-65D8-9274-0EB1-256D4A3B0455}"/>
              </a:ext>
            </a:extLst>
          </p:cNvPr>
          <p:cNvSpPr txBox="1"/>
          <p:nvPr/>
        </p:nvSpPr>
        <p:spPr>
          <a:xfrm>
            <a:off x="5757863" y="5504795"/>
            <a:ext cx="60979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https://www.flippity.net/ra.php?k=e/2PACX-1vRX43Ulh3fhTcjP1BocpU305JyfmmCHlq8jXRW0xJGMJRSgZa4f88en2EOuEEQoysx8TU0GtgkKZPFB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5282CEF-43C8-F2FA-FE0A-09FE530404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0615" y="3149585"/>
            <a:ext cx="6935152" cy="225237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42ED90B-4EC5-B6C1-935D-AB8AEA0981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7582" y="509885"/>
            <a:ext cx="2543175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817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913432"/>
              </p:ext>
            </p:extLst>
          </p:nvPr>
        </p:nvGraphicFramePr>
        <p:xfrm>
          <a:off x="0" y="0"/>
          <a:ext cx="12192001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0423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74830774"/>
                    </a:ext>
                  </a:extLst>
                </a:gridCol>
                <a:gridCol w="3122023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1606731">
                  <a:extLst>
                    <a:ext uri="{9D8B030D-6E8A-4147-A177-3AD203B41FA5}">
                      <a16:colId xmlns:a16="http://schemas.microsoft.com/office/drawing/2014/main" val="3910616110"/>
                    </a:ext>
                  </a:extLst>
                </a:gridCol>
                <a:gridCol w="4066904">
                  <a:extLst>
                    <a:ext uri="{9D8B030D-6E8A-4147-A177-3AD203B41FA5}">
                      <a16:colId xmlns:a16="http://schemas.microsoft.com/office/drawing/2014/main" val="2803494261"/>
                    </a:ext>
                  </a:extLst>
                </a:gridCol>
              </a:tblGrid>
              <a:tr h="44162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M4-7   Qu’est-ce que tu fais pour être en forme?  </a:t>
                      </a:r>
                      <a:r>
                        <a:rPr kumimoji="0" lang="fr-FR" sz="1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What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do </a:t>
                      </a:r>
                      <a:r>
                        <a:rPr kumimoji="0" lang="fr-FR" sz="1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do to </a:t>
                      </a:r>
                      <a:r>
                        <a:rPr kumimoji="0" lang="fr-FR" sz="1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fit?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3070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                                      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610930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Pour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rester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forme</a:t>
                      </a:r>
                      <a:endParaRPr lang="en-GB" sz="12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 keep fit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14300" marR="11430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généralement</a:t>
                      </a:r>
                      <a:endParaRPr lang="fr-FR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generally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d’habitude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usually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souvent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often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parfois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sometimes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 général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generally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plupart du temps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most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of the time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tous les ans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every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year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 fais régulièrement de l’exercice</a:t>
                      </a:r>
                      <a:r>
                        <a:rPr lang="fr-FR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do </a:t>
                      </a:r>
                      <a:r>
                        <a:rPr lang="fr-FR" sz="120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regular</a:t>
                      </a:r>
                      <a:r>
                        <a:rPr lang="fr-FR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exercise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 fais beaucoup de sport</a:t>
                      </a:r>
                      <a:r>
                        <a:rPr lang="fr-FR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do lots of sport</a:t>
                      </a:r>
                      <a:endParaRPr lang="en-GB" sz="120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 joue au football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play football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 fais de la natation</a:t>
                      </a:r>
                      <a:r>
                        <a:rPr lang="fr-FR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go </a:t>
                      </a:r>
                      <a:r>
                        <a:rPr lang="fr-FR" sz="120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swimming</a:t>
                      </a:r>
                      <a:endParaRPr lang="en-GB" sz="12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j’ai un régime équilibré</a:t>
                      </a:r>
                      <a:r>
                        <a:rPr lang="fr-FR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have a </a:t>
                      </a:r>
                      <a:r>
                        <a:rPr lang="fr-FR" sz="120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balanced</a:t>
                      </a:r>
                      <a:r>
                        <a:rPr lang="fr-FR" sz="12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diet</a:t>
                      </a:r>
                      <a:r>
                        <a:rPr lang="fr-FR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 ne mange pas trop de sucreries</a:t>
                      </a:r>
                      <a:r>
                        <a:rPr lang="fr-FR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don’t eat too many sweet things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 ne fume pas 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don’t smoke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 mange beaucoup de fruits et de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légumes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eat lots of fruit and veg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 ne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grignote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pas entre les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repas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don’t snack between meals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 me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couche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 bonne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heure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go to bed early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vais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au college à pied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walk to</a:t>
                      </a:r>
                      <a:r>
                        <a:rPr lang="en-GB" sz="120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school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vais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au college à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vélo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go to school by bike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parce que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car 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puisque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as</a:t>
                      </a:r>
                    </a:p>
                    <a:p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tant </a:t>
                      </a:r>
                      <a:r>
                        <a:rPr lang="fr-FR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donn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 que 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given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vu que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seeing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i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pour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moi c’est important de mener une vie saine.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 me it is important to lead a healthy life.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 pense que la santé est très importante.</a:t>
                      </a:r>
                      <a:r>
                        <a:rPr lang="fr-FR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think health is really important.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 mène une vie active</a:t>
                      </a:r>
                      <a:r>
                        <a:rPr lang="fr-FR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lead an active life.</a:t>
                      </a:r>
                      <a:endParaRPr lang="en-GB" sz="12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2369" y="4481572"/>
            <a:ext cx="2450176" cy="19279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223" y="4732837"/>
            <a:ext cx="3487447" cy="2125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7843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F0B672-896D-B168-B807-5758D9F6FA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60" y="2124075"/>
            <a:ext cx="2628900" cy="20383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2ED269-9C82-BB0C-EE45-C1003979FC92}"/>
              </a:ext>
            </a:extLst>
          </p:cNvPr>
          <p:cNvSpPr txBox="1"/>
          <p:nvPr/>
        </p:nvSpPr>
        <p:spPr>
          <a:xfrm>
            <a:off x="362903" y="887075"/>
            <a:ext cx="60979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https://www.flippity.net/fc.php?k=e/2PACX-1vTkb5hlyQ8L-hQmKDDGm8Ci68JnuxjMv55ujp-2CoNte7vZOiu9-x9C7vE4YO0gNQQyIZiJP6Oq8nW5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FE25D3-27F4-682E-91E2-7B4FAAFBE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25" y="4162425"/>
            <a:ext cx="2581275" cy="25527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90B2996-1FEA-944F-A6BA-72B6C414B1C9}"/>
              </a:ext>
            </a:extLst>
          </p:cNvPr>
          <p:cNvSpPr txBox="1"/>
          <p:nvPr/>
        </p:nvSpPr>
        <p:spPr>
          <a:xfrm>
            <a:off x="5513071" y="5047596"/>
            <a:ext cx="60979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https://www.flippity.net/ra.php?k=e/2PACX-1vRZfhTReOr9dW-4f9jj1z-kYOV9yHvbFOI4ivYoRB5Nz8eKZ0YSVB20ZOo6NKQkWr6Kfdqysl_fN94g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628F89F-CBFD-5D4F-E615-6D1BED8A32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4865" y="2128838"/>
            <a:ext cx="7038975" cy="27146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7AF8970-61C5-CD1D-444E-99306ACF3F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3372" y="115253"/>
            <a:ext cx="1976971" cy="189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3623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7352550"/>
              </p:ext>
            </p:extLst>
          </p:nvPr>
        </p:nvGraphicFramePr>
        <p:xfrm>
          <a:off x="-31434" y="0"/>
          <a:ext cx="12254868" cy="68805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8830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3312573">
                  <a:extLst>
                    <a:ext uri="{9D8B030D-6E8A-4147-A177-3AD203B41FA5}">
                      <a16:colId xmlns:a16="http://schemas.microsoft.com/office/drawing/2014/main" val="3277509253"/>
                    </a:ext>
                  </a:extLst>
                </a:gridCol>
                <a:gridCol w="383996">
                  <a:extLst>
                    <a:ext uri="{9D8B030D-6E8A-4147-A177-3AD203B41FA5}">
                      <a16:colId xmlns:a16="http://schemas.microsoft.com/office/drawing/2014/main" val="657139347"/>
                    </a:ext>
                  </a:extLst>
                </a:gridCol>
                <a:gridCol w="1853192">
                  <a:extLst>
                    <a:ext uri="{9D8B030D-6E8A-4147-A177-3AD203B41FA5}">
                      <a16:colId xmlns:a16="http://schemas.microsoft.com/office/drawing/2014/main" val="3890760831"/>
                    </a:ext>
                  </a:extLst>
                </a:gridCol>
                <a:gridCol w="1421046">
                  <a:extLst>
                    <a:ext uri="{9D8B030D-6E8A-4147-A177-3AD203B41FA5}">
                      <a16:colId xmlns:a16="http://schemas.microsoft.com/office/drawing/2014/main" val="3124302083"/>
                    </a:ext>
                  </a:extLst>
                </a:gridCol>
                <a:gridCol w="960166">
                  <a:extLst>
                    <a:ext uri="{9D8B030D-6E8A-4147-A177-3AD203B41FA5}">
                      <a16:colId xmlns:a16="http://schemas.microsoft.com/office/drawing/2014/main" val="1999040190"/>
                    </a:ext>
                  </a:extLst>
                </a:gridCol>
                <a:gridCol w="1862722">
                  <a:extLst>
                    <a:ext uri="{9D8B030D-6E8A-4147-A177-3AD203B41FA5}">
                      <a16:colId xmlns:a16="http://schemas.microsoft.com/office/drawing/2014/main" val="4017586076"/>
                    </a:ext>
                  </a:extLst>
                </a:gridCol>
                <a:gridCol w="1052343">
                  <a:extLst>
                    <a:ext uri="{9D8B030D-6E8A-4147-A177-3AD203B41FA5}">
                      <a16:colId xmlns:a16="http://schemas.microsoft.com/office/drawing/2014/main" val="1238494340"/>
                    </a:ext>
                  </a:extLst>
                </a:gridCol>
              </a:tblGrid>
              <a:tr h="411286"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M4-8   À l’avenir , qu’est-ce que tu feras pour avoir une vie plus saine? 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 the future </a:t>
                      </a:r>
                      <a:r>
                        <a:rPr kumimoji="0" lang="fr-FR" sz="1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what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will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do to have a </a:t>
                      </a:r>
                      <a:r>
                        <a:rPr kumimoji="0" lang="fr-FR" sz="1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healthier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life? 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42739"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kumimoji="0" lang="fr-F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4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fr-FR" sz="14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1482066">
                <a:tc rowSpan="6">
                  <a:txBody>
                    <a:bodyPr/>
                    <a:lstStyle/>
                    <a:p>
                      <a:endParaRPr lang="fr-FR" sz="1200" b="1" i="1" noProof="0" dirty="0">
                        <a:solidFill>
                          <a:srgbClr val="002060"/>
                        </a:solidFill>
                      </a:endParaRPr>
                    </a:p>
                    <a:p>
                      <a:endParaRPr lang="fr-FR" sz="1200" b="1" i="1" noProof="0" dirty="0">
                        <a:solidFill>
                          <a:srgbClr val="002060"/>
                        </a:solidFill>
                      </a:endParaRPr>
                    </a:p>
                    <a:p>
                      <a:endParaRPr lang="fr-FR" sz="1200" b="1" i="1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1" i="1" noProof="0" dirty="0">
                          <a:solidFill>
                            <a:srgbClr val="002060"/>
                          </a:solidFill>
                        </a:rPr>
                        <a:t>À l’avenir pour avoir une vie plus saine </a:t>
                      </a: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In the future to have a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healthier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life </a:t>
                      </a:r>
                    </a:p>
                    <a:p>
                      <a:endParaRPr lang="fr-FR" sz="1200" b="0" i="1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1" i="1" noProof="0" dirty="0">
                          <a:solidFill>
                            <a:srgbClr val="002060"/>
                          </a:solidFill>
                        </a:rPr>
                        <a:t>À l’avenir pour être</a:t>
                      </a:r>
                      <a:r>
                        <a:rPr lang="fr-FR" sz="1200" b="1" i="1" baseline="0" noProof="0" dirty="0">
                          <a:solidFill>
                            <a:srgbClr val="002060"/>
                          </a:solidFill>
                        </a:rPr>
                        <a:t> en forme</a:t>
                      </a:r>
                    </a:p>
                    <a:p>
                      <a:r>
                        <a:rPr lang="fr-FR" sz="1200" b="0" i="1" baseline="0" noProof="0" dirty="0">
                          <a:solidFill>
                            <a:srgbClr val="00B0F0"/>
                          </a:solidFill>
                        </a:rPr>
                        <a:t>In the future to </a:t>
                      </a:r>
                      <a:r>
                        <a:rPr lang="fr-FR" sz="1200" b="0" i="1" baseline="0" noProof="0" dirty="0" err="1">
                          <a:solidFill>
                            <a:srgbClr val="00B0F0"/>
                          </a:solidFill>
                        </a:rPr>
                        <a:t>be</a:t>
                      </a:r>
                      <a:r>
                        <a:rPr lang="fr-FR" sz="1200" b="0" i="1" baseline="0" noProof="0" dirty="0">
                          <a:solidFill>
                            <a:srgbClr val="00B0F0"/>
                          </a:solidFill>
                        </a:rPr>
                        <a:t> fit </a:t>
                      </a:r>
                    </a:p>
                    <a:p>
                      <a:endParaRPr lang="fr-FR" sz="1200" b="0" i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endParaRPr lang="fr-FR" sz="1200" b="0" i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1" i="1" baseline="0" noProof="0" dirty="0">
                          <a:solidFill>
                            <a:srgbClr val="002060"/>
                          </a:solidFill>
                        </a:rPr>
                        <a:t>Pour être plus en forme</a:t>
                      </a:r>
                    </a:p>
                    <a:p>
                      <a:r>
                        <a:rPr lang="fr-FR" sz="1200" b="0" i="1" baseline="0" noProof="0" dirty="0">
                          <a:solidFill>
                            <a:srgbClr val="00B0F0"/>
                          </a:solidFill>
                        </a:rPr>
                        <a:t>To </a:t>
                      </a:r>
                      <a:r>
                        <a:rPr lang="fr-FR" sz="1200" b="0" i="1" baseline="0" noProof="0" dirty="0" err="1">
                          <a:solidFill>
                            <a:srgbClr val="00B0F0"/>
                          </a:solidFill>
                        </a:rPr>
                        <a:t>be</a:t>
                      </a:r>
                      <a:r>
                        <a:rPr lang="fr-FR" sz="1200" b="0" i="1" baseline="0" noProof="0" dirty="0">
                          <a:solidFill>
                            <a:srgbClr val="00B0F0"/>
                          </a:solidFill>
                        </a:rPr>
                        <a:t> in </a:t>
                      </a:r>
                      <a:r>
                        <a:rPr lang="fr-FR" sz="1200" b="0" i="1" baseline="0" noProof="0" dirty="0" err="1">
                          <a:solidFill>
                            <a:srgbClr val="00B0F0"/>
                          </a:solidFill>
                        </a:rPr>
                        <a:t>better</a:t>
                      </a:r>
                      <a:r>
                        <a:rPr lang="fr-FR" sz="12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baseline="0" noProof="0" dirty="0" err="1">
                          <a:solidFill>
                            <a:srgbClr val="00B0F0"/>
                          </a:solidFill>
                        </a:rPr>
                        <a:t>shape</a:t>
                      </a:r>
                      <a:endParaRPr lang="fr-FR" sz="12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i="1" baseline="0" noProof="0" dirty="0">
                          <a:solidFill>
                            <a:srgbClr val="002060"/>
                          </a:solidFill>
                        </a:rPr>
                        <a:t>Pour me sentir moins fatiguée</a:t>
                      </a:r>
                    </a:p>
                    <a:p>
                      <a:r>
                        <a:rPr lang="fr-FR" sz="1200" b="0" i="1" baseline="0" noProof="0" dirty="0">
                          <a:solidFill>
                            <a:srgbClr val="00B0F0"/>
                          </a:solidFill>
                        </a:rPr>
                        <a:t>To </a:t>
                      </a:r>
                      <a:r>
                        <a:rPr lang="fr-FR" sz="1200" b="0" i="1" baseline="0" noProof="0" dirty="0" err="1">
                          <a:solidFill>
                            <a:srgbClr val="00B0F0"/>
                          </a:solidFill>
                        </a:rPr>
                        <a:t>feel</a:t>
                      </a:r>
                      <a:r>
                        <a:rPr lang="fr-FR" sz="12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baseline="0" noProof="0" dirty="0" err="1">
                          <a:solidFill>
                            <a:srgbClr val="00B0F0"/>
                          </a:solidFill>
                        </a:rPr>
                        <a:t>less</a:t>
                      </a:r>
                      <a:r>
                        <a:rPr lang="fr-FR" sz="12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baseline="0" noProof="0" dirty="0" err="1">
                          <a:solidFill>
                            <a:srgbClr val="00B0F0"/>
                          </a:solidFill>
                        </a:rPr>
                        <a:t>tired</a:t>
                      </a:r>
                      <a:endParaRPr lang="fr-FR" sz="12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i="0" baseline="0" noProof="0" dirty="0">
                          <a:solidFill>
                            <a:srgbClr val="002060"/>
                          </a:solidFill>
                        </a:rPr>
                        <a:t>Afin de </a:t>
                      </a:r>
                      <a:r>
                        <a:rPr lang="fr-FR" sz="1200" b="1" i="0" baseline="0" noProof="0" dirty="0" err="1">
                          <a:solidFill>
                            <a:srgbClr val="002060"/>
                          </a:solidFill>
                        </a:rPr>
                        <a:t>réuire</a:t>
                      </a:r>
                      <a:r>
                        <a:rPr lang="fr-FR" sz="1200" b="1" i="0" baseline="0" noProof="0" dirty="0">
                          <a:solidFill>
                            <a:srgbClr val="002060"/>
                          </a:solidFill>
                        </a:rPr>
                        <a:t> mon stress</a:t>
                      </a:r>
                    </a:p>
                    <a:p>
                      <a:r>
                        <a:rPr lang="fr-FR" sz="1200" b="0" i="1" baseline="0" noProof="0" dirty="0">
                          <a:solidFill>
                            <a:srgbClr val="00B0F0"/>
                          </a:solidFill>
                        </a:rPr>
                        <a:t>In </a:t>
                      </a:r>
                      <a:r>
                        <a:rPr lang="fr-FR" sz="1200" b="0" i="1" baseline="0" noProof="0" dirty="0" err="1">
                          <a:solidFill>
                            <a:srgbClr val="00B0F0"/>
                          </a:solidFill>
                        </a:rPr>
                        <a:t>order</a:t>
                      </a:r>
                      <a:r>
                        <a:rPr lang="fr-FR" sz="1200" b="0" i="1" baseline="0" noProof="0" dirty="0">
                          <a:solidFill>
                            <a:srgbClr val="00B0F0"/>
                          </a:solidFill>
                        </a:rPr>
                        <a:t> to </a:t>
                      </a:r>
                      <a:r>
                        <a:rPr lang="fr-FR" sz="1200" b="0" i="1" baseline="0" noProof="0" dirty="0" err="1">
                          <a:solidFill>
                            <a:srgbClr val="00B0F0"/>
                          </a:solidFill>
                        </a:rPr>
                        <a:t>reduce</a:t>
                      </a:r>
                      <a:r>
                        <a:rPr lang="fr-FR" sz="12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baseline="0" noProof="0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200" b="0" i="1" baseline="0" noProof="0" dirty="0">
                          <a:solidFill>
                            <a:srgbClr val="00B0F0"/>
                          </a:solidFill>
                        </a:rPr>
                        <a:t> stress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rowSpan="6"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passerai moins de temps sur les réseaux sociaux.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time on social media. </a:t>
                      </a: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ferai du sport.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do sport.</a:t>
                      </a:r>
                    </a:p>
                    <a:p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ferai plus d’</a:t>
                      </a:r>
                      <a:r>
                        <a:rPr lang="fr-FR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exercise</a:t>
                      </a: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do more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exercise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J’achèterai des légumes frais au marché.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fresh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vegetables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at 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market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j’irai au collège à vélo et pas en voiture.	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go 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school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by bike and not by car.</a:t>
                      </a: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j’ira au collège à pied.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walk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school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j’irai à des cours de cuisine.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go to cooking classes. </a:t>
                      </a:r>
                    </a:p>
                    <a:p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serai plus actif / </a:t>
                      </a:r>
                      <a:r>
                        <a:rPr lang="fr-FR" sz="12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active.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more active.</a:t>
                      </a:r>
                    </a:p>
                    <a:p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j’aurai plus de patience.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have more patience.</a:t>
                      </a:r>
                    </a:p>
                    <a:p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j’aurai une meilleure attitude à la maison.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have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better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attitude at home. </a:t>
                      </a: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jouerai au foot.	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football.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ne jouerai plus à des jeux vidéo.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won’t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games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any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more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ne boirai jamais de boissons gazeuses.	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never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drink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fizzy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drinks.</a:t>
                      </a: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ne prendrai pas le bus.	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not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take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bus.</a:t>
                      </a: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prendrai les escaliers. 	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take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stairs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prendrai des cours d’arts martiaux.	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take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martial arts classes.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ne mangerai plus de	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not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any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more</a:t>
                      </a:r>
                    </a:p>
                    <a:p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ne mangerai jamais de	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never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any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more</a:t>
                      </a:r>
                    </a:p>
                    <a:p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ne mangerai pas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trop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	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not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much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br>
                        <a:rPr lang="en-GB" sz="1200" b="1" dirty="0">
                          <a:solidFill>
                            <a:srgbClr val="002060"/>
                          </a:solidFill>
                        </a:rPr>
                      </a:b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frites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chips</a:t>
                      </a:r>
                    </a:p>
                    <a:p>
                      <a:br>
                        <a:rPr lang="en-GB" sz="1200" b="1" dirty="0">
                          <a:solidFill>
                            <a:srgbClr val="002060"/>
                          </a:solidFill>
                        </a:rPr>
                      </a:b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hamburger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hamburgers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	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	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et aussi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and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also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 plus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furthermore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ne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boi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rai plus de 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not drink any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more</a:t>
                      </a:r>
                    </a:p>
                    <a:p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ne boirai jamais de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never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drink any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more</a:t>
                      </a:r>
                    </a:p>
                    <a:p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ne boirai pas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trop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not drink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much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coca.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coke.</a:t>
                      </a:r>
                    </a:p>
                    <a:p>
                      <a:br>
                        <a:rPr lang="en-GB" sz="1200" b="1" dirty="0">
                          <a:solidFill>
                            <a:srgbClr val="002060"/>
                          </a:solidFill>
                        </a:rPr>
                      </a:b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boissons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gazeuses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.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fizzy drinks.</a:t>
                      </a:r>
                      <a:endParaRPr lang="en-GB" sz="1200" dirty="0"/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355792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mangerai plus de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eat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more</a:t>
                      </a:r>
                    </a:p>
                    <a:p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mangerai beaucoup de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eat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lot of </a:t>
                      </a:r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fruits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fruits</a:t>
                      </a:r>
                    </a:p>
                    <a:p>
                      <a:br>
                        <a:rPr lang="en-GB" sz="1200" b="1" dirty="0">
                          <a:solidFill>
                            <a:srgbClr val="002060"/>
                          </a:solidFill>
                        </a:rPr>
                      </a:b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légumes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vegetables</a:t>
                      </a:r>
                      <a:endParaRPr lang="en-GB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sz="11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en-GB" sz="11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2553939"/>
                  </a:ext>
                </a:extLst>
              </a:tr>
              <a:tr h="60319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boirai plus d’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drink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more</a:t>
                      </a:r>
                    </a:p>
                    <a:p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boirai beaucoup d’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drink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lot of </a:t>
                      </a:r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eau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.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water.</a:t>
                      </a: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1118911"/>
                  </a:ext>
                </a:extLst>
              </a:tr>
              <a:tr h="130770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mangerai sain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eat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healthily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mangerai mieux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eat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better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mangerai équilibré.	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balanced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diet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boirai plus d’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drink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more</a:t>
                      </a:r>
                    </a:p>
                    <a:p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boirai beaucoup d’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drink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lot of </a:t>
                      </a:r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eau.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water.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92084"/>
                  </a:ext>
                </a:extLst>
              </a:tr>
              <a:tr h="26154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9891109"/>
                  </a:ext>
                </a:extLst>
              </a:tr>
              <a:tr h="183078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 lieu de choisir des frites j’achèterai …</a:t>
                      </a:r>
                    </a:p>
                    <a:p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Instead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eating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chips, 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…</a:t>
                      </a:r>
                    </a:p>
                    <a:p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 lieu de passer trop de temps sur les réseaux sociaux, je ferai plus de sport.</a:t>
                      </a:r>
                    </a:p>
                    <a:p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Instead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spending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much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time on social media, 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do more sport.</a:t>
                      </a:r>
                    </a:p>
                    <a:p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Avant de dormir je ne lirai pas mes messages.</a:t>
                      </a:r>
                    </a:p>
                    <a:p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Before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sleeping 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not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messages.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838039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5630" y="3650309"/>
            <a:ext cx="1317540" cy="93121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6E41E0E-CBEC-2C3F-02AF-FCF126FF88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8514" y="902301"/>
            <a:ext cx="1358718" cy="843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1713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8079EB-2F8A-362C-1C73-F5AC24C2F2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70" y="1390650"/>
            <a:ext cx="2667000" cy="20383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D104853-921D-BF45-8E97-164FB48A14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470" y="3790950"/>
            <a:ext cx="2628900" cy="2476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F152A8D-5A3C-B409-07CB-BAD7B706A856}"/>
              </a:ext>
            </a:extLst>
          </p:cNvPr>
          <p:cNvSpPr txBox="1"/>
          <p:nvPr/>
        </p:nvSpPr>
        <p:spPr>
          <a:xfrm>
            <a:off x="292418" y="286345"/>
            <a:ext cx="60979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https://www.flippity.net/fc.php?k=e/2PACX-1vTEuS-t-sm8VQuKY2Z7n-lHn-huHKePCX-OGEkuWE31cAMUToKcGSq-tY9CNCGzgSgcLfrDO8W3HaaG#/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F8F05A-AFE6-65EB-313A-045BE754DB4D}"/>
              </a:ext>
            </a:extLst>
          </p:cNvPr>
          <p:cNvSpPr txBox="1"/>
          <p:nvPr/>
        </p:nvSpPr>
        <p:spPr>
          <a:xfrm>
            <a:off x="5381626" y="5648325"/>
            <a:ext cx="60979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https://www.flippity.net/ra.php?k=e/2PACX-1vTntHnoPIQVR-khV0iudpFMh0t6yZIHvEqkEuOfM1kUC0Oyf-bDEfcRKKH0tsLhvBscn0csM0v5g8QN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06B0D4C-65E2-5794-7E34-9255787463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9203" y="3002280"/>
            <a:ext cx="6762750" cy="26384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66A002F-4195-D13D-6292-7B595B4C45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7169" y="286345"/>
            <a:ext cx="2600325" cy="242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3277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510872"/>
              </p:ext>
            </p:extLst>
          </p:nvPr>
        </p:nvGraphicFramePr>
        <p:xfrm>
          <a:off x="0" y="-9525"/>
          <a:ext cx="12192000" cy="68723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16183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350917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4205707394"/>
                    </a:ext>
                  </a:extLst>
                </a:gridCol>
                <a:gridCol w="674188">
                  <a:extLst>
                    <a:ext uri="{9D8B030D-6E8A-4147-A177-3AD203B41FA5}">
                      <a16:colId xmlns:a16="http://schemas.microsoft.com/office/drawing/2014/main" val="3982014543"/>
                    </a:ext>
                  </a:extLst>
                </a:gridCol>
                <a:gridCol w="716462">
                  <a:extLst>
                    <a:ext uri="{9D8B030D-6E8A-4147-A177-3AD203B41FA5}">
                      <a16:colId xmlns:a16="http://schemas.microsoft.com/office/drawing/2014/main" val="3771602334"/>
                    </a:ext>
                  </a:extLst>
                </a:gridCol>
                <a:gridCol w="1711699">
                  <a:extLst>
                    <a:ext uri="{9D8B030D-6E8A-4147-A177-3AD203B41FA5}">
                      <a16:colId xmlns:a16="http://schemas.microsoft.com/office/drawing/2014/main" val="2124322453"/>
                    </a:ext>
                  </a:extLst>
                </a:gridCol>
                <a:gridCol w="930445">
                  <a:extLst>
                    <a:ext uri="{9D8B030D-6E8A-4147-A177-3AD203B41FA5}">
                      <a16:colId xmlns:a16="http://schemas.microsoft.com/office/drawing/2014/main" val="3976690461"/>
                    </a:ext>
                  </a:extLst>
                </a:gridCol>
                <a:gridCol w="261811">
                  <a:extLst>
                    <a:ext uri="{9D8B030D-6E8A-4147-A177-3AD203B41FA5}">
                      <a16:colId xmlns:a16="http://schemas.microsoft.com/office/drawing/2014/main" val="3428061632"/>
                    </a:ext>
                  </a:extLst>
                </a:gridCol>
                <a:gridCol w="1653758">
                  <a:extLst>
                    <a:ext uri="{9D8B030D-6E8A-4147-A177-3AD203B41FA5}">
                      <a16:colId xmlns:a16="http://schemas.microsoft.com/office/drawing/2014/main" val="4159888198"/>
                    </a:ext>
                  </a:extLst>
                </a:gridCol>
                <a:gridCol w="1443037">
                  <a:extLst>
                    <a:ext uri="{9D8B030D-6E8A-4147-A177-3AD203B41FA5}">
                      <a16:colId xmlns:a16="http://schemas.microsoft.com/office/drawing/2014/main" val="707797128"/>
                    </a:ext>
                  </a:extLst>
                </a:gridCol>
              </a:tblGrid>
              <a:tr h="390520">
                <a:tc gridSpan="10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M4-9  Quand tu étais plus jeune, ta vie était comment?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When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were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younger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how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was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your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life?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73861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560794">
                <a:tc rowSpan="1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Quand</a:t>
                      </a: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j’étais petit</a:t>
                      </a:r>
                      <a:r>
                        <a:rPr lang="fr-FR" sz="1100" b="1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fr-FR" sz="11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When I was small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Quand</a:t>
                      </a: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j’étais plus jeune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When I was younger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Quand</a:t>
                      </a: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j’étais ado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When I was a teenager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11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Quand</a:t>
                      </a: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j’avais dix ans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When I was 10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11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y a trois ans</a:t>
                      </a:r>
                      <a:endParaRPr lang="fr-FR" sz="11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Three years ago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11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j’habitais</a:t>
                      </a: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live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 habitait</a:t>
                      </a:r>
                      <a:endParaRPr kumimoji="0" lang="fr-FR" sz="11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 used to live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nous habitions</a:t>
                      </a:r>
                      <a:endParaRPr kumimoji="0" lang="fr-FR" sz="11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used to live</a:t>
                      </a:r>
                      <a:endParaRPr lang="en-GB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avec mon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père</a:t>
                      </a: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my dad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Londres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 London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dans la banlieue de ...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 the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suburbs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of …</a:t>
                      </a:r>
                      <a:endParaRPr kumimoji="0" lang="en-GB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dans un petit village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 a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small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village</a:t>
                      </a:r>
                      <a:endParaRPr kumimoji="0" lang="en-GB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59056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j’allais</a:t>
                      </a: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go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 allait</a:t>
                      </a:r>
                      <a:endParaRPr kumimoji="0" lang="fr-FR" sz="11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 used to go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nous allions</a:t>
                      </a:r>
                      <a:endParaRPr kumimoji="0" lang="fr-FR" sz="11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used to go</a:t>
                      </a:r>
                      <a:endParaRPr lang="en-GB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l’école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primaire</a:t>
                      </a: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primary school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la maternelle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nursery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school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42140267"/>
                  </a:ext>
                </a:extLst>
              </a:tr>
              <a:tr h="54825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j’avais</a:t>
                      </a: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have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 avait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have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nous avions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used to have</a:t>
                      </a:r>
                      <a:endParaRPr lang="en-GB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les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cheveux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blonds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blond hair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100" b="1" i="0" noProof="0" dirty="0">
                          <a:solidFill>
                            <a:srgbClr val="002060"/>
                          </a:solidFill>
                        </a:rPr>
                        <a:t>un beau sourire</a:t>
                      </a:r>
                    </a:p>
                    <a:p>
                      <a:r>
                        <a:rPr lang="fr-FR" sz="1100" b="0" i="1" noProof="0" dirty="0">
                          <a:solidFill>
                            <a:srgbClr val="00B0F0"/>
                          </a:solidFill>
                        </a:rPr>
                        <a:t>a </a:t>
                      </a:r>
                      <a:r>
                        <a:rPr lang="fr-FR" sz="1100" b="0" i="1" noProof="0" dirty="0" err="1">
                          <a:solidFill>
                            <a:srgbClr val="00B0F0"/>
                          </a:solidFill>
                        </a:rPr>
                        <a:t>nice</a:t>
                      </a:r>
                      <a:r>
                        <a:rPr lang="fr-FR" sz="11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</a:rPr>
                        <a:t>smile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une queue de cheval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poney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tail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6146755"/>
                  </a:ext>
                </a:extLst>
              </a:tr>
              <a:tr h="56840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j’étais</a:t>
                      </a: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 était</a:t>
                      </a:r>
                      <a:endParaRPr kumimoji="0" lang="fr-FR" sz="11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 used to be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nous étions</a:t>
                      </a:r>
                      <a:endParaRPr kumimoji="0" lang="fr-FR" sz="11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used to be</a:t>
                      </a:r>
                      <a:endParaRPr lang="en-GB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heureux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/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heureuse</a:t>
                      </a: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happy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mignon</a:t>
                      </a: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</a:t>
                      </a:r>
                      <a:endParaRPr kumimoji="0" lang="fr-FR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cute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b="1" i="0" noProof="0" dirty="0">
                          <a:solidFill>
                            <a:srgbClr val="002060"/>
                          </a:solidFill>
                        </a:rPr>
                        <a:t>sage</a:t>
                      </a:r>
                    </a:p>
                    <a:p>
                      <a:r>
                        <a:rPr lang="fr-FR" sz="1100" b="0" i="1" noProof="0" dirty="0">
                          <a:solidFill>
                            <a:srgbClr val="00B0F0"/>
                          </a:solidFill>
                        </a:rPr>
                        <a:t>good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100" b="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7704536"/>
                  </a:ext>
                </a:extLst>
              </a:tr>
              <a:tr h="5981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jouais</a:t>
                      </a: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</a:t>
                      </a: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 jouait</a:t>
                      </a:r>
                      <a:endParaRPr kumimoji="0" lang="fr-FR" sz="11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 used to play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nous jouions</a:t>
                      </a:r>
                      <a:endParaRPr kumimoji="0" lang="fr-FR" sz="11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used to play</a:t>
                      </a:r>
                      <a:endParaRPr lang="en-GB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 foot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dans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le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jardin</a:t>
                      </a: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football in the garden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100" b="1" i="0" baseline="0" noProof="0" dirty="0">
                          <a:solidFill>
                            <a:srgbClr val="002060"/>
                          </a:solidFill>
                        </a:rPr>
                        <a:t>aux </a:t>
                      </a:r>
                      <a:r>
                        <a:rPr lang="fr-FR" sz="1100" b="1" i="0" baseline="0" noProof="0" dirty="0" err="1">
                          <a:solidFill>
                            <a:srgbClr val="002060"/>
                          </a:solidFill>
                        </a:rPr>
                        <a:t>Légo</a:t>
                      </a:r>
                      <a:endParaRPr lang="fr-FR" sz="1100" b="1" i="0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100" b="0" i="1" baseline="0" noProof="0" dirty="0">
                          <a:solidFill>
                            <a:srgbClr val="00B0F0"/>
                          </a:solidFill>
                        </a:rPr>
                        <a:t>lego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b="1" i="0" noProof="0" dirty="0">
                          <a:solidFill>
                            <a:srgbClr val="002060"/>
                          </a:solidFill>
                        </a:rPr>
                        <a:t>avec des poupées</a:t>
                      </a:r>
                    </a:p>
                    <a:p>
                      <a:r>
                        <a:rPr lang="fr-FR" sz="1100" b="0" i="1" noProof="0" dirty="0" err="1">
                          <a:solidFill>
                            <a:srgbClr val="00B0F0"/>
                          </a:solidFill>
                        </a:rPr>
                        <a:t>with</a:t>
                      </a:r>
                      <a:r>
                        <a:rPr lang="fr-FR" sz="11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noProof="0" dirty="0" err="1">
                          <a:solidFill>
                            <a:srgbClr val="00B0F0"/>
                          </a:solidFill>
                        </a:rPr>
                        <a:t>dolls</a:t>
                      </a:r>
                      <a:endParaRPr lang="fr-FR" sz="1100" b="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100" b="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08382500"/>
                  </a:ext>
                </a:extLst>
              </a:tr>
              <a:tr h="58783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j’aimais</a:t>
                      </a: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 aimait</a:t>
                      </a:r>
                      <a:endParaRPr kumimoji="0" lang="fr-FR" sz="11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 used to like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nous aimions</a:t>
                      </a:r>
                      <a:endParaRPr kumimoji="0" lang="fr-FR" sz="11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used to like</a:t>
                      </a:r>
                      <a:endParaRPr lang="en-GB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</a:t>
                      </a: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100" b="1" i="0" baseline="0" noProof="0" dirty="0">
                          <a:solidFill>
                            <a:srgbClr val="002060"/>
                          </a:solidFill>
                        </a:rPr>
                        <a:t>les animaux</a:t>
                      </a:r>
                    </a:p>
                    <a:p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</a:rPr>
                        <a:t>animals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45616050"/>
                  </a:ext>
                </a:extLst>
              </a:tr>
              <a:tr h="60752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détestais</a:t>
                      </a: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hate</a:t>
                      </a: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 détestait</a:t>
                      </a:r>
                      <a:endParaRPr kumimoji="0" lang="fr-FR" sz="11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 used to have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nous détestions</a:t>
                      </a:r>
                      <a:endParaRPr kumimoji="0" lang="fr-FR" sz="11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used to have</a:t>
                      </a:r>
                      <a:endParaRPr lang="en-GB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les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légumes</a:t>
                      </a: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vegetables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100" b="1" i="0" baseline="0" noProof="0" dirty="0">
                          <a:solidFill>
                            <a:srgbClr val="002060"/>
                          </a:solidFill>
                        </a:rPr>
                        <a:t>les chiens</a:t>
                      </a:r>
                    </a:p>
                    <a:p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</a:rPr>
                        <a:t>dogs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02021077"/>
                  </a:ext>
                </a:extLst>
              </a:tr>
              <a:tr h="59864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portais</a:t>
                      </a: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wear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 portait</a:t>
                      </a:r>
                      <a:endParaRPr kumimoji="0" lang="fr-FR" sz="11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 used to wear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nous portions</a:t>
                      </a:r>
                      <a:endParaRPr kumimoji="0" lang="fr-FR" sz="11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used to wear</a:t>
                      </a:r>
                      <a:endParaRPr lang="en-GB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uniforme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scolaire</a:t>
                      </a: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school uniform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100" b="1" i="0" baseline="0" noProof="0" dirty="0">
                          <a:solidFill>
                            <a:srgbClr val="002060"/>
                          </a:solidFill>
                        </a:rPr>
                        <a:t>une casquette</a:t>
                      </a:r>
                    </a:p>
                    <a:p>
                      <a:r>
                        <a:rPr lang="fr-FR" sz="1100" b="0" i="1" baseline="0" noProof="0" dirty="0">
                          <a:solidFill>
                            <a:srgbClr val="00B0F0"/>
                          </a:solidFill>
                        </a:rPr>
                        <a:t>a cap 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54281968"/>
                  </a:ext>
                </a:extLst>
              </a:tr>
              <a:tr h="58481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rêvais</a:t>
                      </a: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dream</a:t>
                      </a: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 rêvait</a:t>
                      </a:r>
                      <a:endParaRPr kumimoji="0" lang="fr-FR" sz="11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 used to dream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nous rêvions</a:t>
                      </a:r>
                      <a:endParaRPr kumimoji="0" lang="fr-FR" sz="11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used to dream</a:t>
                      </a:r>
                      <a:endParaRPr lang="en-GB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d’être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pompier</a:t>
                      </a: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  being a fireman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d’être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instituteur</a:t>
                      </a: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 being a teacher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d’aller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collège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 going to secondary school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04632863"/>
                  </a:ext>
                </a:extLst>
              </a:tr>
              <a:tr h="4243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lisais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read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 lisait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read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nous lisions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read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 livres pour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enfants</a:t>
                      </a: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children’s books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 romans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novels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 BD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comics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23185329"/>
                  </a:ext>
                </a:extLst>
              </a:tr>
              <a:tr h="33754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j’étais plus … que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maintenant</a:t>
                      </a:r>
                      <a:endParaRPr lang="en-GB" sz="11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100" i="1" dirty="0">
                          <a:solidFill>
                            <a:srgbClr val="00B0F0"/>
                          </a:solidFill>
                        </a:rPr>
                        <a:t>I was more … than now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 sz="110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j’étais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moins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… que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maintenant</a:t>
                      </a:r>
                      <a:endParaRPr lang="en-GB" sz="11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100" i="1" dirty="0">
                          <a:solidFill>
                            <a:srgbClr val="00B0F0"/>
                          </a:solidFill>
                        </a:rPr>
                        <a:t>I was less … than now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sz="110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m’entendais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bien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avec …</a:t>
                      </a:r>
                    </a:p>
                    <a:p>
                      <a:r>
                        <a:rPr lang="en-GB" sz="1100" i="1" dirty="0">
                          <a:solidFill>
                            <a:srgbClr val="00B0F0"/>
                          </a:solidFill>
                        </a:rPr>
                        <a:t>I used to get on well with …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339205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76" y="6091013"/>
            <a:ext cx="1869141" cy="56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3069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A28E4F-D001-968A-A313-B20BEE2DFB6E}"/>
              </a:ext>
            </a:extLst>
          </p:cNvPr>
          <p:cNvSpPr txBox="1"/>
          <p:nvPr/>
        </p:nvSpPr>
        <p:spPr>
          <a:xfrm>
            <a:off x="328613" y="805726"/>
            <a:ext cx="60979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https://www.flippity.net/fc.php?k=e/2PACX-1vQaBqLqgiptL9npf-fHBUAT6EDpAtWNDMNviqivkg9xS8ufcQ5zup3nyiDoDRJL3UCiZasQf0rnqZfY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A1B69B-9F4D-C87E-EB11-146F1AEFE5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3" y="2419350"/>
            <a:ext cx="2571750" cy="20193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12BEFB-2533-B7F3-97B2-FABC031AF7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63" y="4438650"/>
            <a:ext cx="2109788" cy="20630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C1D0D5E-E0EB-70FE-9D12-4E4B20DC5D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9867" y="2006055"/>
            <a:ext cx="3209925" cy="25622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2766EE4-BE0A-48DA-5453-7A4B5E76603F}"/>
              </a:ext>
            </a:extLst>
          </p:cNvPr>
          <p:cNvSpPr txBox="1"/>
          <p:nvPr/>
        </p:nvSpPr>
        <p:spPr>
          <a:xfrm>
            <a:off x="6720840" y="531406"/>
            <a:ext cx="60979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https://www.flippity.net/ra.php?k=e/2PACX-1vS16d-c7ynq0CY1Vu0zGlfp-VtLhi_bBvjYeiPrzJL1Zo2Hyu6gLsZqCI2YnZQGBNkW4II_a-LB9XwW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BF672E8-3295-417C-65A6-005EC92B47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9935" y="4685328"/>
            <a:ext cx="2109788" cy="2086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5954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4998170"/>
              </p:ext>
            </p:extLst>
          </p:nvPr>
        </p:nvGraphicFramePr>
        <p:xfrm>
          <a:off x="0" y="0"/>
          <a:ext cx="12192001" cy="68580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9649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857375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1885951">
                  <a:extLst>
                    <a:ext uri="{9D8B030D-6E8A-4147-A177-3AD203B41FA5}">
                      <a16:colId xmlns:a16="http://schemas.microsoft.com/office/drawing/2014/main" val="4291536120"/>
                    </a:ext>
                  </a:extLst>
                </a:gridCol>
                <a:gridCol w="2038351">
                  <a:extLst>
                    <a:ext uri="{9D8B030D-6E8A-4147-A177-3AD203B41FA5}">
                      <a16:colId xmlns:a16="http://schemas.microsoft.com/office/drawing/2014/main" val="3771602334"/>
                    </a:ext>
                  </a:extLst>
                </a:gridCol>
                <a:gridCol w="2042070">
                  <a:extLst>
                    <a:ext uri="{9D8B030D-6E8A-4147-A177-3AD203B41FA5}">
                      <a16:colId xmlns:a16="http://schemas.microsoft.com/office/drawing/2014/main" val="2932556411"/>
                    </a:ext>
                  </a:extLst>
                </a:gridCol>
                <a:gridCol w="658268">
                  <a:extLst>
                    <a:ext uri="{9D8B030D-6E8A-4147-A177-3AD203B41FA5}">
                      <a16:colId xmlns:a16="http://schemas.microsoft.com/office/drawing/2014/main" val="3428061632"/>
                    </a:ext>
                  </a:extLst>
                </a:gridCol>
                <a:gridCol w="2700337">
                  <a:extLst>
                    <a:ext uri="{9D8B030D-6E8A-4147-A177-3AD203B41FA5}">
                      <a16:colId xmlns:a16="http://schemas.microsoft.com/office/drawing/2014/main" val="3944722998"/>
                    </a:ext>
                  </a:extLst>
                </a:gridCol>
              </a:tblGrid>
              <a:tr h="377005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M4-10  Décris ta vie maintenant?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Describe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your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life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now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282754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5">
                  <a:txBody>
                    <a:bodyPr/>
                    <a:lstStyle/>
                    <a:p>
                      <a:r>
                        <a:rPr kumimoji="0" lang="fr-FR" sz="1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439839">
                <a:tc rowSpan="1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Maintenant</a:t>
                      </a:r>
                      <a:endParaRPr lang="fr-FR" sz="11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Now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11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j’habite</a:t>
                      </a: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live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avec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père</a:t>
                      </a: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my dad</a:t>
                      </a:r>
                      <a:endParaRPr lang="en-GB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Londres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 London</a:t>
                      </a:r>
                      <a:endParaRPr lang="en-GB" sz="11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dans un petit village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 a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small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village</a:t>
                      </a:r>
                      <a:endParaRPr lang="en-GB" sz="11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43983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vais</a:t>
                      </a: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go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collège</a:t>
                      </a: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secondary school</a:t>
                      </a:r>
                      <a:endParaRPr lang="en-GB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 j’étudie … (le français…)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and I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… (French)</a:t>
                      </a:r>
                      <a:endParaRPr lang="en-GB" sz="11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mpd="sng"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140267"/>
                  </a:ext>
                </a:extLst>
              </a:tr>
              <a:tr h="43983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have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les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cheveux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blonds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blond hair</a:t>
                      </a:r>
                      <a:endParaRPr lang="en-GB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b="1" i="0" noProof="0" dirty="0">
                          <a:solidFill>
                            <a:srgbClr val="002060"/>
                          </a:solidFill>
                        </a:rPr>
                        <a:t>un beau sourire</a:t>
                      </a:r>
                    </a:p>
                    <a:p>
                      <a:r>
                        <a:rPr lang="fr-FR" sz="1100" b="0" i="1" noProof="0" dirty="0">
                          <a:solidFill>
                            <a:srgbClr val="00B0F0"/>
                          </a:solidFill>
                        </a:rPr>
                        <a:t>a </a:t>
                      </a:r>
                      <a:r>
                        <a:rPr lang="fr-FR" sz="1100" b="0" i="1" noProof="0" dirty="0" err="1">
                          <a:solidFill>
                            <a:srgbClr val="00B0F0"/>
                          </a:solidFill>
                        </a:rPr>
                        <a:t>nice</a:t>
                      </a:r>
                      <a:r>
                        <a:rPr lang="fr-FR" sz="11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</a:rPr>
                        <a:t>smile</a:t>
                      </a:r>
                      <a:endParaRPr lang="en-GB" sz="11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une queue de cheval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poney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tail</a:t>
                      </a:r>
                      <a:endParaRPr lang="en-GB" sz="11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146755"/>
                  </a:ext>
                </a:extLst>
              </a:tr>
              <a:tr h="43983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n’ai plus peur (de)</a:t>
                      </a: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not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scared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any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more (of)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014297"/>
                  </a:ext>
                </a:extLst>
              </a:tr>
              <a:tr h="43983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suis</a:t>
                      </a: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mignon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cute</a:t>
                      </a:r>
                      <a:endParaRPr lang="en-GB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mignonne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cute</a:t>
                      </a:r>
                      <a:endParaRPr lang="en-GB" sz="110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r>
                        <a:rPr lang="fr-FR" sz="1100" b="1" i="0" noProof="0" dirty="0">
                          <a:solidFill>
                            <a:srgbClr val="002060"/>
                          </a:solidFill>
                        </a:rPr>
                        <a:t>sage</a:t>
                      </a:r>
                    </a:p>
                    <a:p>
                      <a:r>
                        <a:rPr lang="fr-FR" sz="1100" b="0" i="1" noProof="0" dirty="0">
                          <a:solidFill>
                            <a:srgbClr val="00B0F0"/>
                          </a:solidFill>
                        </a:rPr>
                        <a:t>good</a:t>
                      </a:r>
                      <a:endParaRPr lang="en-GB" sz="11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04536"/>
                  </a:ext>
                </a:extLst>
              </a:tr>
              <a:tr h="43983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ne suis plus </a:t>
                      </a: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not …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any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more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triste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  <a:endParaRPr lang="en-GB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seul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alone</a:t>
                      </a:r>
                      <a:endParaRPr lang="en-GB" sz="11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461439"/>
                  </a:ext>
                </a:extLst>
              </a:tr>
              <a:tr h="43983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joue</a:t>
                      </a: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</a:t>
                      </a: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 foot dans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une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équipe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football in a team</a:t>
                      </a:r>
                      <a:endParaRPr lang="en-GB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r>
                        <a:rPr lang="fr-FR" sz="1100" b="1" i="0" baseline="0" noProof="0" dirty="0">
                          <a:solidFill>
                            <a:srgbClr val="002060"/>
                          </a:solidFill>
                        </a:rPr>
                        <a:t>à des jeux vidéos en ligne</a:t>
                      </a:r>
                    </a:p>
                    <a:p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</a:rPr>
                        <a:t>video</a:t>
                      </a:r>
                      <a:r>
                        <a:rPr lang="fr-FR" sz="11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</a:rPr>
                        <a:t>games</a:t>
                      </a:r>
                      <a:r>
                        <a:rPr lang="fr-FR" sz="1100" b="0" i="1" baseline="0" noProof="0" dirty="0">
                          <a:solidFill>
                            <a:srgbClr val="00B0F0"/>
                          </a:solidFill>
                        </a:rPr>
                        <a:t> online</a:t>
                      </a:r>
                      <a:endParaRPr lang="en-GB" sz="11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382500"/>
                  </a:ext>
                </a:extLst>
              </a:tr>
              <a:tr h="48033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j’aime / je déteste</a:t>
                      </a: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like / I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hate</a:t>
                      </a: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</a:t>
                      </a: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</a:t>
                      </a:r>
                      <a:endParaRPr lang="en-GB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b="1" i="0" baseline="0" noProof="0" dirty="0">
                          <a:solidFill>
                            <a:srgbClr val="002060"/>
                          </a:solidFill>
                        </a:rPr>
                        <a:t>les animaux</a:t>
                      </a:r>
                    </a:p>
                    <a:p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</a:rPr>
                        <a:t>animals</a:t>
                      </a:r>
                      <a:endParaRPr lang="en-GB" sz="11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les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légumes</a:t>
                      </a: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vegetables</a:t>
                      </a:r>
                      <a:endParaRPr lang="en-GB" sz="11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b="1" i="0" baseline="0" noProof="0" dirty="0">
                          <a:solidFill>
                            <a:srgbClr val="002060"/>
                          </a:solidFill>
                        </a:rPr>
                        <a:t>les chiens</a:t>
                      </a:r>
                    </a:p>
                    <a:p>
                      <a:r>
                        <a:rPr lang="fr-FR" sz="1100" b="0" i="1" baseline="0" noProof="0" dirty="0" err="1">
                          <a:solidFill>
                            <a:srgbClr val="00B0F0"/>
                          </a:solidFill>
                        </a:rPr>
                        <a:t>dogs</a:t>
                      </a:r>
                      <a:endParaRPr lang="en-GB" sz="11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45616050"/>
                  </a:ext>
                </a:extLst>
              </a:tr>
              <a:tr h="43983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rêve</a:t>
                      </a: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dream</a:t>
                      </a:r>
                      <a:endParaRPr lang="fr-FR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d’être pompier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 being a fireman </a:t>
                      </a:r>
                      <a:endParaRPr lang="en-GB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d’être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instituteur</a:t>
                      </a: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 being a teacher</a:t>
                      </a:r>
                      <a:endParaRPr lang="en-GB" sz="11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d’être danseur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 being a teacher</a:t>
                      </a:r>
                      <a:endParaRPr lang="en-GB" sz="11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632863"/>
                  </a:ext>
                </a:extLst>
              </a:tr>
              <a:tr h="43983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lis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read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 livres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d’aventure</a:t>
                      </a: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adventure books</a:t>
                      </a:r>
                      <a:endParaRPr lang="en-GB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 romans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novels</a:t>
                      </a:r>
                      <a:endParaRPr lang="en-GB" sz="11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 BD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comics</a:t>
                      </a:r>
                      <a:endParaRPr lang="en-GB" sz="11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185329"/>
                  </a:ext>
                </a:extLst>
              </a:tr>
              <a:tr h="43983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me sens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feel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fort</a:t>
                      </a:r>
                      <a:r>
                        <a:rPr lang="en-GB" sz="1100" b="1" dirty="0">
                          <a:solidFill>
                            <a:srgbClr val="FF0000"/>
                          </a:solidFill>
                        </a:rPr>
                        <a:t>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strong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optimiste</a:t>
                      </a:r>
                      <a:endParaRPr lang="en-GB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optimist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heureux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/ </a:t>
                      </a:r>
                      <a:r>
                        <a:rPr lang="en-GB" sz="1100" b="1" dirty="0" err="1">
                          <a:solidFill>
                            <a:srgbClr val="FF0000"/>
                          </a:solidFill>
                        </a:rPr>
                        <a:t>heureuse</a:t>
                      </a:r>
                      <a:endParaRPr lang="en-GB" sz="1100" b="1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happy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488285"/>
                  </a:ext>
                </a:extLst>
              </a:tr>
              <a:tr h="43983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j’écris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write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dirty="0">
                          <a:solidFill>
                            <a:srgbClr val="002060"/>
                          </a:solidFill>
                        </a:rPr>
                        <a:t>des chansons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songs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dirty="0">
                          <a:solidFill>
                            <a:srgbClr val="002060"/>
                          </a:solidFill>
                        </a:rPr>
                        <a:t>des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</a:rPr>
                        <a:t>poèmes</a:t>
                      </a:r>
                      <a:endParaRPr lang="en-GB" sz="1100" b="1" i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poems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517611"/>
                  </a:ext>
                </a:extLst>
              </a:tr>
              <a:tr h="43983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lutte contre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fight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against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dirty="0">
                          <a:solidFill>
                            <a:srgbClr val="002060"/>
                          </a:solidFill>
                        </a:rPr>
                        <a:t>les </a:t>
                      </a:r>
                      <a:r>
                        <a:rPr lang="en-GB" sz="1100" b="1" i="0" dirty="0" err="1">
                          <a:solidFill>
                            <a:srgbClr val="002060"/>
                          </a:solidFill>
                        </a:rPr>
                        <a:t>inégalités</a:t>
                      </a:r>
                      <a:endParaRPr lang="en-GB" sz="1100" b="1" i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inequalities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dirty="0" err="1">
                          <a:solidFill>
                            <a:srgbClr val="002060"/>
                          </a:solidFill>
                        </a:rPr>
                        <a:t>l’injustice</a:t>
                      </a:r>
                      <a:endParaRPr lang="en-GB" sz="1100" b="1" i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>
                          <a:solidFill>
                            <a:srgbClr val="00B0F0"/>
                          </a:solidFill>
                        </a:rPr>
                        <a:t>injustice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724668"/>
                  </a:ext>
                </a:extLst>
              </a:tr>
              <a:tr h="43983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je suis plus …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qu’avant</a:t>
                      </a:r>
                      <a:endParaRPr lang="en-GB" sz="11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100" i="1" dirty="0">
                          <a:solidFill>
                            <a:srgbClr val="00B0F0"/>
                          </a:solidFill>
                        </a:rPr>
                        <a:t>I was more … than now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10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je suis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moins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</a:rPr>
                        <a:t> … 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</a:rPr>
                        <a:t>qu’avant</a:t>
                      </a:r>
                      <a:endParaRPr lang="en-GB" sz="11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100" i="1" dirty="0">
                          <a:solidFill>
                            <a:srgbClr val="00B0F0"/>
                          </a:solidFill>
                        </a:rPr>
                        <a:t>I was less … than now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10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GB" sz="110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3392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07691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4CDA253-8A03-BBE6-2252-B9B7D450EC84}"/>
              </a:ext>
            </a:extLst>
          </p:cNvPr>
          <p:cNvSpPr txBox="1"/>
          <p:nvPr/>
        </p:nvSpPr>
        <p:spPr>
          <a:xfrm>
            <a:off x="6878003" y="417106"/>
            <a:ext cx="60979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https://www.flippity.net/ra.php?k=e/2PACX-1vRAfPypnn4Xadto07rDkBtm-d97kFoEjeY45A9Roj3jgte6ucHRiaS09aIhzDWY-wyr07CWyQWnsYKL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D9886B-17AA-CC13-F287-1DDE9DC53B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1865" y="1617435"/>
            <a:ext cx="2914650" cy="2743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E96070-CD2C-0CA1-D6C2-FADC390C87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5307" y="4075747"/>
            <a:ext cx="2676525" cy="25241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048B95E-F91F-2681-F7DB-4AD6A7D7DA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770" y="2123122"/>
            <a:ext cx="2743200" cy="20859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B778330-DE39-F848-7047-49E93B1D3872}"/>
              </a:ext>
            </a:extLst>
          </p:cNvPr>
          <p:cNvSpPr txBox="1"/>
          <p:nvPr/>
        </p:nvSpPr>
        <p:spPr>
          <a:xfrm>
            <a:off x="603410" y="694105"/>
            <a:ext cx="64865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https://www.flippity.net/fc.php?k=e/2PACX-1vQW8ZY9FDuwQu_AeoTo8xDar2OZ9qPDgDMV-f0HoVHiDhxZZmIBvYDOBpF_gt-0xz74dN9dsvOCpJgT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23DEFA0-0503-A619-24AD-3F686E0774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345" y="4075747"/>
            <a:ext cx="2667000" cy="260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4709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17772</TotalTime>
  <Words>3732</Words>
  <Application>Microsoft Office PowerPoint</Application>
  <PresentationFormat>Widescreen</PresentationFormat>
  <Paragraphs>1164</Paragraphs>
  <Slides>21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AvenirNext LT Pro Bold</vt:lpstr>
      <vt:lpstr>Calibri</vt:lpstr>
      <vt:lpstr>Calibri Light</vt:lpstr>
      <vt:lpstr>Office Theme</vt:lpstr>
      <vt:lpstr>MODULE 4 GCSE French Higher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Downham Market Academy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Arthur Desbois</dc:creator>
  <cp:lastModifiedBy>Caroline Heaney</cp:lastModifiedBy>
  <cp:revision>57</cp:revision>
  <dcterms:created xsi:type="dcterms:W3CDTF">2021-06-16T07:38:02Z</dcterms:created>
  <dcterms:modified xsi:type="dcterms:W3CDTF">2024-11-13T08:19:49Z</dcterms:modified>
</cp:coreProperties>
</file>