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7" r:id="rId2"/>
    <p:sldId id="291" r:id="rId3"/>
    <p:sldId id="1308" r:id="rId4"/>
    <p:sldId id="295" r:id="rId5"/>
    <p:sldId id="1309" r:id="rId6"/>
    <p:sldId id="1304" r:id="rId7"/>
    <p:sldId id="1310" r:id="rId8"/>
    <p:sldId id="1305" r:id="rId9"/>
    <p:sldId id="1311" r:id="rId10"/>
    <p:sldId id="282" r:id="rId11"/>
    <p:sldId id="1312" r:id="rId12"/>
    <p:sldId id="281" r:id="rId13"/>
    <p:sldId id="1313" r:id="rId14"/>
    <p:sldId id="283" r:id="rId15"/>
    <p:sldId id="1314" r:id="rId16"/>
    <p:sldId id="1306" r:id="rId17"/>
    <p:sldId id="1315" r:id="rId18"/>
    <p:sldId id="285" r:id="rId19"/>
    <p:sldId id="1316" r:id="rId20"/>
    <p:sldId id="288" r:id="rId21"/>
    <p:sldId id="1317" r:id="rId22"/>
    <p:sldId id="1307" r:id="rId23"/>
    <p:sldId id="131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CC99FF"/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5" autoAdjust="0"/>
    <p:restoredTop sz="88394" autoAdjust="0"/>
  </p:normalViewPr>
  <p:slideViewPr>
    <p:cSldViewPr snapToGrid="0">
      <p:cViewPr varScale="1">
        <p:scale>
          <a:sx n="59" d="100"/>
          <a:sy n="59" d="100"/>
        </p:scale>
        <p:origin x="93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713A57-BEDA-48D4-A147-58DE706FA260}" type="datetimeFigureOut">
              <a:rPr lang="fr-FR" smtClean="0"/>
              <a:t>01/07/2024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D39451-35EB-4023-B830-D61665CD719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3427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2311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90417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73137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93992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02528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12191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58415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19818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075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93917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8642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01/07/2024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509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01/07/2024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9250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01/07/2024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1718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01/07/2024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7170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01/07/2024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7821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01/07/2024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8545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01/07/2024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8221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01/07/2024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0418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01/07/2024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768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01/07/2024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5452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01/07/2024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485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3CC05-B5A5-4C8A-BDD0-F3CE2BAB3F0E}" type="datetimeFigureOut">
              <a:rPr lang="fr-FR" smtClean="0"/>
              <a:t>01/07/2024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3216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ppity.net/fc.php?k=1PsYv5OrZioZaI1OqVmHJdPXvlrtwk3-IroQAUNiYT8Y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lippity.net/ra.php?k=10KPc4q4jLthr52Qa-766rrfywtzR-D7OABuJIMFYab0" TargetMode="Externa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ppity.net/fc.php?k=1u3RxM6duXbFSyHJN5qLOMlI5xL4tNZscGF230tY5xF0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lippity.net/ra.php?k=1szfI0Sfwr7YZ2UaPzgENRDhWXC1Onquid-nD9wUKdV4" TargetMode="Externa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ppity.net/fc.php?k=1YQ_CLaB8gX8sfFQwfuCxbHzO_VXAaXjHuStrSLRyhNM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lippity.net/ra.php?k=1kCgKMGknaBTYEXWQ0d0BuBFMj6Hu2tsJGwxYH4UXLYU" TargetMode="Externa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ppity.net/fc.php?k=1BcaLFZA0krjFpInjZn7onUT9GgPrE8N-f0xIly5RWKc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lippity.net/ra.php?k=1OY3u08gxMDVQZvMcUEdN-3Qjtt8TeH0dK5hADfBPUns" TargetMode="Externa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ppity.net/fc.php?k=1ZVg6U1tRbX3vn8nyd63OAHEb7PKULy4CWgCZZJwxqqM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lippity.net/ra.php?k=1mZg9yoV5KCtduyobWCKVTgwoDl8lzcCNB4o_L6UcB58" TargetMode="Externa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ppity.net/fc.php?k=18JiyoyNattj9ubU36jgfDFWssHfKB1qW5IC0usEfvWU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lippity.net/ra.php?k=1NF4lratwSK1OZ53G4kS5SWV6e8SMLpShJq5CAKXYPrc" TargetMode="Externa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ppity.net/fc.php?k=1z8wC8fG-vvaNddvB1U9FKMp_KS_l7fZ8taV5Zk1IjoI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lippity.net/ra.php?k=1hJIuGD5fkESEpNH1oAjEwGToAfDWQsTPQ9-Xlb5m8iU" TargetMode="Externa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ppity.net/fc.php?k=17dKEhM4_WjRMwxmorDtvTg0oCoGQ2z0PWTUK17v7TxQ" TargetMode="External"/><Relationship Id="rId7" Type="http://schemas.openxmlformats.org/officeDocument/2006/relationships/hyperlink" Target="https://www.flippity.net/ra.php?k=1BIoTG_9mjk-jnNcSaLT4J0xEBE0126C5knFfaoR2-vQ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hyperlink" Target="https://www.flippity.net/ra.php?k=1IBbizeTe_OKg5HBxc2nh-CAd2OxCqfzn5Wq7DQEsPTM" TargetMode="Externa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ppity.net/fc.php?k=18AS4naAhN1hbAaGBu7AA8sPkS3qjp-sjzzWMzYezYpk" TargetMode="External"/><Relationship Id="rId7" Type="http://schemas.openxmlformats.org/officeDocument/2006/relationships/hyperlink" Target="https://www.flippity.net/ra.php?k=1sNw2VmsrfPukXwKK-nT48Jh2DPooLELtOx6fnT5YF14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hyperlink" Target="https://www.flippity.net/ra.php?k=1KiGcj14rgL-sPS13-GbyhdE0WdRCQ-J4ghKlgp03uYY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ppity.net/fc.php?k=1HKpRhu-Do9pi04qFHrpikF9Qy3hM5xraJgAdV7S6Gas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lippity.net/ra.php?k=1o-vUKAsFMwSNKPXte9Wf56Sks3LZoGFMY0yGa9-JHi4" TargetMode="Externa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ppity.net/fc.php?k=1xHxeea2CuDjIzlQmT6DmiMJfFqv5Cs471ec7EcdB9M8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lippity.net/ra.php?k=1oB5ldvYNstXYB_sc-0O3rraBuLspYblbE5OUuGaHPCI" TargetMode="Externa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22A090D-8DF1-C32C-4013-45B20D0CA03E}"/>
              </a:ext>
            </a:extLst>
          </p:cNvPr>
          <p:cNvSpPr txBox="1"/>
          <p:nvPr/>
        </p:nvSpPr>
        <p:spPr>
          <a:xfrm>
            <a:off x="914401" y="939807"/>
            <a:ext cx="96012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600" b="1" dirty="0">
                <a:solidFill>
                  <a:srgbClr val="0070C0"/>
                </a:solidFill>
                <a:latin typeface="AvenirNext LT Pro Bold" panose="020B0804020202020204" pitchFamily="34" charset="0"/>
              </a:rPr>
              <a:t>MODULE 3</a:t>
            </a:r>
            <a:br>
              <a:rPr lang="en-GB" sz="9600" b="1" dirty="0">
                <a:solidFill>
                  <a:srgbClr val="0070C0"/>
                </a:solidFill>
                <a:latin typeface="AvenirNext LT Pro Bold" panose="020B0804020202020204" pitchFamily="34" charset="0"/>
              </a:rPr>
            </a:br>
            <a:r>
              <a:rPr lang="en-GB" sz="9600" b="1" dirty="0">
                <a:solidFill>
                  <a:srgbClr val="0070C0"/>
                </a:solidFill>
                <a:latin typeface="AvenirNext LT Pro Bold" panose="020B0804020202020204" pitchFamily="34" charset="0"/>
              </a:rPr>
              <a:t>GCSE </a:t>
            </a:r>
          </a:p>
          <a:p>
            <a:r>
              <a:rPr lang="en-GB" sz="9600" b="1" dirty="0">
                <a:solidFill>
                  <a:srgbClr val="0070C0"/>
                </a:solidFill>
                <a:latin typeface="AvenirNext LT Pro Bold" panose="020B0804020202020204" pitchFamily="34" charset="0"/>
              </a:rPr>
              <a:t>French Higher</a:t>
            </a:r>
            <a:endParaRPr lang="en-GB" sz="9600" dirty="0"/>
          </a:p>
        </p:txBody>
      </p:sp>
    </p:spTree>
    <p:extLst>
      <p:ext uri="{BB962C8B-B14F-4D97-AF65-F5344CB8AC3E}">
        <p14:creationId xmlns:p14="http://schemas.microsoft.com/office/powerpoint/2010/main" val="2384223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9456464"/>
              </p:ext>
            </p:extLst>
          </p:nvPr>
        </p:nvGraphicFramePr>
        <p:xfrm>
          <a:off x="0" y="11"/>
          <a:ext cx="12192003" cy="68812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6161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1091821">
                  <a:extLst>
                    <a:ext uri="{9D8B030D-6E8A-4147-A177-3AD203B41FA5}">
                      <a16:colId xmlns:a16="http://schemas.microsoft.com/office/drawing/2014/main" val="4191450827"/>
                    </a:ext>
                  </a:extLst>
                </a:gridCol>
                <a:gridCol w="982639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1024362">
                  <a:extLst>
                    <a:ext uri="{9D8B030D-6E8A-4147-A177-3AD203B41FA5}">
                      <a16:colId xmlns:a16="http://schemas.microsoft.com/office/drawing/2014/main" val="3114230799"/>
                    </a:ext>
                  </a:extLst>
                </a:gridCol>
                <a:gridCol w="1254814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1173707">
                  <a:extLst>
                    <a:ext uri="{9D8B030D-6E8A-4147-A177-3AD203B41FA5}">
                      <a16:colId xmlns:a16="http://schemas.microsoft.com/office/drawing/2014/main" val="3910616110"/>
                    </a:ext>
                  </a:extLst>
                </a:gridCol>
                <a:gridCol w="1009935">
                  <a:extLst>
                    <a:ext uri="{9D8B030D-6E8A-4147-A177-3AD203B41FA5}">
                      <a16:colId xmlns:a16="http://schemas.microsoft.com/office/drawing/2014/main" val="2803494261"/>
                    </a:ext>
                  </a:extLst>
                </a:gridCol>
                <a:gridCol w="1017611">
                  <a:extLst>
                    <a:ext uri="{9D8B030D-6E8A-4147-A177-3AD203B41FA5}">
                      <a16:colId xmlns:a16="http://schemas.microsoft.com/office/drawing/2014/main" val="3767886954"/>
                    </a:ext>
                  </a:extLst>
                </a:gridCol>
                <a:gridCol w="838484">
                  <a:extLst>
                    <a:ext uri="{9D8B030D-6E8A-4147-A177-3AD203B41FA5}">
                      <a16:colId xmlns:a16="http://schemas.microsoft.com/office/drawing/2014/main" val="2405878690"/>
                    </a:ext>
                  </a:extLst>
                </a:gridCol>
                <a:gridCol w="256891">
                  <a:extLst>
                    <a:ext uri="{9D8B030D-6E8A-4147-A177-3AD203B41FA5}">
                      <a16:colId xmlns:a16="http://schemas.microsoft.com/office/drawing/2014/main" val="4156149658"/>
                    </a:ext>
                  </a:extLst>
                </a:gridCol>
                <a:gridCol w="666751">
                  <a:extLst>
                    <a:ext uri="{9D8B030D-6E8A-4147-A177-3AD203B41FA5}">
                      <a16:colId xmlns:a16="http://schemas.microsoft.com/office/drawing/2014/main" val="42677761"/>
                    </a:ext>
                  </a:extLst>
                </a:gridCol>
                <a:gridCol w="681038">
                  <a:extLst>
                    <a:ext uri="{9D8B030D-6E8A-4147-A177-3AD203B41FA5}">
                      <a16:colId xmlns:a16="http://schemas.microsoft.com/office/drawing/2014/main" val="3754578970"/>
                    </a:ext>
                  </a:extLst>
                </a:gridCol>
                <a:gridCol w="1347789">
                  <a:extLst>
                    <a:ext uri="{9D8B030D-6E8A-4147-A177-3AD203B41FA5}">
                      <a16:colId xmlns:a16="http://schemas.microsoft.com/office/drawing/2014/main" val="2582463138"/>
                    </a:ext>
                  </a:extLst>
                </a:gridCol>
              </a:tblGrid>
              <a:tr h="363628">
                <a:tc gridSpan="1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M3-1    Quelle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est ta matière préférée? Pourquoi?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is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favourite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subject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Why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                                                                                                                                                                       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27272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2969632">
                <a:tc gridSpan="2">
                  <a:txBody>
                    <a:bodyPr/>
                    <a:lstStyle/>
                    <a:p>
                      <a:pPr marL="0" algn="l" defTabSz="914400" rtl="0" eaLnBrk="1" fontAlgn="base" latinLnBrk="0" hangingPunct="1">
                        <a:spcAft>
                          <a:spcPts val="0"/>
                        </a:spcAft>
                      </a:pPr>
                      <a:r>
                        <a:rPr lang="fr-FR" sz="10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Ma matière préférée, c’est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My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favourite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subject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endParaRPr lang="fr-FR" sz="1000" b="1" kern="1200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base" latinLnBrk="0" hangingPunct="1">
                        <a:spcAft>
                          <a:spcPts val="0"/>
                        </a:spcAft>
                      </a:pPr>
                      <a:r>
                        <a:rPr lang="fr-FR" sz="1000" b="1" i="0" u="none" strike="noStrike" kern="1200" cap="none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La matière que j'aime la plus, c’est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The </a:t>
                      </a:r>
                      <a:r>
                        <a:rPr lang="fr-FR" sz="1000" b="0" i="1" u="none" strike="noStrike" kern="1200" cap="none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subject</a:t>
                      </a:r>
                      <a:r>
                        <a:rPr lang="fr-FR" sz="1000" b="0" i="1" u="none" strike="noStrike" kern="1200" cap="none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that I like best </a:t>
                      </a:r>
                      <a:r>
                        <a:rPr lang="fr-FR" sz="1000" b="0" i="1" u="none" strike="noStrike" kern="1200" cap="none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endParaRPr lang="fr-FR" sz="1000" b="1" kern="1200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J'aime (beaucoup)</a:t>
                      </a:r>
                    </a:p>
                    <a:p>
                      <a:r>
                        <a:rPr lang="fr-FR" sz="10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0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lang="fr-FR" sz="10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(a</a:t>
                      </a:r>
                      <a:r>
                        <a:rPr lang="fr-FR" sz="1000" b="0" i="1" kern="1200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lot)</a:t>
                      </a:r>
                      <a:endParaRPr lang="fr-FR" sz="1000" b="1" kern="1200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 que j'aime c’est</a:t>
                      </a:r>
                    </a:p>
                    <a:p>
                      <a:r>
                        <a:rPr lang="fr-FR" sz="10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</a:t>
                      </a:r>
                      <a:r>
                        <a:rPr lang="fr-FR" sz="10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 like </a:t>
                      </a:r>
                      <a:r>
                        <a:rPr lang="fr-FR" sz="10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endParaRPr lang="fr-FR" sz="1000" b="1" kern="1200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préfère </a:t>
                      </a:r>
                    </a:p>
                    <a:p>
                      <a:r>
                        <a:rPr lang="fr-FR" sz="10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0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prefer</a:t>
                      </a:r>
                      <a:endParaRPr lang="fr-FR" sz="1000" b="1" kern="1200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me passionne pour </a:t>
                      </a:r>
                    </a:p>
                    <a:p>
                      <a:r>
                        <a:rPr lang="fr-FR" sz="10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0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lang="fr-FR" sz="10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passionate</a:t>
                      </a:r>
                      <a:r>
                        <a:rPr lang="fr-FR" sz="10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about</a:t>
                      </a:r>
                    </a:p>
                    <a:p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n’ai pas de </a:t>
                      </a:r>
                      <a:r>
                        <a:rPr lang="fr-FR" sz="1000" b="1" kern="1200" noProof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matère</a:t>
                      </a: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préférée mais j’aime bien </a:t>
                      </a:r>
                    </a:p>
                    <a:p>
                      <a:r>
                        <a:rPr lang="fr-FR" sz="10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0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don’t</a:t>
                      </a:r>
                      <a:r>
                        <a:rPr lang="fr-FR" sz="10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have a </a:t>
                      </a:r>
                      <a:r>
                        <a:rPr lang="fr-FR" sz="10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favourite</a:t>
                      </a:r>
                      <a:r>
                        <a:rPr lang="fr-FR" sz="10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subject</a:t>
                      </a:r>
                      <a:r>
                        <a:rPr lang="fr-FR" sz="10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but I </a:t>
                      </a:r>
                      <a:r>
                        <a:rPr lang="fr-FR" sz="10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quite</a:t>
                      </a:r>
                      <a:r>
                        <a:rPr lang="fr-FR" sz="10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like</a:t>
                      </a:r>
                    </a:p>
                    <a:p>
                      <a:endParaRPr lang="fr-FR" sz="10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français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French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dessin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latin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latin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kern="1200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musique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music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géographie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geography</a:t>
                      </a:r>
                      <a:r>
                        <a:rPr lang="fr-FR" sz="10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biologie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biology</a:t>
                      </a:r>
                      <a:endParaRPr lang="fr-FR" sz="10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chimie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chemistry</a:t>
                      </a:r>
                      <a:endParaRPr lang="fr-FR" sz="10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</a:t>
                      </a:r>
                      <a:r>
                        <a:rPr lang="fr-FR" sz="1000" b="1" kern="1200" baseline="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physique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baseline="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physics</a:t>
                      </a:r>
                      <a:endParaRPr lang="fr-FR" sz="1000" b="0" i="1" kern="1200" baseline="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kern="1200" baseline="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baseline="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religion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kern="1200" baseline="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baseline="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sociologie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baseline="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sociology</a:t>
                      </a:r>
                      <a:endParaRPr lang="fr-FR" sz="1000" b="0" i="1" kern="1200" baseline="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kern="1200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la technologie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DT</a:t>
                      </a:r>
                      <a:endParaRPr lang="fr-FR" sz="1000" b="1" i="0" u="none" strike="noStrike" kern="1200" cap="none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l’allemand 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German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l’espagnol  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Spanish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algn="l"/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l'anglais </a:t>
                      </a:r>
                      <a:endParaRPr lang="fr-FR" sz="10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English</a:t>
                      </a:r>
                    </a:p>
                    <a:p>
                      <a:pPr algn="l"/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l’EPS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PE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l’histoire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history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l’étude des médias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media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studies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algn="l"/>
                      <a:r>
                        <a:rPr lang="fr-FR" sz="10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l’informatique</a:t>
                      </a:r>
                    </a:p>
                    <a:p>
                      <a:pPr algn="l"/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</a:t>
                      </a:r>
                    </a:p>
                    <a:p>
                      <a:pPr algn="l"/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algn="l"/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maths </a:t>
                      </a:r>
                    </a:p>
                    <a:p>
                      <a:pPr algn="l"/>
                      <a:r>
                        <a:rPr lang="fr-FR" sz="10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maths</a:t>
                      </a:r>
                    </a:p>
                    <a:p>
                      <a:pPr algn="l"/>
                      <a:endParaRPr lang="fr-FR" sz="10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sciences </a:t>
                      </a:r>
                    </a:p>
                    <a:p>
                      <a:pPr algn="l"/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sciences</a:t>
                      </a:r>
                    </a:p>
                    <a:p>
                      <a:pPr algn="l"/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algn="l"/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arts dramatiques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drama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1" dirty="0">
                          <a:solidFill>
                            <a:srgbClr val="002060"/>
                          </a:solidFill>
                          <a:latin typeface="+mn-lt"/>
                        </a:rPr>
                        <a:t>parce que</a:t>
                      </a:r>
                    </a:p>
                    <a:p>
                      <a:r>
                        <a:rPr lang="fr-FR" sz="10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0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000" b="1" dirty="0">
                          <a:solidFill>
                            <a:srgbClr val="002060"/>
                          </a:solidFill>
                          <a:latin typeface="+mn-lt"/>
                        </a:rPr>
                        <a:t>car </a:t>
                      </a:r>
                    </a:p>
                    <a:p>
                      <a:r>
                        <a:rPr lang="fr-FR" sz="10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0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000" b="1" dirty="0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</a:p>
                    <a:p>
                      <a:r>
                        <a:rPr lang="fr-FR" sz="10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  <a:endParaRPr lang="fr-FR" sz="10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000" b="1" dirty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000" b="1" dirty="0">
                          <a:solidFill>
                            <a:srgbClr val="002060"/>
                          </a:solidFill>
                          <a:latin typeface="+mn-lt"/>
                        </a:rPr>
                        <a:t>tant </a:t>
                      </a:r>
                      <a:r>
                        <a:rPr lang="fr-FR" sz="10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donn</a:t>
                      </a:r>
                      <a:r>
                        <a:rPr lang="en-GB" sz="1000" b="1" dirty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000" b="1" dirty="0">
                          <a:solidFill>
                            <a:srgbClr val="002060"/>
                          </a:solidFill>
                          <a:latin typeface="+mn-lt"/>
                        </a:rPr>
                        <a:t> que </a:t>
                      </a:r>
                    </a:p>
                    <a:p>
                      <a:r>
                        <a:rPr lang="fr-FR" sz="10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given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that</a:t>
                      </a:r>
                      <a:endParaRPr lang="fr-FR" sz="10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 je trouve que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because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I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find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that 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 à mon avis </a:t>
                      </a:r>
                      <a:endParaRPr lang="fr-FR" sz="1000" b="1" i="0" u="none" strike="noStrike" kern="1200" cap="none" noProof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because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in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my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opinion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 je dirais que</a:t>
                      </a:r>
                    </a:p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because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I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would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say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that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amusant 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it’s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fun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facile </a:t>
                      </a:r>
                      <a:endParaRPr lang="fr-FR" sz="1000" b="1" i="0" u="none" strike="noStrike" kern="1200" cap="none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it’s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easy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passionnant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it’s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exciting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énergisant 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it’s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energising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utile </a:t>
                      </a:r>
                    </a:p>
                    <a:p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it’s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useful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éducatif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it’s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educational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créatif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it’s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creative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fascinant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it’s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fascinating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intéressant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it’s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interesting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et aussi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and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also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de plus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furthermore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endParaRPr lang="fr-FR" sz="1000" b="0" i="1" u="none" strike="noStrike" kern="1200" cap="none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0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ç</a:t>
                      </a: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m'intéresse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interests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me</a:t>
                      </a:r>
                    </a:p>
                    <a:p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 me détend </a:t>
                      </a:r>
                    </a:p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relaxes me  </a:t>
                      </a:r>
                    </a:p>
                    <a:p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 me donne confiance en moi </a:t>
                      </a:r>
                    </a:p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gives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me self confidence</a:t>
                      </a:r>
                    </a:p>
                    <a:p>
                      <a:r>
                        <a:rPr lang="fr-FR" sz="10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ç</a:t>
                      </a: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m’aide à garder la forme </a:t>
                      </a:r>
                    </a:p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helps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me to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stay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fit</a:t>
                      </a:r>
                    </a:p>
                    <a:p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 développe ma créativité  </a:t>
                      </a:r>
                    </a:p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develops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my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creativity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 m'aidera dans le futur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will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help me in the future</a:t>
                      </a:r>
                    </a:p>
                    <a:p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j'aime les matières scientifiques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 like</a:t>
                      </a:r>
                      <a:r>
                        <a:rPr lang="fr-FR" sz="1000" b="0" i="1" u="none" strike="noStrike" kern="1200" cap="none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scientific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subjects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j'aime écrire </a:t>
                      </a:r>
                    </a:p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 like to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write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fontAlgn="base"/>
                      <a:endParaRPr lang="fr-FR" sz="1000" b="1" kern="1200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/>
                      <a:endParaRPr lang="fr-FR" sz="1000" b="1" kern="1200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/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 le prof</a:t>
                      </a:r>
                    </a:p>
                    <a:p>
                      <a:pPr marR="0" algn="l" rtl="0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and the teacher </a:t>
                      </a:r>
                    </a:p>
                    <a:p>
                      <a:pPr fontAlgn="base"/>
                      <a:endParaRPr lang="fr-FR" sz="1000" b="1" kern="1200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/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 </a:t>
                      </a:r>
                      <a:r>
                        <a:rPr lang="fr-FR" sz="1000" b="1" kern="1200" noProof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</a:t>
                      </a: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prof</a:t>
                      </a:r>
                    </a:p>
                    <a:p>
                      <a:pPr marR="0" algn="l" rtl="0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and the teacher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R="0" algn="l" rtl="0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fontAlgn="base"/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 génial</a:t>
                      </a:r>
                      <a:r>
                        <a:rPr lang="fr-FR" sz="1000" b="1" kern="1200" noProof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great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fontAlgn="base"/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 gentil</a:t>
                      </a:r>
                      <a:r>
                        <a:rPr lang="fr-FR" sz="1000" b="1" kern="1200" noProof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</a:t>
                      </a: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kind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 compréhensif / </a:t>
                      </a:r>
                      <a:r>
                        <a:rPr lang="fr-FR" sz="1000" b="1" kern="1200" noProof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compréhensive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understanding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</a:p>
                    <a:p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 marrant</a:t>
                      </a:r>
                      <a:r>
                        <a:rPr lang="fr-FR" sz="1000" b="1" kern="1200" noProof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funny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explique bien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explains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well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 </a:t>
                      </a:r>
                    </a:p>
                    <a:p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m'aide beaucoup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helps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me a lot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rend les classes intéressantes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makes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the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lessons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interesting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s’intéresse vraiment à nous  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really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interested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in us   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nous apprend beaucoup </a:t>
                      </a:r>
                    </a:p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teaches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us lots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363628">
                <a:tc gridSpan="2">
                  <a:txBody>
                    <a:bodyPr/>
                    <a:lstStyle/>
                    <a:p>
                      <a:endParaRPr lang="fr-FR" sz="10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9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062021"/>
                  </a:ext>
                </a:extLst>
              </a:tr>
              <a:tr h="2888380">
                <a:tc>
                  <a:txBody>
                    <a:bodyPr/>
                    <a:lstStyle/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Cependant 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However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algn="l" defTabSz="914400" rtl="0" eaLnBrk="1" fontAlgn="base" latinLnBrk="0" hangingPunct="1">
                        <a:spcAft>
                          <a:spcPts val="0"/>
                        </a:spcAft>
                      </a:pPr>
                      <a:endParaRPr lang="fr-FR" sz="1000" b="1" kern="1200" noProof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base" latinLnBrk="0" hangingPunct="1">
                        <a:spcAft>
                          <a:spcPts val="0"/>
                        </a:spcAft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Par contre 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On the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contrary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algn="l" defTabSz="914400" rtl="0" eaLnBrk="1" fontAlgn="base" latinLnBrk="0" hangingPunct="1">
                        <a:spcAft>
                          <a:spcPts val="0"/>
                        </a:spcAft>
                      </a:pPr>
                      <a:endParaRPr lang="fr-FR" sz="1000" b="1" kern="1200" noProof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base" latinLnBrk="0" hangingPunct="1">
                        <a:spcAft>
                          <a:spcPts val="0"/>
                        </a:spcAft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Pourtant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However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algn="l" defTabSz="914400" rtl="0" eaLnBrk="1" fontAlgn="base" latinLnBrk="0" hangingPunct="1">
                        <a:spcAft>
                          <a:spcPts val="0"/>
                        </a:spcAft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En revanche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On the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other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hand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pense que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think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that</a:t>
                      </a:r>
                    </a:p>
                    <a:p>
                      <a:endParaRPr lang="fr-FR" sz="1000" b="1" kern="1200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trouve que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find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that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mon avis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in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my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opinion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 b="1" i="0" dirty="0">
                          <a:solidFill>
                            <a:srgbClr val="002060"/>
                          </a:solidFill>
                          <a:latin typeface="+mn-lt"/>
                        </a:rPr>
                        <a:t>est plus</a:t>
                      </a:r>
                    </a:p>
                    <a:p>
                      <a:r>
                        <a:rPr lang="fr-FR" sz="10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is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more</a:t>
                      </a:r>
                    </a:p>
                    <a:p>
                      <a:endParaRPr lang="fr-FR" sz="10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000" b="1" i="0" dirty="0">
                          <a:solidFill>
                            <a:srgbClr val="002060"/>
                          </a:solidFill>
                          <a:latin typeface="+mn-lt"/>
                        </a:rPr>
                        <a:t>est moins</a:t>
                      </a:r>
                    </a:p>
                    <a:p>
                      <a:r>
                        <a:rPr lang="fr-FR" sz="10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is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0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less</a:t>
                      </a:r>
                      <a:endParaRPr lang="fr-FR" sz="10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0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000" b="1" i="0" dirty="0">
                          <a:solidFill>
                            <a:srgbClr val="002060"/>
                          </a:solidFill>
                          <a:latin typeface="+mn-lt"/>
                        </a:rPr>
                        <a:t>sont plus</a:t>
                      </a:r>
                    </a:p>
                    <a:p>
                      <a:r>
                        <a:rPr lang="fr-FR" sz="10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are more</a:t>
                      </a:r>
                    </a:p>
                    <a:p>
                      <a:endParaRPr lang="fr-FR" sz="10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000" b="1" i="0" dirty="0">
                          <a:solidFill>
                            <a:srgbClr val="002060"/>
                          </a:solidFill>
                          <a:latin typeface="+mn-lt"/>
                        </a:rPr>
                        <a:t>sont moins</a:t>
                      </a:r>
                    </a:p>
                    <a:p>
                      <a:r>
                        <a:rPr lang="fr-FR" sz="10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are </a:t>
                      </a:r>
                      <a:r>
                        <a:rPr lang="fr-FR" sz="10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less</a:t>
                      </a:r>
                      <a:endParaRPr lang="en-GB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amusant</a:t>
                      </a:r>
                      <a:r>
                        <a:rPr lang="fr-FR" sz="1000" b="1" kern="1200" noProof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000" b="1" kern="1200" noProof="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endParaRPr lang="fr-FR" sz="1000" b="1" kern="1200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fun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facile</a:t>
                      </a:r>
                      <a:r>
                        <a:rPr lang="fr-FR" sz="1000" b="1" kern="1200" noProof="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1000" b="1" i="0" u="none" strike="noStrike" kern="1200" cap="none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easy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passionnant</a:t>
                      </a:r>
                      <a:r>
                        <a:rPr lang="fr-FR" sz="1000" b="1" kern="1200" noProof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000" b="1" kern="1200" noProof="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endParaRPr lang="fr-FR" sz="1000" b="1" kern="1200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exciting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utile</a:t>
                      </a:r>
                      <a:r>
                        <a:rPr lang="fr-FR" sz="1000" b="1" kern="1200" noProof="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useful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difficile</a:t>
                      </a:r>
                      <a:r>
                        <a:rPr lang="fr-FR" sz="1000" b="1" kern="1200" noProof="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difficult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intéressant</a:t>
                      </a:r>
                      <a:r>
                        <a:rPr lang="fr-FR" sz="1000" b="1" kern="1200" noProof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000" b="1" kern="1200" noProof="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endParaRPr lang="fr-FR" sz="1000" b="1" kern="1200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interesting</a:t>
                      </a:r>
                      <a:endParaRPr lang="fr-FR" sz="1000" b="1" i="0" u="none" strike="noStrike" kern="1200" cap="none" noProof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ennuyeux/ ennuyeu</a:t>
                      </a:r>
                      <a:r>
                        <a:rPr lang="fr-FR" sz="1000" b="1" i="0" u="none" strike="noStrike" kern="1200" cap="none" noProof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se</a:t>
                      </a:r>
                      <a:r>
                        <a:rPr lang="fr-FR" sz="1000" b="1" i="0" u="none" strike="noStrike" kern="1200" cap="none" noProof="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s</a:t>
                      </a:r>
                      <a:endParaRPr lang="fr-FR" sz="1000" b="1" i="0" u="none" strike="noStrike" kern="1200" cap="none" noProof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boring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important</a:t>
                      </a:r>
                      <a:r>
                        <a:rPr lang="fr-FR" sz="1000" b="1" i="0" u="none" strike="noStrike" kern="1200" cap="none" noProof="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e</a:t>
                      </a:r>
                      <a:r>
                        <a:rPr lang="fr-FR" sz="1000" b="1" i="0" u="none" strike="noStrike" kern="1200" cap="none" noProof="0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s</a:t>
                      </a:r>
                      <a:r>
                        <a:rPr lang="fr-FR" sz="10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important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1" i="0" dirty="0">
                          <a:solidFill>
                            <a:srgbClr val="002060"/>
                          </a:solidFill>
                          <a:latin typeface="+mn-lt"/>
                        </a:rPr>
                        <a:t>que</a:t>
                      </a:r>
                    </a:p>
                    <a:p>
                      <a:r>
                        <a:rPr lang="fr-FR" sz="10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than</a:t>
                      </a:r>
                      <a:endParaRPr lang="en-GB" sz="1000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français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French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dessin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latin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latin</a:t>
                      </a:r>
                      <a:endParaRPr lang="fr-FR" sz="1000" b="1" kern="1200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musique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music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géographie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geography</a:t>
                      </a:r>
                      <a:r>
                        <a:rPr lang="fr-FR" sz="10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biologie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biology</a:t>
                      </a:r>
                      <a:endParaRPr lang="fr-FR" sz="10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chimie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chemistry</a:t>
                      </a:r>
                      <a:endParaRPr lang="fr-FR" sz="10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</a:t>
                      </a:r>
                      <a:r>
                        <a:rPr lang="fr-FR" sz="1000" b="1" kern="1200" baseline="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physique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baseline="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physics</a:t>
                      </a:r>
                      <a:endParaRPr lang="fr-FR" sz="1000" b="0" i="1" kern="1200" baseline="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baseline="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religion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baseline="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sociologie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baseline="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sociology</a:t>
                      </a:r>
                      <a:endParaRPr lang="fr-FR" sz="1000" b="1" kern="1200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la technologie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DT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l’allemand 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German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l’espagnol  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Spanish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algn="l"/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l'anglais </a:t>
                      </a:r>
                      <a:endParaRPr lang="fr-FR" sz="10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English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R="0" algn="l" rtl="0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l’EPS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PE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l’histoire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history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l’étude des médias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media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studies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algn="l"/>
                      <a:r>
                        <a:rPr lang="fr-FR" sz="10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l’informatique</a:t>
                      </a:r>
                    </a:p>
                    <a:p>
                      <a:pPr algn="l"/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</a:t>
                      </a:r>
                    </a:p>
                    <a:p>
                      <a:pPr algn="l"/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maths </a:t>
                      </a:r>
                    </a:p>
                    <a:p>
                      <a:pPr algn="l"/>
                      <a:r>
                        <a:rPr lang="fr-FR" sz="10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maths</a:t>
                      </a:r>
                    </a:p>
                    <a:p>
                      <a:pPr algn="l"/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sciences </a:t>
                      </a:r>
                    </a:p>
                    <a:p>
                      <a:pPr algn="l"/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sciences</a:t>
                      </a:r>
                    </a:p>
                    <a:p>
                      <a:pPr algn="l"/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arts dramatiques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drama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10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6987697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0815" y="5598681"/>
            <a:ext cx="1059611" cy="10596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434" y="4487195"/>
            <a:ext cx="914371" cy="66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930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F32D59-ABAA-46B7-0A37-56FE0557A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58" y="1604740"/>
            <a:ext cx="3933825" cy="33909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99B4BC2-8B2E-81D7-3C7B-A8FF6EB0BD54}"/>
              </a:ext>
            </a:extLst>
          </p:cNvPr>
          <p:cNvSpPr txBox="1"/>
          <p:nvPr/>
        </p:nvSpPr>
        <p:spPr>
          <a:xfrm>
            <a:off x="370115" y="5130577"/>
            <a:ext cx="34181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https://www.flippity.net/fc.php?k=1PsYv5OrZioZaI1OqVmHJdPXvlrtwk3-IroQAUNiYT8Y</a:t>
            </a:r>
            <a:r>
              <a:rPr lang="en-GB" dirty="0"/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C77DEEF-509F-3873-76CB-913DC5CB25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610" y="1995719"/>
            <a:ext cx="8298932" cy="213725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D326431-2030-C697-7806-809F2F21ACB2}"/>
              </a:ext>
            </a:extLst>
          </p:cNvPr>
          <p:cNvSpPr txBox="1"/>
          <p:nvPr/>
        </p:nvSpPr>
        <p:spPr>
          <a:xfrm>
            <a:off x="5725885" y="5269076"/>
            <a:ext cx="45284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5"/>
              </a:rPr>
              <a:t>https://www.flippity.net/ra.php?k=10KPc4q4jLthr52Qa-766rrfywtzR-D7OABuJIMFYab0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19426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5107113"/>
              </p:ext>
            </p:extLst>
          </p:nvPr>
        </p:nvGraphicFramePr>
        <p:xfrm>
          <a:off x="0" y="3"/>
          <a:ext cx="12192002" cy="68497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24025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1196596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1024362">
                  <a:extLst>
                    <a:ext uri="{9D8B030D-6E8A-4147-A177-3AD203B41FA5}">
                      <a16:colId xmlns:a16="http://schemas.microsoft.com/office/drawing/2014/main" val="3114230799"/>
                    </a:ext>
                  </a:extLst>
                </a:gridCol>
                <a:gridCol w="1254814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1173707">
                  <a:extLst>
                    <a:ext uri="{9D8B030D-6E8A-4147-A177-3AD203B41FA5}">
                      <a16:colId xmlns:a16="http://schemas.microsoft.com/office/drawing/2014/main" val="3910616110"/>
                    </a:ext>
                  </a:extLst>
                </a:gridCol>
                <a:gridCol w="1009935">
                  <a:extLst>
                    <a:ext uri="{9D8B030D-6E8A-4147-A177-3AD203B41FA5}">
                      <a16:colId xmlns:a16="http://schemas.microsoft.com/office/drawing/2014/main" val="2803494261"/>
                    </a:ext>
                  </a:extLst>
                </a:gridCol>
                <a:gridCol w="1856095">
                  <a:extLst>
                    <a:ext uri="{9D8B030D-6E8A-4147-A177-3AD203B41FA5}">
                      <a16:colId xmlns:a16="http://schemas.microsoft.com/office/drawing/2014/main" val="3767886954"/>
                    </a:ext>
                  </a:extLst>
                </a:gridCol>
                <a:gridCol w="923642">
                  <a:extLst>
                    <a:ext uri="{9D8B030D-6E8A-4147-A177-3AD203B41FA5}">
                      <a16:colId xmlns:a16="http://schemas.microsoft.com/office/drawing/2014/main" val="4156149658"/>
                    </a:ext>
                  </a:extLst>
                </a:gridCol>
                <a:gridCol w="2028826">
                  <a:extLst>
                    <a:ext uri="{9D8B030D-6E8A-4147-A177-3AD203B41FA5}">
                      <a16:colId xmlns:a16="http://schemas.microsoft.com/office/drawing/2014/main" val="3754578970"/>
                    </a:ext>
                  </a:extLst>
                </a:gridCol>
              </a:tblGrid>
              <a:tr h="356739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M3-2    Quelle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s sont les matières que tu n’aimes pas ?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are the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subjects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do not like?                                                                                                                                                                       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3799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6104050">
                <a:tc>
                  <a:txBody>
                    <a:bodyPr/>
                    <a:lstStyle/>
                    <a:p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n'aime pas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don’t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like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n'aime pas du tout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 dont like at all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déteste </a:t>
                      </a:r>
                      <a:endParaRPr lang="fr-FR" sz="1000" b="1" i="0" u="none" strike="noStrike" kern="1200" cap="none" noProof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detest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ne supporte pas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cannot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stand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b="1" i="0" u="none" strike="noStrike" kern="1200" cap="none" noProof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Ce que je n’aime pas c’est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What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I dont like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b="1" i="0" u="none" strike="noStrike" kern="1200" cap="none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français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French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dessin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latin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latin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kern="1200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musique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music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géographie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geography</a:t>
                      </a:r>
                      <a:r>
                        <a:rPr lang="fr-FR" sz="10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biologie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biology</a:t>
                      </a:r>
                      <a:endParaRPr lang="fr-FR" sz="10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chimie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chemistry</a:t>
                      </a:r>
                      <a:endParaRPr lang="fr-FR" sz="10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</a:t>
                      </a:r>
                      <a:r>
                        <a:rPr lang="fr-FR" sz="1000" b="1" kern="1200" baseline="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physique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baseline="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physics</a:t>
                      </a:r>
                      <a:endParaRPr lang="fr-FR" sz="1000" b="0" i="1" kern="1200" baseline="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kern="1200" baseline="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baseline="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religion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kern="1200" baseline="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baseline="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sociologie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baseline="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sociology</a:t>
                      </a:r>
                      <a:endParaRPr lang="fr-FR" sz="1000" b="0" i="1" kern="1200" baseline="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kern="1200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la technologie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DT</a:t>
                      </a:r>
                      <a:endParaRPr lang="fr-FR" sz="1000" b="1" i="0" u="none" strike="noStrike" kern="1200" cap="none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l’allemand 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German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l’espagnol  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Spanish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algn="l"/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l'anglais </a:t>
                      </a:r>
                      <a:endParaRPr lang="fr-FR" sz="10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English</a:t>
                      </a:r>
                    </a:p>
                    <a:p>
                      <a:pPr algn="l"/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l’EPS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PE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l’histoire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history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j’étude des médias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media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studies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algn="l"/>
                      <a:r>
                        <a:rPr lang="fr-FR" sz="10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l’informatique</a:t>
                      </a:r>
                    </a:p>
                    <a:p>
                      <a:pPr algn="l"/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</a:t>
                      </a:r>
                    </a:p>
                    <a:p>
                      <a:pPr algn="l"/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algn="l"/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maths </a:t>
                      </a:r>
                    </a:p>
                    <a:p>
                      <a:pPr algn="l"/>
                      <a:r>
                        <a:rPr lang="fr-FR" sz="10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maths</a:t>
                      </a:r>
                    </a:p>
                    <a:p>
                      <a:pPr algn="l"/>
                      <a:endParaRPr lang="fr-FR" sz="10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sciences </a:t>
                      </a:r>
                    </a:p>
                    <a:p>
                      <a:pPr algn="l"/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sciences</a:t>
                      </a:r>
                    </a:p>
                    <a:p>
                      <a:pPr algn="l"/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algn="l"/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arts dramatiques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drama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1" dirty="0">
                          <a:solidFill>
                            <a:srgbClr val="002060"/>
                          </a:solidFill>
                          <a:latin typeface="+mn-lt"/>
                        </a:rPr>
                        <a:t>parce que</a:t>
                      </a:r>
                    </a:p>
                    <a:p>
                      <a:r>
                        <a:rPr lang="fr-FR" sz="10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0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0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000" b="1" dirty="0">
                          <a:solidFill>
                            <a:srgbClr val="002060"/>
                          </a:solidFill>
                          <a:latin typeface="+mn-lt"/>
                        </a:rPr>
                        <a:t>car </a:t>
                      </a:r>
                    </a:p>
                    <a:p>
                      <a:r>
                        <a:rPr lang="fr-FR" sz="10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0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0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000" b="1" dirty="0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</a:p>
                    <a:p>
                      <a:r>
                        <a:rPr lang="fr-FR" sz="10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</a:p>
                    <a:p>
                      <a:endParaRPr lang="fr-FR" sz="10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000" b="1" dirty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000" b="1" dirty="0">
                          <a:solidFill>
                            <a:srgbClr val="002060"/>
                          </a:solidFill>
                          <a:latin typeface="+mn-lt"/>
                        </a:rPr>
                        <a:t>tant </a:t>
                      </a:r>
                      <a:r>
                        <a:rPr lang="fr-FR" sz="10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donn</a:t>
                      </a:r>
                      <a:r>
                        <a:rPr lang="en-GB" sz="1000" b="1" dirty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000" b="1" dirty="0">
                          <a:solidFill>
                            <a:srgbClr val="002060"/>
                          </a:solidFill>
                          <a:latin typeface="+mn-lt"/>
                        </a:rPr>
                        <a:t> que </a:t>
                      </a:r>
                    </a:p>
                    <a:p>
                      <a:r>
                        <a:rPr lang="fr-FR" sz="10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given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that</a:t>
                      </a:r>
                    </a:p>
                    <a:p>
                      <a:endParaRPr lang="fr-FR" sz="10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000" b="1" dirty="0">
                          <a:solidFill>
                            <a:srgbClr val="002060"/>
                          </a:solidFill>
                          <a:latin typeface="+mn-lt"/>
                        </a:rPr>
                        <a:t>vu que</a:t>
                      </a:r>
                    </a:p>
                    <a:p>
                      <a:r>
                        <a:rPr lang="fr-FR" sz="1000" b="0" i="1" dirty="0">
                          <a:solidFill>
                            <a:srgbClr val="00B0F0"/>
                          </a:solidFill>
                          <a:latin typeface="+mn-lt"/>
                        </a:rPr>
                        <a:t>seeing that</a:t>
                      </a:r>
                    </a:p>
                    <a:p>
                      <a:endParaRPr lang="fr-FR" sz="10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 je trouve que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because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I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find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that 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 à mon avis </a:t>
                      </a:r>
                      <a:endParaRPr lang="fr-FR" sz="1000" b="1" i="0" u="none" strike="noStrike" kern="1200" cap="none" noProof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because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in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my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opinion</a:t>
                      </a:r>
                    </a:p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 je dirais que</a:t>
                      </a:r>
                    </a:p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because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I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would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say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that</a:t>
                      </a:r>
                    </a:p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 je crois que </a:t>
                      </a:r>
                      <a:endParaRPr lang="fr-FR" sz="1000" b="1" i="0" u="none" strike="noStrike" kern="1200" cap="none" noProof="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because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I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believe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that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 je pense que </a:t>
                      </a:r>
                    </a:p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1" i="0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because</a:t>
                      </a:r>
                      <a:r>
                        <a:rPr lang="fr-FR" sz="1000" b="1" i="0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I </a:t>
                      </a:r>
                      <a:r>
                        <a:rPr lang="fr-FR" sz="1000" b="1" i="0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think</a:t>
                      </a:r>
                      <a:r>
                        <a:rPr lang="fr-FR" sz="1000" b="1" i="0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that </a:t>
                      </a:r>
                    </a:p>
                    <a:p>
                      <a:endParaRPr lang="fr-FR" sz="10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c’est barbant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it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tedious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c’est ennuyeux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it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boring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c’est fatigant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it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tiring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c’est peu créatif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it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not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creative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c’est embêtant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it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anoying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c’est pénible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it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annoying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et aussi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and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also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de plus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furthermore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endParaRPr lang="fr-FR" sz="1000" b="0" i="1" u="none" strike="noStrike" kern="1200" cap="none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>
                          <a:solidFill>
                            <a:srgbClr val="002060"/>
                          </a:solidFill>
                          <a:latin typeface="+mn-lt"/>
                        </a:rPr>
                        <a:t>je suis faible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I’m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0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bad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(at </a:t>
                      </a:r>
                      <a:r>
                        <a:rPr lang="fr-FR" sz="10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it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  <a:latin typeface="+mn-lt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i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>
                          <a:solidFill>
                            <a:srgbClr val="002060"/>
                          </a:solidFill>
                          <a:latin typeface="+mn-lt"/>
                        </a:rPr>
                        <a:t>ça ne m’intéresse pas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it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0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doesn’t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0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interest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me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>
                          <a:solidFill>
                            <a:srgbClr val="002060"/>
                          </a:solidFill>
                          <a:latin typeface="+mn-lt"/>
                        </a:rPr>
                        <a:t>ça me stresse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it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stresses me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>
                          <a:solidFill>
                            <a:srgbClr val="002060"/>
                          </a:solidFill>
                          <a:latin typeface="+mn-lt"/>
                        </a:rPr>
                        <a:t>j’ai toujours des mauvaises notes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fr-FR" sz="10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always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have </a:t>
                      </a:r>
                      <a:r>
                        <a:rPr lang="fr-FR" sz="10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bad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marks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>
                          <a:solidFill>
                            <a:srgbClr val="002060"/>
                          </a:solidFill>
                          <a:latin typeface="+mn-lt"/>
                        </a:rPr>
                        <a:t>je suis nul</a:t>
                      </a:r>
                      <a:r>
                        <a:rPr lang="fr-FR" sz="1000" b="1" i="0" dirty="0">
                          <a:solidFill>
                            <a:srgbClr val="FF0000"/>
                          </a:solidFill>
                          <a:latin typeface="+mn-lt"/>
                        </a:rPr>
                        <a:t>le</a:t>
                      </a:r>
                      <a:endParaRPr lang="fr-FR" sz="1000" b="1" i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I’m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0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rubbish</a:t>
                      </a:r>
                      <a:r>
                        <a:rPr lang="fr-FR" sz="10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>
                          <a:solidFill>
                            <a:srgbClr val="002060"/>
                          </a:solidFill>
                          <a:latin typeface="+mn-lt"/>
                        </a:rPr>
                        <a:t>j’ai trop de devoirs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have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much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homework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>
                          <a:solidFill>
                            <a:srgbClr val="002060"/>
                          </a:solidFill>
                          <a:latin typeface="+mn-lt"/>
                        </a:rPr>
                        <a:t>c'est une perte de temps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it’s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waste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of time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>
                          <a:solidFill>
                            <a:srgbClr val="002060"/>
                          </a:solidFill>
                          <a:latin typeface="+mn-lt"/>
                        </a:rPr>
                        <a:t>il y a trop de contrôles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there are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many</a:t>
                      </a:r>
                      <a:r>
                        <a:rPr lang="fr-FR" sz="10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tests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fontAlgn="base"/>
                      <a:endParaRPr lang="fr-FR" sz="1000" b="1" kern="1200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/>
                      <a:endParaRPr lang="fr-FR" sz="1000" b="1" kern="1200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/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 le prof</a:t>
                      </a:r>
                    </a:p>
                    <a:p>
                      <a:pPr marR="0" algn="l" rtl="0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and the teacher </a:t>
                      </a:r>
                    </a:p>
                    <a:p>
                      <a:pPr fontAlgn="base"/>
                      <a:endParaRPr lang="fr-FR" sz="1000" b="1" kern="1200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/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 </a:t>
                      </a:r>
                      <a:r>
                        <a:rPr lang="fr-FR" sz="1000" b="1" kern="1200" noProof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</a:t>
                      </a: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prof</a:t>
                      </a:r>
                    </a:p>
                    <a:p>
                      <a:pPr marR="0" algn="l" rtl="0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and the teacher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 trop strict</a:t>
                      </a:r>
                      <a:r>
                        <a:rPr lang="fr-FR" sz="1000" b="1" kern="1200" noProof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e.</a:t>
                      </a:r>
                      <a:endParaRPr lang="fr-FR" sz="1000" b="1" kern="1200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too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strict.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 ennuyeux / ennuyeu</a:t>
                      </a:r>
                      <a:r>
                        <a:rPr lang="fr-FR" sz="1000" b="1" kern="1200" noProof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se.</a:t>
                      </a: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boring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.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n’explique pas bien.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doesn’t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explain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well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. 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donne trop de devoirs.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gives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too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much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homework</a:t>
                      </a: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8143" y="5279299"/>
            <a:ext cx="942703" cy="9427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6351" y="1182422"/>
            <a:ext cx="1124495" cy="84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852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AD756E9-65AA-C2CD-DCBF-1621218F2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534" y="1355951"/>
            <a:ext cx="4137252" cy="368030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E400169-94C0-6EEE-0D9F-711BC5DA2A1B}"/>
              </a:ext>
            </a:extLst>
          </p:cNvPr>
          <p:cNvSpPr txBox="1"/>
          <p:nvPr/>
        </p:nvSpPr>
        <p:spPr>
          <a:xfrm>
            <a:off x="541223" y="4683020"/>
            <a:ext cx="342423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https://www.flippity.net/fc.php?k=1u3RxM6duXbFSyHJN5qLOMlI5xL4tNZscGF230tY5xF0</a:t>
            </a:r>
            <a:r>
              <a:rPr lang="en-GB" dirty="0"/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876B18-ACFA-E2A7-BC23-263447A43E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5461" y="1653733"/>
            <a:ext cx="7839141" cy="282176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F9EB778-A418-6E49-010C-8C5BEA790D2C}"/>
              </a:ext>
            </a:extLst>
          </p:cNvPr>
          <p:cNvSpPr txBox="1"/>
          <p:nvPr/>
        </p:nvSpPr>
        <p:spPr>
          <a:xfrm>
            <a:off x="4841763" y="4685447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5"/>
              </a:rPr>
              <a:t>https://www.flippity.net/ra.php?k=1szfI0Sfwr7YZ2UaPzgENRDhWXC1Onquid-nD9wUKdV4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6174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7318896"/>
              </p:ext>
            </p:extLst>
          </p:nvPr>
        </p:nvGraphicFramePr>
        <p:xfrm>
          <a:off x="0" y="1"/>
          <a:ext cx="12232646" cy="68830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2246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323850">
                  <a:extLst>
                    <a:ext uri="{9D8B030D-6E8A-4147-A177-3AD203B41FA5}">
                      <a16:colId xmlns:a16="http://schemas.microsoft.com/office/drawing/2014/main" val="3322225573"/>
                    </a:ext>
                  </a:extLst>
                </a:gridCol>
                <a:gridCol w="1000125">
                  <a:extLst>
                    <a:ext uri="{9D8B030D-6E8A-4147-A177-3AD203B41FA5}">
                      <a16:colId xmlns:a16="http://schemas.microsoft.com/office/drawing/2014/main" val="1031465209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4136410235"/>
                    </a:ext>
                  </a:extLst>
                </a:gridCol>
                <a:gridCol w="1857375">
                  <a:extLst>
                    <a:ext uri="{9D8B030D-6E8A-4147-A177-3AD203B41FA5}">
                      <a16:colId xmlns:a16="http://schemas.microsoft.com/office/drawing/2014/main" val="2072560385"/>
                    </a:ext>
                  </a:extLst>
                </a:gridCol>
                <a:gridCol w="952675">
                  <a:extLst>
                    <a:ext uri="{9D8B030D-6E8A-4147-A177-3AD203B41FA5}">
                      <a16:colId xmlns:a16="http://schemas.microsoft.com/office/drawing/2014/main" val="3066479242"/>
                    </a:ext>
                  </a:extLst>
                </a:gridCol>
                <a:gridCol w="285575">
                  <a:extLst>
                    <a:ext uri="{9D8B030D-6E8A-4147-A177-3AD203B41FA5}">
                      <a16:colId xmlns:a16="http://schemas.microsoft.com/office/drawing/2014/main" val="1764006119"/>
                    </a:ext>
                  </a:extLst>
                </a:gridCol>
                <a:gridCol w="1000125">
                  <a:extLst>
                    <a:ext uri="{9D8B030D-6E8A-4147-A177-3AD203B41FA5}">
                      <a16:colId xmlns:a16="http://schemas.microsoft.com/office/drawing/2014/main" val="2191876826"/>
                    </a:ext>
                  </a:extLst>
                </a:gridCol>
                <a:gridCol w="1081943">
                  <a:extLst>
                    <a:ext uri="{9D8B030D-6E8A-4147-A177-3AD203B41FA5}">
                      <a16:colId xmlns:a16="http://schemas.microsoft.com/office/drawing/2014/main" val="2244238319"/>
                    </a:ext>
                  </a:extLst>
                </a:gridCol>
                <a:gridCol w="2451832">
                  <a:extLst>
                    <a:ext uri="{9D8B030D-6E8A-4147-A177-3AD203B41FA5}">
                      <a16:colId xmlns:a16="http://schemas.microsoft.com/office/drawing/2014/main" val="1486133562"/>
                    </a:ext>
                  </a:extLst>
                </a:gridCol>
              </a:tblGrid>
              <a:tr h="363880">
                <a:tc gridSpan="10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M3-3    Quel est ton avis sur les langues 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think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of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languages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                                                                                                                                                                       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03234"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i="1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GB" sz="14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>
                          <a:solidFill>
                            <a:schemeClr val="bg1"/>
                          </a:solidFill>
                        </a:rPr>
                        <a:t>6</a:t>
                      </a:r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>
                          <a:solidFill>
                            <a:schemeClr val="bg1"/>
                          </a:solidFill>
                        </a:rPr>
                        <a:t>7</a:t>
                      </a:r>
                      <a:endParaRPr lang="en-GB" sz="14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39117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pense que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think that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trouve que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find that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 semble 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que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seems to me that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mon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avis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my opinion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Selon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moi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According to me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parler une langue étrangère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speak a foreign language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r>
                        <a:rPr lang="en-US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essentiel</a:t>
                      </a:r>
                      <a:endParaRPr lang="en-US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it’s essential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200" b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avantage</a:t>
                      </a:r>
                      <a:endParaRPr lang="en-GB" sz="1200" b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it’s an advantage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200" b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n’est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essentiel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is not essential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perte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temps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is a waste of time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sert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rien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is useless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j’apprends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learn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n’apprends pas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am not learning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n’apprends que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only learn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ce moment j’apprends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the moment I am learning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j’aime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apprendre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like to learn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français 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French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l’*allemand 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German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l’arabe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Arabic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l’espagnol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Spanish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mandarin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Mandarin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roumain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Romanian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langue étrangère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foreign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parce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puisque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parce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puisque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permet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/ d’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enables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you to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permettre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/ d’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is going to enable me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écouter des podcasts.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listen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podcasts.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ire des blogs en (français).</a:t>
                      </a:r>
                      <a:endParaRPr lang="fr-FR" sz="1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(French) blogs.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regarder des films </a:t>
                      </a:r>
                      <a:r>
                        <a:rPr lang="fr-FR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soustitrés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fr-FR" sz="1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watch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subtitled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films.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regarder des films étrangers.</a:t>
                      </a:r>
                      <a:endParaRPr lang="fr-FR" sz="1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watch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foreign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films.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regarder des films (français).</a:t>
                      </a:r>
                      <a:endParaRPr lang="fr-FR" sz="1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watch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(French) films.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utiliser une appli (français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sur mon portable. </a:t>
                      </a:r>
                      <a:endParaRPr lang="fr-FR" sz="1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a (French) app on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mobile. </a:t>
                      </a: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communiquer avec du monde.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communicate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lot of people.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rencontrer des personnes intéressantes.</a:t>
                      </a:r>
                      <a:endParaRPr lang="fr-FR" sz="1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interesting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people.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travailler dans un autre pays.</a:t>
                      </a:r>
                      <a:endParaRPr lang="fr-FR" sz="12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another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country.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272910">
                <a:tc gridSpan="10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096560"/>
                  </a:ext>
                </a:extLst>
              </a:tr>
              <a:tr h="3638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4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3" gridSpan="4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3"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341637196"/>
                  </a:ext>
                </a:extLst>
              </a:tr>
              <a:tr h="939433"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l’école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primaire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primary school</a:t>
                      </a: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j’apprenais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used to learn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n’apprenais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only used to learn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français.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French.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l’espagnol.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Spanish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4"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8325759"/>
                  </a:ext>
                </a:extLst>
              </a:tr>
              <a:tr h="702947"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n’apprenais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aucune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langue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étrangère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didn’t learn any foreign languages.</a:t>
                      </a:r>
                      <a:endParaRPr lang="en-GB" dirty="0"/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4"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967852510"/>
                  </a:ext>
                </a:extLst>
              </a:tr>
            </a:tbl>
          </a:graphicData>
        </a:graphic>
      </p:graphicFrame>
      <p:pic>
        <p:nvPicPr>
          <p:cNvPr id="2050" name="Picture 2" descr="Why Celebrate the International Translation Day? - South Ural State  Universit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9" y="4930683"/>
            <a:ext cx="3781425" cy="1890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4750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A606B5-C591-7E8E-BDA4-B930E8896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471" y="1629569"/>
            <a:ext cx="3390899" cy="28524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74418B-7C22-D536-9E6B-EDFEDC466FA9}"/>
              </a:ext>
            </a:extLst>
          </p:cNvPr>
          <p:cNvSpPr txBox="1"/>
          <p:nvPr/>
        </p:nvSpPr>
        <p:spPr>
          <a:xfrm>
            <a:off x="288472" y="4428617"/>
            <a:ext cx="386987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https://www.flippity.net/fc.php?k=1YQ_CLaB8gX8sfFQwfuCxbHzO_VXAaXjHuStrSLRyhNM</a:t>
            </a:r>
            <a:endParaRPr lang="en-GB" dirty="0"/>
          </a:p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4BE78A-934F-0DCE-D507-C528DBBA98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3428" y="1761356"/>
            <a:ext cx="8757600" cy="237274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C720293-82CD-AAA8-1924-42AC11D063A0}"/>
              </a:ext>
            </a:extLst>
          </p:cNvPr>
          <p:cNvSpPr txBox="1"/>
          <p:nvPr/>
        </p:nvSpPr>
        <p:spPr>
          <a:xfrm>
            <a:off x="4814228" y="4269042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5"/>
              </a:rPr>
              <a:t>https://www.flippity.net/ra.php?k=1kCgKMGknaBTYEXWQ0d0BuBFMj6Hu2tsJGwxYH4UXLYU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5105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019102"/>
              </p:ext>
            </p:extLst>
          </p:nvPr>
        </p:nvGraphicFramePr>
        <p:xfrm>
          <a:off x="0" y="0"/>
          <a:ext cx="12192002" cy="68905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24025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1196596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1024362">
                  <a:extLst>
                    <a:ext uri="{9D8B030D-6E8A-4147-A177-3AD203B41FA5}">
                      <a16:colId xmlns:a16="http://schemas.microsoft.com/office/drawing/2014/main" val="3114230799"/>
                    </a:ext>
                  </a:extLst>
                </a:gridCol>
                <a:gridCol w="899296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1240835">
                  <a:extLst>
                    <a:ext uri="{9D8B030D-6E8A-4147-A177-3AD203B41FA5}">
                      <a16:colId xmlns:a16="http://schemas.microsoft.com/office/drawing/2014/main" val="2514051360"/>
                    </a:ext>
                  </a:extLst>
                </a:gridCol>
                <a:gridCol w="1807029">
                  <a:extLst>
                    <a:ext uri="{9D8B030D-6E8A-4147-A177-3AD203B41FA5}">
                      <a16:colId xmlns:a16="http://schemas.microsoft.com/office/drawing/2014/main" val="391061611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767886954"/>
                    </a:ext>
                  </a:extLst>
                </a:gridCol>
                <a:gridCol w="2775859">
                  <a:extLst>
                    <a:ext uri="{9D8B030D-6E8A-4147-A177-3AD203B41FA5}">
                      <a16:colId xmlns:a16="http://schemas.microsoft.com/office/drawing/2014/main" val="3754578970"/>
                    </a:ext>
                  </a:extLst>
                </a:gridCol>
              </a:tblGrid>
              <a:tr h="363286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M3-4    Comment sont tes profs 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How are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teachers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                                                                                                                                                                       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2827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3551752">
                <a:tc rowSpan="3">
                  <a:txBody>
                    <a:bodyPr/>
                    <a:lstStyle/>
                    <a:p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 prof de / d’…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My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… teacher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2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 prof de / d’…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My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… teacher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2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200" b="1" i="0" u="none" strike="noStrike" kern="1200" cap="none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français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French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dessin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latin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latin</a:t>
                      </a:r>
                      <a:endParaRPr lang="fr-FR" sz="1200" b="1" kern="1200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musique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music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géographie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geography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biologie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biology</a:t>
                      </a:r>
                      <a:endParaRPr lang="fr-FR" sz="12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chimie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chemistry</a:t>
                      </a:r>
                      <a:endParaRPr lang="fr-FR" sz="12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physique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physics</a:t>
                      </a:r>
                      <a:endParaRPr lang="fr-FR" sz="1200" b="0" i="1" kern="1200" baseline="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religion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baseline="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sociologie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sociology</a:t>
                      </a:r>
                      <a:endParaRPr lang="fr-FR" sz="1200" b="1" kern="1200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2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technologie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DT</a:t>
                      </a:r>
                      <a:endParaRPr lang="fr-FR" sz="1200" b="1" i="0" u="none" strike="noStrike" kern="1200" cap="none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allemand 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German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espagnol  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Spanish</a:t>
                      </a:r>
                      <a:endParaRPr lang="fr-FR" sz="12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algn="l"/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anglais </a:t>
                      </a:r>
                      <a:endParaRPr lang="fr-FR" sz="1200" b="0" i="1" kern="1200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English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EPS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PE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histoire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history</a:t>
                      </a:r>
                      <a:endParaRPr lang="fr-FR" sz="12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étude des médias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media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studies</a:t>
                      </a:r>
                      <a:endParaRPr lang="fr-FR" sz="12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algn="l"/>
                      <a:r>
                        <a:rPr lang="fr-FR" sz="12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informatique</a:t>
                      </a:r>
                    </a:p>
                    <a:p>
                      <a:pPr algn="l"/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</a:t>
                      </a:r>
                    </a:p>
                    <a:p>
                      <a:pPr algn="l"/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maths </a:t>
                      </a:r>
                    </a:p>
                    <a:p>
                      <a:pPr algn="l"/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maths</a:t>
                      </a:r>
                    </a:p>
                    <a:p>
                      <a:pPr algn="l"/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sciences </a:t>
                      </a:r>
                    </a:p>
                    <a:p>
                      <a:pPr algn="l"/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sciences</a:t>
                      </a:r>
                    </a:p>
                    <a:p>
                      <a:pPr algn="l"/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arts dramatiques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drama</a:t>
                      </a:r>
                      <a:endParaRPr lang="fr-FR" sz="12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est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is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vraiment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assez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quite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trop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plutôt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rather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carrément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completely</a:t>
                      </a: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compréhensif /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noProof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compréhensive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understanding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</a:p>
                    <a:p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compétent</a:t>
                      </a:r>
                      <a:r>
                        <a:rPr lang="fr-FR" sz="1200" b="1" kern="1200" noProof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competent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travailleur /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noProof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travailleuse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hardworking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 </a:t>
                      </a:r>
                    </a:p>
                    <a:p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marrant</a:t>
                      </a:r>
                      <a:r>
                        <a:rPr lang="fr-FR" sz="1200" b="1" kern="1200" noProof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funny</a:t>
                      </a:r>
                    </a:p>
                    <a:p>
                      <a:pPr fontAlgn="base"/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génial</a:t>
                      </a:r>
                      <a:r>
                        <a:rPr lang="fr-FR" sz="1200" b="1" kern="1200" noProof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great</a:t>
                      </a:r>
                      <a:endParaRPr lang="fr-FR" sz="12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fontAlgn="base"/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gentil</a:t>
                      </a:r>
                      <a:r>
                        <a:rPr lang="fr-FR" sz="1200" b="1" kern="1200" noProof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</a:t>
                      </a:r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kind</a:t>
                      </a:r>
                      <a:endParaRPr lang="fr-FR" sz="12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2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sympa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nice</a:t>
                      </a:r>
                      <a:endParaRPr lang="fr-FR" sz="12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amusant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fun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passionnant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exciting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intéressant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interesting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ennuyeux /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ennuyeu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se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boring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fontAlgn="base"/>
                      <a:endParaRPr lang="fr-FR" sz="1200" b="1" kern="1200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/>
                      <a:endParaRPr lang="fr-FR" sz="1200" b="1" kern="1200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/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 je trouve qu’il </a:t>
                      </a:r>
                    </a:p>
                    <a:p>
                      <a:pPr marR="0" algn="l" rtl="0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and I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find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that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he</a:t>
                      </a:r>
                      <a:endParaRPr lang="fr-FR" sz="12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fontAlgn="base"/>
                      <a:endParaRPr lang="fr-FR" sz="1200" b="1" kern="1200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/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 je trouve </a:t>
                      </a:r>
                      <a:r>
                        <a:rPr lang="fr-FR" sz="1200" b="1" kern="1200" noProof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qu’elle</a:t>
                      </a:r>
                    </a:p>
                    <a:p>
                      <a:pPr marR="0" algn="l" rtl="0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and I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find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that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she</a:t>
                      </a:r>
                      <a:endParaRPr lang="fr-FR" sz="12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R="0" algn="l" rtl="0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2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R="0" algn="l" rtl="0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2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R="0" algn="l" rtl="0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2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R="0" algn="l" rtl="0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2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explique bien.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explains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well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. </a:t>
                      </a:r>
                    </a:p>
                    <a:p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m'aide beaucoup.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helps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me a lot.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rend les classes intéressantes.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makes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the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lessons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interesting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.</a:t>
                      </a:r>
                    </a:p>
                    <a:p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s’intéresse vraiment à nous.  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really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interested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in us.   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nous apprend beaucoup. </a:t>
                      </a:r>
                    </a:p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teaches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us lots.</a:t>
                      </a:r>
                    </a:p>
                    <a:p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utilise des méthodes géniales.</a:t>
                      </a:r>
                    </a:p>
                    <a:p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uses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geat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methods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fontAlgn="base"/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 trop strict</a:t>
                      </a:r>
                      <a:r>
                        <a:rPr lang="fr-FR" sz="1200" b="1" kern="1200" noProof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e.</a:t>
                      </a:r>
                      <a:endParaRPr lang="fr-FR" sz="1200" b="1" kern="1200" noProof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too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strict.</a:t>
                      </a:r>
                    </a:p>
                    <a:p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n’explique pas bien.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doesn’t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explain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well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.  </a:t>
                      </a:r>
                    </a:p>
                    <a:p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(nous) donne trop de devoirs.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gives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(us)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too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much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homework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152444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 le prof le plus …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the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most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… teacher</a:t>
                      </a:r>
                    </a:p>
                    <a:p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 la prof la plus …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the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most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… teacher</a:t>
                      </a:r>
                    </a:p>
                    <a:p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 le prof le moins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the least … teacher</a:t>
                      </a:r>
                    </a:p>
                    <a:p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 la prof la moins</a:t>
                      </a:r>
                    </a:p>
                    <a:p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the least … teacher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fontAlgn="base"/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génial</a:t>
                      </a:r>
                      <a:r>
                        <a:rPr lang="fr-FR" sz="1000" b="1" kern="1200" noProof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great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fontAlgn="base"/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gentil</a:t>
                      </a:r>
                      <a:r>
                        <a:rPr lang="fr-FR" sz="1000" b="1" kern="1200" noProof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</a:t>
                      </a:r>
                      <a:r>
                        <a:rPr lang="fr-FR" sz="10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Kind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sympa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nice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amusant</a:t>
                      </a:r>
                      <a:r>
                        <a:rPr kumimoji="0" lang="fr-F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kumimoji="0" lang="fr-F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endParaRPr kumimoji="0" lang="fr-FR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fun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passionnant</a:t>
                      </a:r>
                      <a:r>
                        <a:rPr kumimoji="0" lang="fr-F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kumimoji="0" lang="fr-F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endParaRPr kumimoji="0" lang="fr-FR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exciting</a:t>
                      </a:r>
                      <a:endParaRPr kumimoji="0" lang="fr-FR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intéressant</a:t>
                      </a:r>
                      <a:r>
                        <a:rPr kumimoji="0" lang="fr-F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kumimoji="0" lang="fr-F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endParaRPr kumimoji="0" lang="fr-FR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interesting</a:t>
                      </a:r>
                      <a:endParaRPr kumimoji="0" lang="fr-FR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ennuyeux/ ennuyeu</a:t>
                      </a:r>
                      <a:r>
                        <a:rPr kumimoji="0" lang="fr-F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se</a:t>
                      </a:r>
                      <a:r>
                        <a:rPr kumimoji="0" lang="fr-F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s</a:t>
                      </a:r>
                      <a:endParaRPr kumimoji="0" lang="fr-FR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r-FR" sz="10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boring</a:t>
                      </a:r>
                      <a:endParaRPr kumimoji="0" lang="fr-FR" sz="10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637016837"/>
                  </a:ext>
                </a:extLst>
              </a:tr>
              <a:tr h="113573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 le pire prof du collège</a:t>
                      </a:r>
                    </a:p>
                    <a:p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the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worst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teacher in the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school</a:t>
                      </a:r>
                      <a:endParaRPr lang="fr-FR" sz="12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 l</a:t>
                      </a:r>
                      <a:r>
                        <a:rPr lang="fr-FR" sz="1200" b="1" kern="1200" noProof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pire prof du collège</a:t>
                      </a:r>
                    </a:p>
                    <a:p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the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worst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teacher in the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school</a:t>
                      </a:r>
                      <a:endParaRPr lang="fr-FR" sz="12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36054598"/>
                  </a:ext>
                </a:extLst>
              </a:tr>
            </a:tbl>
          </a:graphicData>
        </a:graphic>
      </p:graphicFrame>
      <p:pic>
        <p:nvPicPr>
          <p:cNvPr id="5" name="Picture 4" descr="A cartoon of a person pointing at a blackboard&#10;&#10;Description automatically generated">
            <a:extLst>
              <a:ext uri="{FF2B5EF4-FFF2-40B4-BE49-F238E27FC236}">
                <a16:creationId xmlns:a16="http://schemas.microsoft.com/office/drawing/2014/main" id="{0920D98E-ECD5-A307-ABDE-DD3424892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97080"/>
            <a:ext cx="1685924" cy="1479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714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533102B-0664-6E54-40A7-065B99BD40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1041" y="676245"/>
            <a:ext cx="4364561" cy="31849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48EB465-77DD-8A20-D2AF-4C908727FDCD}"/>
              </a:ext>
            </a:extLst>
          </p:cNvPr>
          <p:cNvSpPr txBox="1"/>
          <p:nvPr/>
        </p:nvSpPr>
        <p:spPr>
          <a:xfrm>
            <a:off x="174170" y="4359455"/>
            <a:ext cx="40393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https://www.flippity.net/fc.php?k=1BcaLFZA0krjFpInjZn7onUT9GgPrE8N-f0xIly5RWKc</a:t>
            </a:r>
            <a:endParaRPr lang="en-GB" dirty="0"/>
          </a:p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8BC3352-138D-C077-A14C-47214C8C8A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3520" y="437306"/>
            <a:ext cx="6206720" cy="330497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CB0635-3CB0-6654-0565-047730C38899}"/>
              </a:ext>
            </a:extLst>
          </p:cNvPr>
          <p:cNvSpPr txBox="1"/>
          <p:nvPr/>
        </p:nvSpPr>
        <p:spPr>
          <a:xfrm>
            <a:off x="5125810" y="4359455"/>
            <a:ext cx="48237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5"/>
              </a:rPr>
              <a:t>https://www.flippity.net/ra.php?k=1OY3u08gxMDVQZvMcUEdN-3Qjtt8TeH0dK5hADfBPUns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66762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6093465"/>
              </p:ext>
            </p:extLst>
          </p:nvPr>
        </p:nvGraphicFramePr>
        <p:xfrm>
          <a:off x="0" y="1"/>
          <a:ext cx="12192001" cy="68579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1045029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1815737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992777">
                  <a:extLst>
                    <a:ext uri="{9D8B030D-6E8A-4147-A177-3AD203B41FA5}">
                      <a16:colId xmlns:a16="http://schemas.microsoft.com/office/drawing/2014/main" val="3910616110"/>
                    </a:ext>
                  </a:extLst>
                </a:gridCol>
                <a:gridCol w="1058091">
                  <a:extLst>
                    <a:ext uri="{9D8B030D-6E8A-4147-A177-3AD203B41FA5}">
                      <a16:colId xmlns:a16="http://schemas.microsoft.com/office/drawing/2014/main" val="2803494261"/>
                    </a:ext>
                  </a:extLst>
                </a:gridCol>
                <a:gridCol w="1358537">
                  <a:extLst>
                    <a:ext uri="{9D8B030D-6E8A-4147-A177-3AD203B41FA5}">
                      <a16:colId xmlns:a16="http://schemas.microsoft.com/office/drawing/2014/main" val="3767886954"/>
                    </a:ext>
                  </a:extLst>
                </a:gridCol>
                <a:gridCol w="1449978">
                  <a:extLst>
                    <a:ext uri="{9D8B030D-6E8A-4147-A177-3AD203B41FA5}">
                      <a16:colId xmlns:a16="http://schemas.microsoft.com/office/drawing/2014/main" val="4156149658"/>
                    </a:ext>
                  </a:extLst>
                </a:gridCol>
                <a:gridCol w="2825932">
                  <a:extLst>
                    <a:ext uri="{9D8B030D-6E8A-4147-A177-3AD203B41FA5}">
                      <a16:colId xmlns:a16="http://schemas.microsoft.com/office/drawing/2014/main" val="3908485730"/>
                    </a:ext>
                  </a:extLst>
                </a:gridCol>
              </a:tblGrid>
              <a:tr h="381589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M3-5    Quelles matières voudrais-tu étudier à l’avenir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? 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subjects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would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like to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 in the future?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3151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61612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L'année prochaine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Next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year</a:t>
                      </a:r>
                      <a:endParaRPr lang="fr-FR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Après avoir passé mes </a:t>
                      </a:r>
                      <a:r>
                        <a:rPr lang="fr-FR" sz="1200" b="1" dirty="0" err="1">
                          <a:solidFill>
                            <a:srgbClr val="002060"/>
                          </a:solidFill>
                        </a:rPr>
                        <a:t>GCSEs</a:t>
                      </a:r>
                      <a:r>
                        <a:rPr lang="fr-FR" sz="1200" b="1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After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doing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GCSEs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Si j'ai de bons résultats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If 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get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good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results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À l'avenir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In the future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Pour moi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For 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À mon avis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In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opinion</a:t>
                      </a:r>
                      <a:endParaRPr lang="fr-FR" sz="120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je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voudrais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would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like to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j'aimerais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would like to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je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vais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I'm going to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j'espère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1" dirty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hope to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je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compte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intend to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9900CC">
                            <a:tint val="66000"/>
                            <a:satMod val="160000"/>
                          </a:srgbClr>
                        </a:gs>
                        <a:gs pos="50000">
                          <a:srgbClr val="9900CC">
                            <a:tint val="44500"/>
                            <a:satMod val="160000"/>
                          </a:srgbClr>
                        </a:gs>
                        <a:gs pos="100000">
                          <a:srgbClr val="9900CC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continuer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mes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études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continue studying</a:t>
                      </a:r>
                    </a:p>
                    <a:p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rester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dans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cette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école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stay at this school</a:t>
                      </a:r>
                    </a:p>
                    <a:p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aller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dans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un «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lycée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»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go to a Sixth Form College </a:t>
                      </a:r>
                    </a:p>
                    <a:p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faire un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apprentissage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do an apprenticeship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pour étudier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to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study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les langues 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languages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endParaRPr lang="fr-FR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les sciences 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science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l’économie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écomonics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la sociologie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sociology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parce que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car 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</a:p>
                    <a:p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tant </a:t>
                      </a:r>
                      <a:r>
                        <a:rPr lang="fr-FR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donn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 que 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given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that</a:t>
                      </a:r>
                    </a:p>
                    <a:p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vu que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seeing that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je voudrais être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would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2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j’aimera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 être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would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algn="l" defTabSz="914400" rtl="0" eaLnBrk="1" latinLnBrk="0" hangingPunct="1"/>
                      <a:endParaRPr lang="fr-FR" sz="12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je rêve d’être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dream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being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fr-FR" sz="12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2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je voudrais devenir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would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become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9900CC">
                            <a:tint val="66000"/>
                            <a:satMod val="160000"/>
                          </a:srgbClr>
                        </a:gs>
                        <a:gs pos="50000">
                          <a:srgbClr val="9900CC">
                            <a:tint val="44500"/>
                            <a:satMod val="160000"/>
                          </a:srgbClr>
                        </a:gs>
                        <a:gs pos="100000">
                          <a:srgbClr val="9900CC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</a:rPr>
                        <a:t>homme d’affaires.</a:t>
                      </a:r>
                      <a:endParaRPr lang="en-GB" sz="1200" b="1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buisness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man. </a:t>
                      </a:r>
                    </a:p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</a:rPr>
                        <a:t>femme d’affaires.</a:t>
                      </a:r>
                      <a:endParaRPr lang="en-GB" sz="1200" b="1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buisness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woman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</a:rPr>
                        <a:t>ingénieur. </a:t>
                      </a:r>
                      <a:endParaRPr lang="en-GB" sz="1200" b="1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engineer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</a:rPr>
                        <a:t>journaliste.</a:t>
                      </a:r>
                      <a:endParaRPr lang="en-GB" sz="1200" b="1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  <a:effectLst/>
                        </a:rPr>
                        <a:t>journalist.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GB" sz="1200" b="0" i="1" dirty="0">
                        <a:solidFill>
                          <a:srgbClr val="00B0F0"/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</a:rPr>
                        <a:t>médecin.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doctor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</a:rPr>
                        <a:t>professeur.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teacher.</a:t>
                      </a:r>
                    </a:p>
                    <a:p>
                      <a:pPr marL="0" algn="l" defTabSz="914400" rtl="0" eaLnBrk="1" latinLnBrk="0" hangingPunct="1"/>
                      <a:endParaRPr lang="fr-FR" sz="12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138" y="1302581"/>
            <a:ext cx="918105" cy="9181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695" y="5251267"/>
            <a:ext cx="1255767" cy="11364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2275" y="4075612"/>
            <a:ext cx="2979210" cy="297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86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B65705D-B28F-EB8C-5C88-8046FED67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72" y="1383261"/>
            <a:ext cx="4062414" cy="34970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D70F34-2CD2-0F4C-FC92-437A54A911C6}"/>
              </a:ext>
            </a:extLst>
          </p:cNvPr>
          <p:cNvSpPr txBox="1"/>
          <p:nvPr/>
        </p:nvSpPr>
        <p:spPr>
          <a:xfrm>
            <a:off x="411615" y="4572927"/>
            <a:ext cx="39515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https://www.flippity.net/fc.php?k=1ZVg6U1tRbX3vn8nyd63OAHEb7PKULy4CWgCZZJwxqqM</a:t>
            </a:r>
            <a:endParaRPr lang="en-GB" dirty="0"/>
          </a:p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AAF3D5E-8B43-00C3-5AA8-FD38DEB037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4629" y="1690688"/>
            <a:ext cx="5702561" cy="253365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CBBF769-31D9-34AE-8172-9A4B3067C8D7}"/>
              </a:ext>
            </a:extLst>
          </p:cNvPr>
          <p:cNvSpPr txBox="1"/>
          <p:nvPr/>
        </p:nvSpPr>
        <p:spPr>
          <a:xfrm>
            <a:off x="5684385" y="4588019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5"/>
              </a:rPr>
              <a:t>https://www.flippity.net/ra.php?k=1mZg9yoV5KCtduyobWCKVTgwoDl8lzcCNB4o_L6UcB58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41027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1773182"/>
              </p:ext>
            </p:extLst>
          </p:nvPr>
        </p:nvGraphicFramePr>
        <p:xfrm>
          <a:off x="0" y="2"/>
          <a:ext cx="12192001" cy="68579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9730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1454420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1312273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2873828">
                  <a:extLst>
                    <a:ext uri="{9D8B030D-6E8A-4147-A177-3AD203B41FA5}">
                      <a16:colId xmlns:a16="http://schemas.microsoft.com/office/drawing/2014/main" val="3910616110"/>
                    </a:ext>
                  </a:extLst>
                </a:gridCol>
                <a:gridCol w="1332997">
                  <a:extLst>
                    <a:ext uri="{9D8B030D-6E8A-4147-A177-3AD203B41FA5}">
                      <a16:colId xmlns:a16="http://schemas.microsoft.com/office/drawing/2014/main" val="2803494261"/>
                    </a:ext>
                  </a:extLst>
                </a:gridCol>
                <a:gridCol w="979129">
                  <a:extLst>
                    <a:ext uri="{9D8B030D-6E8A-4147-A177-3AD203B41FA5}">
                      <a16:colId xmlns:a16="http://schemas.microsoft.com/office/drawing/2014/main" val="3767886954"/>
                    </a:ext>
                  </a:extLst>
                </a:gridCol>
                <a:gridCol w="2969624">
                  <a:extLst>
                    <a:ext uri="{9D8B030D-6E8A-4147-A177-3AD203B41FA5}">
                      <a16:colId xmlns:a16="http://schemas.microsoft.com/office/drawing/2014/main" val="4156149658"/>
                    </a:ext>
                  </a:extLst>
                </a:gridCol>
              </a:tblGrid>
              <a:tr h="368662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u="none" dirty="0">
                          <a:solidFill>
                            <a:schemeClr val="bg1"/>
                          </a:solidFill>
                          <a:latin typeface="+mn-lt"/>
                        </a:rPr>
                        <a:t>M3-6a    Parle-moi de ton collège.</a:t>
                      </a:r>
                      <a:r>
                        <a:rPr lang="fr-FR" sz="1800" b="1" i="0" u="none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1" i="1" u="none" baseline="0" dirty="0">
                          <a:solidFill>
                            <a:schemeClr val="bg1"/>
                          </a:solidFill>
                          <a:latin typeface="+mn-lt"/>
                        </a:rPr>
                        <a:t> Tell me about </a:t>
                      </a:r>
                      <a:r>
                        <a:rPr lang="fr-FR" sz="1800" b="1" i="1" u="none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800" b="1" i="1" u="none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1" i="1" u="none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school</a:t>
                      </a:r>
                      <a:r>
                        <a:rPr lang="fr-FR" sz="1800" b="1" i="1" u="none" baseline="0" dirty="0">
                          <a:solidFill>
                            <a:schemeClr val="bg1"/>
                          </a:solidFill>
                          <a:latin typeface="+mn-lt"/>
                        </a:rPr>
                        <a:t>.                                                                                                                                                                                </a:t>
                      </a:r>
                      <a:endParaRPr lang="fr-FR" sz="1800" b="1" i="1" u="non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2764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57828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 </a:t>
                      </a:r>
                      <a:r>
                        <a:rPr lang="en-GB" sz="105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école</a:t>
                      </a:r>
                      <a:r>
                        <a:rPr lang="en-GB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GB" sz="105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r>
                        <a:rPr lang="en-GB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05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située</a:t>
                      </a:r>
                      <a:r>
                        <a:rPr lang="en-GB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… et </a:t>
                      </a:r>
                      <a:r>
                        <a:rPr lang="en-GB" sz="105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s’appelle</a:t>
                      </a:r>
                      <a:r>
                        <a:rPr lang="en-GB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  <a:endParaRPr lang="fr-FR" sz="1050" b="1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fontAlgn="base"/>
                      <a:r>
                        <a:rPr lang="en-GB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My school is located in … and is  called…</a:t>
                      </a:r>
                    </a:p>
                    <a:p>
                      <a:pPr fontAlgn="base"/>
                      <a:endParaRPr lang="en-GB" sz="1050" b="0" kern="1200" dirty="0">
                        <a:solidFill>
                          <a:srgbClr val="002060"/>
                        </a:solidFill>
                        <a:effectLst/>
                        <a:latin typeface="+mn-lt"/>
                        <a:cs typeface="+mn-cs"/>
                      </a:endParaRPr>
                    </a:p>
                    <a:p>
                      <a:pPr fontAlgn="base"/>
                      <a:endParaRPr lang="en-GB" sz="1050" b="0" kern="1200" dirty="0">
                        <a:solidFill>
                          <a:srgbClr val="002060"/>
                        </a:solidFill>
                        <a:effectLst/>
                        <a:latin typeface="+mn-lt"/>
                        <a:cs typeface="+mn-cs"/>
                      </a:endParaRPr>
                    </a:p>
                    <a:p>
                      <a:pPr fontAlgn="base"/>
                      <a:endParaRPr lang="en-GB" sz="1050" b="0" kern="1200" dirty="0">
                        <a:solidFill>
                          <a:srgbClr val="002060"/>
                        </a:solidFill>
                        <a:effectLst/>
                        <a:latin typeface="+mn-lt"/>
                        <a:cs typeface="+mn-cs"/>
                      </a:endParaRPr>
                    </a:p>
                    <a:p>
                      <a:pPr fontAlgn="base"/>
                      <a:endParaRPr lang="en-GB" sz="1050" b="0" kern="1200" dirty="0">
                        <a:solidFill>
                          <a:srgbClr val="002060"/>
                        </a:solidFill>
                        <a:effectLst/>
                        <a:latin typeface="+mn-lt"/>
                        <a:cs typeface="+mn-cs"/>
                      </a:endParaRPr>
                    </a:p>
                    <a:p>
                      <a:pPr fontAlgn="base"/>
                      <a:endParaRPr lang="en-GB" sz="1050" b="0" kern="1200" dirty="0">
                        <a:solidFill>
                          <a:srgbClr val="002060"/>
                        </a:solidFill>
                        <a:effectLst/>
                        <a:latin typeface="+mn-lt"/>
                        <a:cs typeface="+mn-cs"/>
                      </a:endParaRPr>
                    </a:p>
                    <a:p>
                      <a:pPr fontAlgn="base"/>
                      <a:r>
                        <a:rPr lang="en-GB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+mn-cs"/>
                        </a:rPr>
                        <a:t>Mon </a:t>
                      </a:r>
                      <a:r>
                        <a:rPr lang="en-GB" sz="105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cs typeface="+mn-cs"/>
                        </a:rPr>
                        <a:t>collège</a:t>
                      </a:r>
                      <a:r>
                        <a:rPr lang="en-GB" sz="105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+mn-cs"/>
                        </a:rPr>
                        <a:t> </a:t>
                      </a:r>
                      <a:r>
                        <a:rPr lang="en-GB" sz="105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cs typeface="+mn-cs"/>
                        </a:rPr>
                        <a:t>est</a:t>
                      </a:r>
                      <a:r>
                        <a:rPr lang="en-GB" sz="105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+mn-cs"/>
                        </a:rPr>
                        <a:t> </a:t>
                      </a:r>
                      <a:r>
                        <a:rPr lang="en-GB" sz="105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cs typeface="+mn-cs"/>
                        </a:rPr>
                        <a:t>situé</a:t>
                      </a:r>
                      <a:r>
                        <a:rPr lang="en-GB" sz="105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+mn-cs"/>
                        </a:rPr>
                        <a:t> à … et </a:t>
                      </a:r>
                      <a:r>
                        <a:rPr lang="en-GB" sz="105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cs typeface="+mn-cs"/>
                        </a:rPr>
                        <a:t>s’appelle</a:t>
                      </a:r>
                      <a:r>
                        <a:rPr lang="en-GB" sz="105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+mn-cs"/>
                        </a:rPr>
                        <a:t>…</a:t>
                      </a:r>
                    </a:p>
                    <a:p>
                      <a:pPr fontAlgn="base"/>
                      <a:r>
                        <a:rPr lang="en-GB" sz="105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cs typeface="+mn-cs"/>
                        </a:rPr>
                        <a:t>My school is located in … and is called… </a:t>
                      </a:r>
                      <a:endParaRPr lang="fr-FR" sz="1050" b="1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un </a:t>
                      </a:r>
                      <a:r>
                        <a:rPr lang="en-GB" sz="105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collège</a:t>
                      </a:r>
                      <a:r>
                        <a:rPr lang="en-GB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05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mixte</a:t>
                      </a:r>
                      <a:endParaRPr lang="fr-FR" sz="1050" b="1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fontAlgn="base"/>
                      <a:r>
                        <a:rPr lang="en-GB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it is a mixt school</a:t>
                      </a:r>
                    </a:p>
                    <a:p>
                      <a:pPr fontAlgn="base"/>
                      <a:endParaRPr lang="en-GB" sz="1050" b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un </a:t>
                      </a:r>
                      <a:r>
                        <a:rPr lang="en-GB" sz="105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collège</a:t>
                      </a:r>
                      <a:r>
                        <a:rPr lang="en-GB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05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bien</a:t>
                      </a:r>
                      <a:r>
                        <a:rPr lang="en-GB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05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équipé</a:t>
                      </a:r>
                      <a:endParaRPr lang="fr-FR" sz="1050" b="1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fontAlgn="base"/>
                      <a:r>
                        <a:rPr lang="en-GB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it is a well </a:t>
                      </a:r>
                      <a:r>
                        <a:rPr lang="en-GB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equiped</a:t>
                      </a:r>
                      <a:r>
                        <a:rPr lang="en-GB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school</a:t>
                      </a:r>
                    </a:p>
                    <a:p>
                      <a:pPr fontAlgn="base"/>
                      <a:endParaRPr lang="en-GB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un bon </a:t>
                      </a:r>
                      <a:r>
                        <a:rPr lang="en-GB" sz="105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collège</a:t>
                      </a:r>
                      <a:endParaRPr lang="fr-FR" sz="1050" b="1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fontAlgn="base"/>
                      <a:r>
                        <a:rPr lang="en-GB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it is a</a:t>
                      </a:r>
                      <a:r>
                        <a:rPr lang="en-GB" sz="105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good</a:t>
                      </a:r>
                      <a:r>
                        <a:rPr lang="en-GB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school</a:t>
                      </a:r>
                    </a:p>
                    <a:p>
                      <a:pPr fontAlgn="base"/>
                      <a:endParaRPr lang="en-GB" sz="1050" b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fontAlgn="base"/>
                      <a:r>
                        <a:rPr lang="fr-FR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c’est un collège pour les élèves de onze à seize ans </a:t>
                      </a:r>
                    </a:p>
                    <a:p>
                      <a:pPr fontAlgn="base"/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it’s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a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school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for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pupils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from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11 to 16 </a:t>
                      </a:r>
                    </a:p>
                    <a:p>
                      <a:pPr fontAlgn="base"/>
                      <a:endParaRPr lang="en-GB" sz="105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dirty="0">
                          <a:solidFill>
                            <a:srgbClr val="002060"/>
                          </a:solidFill>
                          <a:latin typeface="+mn-lt"/>
                        </a:rPr>
                        <a:t>il y a 900 </a:t>
                      </a:r>
                      <a:r>
                        <a:rPr lang="en-GB" sz="105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élèves</a:t>
                      </a:r>
                      <a:r>
                        <a:rPr lang="en-GB" sz="1050" b="1" dirty="0">
                          <a:solidFill>
                            <a:srgbClr val="002060"/>
                          </a:solidFill>
                          <a:latin typeface="+mn-lt"/>
                        </a:rPr>
                        <a:t> et </a:t>
                      </a:r>
                      <a:r>
                        <a:rPr lang="en-GB" sz="105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soixante</a:t>
                      </a:r>
                      <a:r>
                        <a:rPr lang="en-GB" sz="1050" b="1" dirty="0">
                          <a:solidFill>
                            <a:srgbClr val="002060"/>
                          </a:solidFill>
                          <a:latin typeface="+mn-lt"/>
                        </a:rPr>
                        <a:t>-cinq </a:t>
                      </a:r>
                      <a:r>
                        <a:rPr lang="en-GB" sz="105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professeurs</a:t>
                      </a:r>
                      <a:endParaRPr lang="en-GB" sz="105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fontAlgn="base"/>
                      <a:r>
                        <a:rPr lang="en-GB" sz="1050" b="0" i="1" dirty="0">
                          <a:solidFill>
                            <a:srgbClr val="00B0F0"/>
                          </a:solidFill>
                          <a:latin typeface="+mn-lt"/>
                        </a:rPr>
                        <a:t>there are 900 pupils and 65 teachers</a:t>
                      </a:r>
                      <a:endParaRPr lang="fr-FR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r>
                        <a:rPr lang="fr-FR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cours commencent à…       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lessons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start at…</a:t>
                      </a:r>
                    </a:p>
                    <a:p>
                      <a:r>
                        <a:rPr lang="fr-FR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collège commence / finit à…</a:t>
                      </a:r>
                      <a:r>
                        <a:rPr lang="fr-FR" sz="105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GB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school start / finishes at…</a:t>
                      </a:r>
                    </a:p>
                    <a:p>
                      <a:r>
                        <a:rPr lang="fr-FR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a cours du lundi au vendredi   </a:t>
                      </a:r>
                      <a:r>
                        <a:rPr lang="en-GB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have lesson Monday to Friday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fr-FR" sz="11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fr-FR" sz="11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fr-FR" sz="11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r>
                        <a:rPr lang="en-GB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563455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en-GB" sz="105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 </a:t>
                      </a:r>
                      <a:r>
                        <a:rPr lang="en-GB" sz="105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</a:t>
                      </a:r>
                      <a:r>
                        <a:rPr lang="en-GB" sz="105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que </a:t>
                      </a:r>
                      <a:r>
                        <a:rPr lang="en-GB" sz="105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j’aime</a:t>
                      </a:r>
                      <a:r>
                        <a:rPr lang="en-GB" sz="105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05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r>
                        <a:rPr lang="en-GB" sz="105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que / </a:t>
                      </a:r>
                      <a:r>
                        <a:rPr lang="en-GB" sz="105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</a:t>
                      </a:r>
                      <a:r>
                        <a:rPr lang="en-GB" sz="105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’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what I like is that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en-GB" sz="105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 </a:t>
                      </a:r>
                      <a:r>
                        <a:rPr lang="en-GB" sz="105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</a:t>
                      </a:r>
                      <a:r>
                        <a:rPr lang="en-GB" sz="105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qui me </a:t>
                      </a:r>
                      <a:r>
                        <a:rPr lang="en-GB" sz="105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plaît</a:t>
                      </a:r>
                      <a:r>
                        <a:rPr lang="en-GB" sz="105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05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r>
                        <a:rPr lang="en-GB" sz="105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que / </a:t>
                      </a:r>
                      <a:r>
                        <a:rPr lang="en-GB" sz="105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</a:t>
                      </a:r>
                      <a:r>
                        <a:rPr lang="en-GB" sz="105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’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what I like is that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c'est une école prestigieuse et performante </a:t>
                      </a:r>
                    </a:p>
                    <a:p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highly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regarded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performing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endParaRPr lang="fr-FR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c'est une école prestigieuse et performante </a:t>
                      </a:r>
                    </a:p>
                    <a:p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highly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regarded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performing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endParaRPr lang="en-GB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y a beaucoup de bonnes installations </a:t>
                      </a:r>
                    </a:p>
                    <a:p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 are a lot of good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facilities</a:t>
                      </a:r>
                      <a:endParaRPr lang="en-GB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y a un mur d’escalade </a:t>
                      </a:r>
                    </a:p>
                    <a:p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climbing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wall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y a une bonne ambiance </a:t>
                      </a:r>
                    </a:p>
                    <a:p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good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atmosphere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endParaRPr lang="en-GB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j'ai beaucoup d'amis ici </a:t>
                      </a:r>
                      <a:r>
                        <a:rPr lang="fr-FR" sz="105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have a lot of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friends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here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discipline est bonne </a:t>
                      </a:r>
                    </a:p>
                    <a:p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discipline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good</a:t>
                      </a:r>
                      <a:endParaRPr lang="en-GB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profs ne donnent pas trop de devoirs </a:t>
                      </a:r>
                    </a:p>
                    <a:p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teachers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do not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give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much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homework</a:t>
                      </a:r>
                      <a:endParaRPr lang="en-GB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profs ne sont pas trop stricts et ils sont gentils et serviables </a:t>
                      </a:r>
                    </a:p>
                    <a:p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teachers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 not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strict and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kind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helpful</a:t>
                      </a:r>
                      <a:endParaRPr lang="en-GB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profs sont géniaux et ils m'aident beaucoup </a:t>
                      </a:r>
                    </a:p>
                    <a:p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teachers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help me a lot </a:t>
                      </a:r>
                      <a:endParaRPr lang="en-GB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profs utilisent des méthodes d'enseignement modernes  </a:t>
                      </a:r>
                    </a:p>
                    <a:p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teachers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use modern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teaching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methods</a:t>
                      </a:r>
                      <a:endParaRPr lang="en-GB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apprend beaucoup ici </a:t>
                      </a:r>
                    </a:p>
                    <a:p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learn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lot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here</a:t>
                      </a:r>
                      <a:endParaRPr lang="en-GB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y fait beaucoup d'activités périscolaires </a:t>
                      </a:r>
                    </a:p>
                    <a:p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do a lot of extra-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curricular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activities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here</a:t>
                      </a:r>
                      <a:endParaRPr lang="en-GB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y fait beaucoup de sport  </a:t>
                      </a:r>
                    </a:p>
                    <a:p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do a lot of sport there</a:t>
                      </a:r>
                      <a:endParaRPr lang="en-GB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cependant </a:t>
                      </a:r>
                    </a:p>
                    <a:p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however</a:t>
                      </a:r>
                      <a:endParaRPr lang="fr-FR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revanche </a:t>
                      </a:r>
                    </a:p>
                    <a:p>
                      <a:pPr marL="0" algn="l" defTabSz="914400" rtl="0" eaLnBrk="1" fontAlgn="base" latinLnBrk="0" hangingPunct="1">
                        <a:spcAft>
                          <a:spcPts val="0"/>
                        </a:spcAft>
                      </a:pP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the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contrary</a:t>
                      </a:r>
                      <a:endParaRPr lang="fr-FR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base" latinLnBrk="0" hangingPunct="1">
                        <a:spcAft>
                          <a:spcPts val="0"/>
                        </a:spcAft>
                      </a:pPr>
                      <a:endParaRPr lang="fr-FR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 contre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the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contrary</a:t>
                      </a:r>
                      <a:endParaRPr lang="fr-FR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malheureusement </a:t>
                      </a:r>
                    </a:p>
                    <a:p>
                      <a:pPr marL="0" algn="l" defTabSz="914400" rtl="0" eaLnBrk="1" fontAlgn="base" latinLnBrk="0" hangingPunct="1">
                        <a:spcAft>
                          <a:spcPts val="0"/>
                        </a:spcAft>
                      </a:pP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unfortunately</a:t>
                      </a:r>
                      <a:endParaRPr lang="fr-FR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05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i="0" dirty="0" err="1">
                          <a:solidFill>
                            <a:srgbClr val="002060"/>
                          </a:solidFill>
                          <a:latin typeface="+mn-lt"/>
                        </a:rPr>
                        <a:t>ce</a:t>
                      </a:r>
                      <a:r>
                        <a:rPr lang="en-GB" sz="1050" b="1" i="0" dirty="0">
                          <a:solidFill>
                            <a:srgbClr val="002060"/>
                          </a:solidFill>
                          <a:latin typeface="+mn-lt"/>
                        </a:rPr>
                        <a:t> que</a:t>
                      </a:r>
                      <a:r>
                        <a:rPr lang="en-GB" sz="1050" b="1" i="0" baseline="0" dirty="0">
                          <a:solidFill>
                            <a:srgbClr val="002060"/>
                          </a:solidFill>
                          <a:latin typeface="+mn-lt"/>
                        </a:rPr>
                        <a:t> je </a:t>
                      </a:r>
                      <a:r>
                        <a:rPr lang="en-GB" sz="1050" b="1" i="0" baseline="0" dirty="0" err="1">
                          <a:solidFill>
                            <a:srgbClr val="002060"/>
                          </a:solidFill>
                          <a:latin typeface="+mn-lt"/>
                        </a:rPr>
                        <a:t>n’aime</a:t>
                      </a:r>
                      <a:r>
                        <a:rPr lang="en-GB" sz="1050" b="1" i="0" baseline="0" dirty="0">
                          <a:solidFill>
                            <a:srgbClr val="002060"/>
                          </a:solidFill>
                          <a:latin typeface="+mn-lt"/>
                        </a:rPr>
                        <a:t> pas</a:t>
                      </a:r>
                      <a:r>
                        <a:rPr lang="en-GB" sz="1050" b="1" i="0" dirty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en-GB" sz="1050" b="1" i="0" dirty="0" err="1">
                          <a:solidFill>
                            <a:srgbClr val="002060"/>
                          </a:solidFill>
                          <a:latin typeface="+mn-lt"/>
                        </a:rPr>
                        <a:t>c’est</a:t>
                      </a:r>
                      <a:r>
                        <a:rPr lang="en-GB" sz="1050" b="1" i="0" dirty="0">
                          <a:solidFill>
                            <a:srgbClr val="002060"/>
                          </a:solidFill>
                          <a:latin typeface="+mn-lt"/>
                        </a:rPr>
                        <a:t> que </a:t>
                      </a:r>
                      <a:r>
                        <a:rPr lang="en-GB" sz="1050" b="1" i="0" dirty="0" err="1">
                          <a:solidFill>
                            <a:srgbClr val="002060"/>
                          </a:solidFill>
                          <a:latin typeface="+mn-lt"/>
                        </a:rPr>
                        <a:t>c’est</a:t>
                      </a:r>
                      <a:endParaRPr lang="en-GB" sz="1050" b="1" i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0" i="1" dirty="0">
                          <a:solidFill>
                            <a:srgbClr val="00B0F0"/>
                          </a:solidFill>
                          <a:latin typeface="+mn-lt"/>
                        </a:rPr>
                        <a:t>what I do not like is that it is  </a:t>
                      </a:r>
                      <a:endParaRPr lang="en-GB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05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fr-FR" sz="105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1" i="0" dirty="0" err="1">
                          <a:solidFill>
                            <a:srgbClr val="002060"/>
                          </a:solidFill>
                          <a:latin typeface="+mn-lt"/>
                        </a:rPr>
                        <a:t>ce</a:t>
                      </a:r>
                      <a:r>
                        <a:rPr lang="en-GB" sz="1050" b="1" i="0" dirty="0">
                          <a:solidFill>
                            <a:srgbClr val="002060"/>
                          </a:solidFill>
                          <a:latin typeface="+mn-lt"/>
                        </a:rPr>
                        <a:t> qui ne me </a:t>
                      </a:r>
                      <a:r>
                        <a:rPr lang="en-GB" sz="1050" b="1" i="0" dirty="0" err="1">
                          <a:solidFill>
                            <a:srgbClr val="002060"/>
                          </a:solidFill>
                          <a:latin typeface="+mn-lt"/>
                        </a:rPr>
                        <a:t>plaît</a:t>
                      </a:r>
                      <a:r>
                        <a:rPr lang="en-GB" sz="1050" b="1" i="0" dirty="0">
                          <a:solidFill>
                            <a:srgbClr val="002060"/>
                          </a:solidFill>
                          <a:latin typeface="+mn-lt"/>
                        </a:rPr>
                        <a:t> pas </a:t>
                      </a:r>
                      <a:r>
                        <a:rPr lang="en-GB" sz="1050" b="1" i="0" dirty="0" err="1">
                          <a:solidFill>
                            <a:srgbClr val="002060"/>
                          </a:solidFill>
                          <a:latin typeface="+mn-lt"/>
                        </a:rPr>
                        <a:t>c’est</a:t>
                      </a:r>
                      <a:r>
                        <a:rPr lang="en-GB" sz="1050" b="1" i="0" dirty="0">
                          <a:solidFill>
                            <a:srgbClr val="002060"/>
                          </a:solidFill>
                          <a:latin typeface="+mn-lt"/>
                        </a:rPr>
                        <a:t> que </a:t>
                      </a:r>
                      <a:r>
                        <a:rPr lang="en-GB" sz="1050" b="1" i="0" dirty="0" err="1">
                          <a:solidFill>
                            <a:srgbClr val="002060"/>
                          </a:solidFill>
                          <a:latin typeface="+mn-lt"/>
                        </a:rPr>
                        <a:t>c’est</a:t>
                      </a:r>
                      <a:endParaRPr lang="en-GB" sz="1050" b="1" i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b="0" i="1" dirty="0">
                          <a:solidFill>
                            <a:srgbClr val="00B0F0"/>
                          </a:solidFill>
                          <a:latin typeface="+mn-lt"/>
                        </a:rPr>
                        <a:t>what I do not like is that it is </a:t>
                      </a:r>
                      <a:endParaRPr lang="en-GB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n'y a pas de bonnes installations.</a:t>
                      </a:r>
                    </a:p>
                    <a:p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aren’t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any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good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facilities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GB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y a une mauvaise ambiance.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bad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atmposphere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GB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n'ai pas beaucoup d'amis ici. </a:t>
                      </a:r>
                    </a:p>
                    <a:p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do not have a lot of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friends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here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GB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discipline est mauvaise. </a:t>
                      </a:r>
                    </a:p>
                    <a:p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discipline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bad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GB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profs donnent trop de devoirs. </a:t>
                      </a:r>
                    </a:p>
                    <a:p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teachers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give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much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homework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GB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profs sont nuls et ils ne m'aident jamais.  </a:t>
                      </a:r>
                    </a:p>
                    <a:p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teachers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bad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never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help me. </a:t>
                      </a:r>
                      <a:endParaRPr lang="en-GB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profs sont trop stricts et méchants.  </a:t>
                      </a:r>
                    </a:p>
                    <a:p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teachers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strict and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unkind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GB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profs utilisent des vieilles méthodes d'enseignement. </a:t>
                      </a:r>
                    </a:p>
                    <a:p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teachers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use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old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teaching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methods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GB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n'apprend pas beaucoup ici.  </a:t>
                      </a:r>
                    </a:p>
                    <a:p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do not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learn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lot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here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GB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n'y fait pas beaucoup d'activités périscolaires.</a:t>
                      </a:r>
                      <a:endParaRPr lang="fr-FR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do not do a lot of extra-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curricular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activities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here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GB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n'y fait pas beaucoup de sport. </a:t>
                      </a:r>
                    </a:p>
                    <a:p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do not do a lot of sport there.</a:t>
                      </a:r>
                      <a:endParaRPr lang="en-GB" sz="105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5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 n'est pas une école prestigieuse ou performante.  </a:t>
                      </a:r>
                    </a:p>
                    <a:p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not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highly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regraded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or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preforming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GB" sz="1050" b="1" dirty="0">
                          <a:solidFill>
                            <a:srgbClr val="002060"/>
                          </a:solidFill>
                          <a:latin typeface="+mn-lt"/>
                        </a:rPr>
                        <a:t>les </a:t>
                      </a:r>
                      <a:r>
                        <a:rPr lang="en-GB" sz="105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journées</a:t>
                      </a:r>
                      <a:r>
                        <a:rPr lang="en-GB" sz="1050" b="1" dirty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en-GB" sz="105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sont</a:t>
                      </a:r>
                      <a:r>
                        <a:rPr lang="en-GB" sz="1050" b="1" dirty="0">
                          <a:solidFill>
                            <a:srgbClr val="002060"/>
                          </a:solidFill>
                          <a:latin typeface="+mn-lt"/>
                        </a:rPr>
                        <a:t> trop </a:t>
                      </a:r>
                      <a:r>
                        <a:rPr lang="en-GB" sz="105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longues</a:t>
                      </a:r>
                      <a:r>
                        <a:rPr lang="en-GB" sz="1050" b="1" dirty="0">
                          <a:solidFill>
                            <a:srgbClr val="002060"/>
                          </a:solidFill>
                          <a:latin typeface="+mn-lt"/>
                        </a:rPr>
                        <a:t>. </a:t>
                      </a:r>
                    </a:p>
                    <a:p>
                      <a:r>
                        <a:rPr lang="en-GB" sz="1050" b="0" i="1" dirty="0">
                          <a:solidFill>
                            <a:srgbClr val="00B0F0"/>
                          </a:solidFill>
                          <a:latin typeface="+mn-lt"/>
                        </a:rPr>
                        <a:t>the days are too long. </a:t>
                      </a:r>
                    </a:p>
                    <a:p>
                      <a:r>
                        <a:rPr lang="en-GB" sz="1050" b="1" dirty="0">
                          <a:solidFill>
                            <a:srgbClr val="002060"/>
                          </a:solidFill>
                          <a:latin typeface="+mn-lt"/>
                        </a:rPr>
                        <a:t>les </a:t>
                      </a:r>
                      <a:r>
                        <a:rPr lang="en-GB" sz="105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cours</a:t>
                      </a:r>
                      <a:r>
                        <a:rPr lang="en-GB" sz="1050" b="1" dirty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en-GB" sz="105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sont</a:t>
                      </a:r>
                      <a:r>
                        <a:rPr lang="en-GB" sz="1050" b="1" dirty="0">
                          <a:solidFill>
                            <a:srgbClr val="002060"/>
                          </a:solidFill>
                          <a:latin typeface="+mn-lt"/>
                        </a:rPr>
                        <a:t> trop longs. </a:t>
                      </a:r>
                    </a:p>
                    <a:p>
                      <a:r>
                        <a:rPr lang="en-GB" sz="1050" b="0" i="1" dirty="0">
                          <a:solidFill>
                            <a:srgbClr val="00B0F0"/>
                          </a:solidFill>
                          <a:latin typeface="+mn-lt"/>
                        </a:rPr>
                        <a:t>the</a:t>
                      </a:r>
                      <a:r>
                        <a:rPr lang="en-GB" sz="1050" b="0" i="1" baseline="0" dirty="0">
                          <a:solidFill>
                            <a:srgbClr val="00B0F0"/>
                          </a:solidFill>
                          <a:latin typeface="+mn-lt"/>
                        </a:rPr>
                        <a:t> le</a:t>
                      </a:r>
                      <a:r>
                        <a:rPr lang="en-GB" sz="1050" b="0" i="1" dirty="0">
                          <a:solidFill>
                            <a:srgbClr val="00B0F0"/>
                          </a:solidFill>
                          <a:latin typeface="+mn-lt"/>
                        </a:rPr>
                        <a:t>ssons are too long. </a:t>
                      </a:r>
                    </a:p>
                    <a:p>
                      <a:r>
                        <a:rPr lang="en-GB" sz="1050" b="1" dirty="0">
                          <a:solidFill>
                            <a:srgbClr val="002060"/>
                          </a:solidFill>
                          <a:latin typeface="+mn-lt"/>
                        </a:rPr>
                        <a:t>on a trop de </a:t>
                      </a:r>
                      <a:r>
                        <a:rPr lang="en-GB" sz="105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contrôles</a:t>
                      </a:r>
                      <a:r>
                        <a:rPr lang="en-GB" sz="1050" b="1" dirty="0">
                          <a:solidFill>
                            <a:srgbClr val="002060"/>
                          </a:solidFill>
                          <a:latin typeface="+mn-lt"/>
                        </a:rPr>
                        <a:t>. </a:t>
                      </a:r>
                    </a:p>
                    <a:p>
                      <a:r>
                        <a:rPr lang="en-GB" sz="1050" b="0" i="1" dirty="0">
                          <a:solidFill>
                            <a:srgbClr val="00B0F0"/>
                          </a:solidFill>
                          <a:latin typeface="+mn-lt"/>
                        </a:rPr>
                        <a:t>we have too many tests.</a:t>
                      </a:r>
                      <a:endParaRPr lang="en-GB" sz="1050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49186769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2176" y="5327314"/>
            <a:ext cx="1118507" cy="11185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C951914-4B89-B53C-B28E-CDD90155DB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34168"/>
            <a:ext cx="1334116" cy="93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340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749288-FA9B-2B32-49A0-D3C9A5CDA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7353"/>
            <a:ext cx="4150178" cy="34376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8159466-CBF6-8E2E-D296-0C0939E7F510}"/>
              </a:ext>
            </a:extLst>
          </p:cNvPr>
          <p:cNvSpPr txBox="1"/>
          <p:nvPr/>
        </p:nvSpPr>
        <p:spPr>
          <a:xfrm>
            <a:off x="389165" y="4638124"/>
            <a:ext cx="326843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https://www.flippity.net/fc.php?k=18JiyoyNattj9ubU36jgfDFWssHfKB1qW5IC0usEfvWU</a:t>
            </a:r>
            <a:endParaRPr lang="en-GB" dirty="0"/>
          </a:p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8D7E1C7-1356-23B6-AA46-5EB9971141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1560833"/>
            <a:ext cx="7968343" cy="167754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D328575-7D15-3B20-129F-C4D8243578A5}"/>
              </a:ext>
            </a:extLst>
          </p:cNvPr>
          <p:cNvSpPr txBox="1"/>
          <p:nvPr/>
        </p:nvSpPr>
        <p:spPr>
          <a:xfrm>
            <a:off x="4593771" y="4776623"/>
            <a:ext cx="494211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5"/>
              </a:rPr>
              <a:t>https://www.flippity.net/ra.php?k=1NF4lratwSK1OZ53G4kS5SWV6e8SMLpShJq5CAKXYPrc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9395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481184"/>
              </p:ext>
            </p:extLst>
          </p:nvPr>
        </p:nvGraphicFramePr>
        <p:xfrm>
          <a:off x="0" y="1"/>
          <a:ext cx="12192002" cy="68579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756313">
                  <a:extLst>
                    <a:ext uri="{9D8B030D-6E8A-4147-A177-3AD203B41FA5}">
                      <a16:colId xmlns:a16="http://schemas.microsoft.com/office/drawing/2014/main" val="2521574774"/>
                    </a:ext>
                  </a:extLst>
                </a:gridCol>
                <a:gridCol w="1110587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308781">
                  <a:extLst>
                    <a:ext uri="{9D8B030D-6E8A-4147-A177-3AD203B41FA5}">
                      <a16:colId xmlns:a16="http://schemas.microsoft.com/office/drawing/2014/main" val="3590123405"/>
                    </a:ext>
                  </a:extLst>
                </a:gridCol>
                <a:gridCol w="3053544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1704975">
                  <a:extLst>
                    <a:ext uri="{9D8B030D-6E8A-4147-A177-3AD203B41FA5}">
                      <a16:colId xmlns:a16="http://schemas.microsoft.com/office/drawing/2014/main" val="213270733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803494261"/>
                    </a:ext>
                  </a:extLst>
                </a:gridCol>
                <a:gridCol w="3048002">
                  <a:extLst>
                    <a:ext uri="{9D8B030D-6E8A-4147-A177-3AD203B41FA5}">
                      <a16:colId xmlns:a16="http://schemas.microsoft.com/office/drawing/2014/main" val="95583702"/>
                    </a:ext>
                  </a:extLst>
                </a:gridCol>
              </a:tblGrid>
              <a:tr h="576605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M3-6b    Parle-moi de ta routine 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au collège. 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Tell me about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routine at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school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.                                                                                                                      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27759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>
                          <a:solidFill>
                            <a:schemeClr val="bg1"/>
                          </a:solidFill>
                        </a:rPr>
                        <a:t>3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405213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Voilà comment se passe une journée type au collège</a:t>
                      </a: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Here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how a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typical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day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vais vous expliquer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une journée type au collège</a:t>
                      </a: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going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explain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typical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day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d’abord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then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ensuite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then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après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after</a:t>
                      </a: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finalement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finally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les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cours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commencent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à 8h50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lessons start at 8.50 </a:t>
                      </a:r>
                      <a:r>
                        <a:rPr lang="en-GB" sz="1200" b="0" i="1" dirty="0" err="1">
                          <a:solidFill>
                            <a:srgbClr val="00B0F0"/>
                          </a:solidFill>
                        </a:rPr>
                        <a:t>a.m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la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récré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est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à 10h50 et dure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vingt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minutes. 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break is at 10.50 a.m. and lasts 20 minutes. 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on a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trente</a:t>
                      </a:r>
                      <a:r>
                        <a:rPr lang="en-GB" sz="1200" b="1" baseline="0" dirty="0">
                          <a:solidFill>
                            <a:srgbClr val="002060"/>
                          </a:solidFill>
                        </a:rPr>
                        <a:t>-cinq minutes 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pour le déjeuner.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 have 35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minutes 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for lunch.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les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cours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durent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 1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heure</a:t>
                      </a:r>
                      <a:r>
                        <a:rPr lang="en-GB" sz="1200" b="1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baseline="0" dirty="0" err="1">
                          <a:solidFill>
                            <a:srgbClr val="002060"/>
                          </a:solidFill>
                        </a:rPr>
                        <a:t>quarante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lessons last  1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hour forty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les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cours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finissent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à 16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heures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lessons finish at 4.00 p.m.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il y a cinq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cours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de cent</a:t>
                      </a:r>
                      <a:r>
                        <a:rPr lang="en-GB" sz="1200" b="1" baseline="0" dirty="0">
                          <a:solidFill>
                            <a:srgbClr val="002060"/>
                          </a:solidFill>
                        </a:rPr>
                        <a:t> minutes par jour.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there are 5 lessons of 100</a:t>
                      </a:r>
                      <a:r>
                        <a:rPr lang="en-GB" sz="1200" b="0" i="1" baseline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minutes </a:t>
                      </a:r>
                      <a:r>
                        <a:rPr lang="en-GB" sz="1200" b="0" i="1" dirty="0" err="1">
                          <a:solidFill>
                            <a:srgbClr val="00B0F0"/>
                          </a:solidFill>
                        </a:rPr>
                        <a:t>minutes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 per day.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le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mercredi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après-midi, il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n’y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a pas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cours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there are no lessons on Wednesday afternoon. </a:t>
                      </a: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j’étudie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douze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matières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dont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…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study 12 subjects, including …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les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cours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commencent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à 8h50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lessons start at 8.50 </a:t>
                      </a:r>
                      <a:r>
                        <a:rPr lang="en-GB" sz="1200" b="0" i="1" dirty="0" err="1">
                          <a:solidFill>
                            <a:srgbClr val="00B0F0"/>
                          </a:solidFill>
                        </a:rPr>
                        <a:t>a.m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la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récré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est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à 10h50 et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dure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vingt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minutes. 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break is at 10.50 a.m. and lasts 20 minutes. 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on a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trente</a:t>
                      </a:r>
                      <a:r>
                        <a:rPr lang="en-GB" sz="1200" b="1" baseline="0" dirty="0">
                          <a:solidFill>
                            <a:srgbClr val="002060"/>
                          </a:solidFill>
                        </a:rPr>
                        <a:t>-cinq minutes 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pour le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déjeuner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 have 35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minutes 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for lunch.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les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cours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durent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 1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heure</a:t>
                      </a:r>
                      <a:r>
                        <a:rPr lang="en-GB" sz="1200" b="1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baseline="0" dirty="0" err="1">
                          <a:solidFill>
                            <a:srgbClr val="002060"/>
                          </a:solidFill>
                        </a:rPr>
                        <a:t>quarante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lessons last  1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hour forty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les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cours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finissent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à 16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heures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lessons finish at 4.00 p.m. </a:t>
                      </a: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il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y a cinq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cours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de cent</a:t>
                      </a:r>
                      <a:r>
                        <a:rPr lang="en-GB" sz="1200" b="1" baseline="0" dirty="0">
                          <a:solidFill>
                            <a:srgbClr val="002060"/>
                          </a:solidFill>
                        </a:rPr>
                        <a:t> minutes par jour.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there are 5 lessons of 100</a:t>
                      </a:r>
                      <a:r>
                        <a:rPr lang="en-GB" sz="1200" b="0" i="1" baseline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minutes </a:t>
                      </a:r>
                      <a:r>
                        <a:rPr lang="en-GB" sz="1200" b="0" i="1" dirty="0" err="1">
                          <a:solidFill>
                            <a:srgbClr val="00B0F0"/>
                          </a:solidFill>
                        </a:rPr>
                        <a:t>minutes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 per day.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le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mercredi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après-midi,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il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n’y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a pas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cours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there are no lessons on Wednesday afternoon. </a:t>
                      </a: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j’étudie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douze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matières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dont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…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study 12 subjects, including …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selon moi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according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to 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à mon avis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opinion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trouve 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find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that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il me semble que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seems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to me that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dirais que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would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say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that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c’est vraiment génial.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’s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really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great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c’est plutôt</a:t>
                      </a:r>
                      <a:r>
                        <a:rPr lang="fr-FR" sz="1200" b="1" baseline="0" dirty="0">
                          <a:solidFill>
                            <a:srgbClr val="002060"/>
                          </a:solidFill>
                          <a:latin typeface="+mn-lt"/>
                        </a:rPr>
                        <a:t> bien.</a:t>
                      </a: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it’s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rather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good.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c’est assez  cool.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’s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quite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cool.</a:t>
                      </a: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c’est totalement</a:t>
                      </a:r>
                      <a:r>
                        <a:rPr lang="fr-FR" sz="1200" b="1" baseline="0" dirty="0">
                          <a:solidFill>
                            <a:srgbClr val="002060"/>
                          </a:solidFill>
                          <a:latin typeface="+mn-lt"/>
                        </a:rPr>
                        <a:t> nul.</a:t>
                      </a: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it’s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totally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rubbish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lang="fr-FR" sz="1200" b="1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c’est carrément déprimant.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’s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completely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depressing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les cours sont trop longs.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lessons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are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too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long.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la journée est trop longue.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the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day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too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long.</a:t>
                      </a: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277592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885736"/>
                  </a:ext>
                </a:extLst>
              </a:tr>
              <a:tr h="3701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8916738"/>
                  </a:ext>
                </a:extLst>
              </a:tr>
              <a:tr h="13039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Hier</a:t>
                      </a: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Yesterday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j’ai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appris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beaucoup de choses.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learned lots of things.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j’ai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bu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du coca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classe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drank cola in class.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j’ai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couru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dans le couloir.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ran in the corridor. 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J’ai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appris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beaucoup de choses.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learned lots of things.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J’ai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bu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du coca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classe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drank cola in class.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J’ai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couru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dans le couloir.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ran in the corridor.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j’ai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fait beaucoup de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progrès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made a lot of progress.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j’ai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reçu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de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bonnes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notes (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…).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got good grades (in …).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j’ai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reçu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de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mauvaises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notes (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…).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got bad grades (in …).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j’ai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lu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beaucoup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d’articles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read lots of articles.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j’ai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pris des photos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exceptionnelles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took exceptional photos.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j’ai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écrit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une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histoire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extraordinaire.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wrote an extraordinary story.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J’ai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lu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beaucoup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d’articles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. I read lots of articles.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J’ai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pris des photos *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exceptionnelles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. I took exceptional photos.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n’ai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pas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oublié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(de faire)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mes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devoirs.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I have not forgotten (to do) my homework.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n’ai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rien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appris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(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…). I have learned nothing (in …).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n’ai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pas … … fait beaucoup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d’efforts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(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…). I have not made a lot of effort (in …).</a:t>
                      </a: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n’ai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pas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oublié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(de faire)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mes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devoirs.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have not forgotten (to do) my homework. </a:t>
                      </a:r>
                      <a:endParaRPr lang="en-GB" sz="1200" dirty="0"/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n’ai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rien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appris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(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…).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have learned nothing (in …).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n’ai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pas fait beaucoup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d’efforts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(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…).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have not made a lot of effort (in …).</a:t>
                      </a: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333450471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9DDCEF95-CD56-B910-B120-975BB1A020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5537" y="1295400"/>
            <a:ext cx="2062163" cy="12828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D5B0E1-3554-233C-4147-FC7768DF88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5537" y="2965771"/>
            <a:ext cx="2062163" cy="167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3927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262CA-6745-56E6-7334-53B7CDBD1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5A49F-ED58-DF85-AA80-C4BBBCA1DD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2D03D8-A361-72A1-8EAD-D4F3E417B6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784" y="437747"/>
            <a:ext cx="4278766" cy="35635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970117D-B82B-5D77-32AE-E8EFFD6D7D63}"/>
              </a:ext>
            </a:extLst>
          </p:cNvPr>
          <p:cNvSpPr txBox="1"/>
          <p:nvPr/>
        </p:nvSpPr>
        <p:spPr>
          <a:xfrm>
            <a:off x="76200" y="4402118"/>
            <a:ext cx="44740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https://www.flippity.net/fc.php?k=1z8wC8fG-vvaNddvB1U9FKMp_KS_l7fZ8taV5Zk1IjoI</a:t>
            </a:r>
            <a:endParaRPr lang="en-GB" dirty="0"/>
          </a:p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8C5B77-9770-9AB0-EE6E-A2C6756B40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2925" y="1362391"/>
            <a:ext cx="7457292" cy="232786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CFAACFB-6AB3-4415-3971-4BDD559966CC}"/>
              </a:ext>
            </a:extLst>
          </p:cNvPr>
          <p:cNvSpPr txBox="1"/>
          <p:nvPr/>
        </p:nvSpPr>
        <p:spPr>
          <a:xfrm>
            <a:off x="5024777" y="4402118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5"/>
              </a:rPr>
              <a:t>https://www.flippity.net/ra.php?k=1hJIuGD5fkESEpNH1oAjEwGToAfDWQsTPQ9-Xlb5m8iU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62771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4470594"/>
              </p:ext>
            </p:extLst>
          </p:nvPr>
        </p:nvGraphicFramePr>
        <p:xfrm>
          <a:off x="9525" y="0"/>
          <a:ext cx="12186103" cy="68580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9847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230732">
                  <a:extLst>
                    <a:ext uri="{9D8B030D-6E8A-4147-A177-3AD203B41FA5}">
                      <a16:colId xmlns:a16="http://schemas.microsoft.com/office/drawing/2014/main" val="2521574774"/>
                    </a:ext>
                  </a:extLst>
                </a:gridCol>
                <a:gridCol w="664510">
                  <a:extLst>
                    <a:ext uri="{9D8B030D-6E8A-4147-A177-3AD203B41FA5}">
                      <a16:colId xmlns:a16="http://schemas.microsoft.com/office/drawing/2014/main" val="1535114853"/>
                    </a:ext>
                  </a:extLst>
                </a:gridCol>
                <a:gridCol w="609134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876783">
                  <a:extLst>
                    <a:ext uri="{9D8B030D-6E8A-4147-A177-3AD203B41FA5}">
                      <a16:colId xmlns:a16="http://schemas.microsoft.com/office/drawing/2014/main" val="3590123405"/>
                    </a:ext>
                  </a:extLst>
                </a:gridCol>
                <a:gridCol w="221503">
                  <a:extLst>
                    <a:ext uri="{9D8B030D-6E8A-4147-A177-3AD203B41FA5}">
                      <a16:colId xmlns:a16="http://schemas.microsoft.com/office/drawing/2014/main" val="4290359153"/>
                    </a:ext>
                  </a:extLst>
                </a:gridCol>
                <a:gridCol w="876783">
                  <a:extLst>
                    <a:ext uri="{9D8B030D-6E8A-4147-A177-3AD203B41FA5}">
                      <a16:colId xmlns:a16="http://schemas.microsoft.com/office/drawing/2014/main" val="1478341553"/>
                    </a:ext>
                  </a:extLst>
                </a:gridCol>
                <a:gridCol w="558612">
                  <a:extLst>
                    <a:ext uri="{9D8B030D-6E8A-4147-A177-3AD203B41FA5}">
                      <a16:colId xmlns:a16="http://schemas.microsoft.com/office/drawing/2014/main" val="3128408370"/>
                    </a:ext>
                  </a:extLst>
                </a:gridCol>
                <a:gridCol w="918076">
                  <a:extLst>
                    <a:ext uri="{9D8B030D-6E8A-4147-A177-3AD203B41FA5}">
                      <a16:colId xmlns:a16="http://schemas.microsoft.com/office/drawing/2014/main" val="4080840793"/>
                    </a:ext>
                  </a:extLst>
                </a:gridCol>
                <a:gridCol w="987845">
                  <a:extLst>
                    <a:ext uri="{9D8B030D-6E8A-4147-A177-3AD203B41FA5}">
                      <a16:colId xmlns:a16="http://schemas.microsoft.com/office/drawing/2014/main" val="4050327446"/>
                    </a:ext>
                  </a:extLst>
                </a:gridCol>
                <a:gridCol w="116840">
                  <a:extLst>
                    <a:ext uri="{9D8B030D-6E8A-4147-A177-3AD203B41FA5}">
                      <a16:colId xmlns:a16="http://schemas.microsoft.com/office/drawing/2014/main" val="458877770"/>
                    </a:ext>
                  </a:extLst>
                </a:gridCol>
                <a:gridCol w="1612357">
                  <a:extLst>
                    <a:ext uri="{9D8B030D-6E8A-4147-A177-3AD203B41FA5}">
                      <a16:colId xmlns:a16="http://schemas.microsoft.com/office/drawing/2014/main" val="591652661"/>
                    </a:ext>
                  </a:extLst>
                </a:gridCol>
                <a:gridCol w="766032">
                  <a:extLst>
                    <a:ext uri="{9D8B030D-6E8A-4147-A177-3AD203B41FA5}">
                      <a16:colId xmlns:a16="http://schemas.microsoft.com/office/drawing/2014/main" val="4004887619"/>
                    </a:ext>
                  </a:extLst>
                </a:gridCol>
                <a:gridCol w="943494">
                  <a:extLst>
                    <a:ext uri="{9D8B030D-6E8A-4147-A177-3AD203B41FA5}">
                      <a16:colId xmlns:a16="http://schemas.microsoft.com/office/drawing/2014/main" val="578993570"/>
                    </a:ext>
                  </a:extLst>
                </a:gridCol>
                <a:gridCol w="1843555">
                  <a:extLst>
                    <a:ext uri="{9D8B030D-6E8A-4147-A177-3AD203B41FA5}">
                      <a16:colId xmlns:a16="http://schemas.microsoft.com/office/drawing/2014/main" val="4146941163"/>
                    </a:ext>
                  </a:extLst>
                </a:gridCol>
              </a:tblGrid>
              <a:tr h="397704">
                <a:tc gridSpan="1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M3-7    Qu’est-ce que tu penses des règles du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collège ?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think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of the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rules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at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school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                                                                                                                        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383193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GB" sz="1200" i="1">
                          <a:solidFill>
                            <a:schemeClr val="bg1"/>
                          </a:solidFill>
                        </a:rPr>
                        <a:t>7</a:t>
                      </a:r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2684504">
                <a:tc gridSpan="3">
                  <a:txBody>
                    <a:bodyPr/>
                    <a:lstStyle/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À mon avis les règles,  c’est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In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opinion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rules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it’s</a:t>
                      </a:r>
                      <a:endParaRPr lang="fr-FR" sz="120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Selon moi les règles c’est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According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to me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rules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endParaRPr lang="fr-FR" sz="120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Je dirais que les règles  c’est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would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say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that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tules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endParaRPr lang="fr-FR" sz="120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Je trouve les règles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find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rules</a:t>
                      </a:r>
                      <a:endParaRPr lang="fr-FR" sz="120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un peu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 bit</a:t>
                      </a: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assez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quite</a:t>
                      </a:r>
                      <a:endParaRPr lang="fr-FR" sz="120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0" kern="1200" noProof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trop</a:t>
                      </a:r>
                    </a:p>
                    <a:p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endParaRPr lang="fr-FR" sz="120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très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  <a:endParaRPr lang="fr-FR" sz="120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ridicule</a:t>
                      </a:r>
                    </a:p>
                    <a:p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stupid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injuste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unfair</a:t>
                      </a:r>
                      <a:endParaRPr lang="fr-FR" sz="120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frustrant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frustrating</a:t>
                      </a:r>
                      <a:endParaRPr lang="fr-FR" sz="120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juste</a:t>
                      </a:r>
                      <a:r>
                        <a:rPr lang="fr-FR" sz="1200" b="1" i="0" kern="1200" noProof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fair</a:t>
                      </a:r>
                      <a:endParaRPr lang="fr-FR" sz="120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logique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logical</a:t>
                      </a:r>
                      <a:endParaRPr lang="fr-FR" sz="120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vraiment bien </a:t>
                      </a:r>
                    </a:p>
                    <a:p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good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sz="120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parce que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car 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vu que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seeing that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c’est important pour les examens.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it’simportant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for exams.</a:t>
                      </a: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on n’est pas de bébés.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are not babies.</a:t>
                      </a: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ce n’est pas important pour apprendre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it’s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not important for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learning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1" i="0" kern="1200" noProof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l’</a:t>
                      </a:r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i="0" kern="1200" noProof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cole , c’est pour apprendre.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for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learning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c’est essentiel pour le travail scolaire.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it’s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essential for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schoolwork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il faut respecter les autres.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must respect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others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Il est interdit de / d’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forbidden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Il ne faut pas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You must not</a:t>
                      </a: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Il ne faut jamais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You must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never</a:t>
                      </a:r>
                      <a:endParaRPr lang="fr-FR" sz="120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utiliser son portable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use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mobile</a:t>
                      </a: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arriver en retard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arrive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late</a:t>
                      </a:r>
                      <a:endParaRPr lang="fr-FR" sz="120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manger en classe</a:t>
                      </a:r>
                    </a:p>
                    <a:p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eat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in class</a:t>
                      </a: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manquer les cours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miss 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lessons</a:t>
                      </a:r>
                      <a:endParaRPr lang="fr-FR" sz="120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harceler d’autres élèves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bully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students</a:t>
                      </a:r>
                      <a:endParaRPr lang="fr-FR" sz="120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sortir de l’école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go out of 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porter des piercings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wear piercings</a:t>
                      </a: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mâcher du </a:t>
                      </a:r>
                      <a:r>
                        <a:rPr lang="fr-FR" sz="1200" b="1" i="0" baseline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1" i="0" noProof="0" dirty="0" err="1">
                          <a:solidFill>
                            <a:srgbClr val="002060"/>
                          </a:solidFill>
                          <a:latin typeface="+mn-lt"/>
                        </a:rPr>
                        <a:t>chewing</a:t>
                      </a:r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1" i="0" noProof="0" dirty="0" err="1">
                          <a:solidFill>
                            <a:srgbClr val="002060"/>
                          </a:solidFill>
                          <a:latin typeface="+mn-lt"/>
                        </a:rPr>
                        <a:t>gum</a:t>
                      </a:r>
                      <a:endParaRPr lang="fr-FR" sz="1200" b="1" i="0" noProof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chew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gum</a:t>
                      </a:r>
                      <a:endParaRPr lang="fr-FR" sz="120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porter trop de maquillage </a:t>
                      </a:r>
                    </a:p>
                    <a:p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wear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much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make-up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porter  des bijoux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wear 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jewellery</a:t>
                      </a:r>
                      <a:endParaRPr lang="fr-FR" sz="120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manquer les cours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miss 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lessons</a:t>
                      </a:r>
                      <a:endParaRPr lang="fr-FR" sz="120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tricher pendant un contrôle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cheat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during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 test</a:t>
                      </a:r>
                      <a:endParaRPr lang="en-GB" sz="12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298279">
                <a:tc gridSpan="1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117885736"/>
                  </a:ext>
                </a:extLst>
              </a:tr>
              <a:tr h="2982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9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en-GB" dirty="0"/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11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>
                          <a:solidFill>
                            <a:schemeClr val="bg1"/>
                          </a:solidFill>
                        </a:rPr>
                        <a:t>12</a:t>
                      </a:r>
                      <a:endParaRPr lang="en-GB"/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>
                          <a:solidFill>
                            <a:schemeClr val="bg1"/>
                          </a:solidFill>
                        </a:rPr>
                        <a:t>13</a:t>
                      </a:r>
                      <a:endParaRPr lang="en-GB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14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916738"/>
                  </a:ext>
                </a:extLst>
              </a:tr>
              <a:tr h="1275862">
                <a:tc>
                  <a:txBody>
                    <a:bodyPr/>
                    <a:lstStyle/>
                    <a:p>
                      <a:r>
                        <a:rPr lang="fr-FR" sz="1200" b="1" kern="1200" noProof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et aussi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and </a:t>
                      </a: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also</a:t>
                      </a:r>
                      <a:endParaRPr lang="fr-FR" sz="12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2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200" b="1" i="0" u="none" strike="noStrike" kern="1200" cap="none" noProof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de plus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200" b="0" i="1" u="none" strike="noStrike" kern="1200" cap="none" noProof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further</a:t>
                      </a: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-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200" b="0" i="1" u="none" strike="noStrike" kern="1200" cap="none" noProof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more </a:t>
                      </a:r>
                      <a:endParaRPr lang="fr-FR" sz="1200" b="0" i="1" u="none" strike="noStrike" kern="1200" cap="none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il faut </a:t>
                      </a:r>
                    </a:p>
                    <a:p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we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  <a:latin typeface="+mn-lt"/>
                        </a:rPr>
                        <a:t> must</a:t>
                      </a:r>
                      <a:endParaRPr lang="fr-FR" sz="1200" b="1" i="0" noProof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il est important de</a:t>
                      </a:r>
                    </a:p>
                    <a:p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it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is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  <a:latin typeface="+mn-lt"/>
                        </a:rPr>
                        <a:t> important to</a:t>
                      </a: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il est essentiel de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essential 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J’ai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appris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beaucoup de choses.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learned lots of things.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J’ai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bu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du coca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classe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drank cola in class.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J’ai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couru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dans le couloir.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ran in the corridor.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être </a:t>
                      </a:r>
                      <a:r>
                        <a:rPr lang="en-GB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à</a:t>
                      </a:r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 l’heure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on time</a:t>
                      </a: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faire ses devoirs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do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homework</a:t>
                      </a:r>
                      <a:endParaRPr lang="fr-FR" sz="120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porter l’uniforme scolaire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wear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uniform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mpd="sng">
                      <a:noFill/>
                    </a:ln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200" b="1" i="0" noProof="0" dirty="0" err="1">
                          <a:solidFill>
                            <a:srgbClr val="002060"/>
                          </a:solidFill>
                          <a:latin typeface="+mn-lt"/>
                        </a:rPr>
                        <a:t>s’asseoir</a:t>
                      </a:r>
                      <a:r>
                        <a:rPr lang="en-GB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 à </a:t>
                      </a:r>
                      <a:r>
                        <a:rPr lang="en-GB" sz="1200" b="1" i="0" noProof="0" dirty="0" err="1">
                          <a:solidFill>
                            <a:srgbClr val="002060"/>
                          </a:solidFill>
                          <a:latin typeface="+mn-lt"/>
                        </a:rPr>
                        <a:t>sa</a:t>
                      </a:r>
                      <a:r>
                        <a:rPr lang="en-GB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 place</a:t>
                      </a:r>
                      <a:endParaRPr lang="fr-FR" sz="1200" b="1" i="0" noProof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sit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down in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seat</a:t>
                      </a:r>
                      <a:endParaRPr lang="fr-FR" sz="120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respecter les profs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respect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teachers</a:t>
                      </a:r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b="1" i="0" kern="1200" noProof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sinon, on a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if not,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have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b="1" i="0" kern="1200" noProof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sinon, on a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if not,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have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une retenue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detention</a:t>
                      </a:r>
                      <a:endParaRPr lang="fr-FR" sz="120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une punition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punishment</a:t>
                      </a:r>
                      <a:endParaRPr lang="fr-FR" sz="120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un email aux parents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an email home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sauf si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except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if 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fr-FR" sz="1200" b="1" i="0" noProof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fr-FR" sz="1200" b="1" i="0" noProof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on a une bonne raison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have a good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reason</a:t>
                      </a:r>
                      <a:endParaRPr lang="fr-FR" sz="120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on a une bonne explication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have a good </a:t>
                      </a:r>
                      <a:r>
                        <a:rPr lang="fr-FR" sz="12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explanation</a:t>
                      </a:r>
                      <a:r>
                        <a:rPr lang="fr-FR" sz="1200" b="0" i="1" kern="1200" noProof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333450471"/>
                  </a:ext>
                </a:extLst>
              </a:tr>
              <a:tr h="298279">
                <a:tc gridSpan="15"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200" b="0" i="1" u="none" strike="noStrike" kern="1200" cap="none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fr-FR" sz="120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724279"/>
                  </a:ext>
                </a:extLst>
              </a:tr>
              <a:tr h="298279">
                <a:tc gridSpan="2"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200" b="0" i="1" u="none" strike="noStrike" kern="1200" cap="non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 anchor="ctr"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200" b="0" i="1" u="none" strike="noStrike" kern="1200" cap="none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6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667470"/>
                  </a:ext>
                </a:extLst>
              </a:tr>
              <a:tr h="923622">
                <a:tc grid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Hier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Yesterday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Aujourd’hui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Today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j’ai eu une retenue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had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detention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dirty="0"/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parce que</a:t>
                      </a:r>
                    </a:p>
                    <a:p>
                      <a:r>
                        <a:rPr lang="fr-FR" sz="11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1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</a:p>
                    <a:p>
                      <a:r>
                        <a:rPr lang="fr-FR" sz="11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  <a:endParaRPr lang="fr-FR" sz="11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fr-FR" sz="1100" b="1" i="0" dirty="0">
                          <a:solidFill>
                            <a:srgbClr val="002060"/>
                          </a:solidFill>
                        </a:rPr>
                        <a:t>je portais des bijoux                         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wearing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jewellery</a:t>
                      </a:r>
                      <a:endParaRPr lang="fr-FR" sz="105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j’ai utilisé</a:t>
                      </a:r>
                      <a:r>
                        <a:rPr lang="fr-FR" sz="1100" b="1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 mon </a:t>
                      </a:r>
                      <a:r>
                        <a:rPr lang="fr-FR" sz="1100" b="1" dirty="0" err="1">
                          <a:solidFill>
                            <a:srgbClr val="002060"/>
                          </a:solidFill>
                        </a:rPr>
                        <a:t>prtable</a:t>
                      </a:r>
                      <a:endParaRPr lang="fr-FR" sz="1100" b="1" dirty="0">
                        <a:solidFill>
                          <a:srgbClr val="002060"/>
                        </a:solidFill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mobile phone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j’ai mâché du </a:t>
                      </a:r>
                      <a:r>
                        <a:rPr lang="fr-FR" sz="1100" b="1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chewing</a:t>
                      </a:r>
                      <a:r>
                        <a:rPr lang="fr-FR" sz="11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1" kern="120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gum</a:t>
                      </a:r>
                      <a:endParaRPr lang="fr-FR" sz="11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chewed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gum</a:t>
                      </a:r>
                      <a:endParaRPr lang="fr-FR" sz="105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05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je suis</a:t>
                      </a:r>
                      <a:r>
                        <a:rPr lang="fr-FR" sz="1050" b="1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arrivée en retard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050" b="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050" b="0" i="1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arrived</a:t>
                      </a:r>
                      <a:r>
                        <a:rPr lang="fr-FR" sz="1050" b="0" i="1" kern="1200" baseline="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baseline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late</a:t>
                      </a:r>
                      <a:endParaRPr lang="fr-FR" sz="105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fr-FR" sz="105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100" b="1" dirty="0">
                          <a:solidFill>
                            <a:srgbClr val="002060"/>
                          </a:solidFill>
                        </a:rPr>
                        <a:t>ce que j’ai trouvé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which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I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found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à mon avis c’était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in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opinion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r>
                        <a:rPr lang="fr-FR" sz="105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ridicule</a:t>
                      </a:r>
                    </a:p>
                    <a:p>
                      <a:r>
                        <a:rPr lang="fr-FR" sz="1100" b="0" i="1" noProof="0" dirty="0" err="1">
                          <a:solidFill>
                            <a:srgbClr val="00B0F0"/>
                          </a:solidFill>
                          <a:latin typeface="+mn-lt"/>
                        </a:rPr>
                        <a:t>stupid</a:t>
                      </a:r>
                      <a:endParaRPr lang="fr-FR" sz="1100" b="0" i="1" noProof="0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1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injuste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unfair</a:t>
                      </a:r>
                      <a:endParaRPr lang="fr-FR" sz="105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1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juste</a:t>
                      </a:r>
                      <a:r>
                        <a:rPr lang="fr-FR" sz="1100" b="1" i="0" kern="1200" noProof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fair</a:t>
                      </a:r>
                      <a:endParaRPr lang="fr-FR" sz="110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i="0" noProof="0" dirty="0">
                          <a:solidFill>
                            <a:srgbClr val="002060"/>
                          </a:solidFill>
                          <a:latin typeface="+mn-lt"/>
                        </a:rPr>
                        <a:t>logique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noProof="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logical</a:t>
                      </a:r>
                      <a:endParaRPr lang="en-GB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293881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8CF65825-D32D-6652-5587-7A1A83BAC7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7075" y="5938531"/>
            <a:ext cx="1304925" cy="91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0763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FA4A8B-6CA9-3652-3501-9C2DCD37C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802" y="1381919"/>
            <a:ext cx="3425597" cy="29255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CAEE232-78C9-C94C-778C-BCD706B24B4C}"/>
              </a:ext>
            </a:extLst>
          </p:cNvPr>
          <p:cNvSpPr txBox="1"/>
          <p:nvPr/>
        </p:nvSpPr>
        <p:spPr>
          <a:xfrm>
            <a:off x="290512" y="4170889"/>
            <a:ext cx="397328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https://www.flippity.net/fc.php?k=17dKEhM4_WjRMwxmorDtvTg0oCoGQ2z0PWTUK17v7TxQ</a:t>
            </a:r>
            <a:endParaRPr lang="en-GB" dirty="0"/>
          </a:p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1E15CBA-48D4-38F2-002E-4A4B2F9C62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4143" y="480990"/>
            <a:ext cx="4169227" cy="247009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6C9BA3D-3F13-4753-5816-9472DED5E46B}"/>
              </a:ext>
            </a:extLst>
          </p:cNvPr>
          <p:cNvSpPr txBox="1"/>
          <p:nvPr/>
        </p:nvSpPr>
        <p:spPr>
          <a:xfrm>
            <a:off x="4844144" y="2640121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5"/>
              </a:rPr>
              <a:t>https://www.flippity.net/ra.php?k=1IBbizeTe_OKg5HBxc2nh-CAd2OxCqfzn5Wq7DQEsPTM</a:t>
            </a:r>
            <a:endParaRPr lang="en-GB" dirty="0"/>
          </a:p>
          <a:p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0E22927-219D-5443-0E8E-4C84C8AB48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4772" y="3476664"/>
            <a:ext cx="6569813" cy="232542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E16175F-EDB5-CAA0-8854-6CDFEB51A92E}"/>
              </a:ext>
            </a:extLst>
          </p:cNvPr>
          <p:cNvSpPr txBox="1"/>
          <p:nvPr/>
        </p:nvSpPr>
        <p:spPr>
          <a:xfrm>
            <a:off x="4844144" y="5651314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7"/>
              </a:rPr>
              <a:t>https://www.flippity.net/ra.php?k=1BIoTG_9mjk-jnNcSaLT4J0xEBE0126C5knFfaoR2-vQ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7334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9111463"/>
              </p:ext>
            </p:extLst>
          </p:nvPr>
        </p:nvGraphicFramePr>
        <p:xfrm>
          <a:off x="0" y="0"/>
          <a:ext cx="12192004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20471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1264023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1855694">
                  <a:extLst>
                    <a:ext uri="{9D8B030D-6E8A-4147-A177-3AD203B41FA5}">
                      <a16:colId xmlns:a16="http://schemas.microsoft.com/office/drawing/2014/main" val="4251732741"/>
                    </a:ext>
                  </a:extLst>
                </a:gridCol>
                <a:gridCol w="2546537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4105279">
                  <a:extLst>
                    <a:ext uri="{9D8B030D-6E8A-4147-A177-3AD203B41FA5}">
                      <a16:colId xmlns:a16="http://schemas.microsoft.com/office/drawing/2014/main" val="1102179495"/>
                    </a:ext>
                  </a:extLst>
                </a:gridCol>
              </a:tblGrid>
              <a:tr h="528679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M3-8   Quel est ton avis sur 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l’uniforme scolaire?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is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opinion on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school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uniform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2898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2926366"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suis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pour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l'uniforme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am for uniform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suis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fan de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l'uniforme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am a fan of uniform</a:t>
                      </a:r>
                      <a:endParaRPr lang="fr-FR" sz="1200" b="0" i="1" kern="1200" noProof="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J'adore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l'uniforme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love uniform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J'aime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l'uniforme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like uniform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parce que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car 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</a:p>
                    <a:p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tant </a:t>
                      </a:r>
                      <a:r>
                        <a:rPr lang="fr-FR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donn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 que 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given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 that</a:t>
                      </a:r>
                    </a:p>
                    <a:p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vu que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seeing that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selon moi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according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to 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à mon avis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opinion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trouve 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find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that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il me semble que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seems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to me that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dirais que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would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say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that</a:t>
                      </a:r>
                    </a:p>
                    <a:p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c’est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agréable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it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’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 pleasant.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c’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est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beau.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it’s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beautiful.</a:t>
                      </a: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c’est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formidable. </a:t>
                      </a:r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it’s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 terrific.</a:t>
                      </a: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c’est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 pratique.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it’s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practical.</a:t>
                      </a: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c'est confortable.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it's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comfortable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ce n'est pas cher. 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it’s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not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expensive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tout le monde se ressemble. 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everyone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looks the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same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la mode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n'a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pas de place à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l'école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fashion has no place in school. </a:t>
                      </a: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on sait toujours quoi à se mettre.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always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know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what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to wear. </a:t>
                      </a: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les élèves se comportent mieux en uniforme. 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students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behave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better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in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uniform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l'uniforme encourage l'esprit de communauté. 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uniform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encourages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community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spirit. </a:t>
                      </a: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il n'y a pas de différence entre les classes sociales. 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there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is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no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difference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between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the social classes.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21316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n’est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pas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agréable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it’s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not pleasant.</a:t>
                      </a: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n’est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pas beau.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it’s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not beautiful.</a:t>
                      </a: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n’est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pas formidable. </a:t>
                      </a:r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it’s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not terrific.</a:t>
                      </a: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n’est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pas pratique.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it’s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not practical.</a:t>
                      </a: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tout le monde se ressemble. 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everyone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looks the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same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c'est trop cher. 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it’s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too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expensive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c'est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moche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it's ugly.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n'est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pas comfortable.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it's not comfortable.</a:t>
                      </a: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c'est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démodé.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it's unfashionable. </a:t>
                      </a:r>
                      <a:endParaRPr lang="fr-FR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ça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supprime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l'individualité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 suppresses individuality. </a:t>
                      </a: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c'est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une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perte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d’argent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it's a waste of money.</a:t>
                      </a: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l'uniforme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coûte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cher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uniform is expensive.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on ne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peut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pas porter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qu'on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veut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you can't wear what you want.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49074551"/>
                  </a:ext>
                </a:extLst>
              </a:tr>
              <a:tr h="28999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suis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contre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l'uniforme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am against uniform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Si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j'étais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le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directeur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j'éliminerais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l'uniforme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If I was the </a:t>
                      </a:r>
                      <a:r>
                        <a:rPr lang="en-GB" sz="1200" b="0" i="1" dirty="0" err="1">
                          <a:solidFill>
                            <a:srgbClr val="00B0F0"/>
                          </a:solidFill>
                        </a:rPr>
                        <a:t>headteacher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 I would get rid of uniform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déteste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l'uniforme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hate uniform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n'aime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pas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l'uniforme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don't like uniform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n’est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pas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agréable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it’s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not pleasant</a:t>
                      </a: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n’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est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pas beau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it’s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(not) beautiful</a:t>
                      </a: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n’est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pas formidable </a:t>
                      </a:r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it’s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(not) terrific</a:t>
                      </a: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n’est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(pas) pratique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it’s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(not) practical</a:t>
                      </a: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(n’)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est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(pas)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agréable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it’s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(not) pleasant</a:t>
                      </a: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(n’)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est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(pas) beau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it’s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(not) beautiful</a:t>
                      </a: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(n’)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est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(pas) formidable </a:t>
                      </a:r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it’s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(not) terrific</a:t>
                      </a: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(n’)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est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(pas) pratique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it’s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(not) practical</a:t>
                      </a: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tout le monde se ressemble 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everyone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looks the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same</a:t>
                      </a:r>
                      <a:endParaRPr lang="fr-FR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</a:rPr>
                        <a:t>ce n'est pas cher 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it’s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</a:rPr>
                        <a:t> not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</a:rPr>
                        <a:t>expensive</a:t>
                      </a:r>
                      <a:endParaRPr lang="fr-FR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la mode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n'a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pas de place à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l'école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fashion has no place in school </a:t>
                      </a: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c'est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trop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cher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it's too expensive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c'est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moche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it's ugly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ce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n'est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pas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confortable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it's not comfortable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c'est démodé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it's unfashionable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ça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supprime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l'individualité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 suppresses individuality 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c'est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une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perte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d’argent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it's a waste of money</a:t>
                      </a: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l'uniforme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coûte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cher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uniform is expensive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on ne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peut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pas porter ce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qu'on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veut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you can't wear what you want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36986883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5193" y="4027898"/>
            <a:ext cx="2544352" cy="2544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3473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C615F2-26F6-D2BE-65F0-13F8F3520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827" y="388669"/>
            <a:ext cx="3607934" cy="33207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14C5579-0E77-AB10-156F-4B04DC8E6838}"/>
              </a:ext>
            </a:extLst>
          </p:cNvPr>
          <p:cNvSpPr txBox="1"/>
          <p:nvPr/>
        </p:nvSpPr>
        <p:spPr>
          <a:xfrm>
            <a:off x="206827" y="3844607"/>
            <a:ext cx="36079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https://www.flippity.net/fc.php?k=18AS4naAhN1hbAaGBu7AA8sPkS3qjp-sjzzWMzYezYpk</a:t>
            </a:r>
            <a:endParaRPr lang="en-GB" dirty="0"/>
          </a:p>
          <a:p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30D6F2-A6A2-C108-BF2E-49E77C2F183F}"/>
              </a:ext>
            </a:extLst>
          </p:cNvPr>
          <p:cNvSpPr txBox="1"/>
          <p:nvPr/>
        </p:nvSpPr>
        <p:spPr>
          <a:xfrm>
            <a:off x="4439329" y="5988413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4"/>
              </a:rPr>
              <a:t>https://www.flippity.net/ra.php?k=1KiGcj14rgL-sPS13-GbyhdE0WdRCQ-J4ghKlgp03uYY</a:t>
            </a:r>
            <a:endParaRPr lang="en-GB" dirty="0"/>
          </a:p>
          <a:p>
            <a:endParaRPr lang="en-GB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A73523C-0E92-B4B7-5300-2E2739A833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9329" y="3709466"/>
            <a:ext cx="5205413" cy="22758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4DF8EC8-06E1-5A15-D1D2-541937B49F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6008" y="388669"/>
            <a:ext cx="4607300" cy="253365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8430907-0951-2F7F-C527-E52E6E691CFE}"/>
              </a:ext>
            </a:extLst>
          </p:cNvPr>
          <p:cNvSpPr txBox="1"/>
          <p:nvPr/>
        </p:nvSpPr>
        <p:spPr>
          <a:xfrm>
            <a:off x="4666008" y="3064226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7"/>
              </a:rPr>
              <a:t>https://www.flippity.net/ra.php?k=1sNw2VmsrfPukXwKK-nT48Jh2DPooLELtOx6fnT5YF14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22715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0497761"/>
              </p:ext>
            </p:extLst>
          </p:nvPr>
        </p:nvGraphicFramePr>
        <p:xfrm>
          <a:off x="9573" y="-57148"/>
          <a:ext cx="12250593" cy="69151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94114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2174503">
                  <a:extLst>
                    <a:ext uri="{9D8B030D-6E8A-4147-A177-3AD203B41FA5}">
                      <a16:colId xmlns:a16="http://schemas.microsoft.com/office/drawing/2014/main" val="3675842518"/>
                    </a:ext>
                  </a:extLst>
                </a:gridCol>
                <a:gridCol w="425135">
                  <a:extLst>
                    <a:ext uri="{9D8B030D-6E8A-4147-A177-3AD203B41FA5}">
                      <a16:colId xmlns:a16="http://schemas.microsoft.com/office/drawing/2014/main" val="2100130293"/>
                    </a:ext>
                  </a:extLst>
                </a:gridCol>
                <a:gridCol w="2156140">
                  <a:extLst>
                    <a:ext uri="{9D8B030D-6E8A-4147-A177-3AD203B41FA5}">
                      <a16:colId xmlns:a16="http://schemas.microsoft.com/office/drawing/2014/main" val="1222527078"/>
                    </a:ext>
                  </a:extLst>
                </a:gridCol>
                <a:gridCol w="741460">
                  <a:extLst>
                    <a:ext uri="{9D8B030D-6E8A-4147-A177-3AD203B41FA5}">
                      <a16:colId xmlns:a16="http://schemas.microsoft.com/office/drawing/2014/main" val="2221148116"/>
                    </a:ext>
                  </a:extLst>
                </a:gridCol>
                <a:gridCol w="887315">
                  <a:extLst>
                    <a:ext uri="{9D8B030D-6E8A-4147-A177-3AD203B41FA5}">
                      <a16:colId xmlns:a16="http://schemas.microsoft.com/office/drawing/2014/main" val="1344123023"/>
                    </a:ext>
                  </a:extLst>
                </a:gridCol>
                <a:gridCol w="1064126">
                  <a:extLst>
                    <a:ext uri="{9D8B030D-6E8A-4147-A177-3AD203B41FA5}">
                      <a16:colId xmlns:a16="http://schemas.microsoft.com/office/drawing/2014/main" val="1475679150"/>
                    </a:ext>
                  </a:extLst>
                </a:gridCol>
                <a:gridCol w="979715">
                  <a:extLst>
                    <a:ext uri="{9D8B030D-6E8A-4147-A177-3AD203B41FA5}">
                      <a16:colId xmlns:a16="http://schemas.microsoft.com/office/drawing/2014/main" val="829825209"/>
                    </a:ext>
                  </a:extLst>
                </a:gridCol>
                <a:gridCol w="1928085">
                  <a:extLst>
                    <a:ext uri="{9D8B030D-6E8A-4147-A177-3AD203B41FA5}">
                      <a16:colId xmlns:a16="http://schemas.microsoft.com/office/drawing/2014/main" val="4250750814"/>
                    </a:ext>
                  </a:extLst>
                </a:gridCol>
              </a:tblGrid>
              <a:tr h="367997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M3-9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Qu’est-ce que tu as fait au collège récemment?  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have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done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at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school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6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recently</a:t>
                      </a:r>
                      <a:r>
                        <a:rPr lang="fr-FR" sz="16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endParaRPr lang="fr-FR" sz="16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275998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                           3</a:t>
                      </a:r>
                      <a:endParaRPr lang="en-GB" sz="1200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/>
                      <a:endParaRPr lang="en-GB" sz="1200" dirty="0"/>
                    </a:p>
                  </a:txBody>
                  <a:tcP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2667978">
                <a:tc rowSpan="4">
                  <a:txBody>
                    <a:bodyPr/>
                    <a:lstStyle/>
                    <a:p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Hier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r>
                        <a:rPr lang="en-US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Yesterday </a:t>
                      </a:r>
                    </a:p>
                    <a:p>
                      <a:endParaRPr lang="en-US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semaine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dernière</a:t>
                      </a:r>
                      <a:endParaRPr lang="en-US" sz="1200" b="1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Last week</a:t>
                      </a:r>
                    </a:p>
                    <a:p>
                      <a:endParaRPr lang="en-US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1200" b="0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L’année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dernière</a:t>
                      </a:r>
                      <a:endParaRPr lang="en-US" sz="1200" b="1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Last year</a:t>
                      </a:r>
                    </a:p>
                    <a:p>
                      <a:endParaRPr lang="en-US" sz="12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200" b="1" i="0" baseline="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Quand</a:t>
                      </a:r>
                      <a:r>
                        <a:rPr lang="en-US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i="0" baseline="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j’étais</a:t>
                      </a:r>
                      <a:r>
                        <a:rPr lang="en-US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i="0" baseline="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en-US" sz="1200" b="1" i="0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i="0" baseline="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sixième</a:t>
                      </a:r>
                      <a:endParaRPr lang="en-US" sz="1200" b="1" i="0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When I was in Year 7</a:t>
                      </a:r>
                    </a:p>
                    <a:p>
                      <a:endParaRPr lang="en-US" sz="12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200" b="1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Il y a </a:t>
                      </a:r>
                      <a:r>
                        <a:rPr lang="en-US" sz="1200" b="1" baseline="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deux</a:t>
                      </a:r>
                      <a:r>
                        <a:rPr lang="en-US" sz="1200" b="1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baseline="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ans</a:t>
                      </a:r>
                      <a:endParaRPr lang="en-US" sz="1200" b="1" baseline="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200" b="0" i="1" baseline="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Two years ago</a:t>
                      </a:r>
                    </a:p>
                    <a:p>
                      <a:endParaRPr lang="en-US" sz="12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Récemment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r>
                        <a:rPr lang="en-US" sz="1200" b="0" i="1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Recently</a:t>
                      </a:r>
                    </a:p>
                    <a:p>
                      <a:endParaRPr lang="en-US" sz="1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II y a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deux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semaines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0" algn="l" defTabSz="457200" rtl="0" eaLnBrk="1" latinLnBrk="0" hangingPunct="1"/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Two</a:t>
                      </a: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weeks</a:t>
                      </a: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ago</a:t>
                      </a:r>
                    </a:p>
                    <a:p>
                      <a:pPr marL="0" algn="l" defTabSz="457200" rtl="0" eaLnBrk="1" latinLnBrk="0" hangingPunct="1"/>
                      <a:endParaRPr lang="en-US" sz="1100" b="1" i="1" kern="120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algn="l"/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semaine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dernière</a:t>
                      </a:r>
                      <a:endParaRPr lang="en-US" sz="12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l" defTabSz="457200" rtl="0" eaLnBrk="1" latinLnBrk="0" hangingPunct="1"/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Last</a:t>
                      </a: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week</a:t>
                      </a:r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0" algn="l" defTabSz="457200" rtl="0" eaLnBrk="1" latinLnBrk="0" hangingPunct="1"/>
                      <a:endParaRPr lang="en-US" sz="1100" b="1" i="1" kern="120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200" b="1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récemment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0" algn="l" defTabSz="457200" rtl="0" eaLnBrk="1" latinLnBrk="0" hangingPunct="1"/>
                      <a:r>
                        <a:rPr lang="en-US" sz="11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Recently</a:t>
                      </a:r>
                    </a:p>
                    <a:p>
                      <a:pPr marL="0" algn="l" defTabSz="457200" rtl="0" eaLnBrk="1" latinLnBrk="0" hangingPunct="1"/>
                      <a:endParaRPr lang="en-US" sz="1100" b="1" i="1" kern="1200" dirty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 </a:t>
                      </a:r>
                      <a:r>
                        <a:rPr lang="en-US" sz="1200" b="1" baseline="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baseline="0" dirty="0" err="1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mois</a:t>
                      </a:r>
                      <a:r>
                        <a:rPr lang="en-US" sz="12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dernier</a:t>
                      </a:r>
                    </a:p>
                    <a:p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Last month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j’ai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eu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(trois)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cours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</a:t>
                      </a:r>
                      <a:r>
                        <a:rPr lang="en-GB" sz="1200" b="0" i="1" baseline="0" dirty="0">
                          <a:solidFill>
                            <a:srgbClr val="00B0F0"/>
                          </a:solidFill>
                        </a:rPr>
                        <a:t> had 3 lessons,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j’ai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eu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cours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(de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français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</a:t>
                      </a:r>
                      <a:r>
                        <a:rPr lang="en-GB" sz="1200" b="0" i="1" baseline="0" dirty="0">
                          <a:solidFill>
                            <a:srgbClr val="00B0F0"/>
                          </a:solidFill>
                        </a:rPr>
                        <a:t> had 3 lessons,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j’ai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étudié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(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l’histoire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),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</a:t>
                      </a:r>
                      <a:r>
                        <a:rPr lang="en-GB" sz="1200" b="0" i="1" baseline="0" dirty="0">
                          <a:solidFill>
                            <a:srgbClr val="00B0F0"/>
                          </a:solidFill>
                        </a:rPr>
                        <a:t> studied (history),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j’ai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appris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beaucoup de chose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</a:t>
                      </a:r>
                      <a:r>
                        <a:rPr lang="en-GB" sz="1200" b="0" i="1" baseline="0" dirty="0">
                          <a:solidFill>
                            <a:srgbClr val="00B0F0"/>
                          </a:solidFill>
                        </a:rPr>
                        <a:t> learnt a lot of things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fait beaucoup de progress (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… sciences)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made a lot of progress (in … sciences)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reçu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bonnes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notes (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…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français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got good grades (in … French)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reçu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mauvaises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notes (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…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anglais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got bad grades (in… English)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n’ai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rien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appris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…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histoire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learnt nothing (in … (French)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n’ai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 fait beaucoup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d’efforts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… (maths)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have not made a lot effort (in… maths)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 livre (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…)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have read a book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j’ai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appris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beaucoup de chose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</a:t>
                      </a:r>
                      <a:r>
                        <a:rPr lang="en-GB" sz="1200" b="0" i="1" baseline="0" dirty="0">
                          <a:solidFill>
                            <a:srgbClr val="00B0F0"/>
                          </a:solidFill>
                        </a:rPr>
                        <a:t> learnt a lot of things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fait beaucoup de progress (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… sciences)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made a lot of progress (in … </a:t>
                      </a:r>
                      <a:r>
                        <a:rPr lang="en-GB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sciec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nces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reçu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bonnes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notes (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…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français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got good grades (in … French)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reçu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mauvaises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notes (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…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anglais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got bad grades (in… English)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n’ai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rien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appris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…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histoire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learnt nothing (in … (French)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n’ai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 fait beaucoup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d’efforts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… (maths)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have not made a lot effort (in… maths)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 livre (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…)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have read a book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b="0" i="1" dirty="0">
                        <a:solidFill>
                          <a:srgbClr val="00B0F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b="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29120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solidFill>
                            <a:schemeClr val="bg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 anchor="ctr"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029797"/>
                  </a:ext>
                </a:extLst>
              </a:tr>
              <a:tr h="211598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je suis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allé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(e)</a:t>
                      </a:r>
                      <a:r>
                        <a:rPr lang="en-GB" sz="1200" b="1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</a:t>
                      </a:r>
                      <a:r>
                        <a:rPr lang="en-GB" sz="1200" b="0" i="1" baseline="0" dirty="0">
                          <a:solidFill>
                            <a:srgbClr val="00B0F0"/>
                          </a:solidFill>
                        </a:rPr>
                        <a:t> went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 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allés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went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avec ma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classe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d’histoire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on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allés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 my history class we went 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au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théatre</a:t>
                      </a:r>
                      <a:r>
                        <a:rPr lang="en-GB" sz="1200" b="1" baseline="0" dirty="0">
                          <a:solidFill>
                            <a:srgbClr val="002060"/>
                          </a:solidFill>
                        </a:rPr>
                        <a:t> à </a:t>
                      </a:r>
                      <a:r>
                        <a:rPr lang="en-GB" sz="1200" b="1" baseline="0" dirty="0" err="1">
                          <a:solidFill>
                            <a:srgbClr val="002060"/>
                          </a:solidFill>
                        </a:rPr>
                        <a:t>Londres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to the theatre in London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sur les champs de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batailles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Belgique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to the </a:t>
                      </a:r>
                      <a:r>
                        <a:rPr lang="en-GB" sz="1200" b="0" i="1" dirty="0" err="1">
                          <a:solidFill>
                            <a:srgbClr val="00B0F0"/>
                          </a:solidFill>
                        </a:rPr>
                        <a:t>battles’fields</a:t>
                      </a:r>
                      <a:r>
                        <a:rPr lang="en-GB" sz="1200" b="0" i="1" baseline="0" dirty="0">
                          <a:solidFill>
                            <a:srgbClr val="00B0F0"/>
                          </a:solidFill>
                        </a:rPr>
                        <a:t> in Belgium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dans les</a:t>
                      </a:r>
                      <a:r>
                        <a:rPr lang="en-GB" sz="1200" b="1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baseline="0" dirty="0" err="1">
                          <a:solidFill>
                            <a:srgbClr val="002060"/>
                          </a:solidFill>
                        </a:rPr>
                        <a:t>cornouailles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to Cornwall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voir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un match de rugby à Twickenham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to watch</a:t>
                      </a:r>
                      <a:r>
                        <a:rPr lang="en-GB" sz="1200" b="0" i="1" baseline="0" dirty="0">
                          <a:solidFill>
                            <a:srgbClr val="00B0F0"/>
                          </a:solidFill>
                        </a:rPr>
                        <a:t> a rugby match in Twickenham</a:t>
                      </a:r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pour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journée</a:t>
                      </a:r>
                      <a:endParaRPr lang="en-GB" sz="1200" b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 a day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pour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une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après-midi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 an afternoon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pendant trois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jours</a:t>
                      </a:r>
                      <a:endParaRPr lang="en-GB" sz="1200" b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 3 days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pendant une semaine</a:t>
                      </a:r>
                      <a:endParaRPr lang="fr-FR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 a week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c’était</a:t>
                      </a:r>
                      <a:endParaRPr lang="en-GB" sz="1200" b="1" i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 was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j’ai</a:t>
                      </a:r>
                      <a:r>
                        <a:rPr lang="en-GB" sz="1200" b="1" i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trouvé </a:t>
                      </a:r>
                      <a:r>
                        <a:rPr lang="en-GB" sz="1200" b="1" i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ça</a:t>
                      </a:r>
                      <a:endParaRPr lang="en-GB" sz="1200" b="1" i="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found 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vraiment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  <a:endParaRPr lang="en-GB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assez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quite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trop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endParaRPr lang="en-GB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plutôt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eather</a:t>
                      </a: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carrément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completely</a:t>
                      </a: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  <a:latin typeface="+mn-lt"/>
                        </a:rPr>
                        <a:t>une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 bonne experience.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 good experience.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super voyage.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great trip.</a:t>
                      </a: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génial.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great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baseline="0" dirty="0">
                          <a:solidFill>
                            <a:srgbClr val="002060"/>
                          </a:solidFill>
                          <a:latin typeface="+mn-lt"/>
                        </a:rPr>
                        <a:t>bien.</a:t>
                      </a: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good.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latin typeface="+mn-lt"/>
                        </a:rPr>
                        <a:t>amusant.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fun.</a:t>
                      </a: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baseline="0" dirty="0">
                          <a:solidFill>
                            <a:srgbClr val="002060"/>
                          </a:solidFill>
                          <a:latin typeface="+mn-lt"/>
                        </a:rPr>
                        <a:t>nul.</a:t>
                      </a: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rubbish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31309996"/>
                  </a:ext>
                </a:extLst>
              </a:tr>
              <a:tr h="119599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j’ai fait</a:t>
                      </a:r>
                      <a:r>
                        <a:rPr lang="en-GB" sz="1200" b="1" baseline="0" dirty="0">
                          <a:solidFill>
                            <a:srgbClr val="002060"/>
                          </a:solidFill>
                        </a:rPr>
                        <a:t> un </a:t>
                      </a:r>
                      <a:r>
                        <a:rPr lang="en-GB" sz="1200" b="1" baseline="0" dirty="0" err="1">
                          <a:solidFill>
                            <a:srgbClr val="002060"/>
                          </a:solidFill>
                        </a:rPr>
                        <a:t>échange</a:t>
                      </a:r>
                      <a:r>
                        <a:rPr lang="en-GB" sz="1200" b="1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baseline="0" dirty="0" err="1">
                          <a:solidFill>
                            <a:srgbClr val="002060"/>
                          </a:solidFill>
                        </a:rPr>
                        <a:t>scolaire</a:t>
                      </a:r>
                      <a:r>
                        <a:rPr lang="en-GB" sz="1200" b="1" baseline="0" dirty="0">
                          <a:solidFill>
                            <a:srgbClr val="002060"/>
                          </a:solidFill>
                        </a:rPr>
                        <a:t> 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 have done a school exchange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France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in France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Allemagne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in Germany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en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Espagne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in Spain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587839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CE85FA40-DF27-AD8E-1DDF-87573C0F81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0928" y="723753"/>
            <a:ext cx="2409972" cy="2409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1468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7D5BC3B-C5FC-BD26-E790-CB6EA0F1B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758" y="116933"/>
            <a:ext cx="3681414" cy="27299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1B3F67D-3EC0-96F0-D8C6-E6B7A10CA1BB}"/>
              </a:ext>
            </a:extLst>
          </p:cNvPr>
          <p:cNvSpPr txBox="1"/>
          <p:nvPr/>
        </p:nvSpPr>
        <p:spPr>
          <a:xfrm>
            <a:off x="301737" y="2581569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https://www.flippity.net/fc.php?k=1HKpRhu-Do9pi04qFHrpikF9Qy3hM5xraJgAdV7S6Gas</a:t>
            </a:r>
            <a:endParaRPr lang="en-GB" dirty="0"/>
          </a:p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B6A0A75-FF27-A6E2-353C-09E354074E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737" y="3356935"/>
            <a:ext cx="8033657" cy="21364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42D475C-510F-3475-6AE9-4D55F919FA72}"/>
              </a:ext>
            </a:extLst>
          </p:cNvPr>
          <p:cNvSpPr txBox="1"/>
          <p:nvPr/>
        </p:nvSpPr>
        <p:spPr>
          <a:xfrm>
            <a:off x="413657" y="5569545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5"/>
              </a:rPr>
              <a:t>https://www.flippity.net/ra.php?k=1o-vUKAsFMwSNKPXte9Wf56Sks3LZoGFMY0yGa9-JHi4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99039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4958477"/>
              </p:ext>
            </p:extLst>
          </p:nvPr>
        </p:nvGraphicFramePr>
        <p:xfrm>
          <a:off x="0" y="1"/>
          <a:ext cx="12192001" cy="68484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91536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4439995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2063078">
                  <a:extLst>
                    <a:ext uri="{9D8B030D-6E8A-4147-A177-3AD203B41FA5}">
                      <a16:colId xmlns:a16="http://schemas.microsoft.com/office/drawing/2014/main" val="3767886954"/>
                    </a:ext>
                  </a:extLst>
                </a:gridCol>
                <a:gridCol w="2945130">
                  <a:extLst>
                    <a:ext uri="{9D8B030D-6E8A-4147-A177-3AD203B41FA5}">
                      <a16:colId xmlns:a16="http://schemas.microsoft.com/office/drawing/2014/main" val="4156149658"/>
                    </a:ext>
                  </a:extLst>
                </a:gridCol>
                <a:gridCol w="1352262">
                  <a:extLst>
                    <a:ext uri="{9D8B030D-6E8A-4147-A177-3AD203B41FA5}">
                      <a16:colId xmlns:a16="http://schemas.microsoft.com/office/drawing/2014/main" val="427939598"/>
                    </a:ext>
                  </a:extLst>
                </a:gridCol>
              </a:tblGrid>
              <a:tr h="630526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M3-10   L’école primaire c’était comment pour toi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? 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How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was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primary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school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for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    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2980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57607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Quand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j’étais à l’école primaire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When I was at primary school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j’allais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l’école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pied.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went to school on foot.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j’allais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l’école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bus.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went to school by bus.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j’allais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l’école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car.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went to school by coach.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j’allais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l’école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voiture.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went to school by car.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 matière préférée était … (les maths).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favourite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subject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… (maths).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j’aimais beaucoup … (l’anglais).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… (English) a lot.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j’aimais bien … (la lecture).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… (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reading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). </a:t>
                      </a: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trouvais (l’EPS) ennuyeux. 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found (PE) boring. 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pendant la pause-déjeuner je mangeais à la cantine.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during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lunch break 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at 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canteen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pendant la pause-déjeuner je jouais (au foot) avec mes copains.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during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lunch break 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footbal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friends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après l’école j’aidais mon père (à la cuisine). 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after school I helped my father (in the kitchen). </a:t>
                      </a: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après l’école je faisais mes devoirs. 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after school I did my homework. </a:t>
                      </a: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après l’école je regardais la télé. 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after school I watched TV. </a:t>
                      </a: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après l’école je jouais avec (mon frère). 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after school I played with (my brother). 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Quand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j’étais plus jeune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When I was younger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Quand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j’avais dix ans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When I was 10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y a trois ans</a:t>
                      </a:r>
                      <a:endParaRPr lang="fr-FR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Three years ago.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1200" b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j’étais (très) travailleur/travailleu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(very) hard-working.</a:t>
                      </a:r>
                    </a:p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n ’étais pas (très) travailleur/travailleu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wasn’t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(very) hard-working.  </a:t>
                      </a:r>
                    </a:p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j’étais (très) créatif/créati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creative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n’étais pas (très) *créatif/créati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not (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creative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j’étais l’enfant le plus sportif de la classe.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sportiest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child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the class. 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jouais de la clarinette dans un orchestre. 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played the clarinet in an orchestra. </a:t>
                      </a:r>
                    </a:p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lisais des livres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illustrés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picture books.</a:t>
                      </a:r>
                    </a:p>
                    <a:p>
                      <a:endParaRPr lang="en-US" sz="12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66FF">
                            <a:tint val="66000"/>
                            <a:satMod val="160000"/>
                          </a:srgbClr>
                        </a:gs>
                        <a:gs pos="50000">
                          <a:srgbClr val="FF66FF">
                            <a:tint val="44500"/>
                            <a:satMod val="160000"/>
                          </a:srgbClr>
                        </a:gs>
                        <a:gs pos="100000">
                          <a:srgbClr val="FF66FF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 sz="1200" b="0" i="1" baseline="0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</a:tbl>
          </a:graphicData>
        </a:graphic>
      </p:graphicFrame>
      <p:pic>
        <p:nvPicPr>
          <p:cNvPr id="3" name="Picture 2" descr="A cartoon of kids walking in front of a school&#10;&#10;Description automatically generated">
            <a:extLst>
              <a:ext uri="{FF2B5EF4-FFF2-40B4-BE49-F238E27FC236}">
                <a16:creationId xmlns:a16="http://schemas.microsoft.com/office/drawing/2014/main" id="{C68A363F-08A5-C03E-C06A-91625DD5F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062" y="5419725"/>
            <a:ext cx="2068962" cy="143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8268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F6CF93-34F2-2A16-789F-E248BA8579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09" y="880552"/>
            <a:ext cx="4408035" cy="35630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36FE55D-76DB-026B-DE47-8A6D747CD1F1}"/>
              </a:ext>
            </a:extLst>
          </p:cNvPr>
          <p:cNvSpPr txBox="1"/>
          <p:nvPr/>
        </p:nvSpPr>
        <p:spPr>
          <a:xfrm>
            <a:off x="354125" y="4444492"/>
            <a:ext cx="395899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https://www.flippity.net/fc.php?k=1xHxeea2CuDjIzlQmT6DmiMJfFqv5Cs471ec7EcdB9M8</a:t>
            </a:r>
            <a:endParaRPr lang="en-GB" dirty="0"/>
          </a:p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6B1B6A-7E02-57CF-DBC4-697C2C9433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4426" y="1175502"/>
            <a:ext cx="7765019" cy="315701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07DB5BC-19B9-FC4E-648B-8408448DF29F}"/>
              </a:ext>
            </a:extLst>
          </p:cNvPr>
          <p:cNvSpPr txBox="1"/>
          <p:nvPr/>
        </p:nvSpPr>
        <p:spPr>
          <a:xfrm>
            <a:off x="5145540" y="4444787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5"/>
              </a:rPr>
              <a:t>https://www.flippity.net/ra.php?k=1oB5ldvYNstXYB_sc-0O3rraBuLspYblbE5OUuGaHPCI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90421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41136</TotalTime>
  <Words>4846</Words>
  <Application>Microsoft Office PowerPoint</Application>
  <PresentationFormat>Widescreen</PresentationFormat>
  <Paragraphs>1476</Paragraphs>
  <Slides>23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AvenirNext LT Pro Bold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Downham Market Academy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Arthur Desbois</dc:creator>
  <cp:lastModifiedBy>Caroline Heaney</cp:lastModifiedBy>
  <cp:revision>352</cp:revision>
  <dcterms:created xsi:type="dcterms:W3CDTF">2021-06-16T07:38:02Z</dcterms:created>
  <dcterms:modified xsi:type="dcterms:W3CDTF">2024-07-15T13:55:23Z</dcterms:modified>
</cp:coreProperties>
</file>