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9" r:id="rId2"/>
    <p:sldId id="271" r:id="rId3"/>
    <p:sldId id="281" r:id="rId4"/>
    <p:sldId id="272" r:id="rId5"/>
    <p:sldId id="282" r:id="rId6"/>
    <p:sldId id="258" r:id="rId7"/>
    <p:sldId id="286" r:id="rId8"/>
    <p:sldId id="273" r:id="rId9"/>
    <p:sldId id="287" r:id="rId10"/>
    <p:sldId id="275" r:id="rId11"/>
    <p:sldId id="288" r:id="rId12"/>
    <p:sldId id="277" r:id="rId13"/>
    <p:sldId id="284" r:id="rId14"/>
    <p:sldId id="280" r:id="rId15"/>
    <p:sldId id="285" r:id="rId16"/>
    <p:sldId id="278" r:id="rId17"/>
    <p:sldId id="289" r:id="rId18"/>
    <p:sldId id="27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9706" autoAdjust="0"/>
  </p:normalViewPr>
  <p:slideViewPr>
    <p:cSldViewPr snapToGrid="0">
      <p:cViewPr>
        <p:scale>
          <a:sx n="66" d="100"/>
          <a:sy n="66" d="100"/>
        </p:scale>
        <p:origin x="66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74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12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4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883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01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36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39451-35EB-4023-B830-D61665CD7192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45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06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YgjeCYRiTX2LU00QMW5Kmk6GH6Umk0fzfw-Jb8ilV_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50R3o_hqUxLxeRzBibTMIkYq4ddbPhCRqNIucIFh-AM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4qA_goyTC38v_wGblIBBdy9amHFvp_S1-zG5HsdBJ08" TargetMode="External"/><Relationship Id="rId7" Type="http://schemas.openxmlformats.org/officeDocument/2006/relationships/hyperlink" Target="https://www.flippity.net/ra.php?k=18tdHsK3Je_1S_nEPuULuju8kgbKjqCejPhyFjJEJFR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flippity.net/ra.php?k=1gml-Fa6V0xRlH8ymQoEFS4vjPLTiJitCf57V4eEmAiU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flippity.net/fc.php?k=1o24pwMRwOsFy2TDXQIozajEwxTxRb3nX-5ZCjW6V1B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flippity.net/ra.php?k=1unhEUPd4GUvv6hSXbPXe8Qo7B5aA9YeU86gfRRRyOWI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flippity.net/fc.php?k=1yRkYS9w-MksGDHZD58Szg1Dzy6rPqh5k6BsN2U3qkJ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www.flippity.net/ra.php?k=1M_3nqk89PDYA_LHFzB6VhfhAM-2Ecb8owa8FC9a70E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flippity.net/fc.php?k=1elb4nFzWISlA1rxrLFtojzcfW4rGysDU3spy1O6LUN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185" y="2269396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1</a:t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GCSE French Higher</a:t>
            </a:r>
          </a:p>
        </p:txBody>
      </p:sp>
    </p:spTree>
    <p:extLst>
      <p:ext uri="{BB962C8B-B14F-4D97-AF65-F5344CB8AC3E}">
        <p14:creationId xmlns:p14="http://schemas.microsoft.com/office/powerpoint/2010/main" val="74508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630082"/>
              </p:ext>
            </p:extLst>
          </p:nvPr>
        </p:nvGraphicFramePr>
        <p:xfrm>
          <a:off x="9625" y="9626"/>
          <a:ext cx="12260541" cy="68483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706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68795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069420">
                  <a:extLst>
                    <a:ext uri="{9D8B030D-6E8A-4147-A177-3AD203B41FA5}">
                      <a16:colId xmlns:a16="http://schemas.microsoft.com/office/drawing/2014/main" val="1889691411"/>
                    </a:ext>
                  </a:extLst>
                </a:gridCol>
                <a:gridCol w="1716354">
                  <a:extLst>
                    <a:ext uri="{9D8B030D-6E8A-4147-A177-3AD203B41FA5}">
                      <a16:colId xmlns:a16="http://schemas.microsoft.com/office/drawing/2014/main" val="3949563302"/>
                    </a:ext>
                  </a:extLst>
                </a:gridCol>
                <a:gridCol w="1148636">
                  <a:extLst>
                    <a:ext uri="{9D8B030D-6E8A-4147-A177-3AD203B41FA5}">
                      <a16:colId xmlns:a16="http://schemas.microsoft.com/office/drawing/2014/main" val="2091207682"/>
                    </a:ext>
                  </a:extLst>
                </a:gridCol>
                <a:gridCol w="1208160">
                  <a:extLst>
                    <a:ext uri="{9D8B030D-6E8A-4147-A177-3AD203B41FA5}">
                      <a16:colId xmlns:a16="http://schemas.microsoft.com/office/drawing/2014/main" val="685684249"/>
                    </a:ext>
                  </a:extLst>
                </a:gridCol>
                <a:gridCol w="904276">
                  <a:extLst>
                    <a:ext uri="{9D8B030D-6E8A-4147-A177-3AD203B41FA5}">
                      <a16:colId xmlns:a16="http://schemas.microsoft.com/office/drawing/2014/main" val="2300564131"/>
                    </a:ext>
                  </a:extLst>
                </a:gridCol>
                <a:gridCol w="172210">
                  <a:extLst>
                    <a:ext uri="{9D8B030D-6E8A-4147-A177-3AD203B41FA5}">
                      <a16:colId xmlns:a16="http://schemas.microsoft.com/office/drawing/2014/main" val="4257501012"/>
                    </a:ext>
                  </a:extLst>
                </a:gridCol>
                <a:gridCol w="884008">
                  <a:extLst>
                    <a:ext uri="{9D8B030D-6E8A-4147-A177-3AD203B41FA5}">
                      <a16:colId xmlns:a16="http://schemas.microsoft.com/office/drawing/2014/main" val="2325859055"/>
                    </a:ext>
                  </a:extLst>
                </a:gridCol>
                <a:gridCol w="425931">
                  <a:extLst>
                    <a:ext uri="{9D8B030D-6E8A-4147-A177-3AD203B41FA5}">
                      <a16:colId xmlns:a16="http://schemas.microsoft.com/office/drawing/2014/main" val="750176029"/>
                    </a:ext>
                  </a:extLst>
                </a:gridCol>
                <a:gridCol w="432246">
                  <a:extLst>
                    <a:ext uri="{9D8B030D-6E8A-4147-A177-3AD203B41FA5}">
                      <a16:colId xmlns:a16="http://schemas.microsoft.com/office/drawing/2014/main" val="1006874896"/>
                    </a:ext>
                  </a:extLst>
                </a:gridCol>
                <a:gridCol w="2723436">
                  <a:extLst>
                    <a:ext uri="{9D8B030D-6E8A-4147-A177-3AD203B41FA5}">
                      <a16:colId xmlns:a16="http://schemas.microsoft.com/office/drawing/2014/main" val="595464841"/>
                    </a:ext>
                  </a:extLst>
                </a:gridCol>
              </a:tblGrid>
              <a:tr h="370182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M1-1/2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Qu’est-ce que tu fais en ligne?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online? </a:t>
                      </a:r>
                      <a:r>
                        <a:rPr lang="fr-FR" sz="16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Est-ce que tu fais ça souvent? 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often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62213">
                <a:tc>
                  <a:txBody>
                    <a:bodyPr/>
                    <a:lstStyle/>
                    <a:p>
                      <a:pPr lvl="0"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1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1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8432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 beaucoup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choses en ligne</a:t>
                      </a:r>
                      <a:endParaRPr lang="fr-FR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a lot of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online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temps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temps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from time to time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tous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jours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every day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tous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les week-ends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every weekend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tous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soirs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every night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tout le temps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all the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often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d’habitude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usually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parfois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sometimes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j’achète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(des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vêtements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buy (clothes)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fais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achats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buy things / make purchases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fais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des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recherches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pour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devoirs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do</a:t>
                      </a:r>
                      <a:r>
                        <a:rPr lang="en-GB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research for my homework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cherche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search (for) 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j’envoie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(des SMS à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send (text messages to my friends)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joue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à (des jeux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ligne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play (games online)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parle (avec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speak (with my friend)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partage (des photos)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share (photos)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lis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des blogs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read blogs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télécharge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(des chansons)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download (songs)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vais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sur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sites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préférés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go on my favourite sites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</a:rPr>
                        <a:t>vais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</a:rPr>
                        <a:t> sur 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forums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go on forums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internet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surf the net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TikTok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 video on TikTok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 it’s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dirais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say that it’s 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très …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very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trop …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too 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pratique</a:t>
                      </a:r>
                      <a:r>
                        <a:rPr lang="en-GB" sz="1100" b="1" i="0" baseline="0" dirty="0">
                          <a:solidFill>
                            <a:srgbClr val="00B050"/>
                          </a:solidFill>
                          <a:latin typeface="+mn-lt"/>
                        </a:rPr>
                        <a:t>s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practical</a:t>
                      </a:r>
                    </a:p>
                    <a:p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utile</a:t>
                      </a:r>
                      <a:r>
                        <a:rPr lang="en-GB" sz="1100" b="1" i="0" baseline="0" dirty="0" err="1">
                          <a:solidFill>
                            <a:srgbClr val="00B050"/>
                          </a:solidFill>
                          <a:latin typeface="+mn-lt"/>
                        </a:rPr>
                        <a:t>s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Useful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GB" sz="1100" b="1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formidable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GB" sz="1100" b="0" i="1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terrific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géniaux</a:t>
                      </a:r>
                      <a:endParaRPr lang="en-GB" sz="1100" b="0" i="1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(très) bonne chose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(very) good thing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recherches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devoirs.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do research for my homework.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D’achats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buy things/make purchases.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sites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go on my favourite sites/blogs/forums.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read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des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go on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N’envoie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-mails.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send emails.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à des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ligne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play games online.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internet.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surf the 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You Tube.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watch video on You tube.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recherches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devoirs.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do research for my homework.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D’achats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buy things/make purchases.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sites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go on my favourite sites/blogs/forums.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read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des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go on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N’envoie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-mails.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send emails.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à des jeux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ligne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play games online.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internet.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surf the 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You Tube.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watch video on You tube.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622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758009"/>
                  </a:ext>
                </a:extLst>
              </a:tr>
              <a:tr h="111054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/qu’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trouve que/qu’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me semble que/qu’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seems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me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recherches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devoirs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researching for my homework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sites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 on my favourite sites/blogs/forums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lire des blogs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reading blogs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envoyer des e-mails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sending emails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ligne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games online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You Tube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watching video on You tube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est plus </a:t>
                      </a: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is more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amusant</a:t>
                      </a: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funny</a:t>
                      </a:r>
                    </a:p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intéressant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interesting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que </a:t>
                      </a: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than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mes devoirs.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100" b="1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ranger ma chambre.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tidying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room up.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1061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406" y="655773"/>
            <a:ext cx="1215728" cy="76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21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DA27A0-64FA-41E5-8A92-4D0298483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89" y="2189048"/>
            <a:ext cx="3405388" cy="2743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3D4BD6-21CA-4FB7-8C75-ED5A7E60116F}"/>
              </a:ext>
            </a:extLst>
          </p:cNvPr>
          <p:cNvSpPr txBox="1"/>
          <p:nvPr/>
        </p:nvSpPr>
        <p:spPr>
          <a:xfrm>
            <a:off x="983682" y="5073404"/>
            <a:ext cx="3236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Flippity.net: Get the Link Here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FF6198-2236-4692-9678-E9D15E487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447" y="2487119"/>
            <a:ext cx="6660682" cy="21474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8A8528-3D02-4F41-9D95-2E4C86E4FC43}"/>
              </a:ext>
            </a:extLst>
          </p:cNvPr>
          <p:cNvSpPr txBox="1"/>
          <p:nvPr/>
        </p:nvSpPr>
        <p:spPr>
          <a:xfrm>
            <a:off x="6687152" y="5073404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Flippity.net: Randomizer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576A72-ADA4-4D0F-B103-3E2885BA1D0B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Arial Black" panose="020B0A04020102020204" pitchFamily="34" charset="0"/>
              </a:rPr>
              <a:t>Qu’est-ce</a:t>
            </a:r>
            <a:r>
              <a:rPr lang="en-GB" sz="3600" b="1" dirty="0">
                <a:latin typeface="Arial Black" panose="020B0A04020102020204" pitchFamily="34" charset="0"/>
              </a:rPr>
              <a:t> que </a:t>
            </a:r>
            <a:r>
              <a:rPr lang="en-GB" sz="3600" b="1" dirty="0" err="1">
                <a:latin typeface="Arial Black" panose="020B0A04020102020204" pitchFamily="34" charset="0"/>
              </a:rPr>
              <a:t>tu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fais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en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ligne</a:t>
            </a:r>
            <a:r>
              <a:rPr lang="en-GB" sz="3600" b="1" dirty="0">
                <a:latin typeface="Arial Black" panose="020B0A04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137011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981163"/>
              </p:ext>
            </p:extLst>
          </p:nvPr>
        </p:nvGraphicFramePr>
        <p:xfrm>
          <a:off x="0" y="0"/>
          <a:ext cx="12182427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891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00587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620202">
                  <a:extLst>
                    <a:ext uri="{9D8B030D-6E8A-4147-A177-3AD203B41FA5}">
                      <a16:colId xmlns:a16="http://schemas.microsoft.com/office/drawing/2014/main" val="549252293"/>
                    </a:ext>
                  </a:extLst>
                </a:gridCol>
                <a:gridCol w="826935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259554">
                  <a:extLst>
                    <a:ext uri="{9D8B030D-6E8A-4147-A177-3AD203B41FA5}">
                      <a16:colId xmlns:a16="http://schemas.microsoft.com/office/drawing/2014/main" val="2557423595"/>
                    </a:ext>
                  </a:extLst>
                </a:gridCol>
                <a:gridCol w="1439186">
                  <a:extLst>
                    <a:ext uri="{9D8B030D-6E8A-4147-A177-3AD203B41FA5}">
                      <a16:colId xmlns:a16="http://schemas.microsoft.com/office/drawing/2014/main" val="625002941"/>
                    </a:ext>
                  </a:extLst>
                </a:gridCol>
                <a:gridCol w="241379">
                  <a:extLst>
                    <a:ext uri="{9D8B030D-6E8A-4147-A177-3AD203B41FA5}">
                      <a16:colId xmlns:a16="http://schemas.microsoft.com/office/drawing/2014/main" val="3977857051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2277814671"/>
                    </a:ext>
                  </a:extLst>
                </a:gridCol>
                <a:gridCol w="938254">
                  <a:extLst>
                    <a:ext uri="{9D8B030D-6E8A-4147-A177-3AD203B41FA5}">
                      <a16:colId xmlns:a16="http://schemas.microsoft.com/office/drawing/2014/main" val="2027443444"/>
                    </a:ext>
                  </a:extLst>
                </a:gridCol>
                <a:gridCol w="1772788">
                  <a:extLst>
                    <a:ext uri="{9D8B030D-6E8A-4147-A177-3AD203B41FA5}">
                      <a16:colId xmlns:a16="http://schemas.microsoft.com/office/drawing/2014/main" val="3105220917"/>
                    </a:ext>
                  </a:extLst>
                </a:gridCol>
                <a:gridCol w="2455495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</a:tblGrid>
              <a:tr h="373572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M1-3.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Quels sont les avantages et les dangers d’internet?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the avantages and the dangers of the internet?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357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59475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 /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 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dirais que /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Selon moi</a:t>
                      </a: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According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internet 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internet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r>
                        <a:rPr lang="en-GB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Twitter est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Twitter is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 est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 is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réseaux sociaux 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media are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…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3">
                  <a:txBody>
                    <a:bodyPr/>
                    <a:lstStyle/>
                    <a:p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pratique</a:t>
                      </a:r>
                      <a:r>
                        <a:rPr lang="en-GB" sz="1100" b="1" i="0" baseline="0" dirty="0">
                          <a:solidFill>
                            <a:srgbClr val="00B050"/>
                          </a:solidFill>
                          <a:latin typeface="+mn-lt"/>
                        </a:rPr>
                        <a:t>s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practical</a:t>
                      </a:r>
                    </a:p>
                    <a:p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utile</a:t>
                      </a:r>
                      <a:r>
                        <a:rPr lang="en-GB" sz="1100" b="1" i="0" baseline="0" dirty="0" err="1">
                          <a:solidFill>
                            <a:srgbClr val="00B050"/>
                          </a:solidFill>
                          <a:latin typeface="+mn-lt"/>
                        </a:rPr>
                        <a:t>s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Useful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GB" sz="1100" b="1" i="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formidable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GB" sz="1100" b="0" i="1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terrific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GB" sz="1100" b="1" i="0" kern="1200" dirty="0" err="1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géniaux</a:t>
                      </a:r>
                      <a:endParaRPr lang="en-GB" sz="1100" b="0" i="1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(très) bonne chose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(very) good thing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pour</a:t>
                      </a:r>
                    </a:p>
                    <a:p>
                      <a:r>
                        <a:rPr lang="en-GB" sz="1100" b="0" i="0" dirty="0">
                          <a:solidFill>
                            <a:srgbClr val="00B0F0"/>
                          </a:solidFill>
                          <a:latin typeface="+mn-lt"/>
                        </a:rPr>
                        <a:t>in order to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partager</a:t>
                      </a:r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share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messages </a:t>
                      </a:r>
                    </a:p>
                    <a:p>
                      <a:r>
                        <a:rPr lang="fr-FR" sz="11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essages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friends</a:t>
                      </a:r>
                    </a:p>
                    <a:p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ma</a:t>
                      </a: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famille qui habite loin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family who lives far away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</a:t>
                      </a:r>
                      <a:r>
                        <a:rPr lang="en-GB" sz="11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best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369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communiquer</a:t>
                      </a:r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communicate</a:t>
                      </a:r>
                    </a:p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discuter</a:t>
                      </a:r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talk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404416"/>
                  </a:ext>
                </a:extLst>
              </a:tr>
              <a:tr h="322009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BALANCING</a:t>
                      </a:r>
                      <a:r>
                        <a:rPr lang="fr-FR" sz="1200" b="0" i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79587"/>
                  </a:ext>
                </a:extLst>
              </a:tr>
              <a:tr h="3666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                   7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58009"/>
                  </a:ext>
                </a:extLst>
              </a:tr>
              <a:tr h="2490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cependant</a:t>
                      </a: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malgré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cela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spite of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même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 if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pourtant</a:t>
                      </a: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nonetheless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toutefois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(and) yet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dangereux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dangerous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probème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inquiétant</a:t>
                      </a: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worrying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affreux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awful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parce que/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</a:rPr>
                        <a:t>qu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</a:rPr>
                        <a:t>’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car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puisque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puisqu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’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y a des risques de sécurité.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risks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y a des vols d’identité.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indentity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theft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 crée une dépendance.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addictive.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y a un risque de harcèlement.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risk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bullying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mauvais pour la santé mentale.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 mental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j’y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passe (beaucoup / trop de temps).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spend (a lot of / too much time)on it.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061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701" y="4373215"/>
            <a:ext cx="3642726" cy="2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9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F4E983-184F-456B-9492-4B82B1057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87" y="966132"/>
            <a:ext cx="4705147" cy="3547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B0315C-D4AE-4900-B084-771226EBC5FA}"/>
              </a:ext>
            </a:extLst>
          </p:cNvPr>
          <p:cNvSpPr txBox="1"/>
          <p:nvPr/>
        </p:nvSpPr>
        <p:spPr>
          <a:xfrm>
            <a:off x="854242" y="483374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Flippity.net: Flashcards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81D1D7-A0A5-49F6-8901-D4D89A4FA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100" y="748948"/>
            <a:ext cx="6426467" cy="29050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244714-EB17-4C58-8E09-77A6E21505C5}"/>
              </a:ext>
            </a:extLst>
          </p:cNvPr>
          <p:cNvSpPr txBox="1"/>
          <p:nvPr/>
        </p:nvSpPr>
        <p:spPr>
          <a:xfrm>
            <a:off x="6667901" y="343924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Flippity.net: Randomizer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86EFA8-C9A9-491C-B51F-195F05865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9784" y="4094924"/>
            <a:ext cx="4093043" cy="228244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5EE000-16FB-4E54-AAC8-93883DC12653}"/>
              </a:ext>
            </a:extLst>
          </p:cNvPr>
          <p:cNvSpPr txBox="1"/>
          <p:nvPr/>
        </p:nvSpPr>
        <p:spPr>
          <a:xfrm>
            <a:off x="6909784" y="6382820"/>
            <a:ext cx="6381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Flippity.net: Randomizer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4B363E-9735-4344-BEAD-29CD9AD0CACD}"/>
              </a:ext>
            </a:extLst>
          </p:cNvPr>
          <p:cNvSpPr txBox="1"/>
          <p:nvPr/>
        </p:nvSpPr>
        <p:spPr>
          <a:xfrm>
            <a:off x="0" y="0"/>
            <a:ext cx="1227461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latin typeface="Arial Black" panose="020B0A04020102020204" pitchFamily="34" charset="0"/>
              </a:rPr>
              <a:t>Quels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sont</a:t>
            </a:r>
            <a:r>
              <a:rPr lang="en-GB" sz="3200" b="1" dirty="0">
                <a:latin typeface="Arial Black" panose="020B0A04020102020204" pitchFamily="34" charset="0"/>
              </a:rPr>
              <a:t> les </a:t>
            </a:r>
            <a:r>
              <a:rPr lang="en-GB" sz="3200" b="1" dirty="0" err="1">
                <a:latin typeface="Arial Black" panose="020B0A04020102020204" pitchFamily="34" charset="0"/>
              </a:rPr>
              <a:t>avantages</a:t>
            </a:r>
            <a:r>
              <a:rPr lang="en-GB" sz="3200" b="1" dirty="0">
                <a:latin typeface="Arial Black" panose="020B0A04020102020204" pitchFamily="34" charset="0"/>
              </a:rPr>
              <a:t> et les dangers </a:t>
            </a:r>
            <a:r>
              <a:rPr lang="en-GB" sz="3200" b="1" dirty="0" err="1">
                <a:latin typeface="Arial Black" panose="020B0A04020102020204" pitchFamily="34" charset="0"/>
              </a:rPr>
              <a:t>d’internet</a:t>
            </a:r>
            <a:r>
              <a:rPr lang="en-GB" sz="3200" b="1" dirty="0">
                <a:latin typeface="Arial Black" panose="020B0A04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91224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10519"/>
              </p:ext>
            </p:extLst>
          </p:nvPr>
        </p:nvGraphicFramePr>
        <p:xfrm>
          <a:off x="0" y="-1"/>
          <a:ext cx="12193264" cy="68836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922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2049975">
                  <a:extLst>
                    <a:ext uri="{9D8B030D-6E8A-4147-A177-3AD203B41FA5}">
                      <a16:colId xmlns:a16="http://schemas.microsoft.com/office/drawing/2014/main" val="4234911211"/>
                    </a:ext>
                  </a:extLst>
                </a:gridCol>
                <a:gridCol w="77187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40060">
                  <a:extLst>
                    <a:ext uri="{9D8B030D-6E8A-4147-A177-3AD203B41FA5}">
                      <a16:colId xmlns:a16="http://schemas.microsoft.com/office/drawing/2014/main" val="3884518430"/>
                    </a:ext>
                  </a:extLst>
                </a:gridCol>
                <a:gridCol w="50707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556401">
                  <a:extLst>
                    <a:ext uri="{9D8B030D-6E8A-4147-A177-3AD203B41FA5}">
                      <a16:colId xmlns:a16="http://schemas.microsoft.com/office/drawing/2014/main" val="1726221767"/>
                    </a:ext>
                  </a:extLst>
                </a:gridCol>
                <a:gridCol w="1479133">
                  <a:extLst>
                    <a:ext uri="{9D8B030D-6E8A-4147-A177-3AD203B41FA5}">
                      <a16:colId xmlns:a16="http://schemas.microsoft.com/office/drawing/2014/main" val="1925764611"/>
                    </a:ext>
                  </a:extLst>
                </a:gridCol>
                <a:gridCol w="608913">
                  <a:extLst>
                    <a:ext uri="{9D8B030D-6E8A-4147-A177-3AD203B41FA5}">
                      <a16:colId xmlns:a16="http://schemas.microsoft.com/office/drawing/2014/main" val="4129934503"/>
                    </a:ext>
                  </a:extLst>
                </a:gridCol>
                <a:gridCol w="196452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947347">
                  <a:extLst>
                    <a:ext uri="{9D8B030D-6E8A-4147-A177-3AD203B41FA5}">
                      <a16:colId xmlns:a16="http://schemas.microsoft.com/office/drawing/2014/main" val="2432571131"/>
                    </a:ext>
                  </a:extLst>
                </a:gridCol>
                <a:gridCol w="266919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842954">
                  <a:extLst>
                    <a:ext uri="{9D8B030D-6E8A-4147-A177-3AD203B41FA5}">
                      <a16:colId xmlns:a16="http://schemas.microsoft.com/office/drawing/2014/main" val="2153775794"/>
                    </a:ext>
                  </a:extLst>
                </a:gridCol>
                <a:gridCol w="1729232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</a:tblGrid>
              <a:tr h="344277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M1-4   Quel est ton avis sur la musique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opinion on music?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0617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PAST TENSE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FUTURE TENSE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831397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avis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In my opinion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pense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think that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crois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believe that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la musique est très importante dans la vie.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music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very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important in life.</a:t>
                      </a:r>
                      <a:endParaRPr lang="fr-FR" sz="1200" b="1" i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la musique est</a:t>
                      </a:r>
                      <a:r>
                        <a:rPr lang="fr-FR" sz="1200" b="1" i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un passe-temps super.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music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great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past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time.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 weekend dernier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last weekend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Yesterday</a:t>
                      </a:r>
                      <a:endParaRPr lang="fr-FR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téléchargé des chansons.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downloaded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acheté l’album de 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bought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…’s album.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allé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concert de…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..’s concert.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écouté…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to…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 week-end prochain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</a:rPr>
                        <a:t>Next weekend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Demain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</a:rPr>
                        <a:t>Tomorrow</a:t>
                      </a:r>
                      <a:endParaRPr lang="fr-FR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télécharger des chansons.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download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acheter l’album de 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…’s album.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aller au concert de…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to  ..’s concert.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57834"/>
                  </a:ext>
                </a:extLst>
              </a:tr>
              <a:tr h="312979">
                <a:tc gridSpan="13">
                  <a:txBody>
                    <a:bodyPr/>
                    <a:lstStyle/>
                    <a:p>
                      <a:pPr lvl="0" algn="ctr"/>
                      <a:endParaRPr lang="fr-FR" sz="14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22499"/>
                  </a:ext>
                </a:extLst>
              </a:tr>
              <a:tr h="312979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53804"/>
                  </a:ext>
                </a:extLst>
              </a:tr>
              <a:tr h="65725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chanteur/ 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chanteuse 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singer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parce que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car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vu que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seeing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les paroles.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lyrics.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les mélodies.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tunes.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donne envie de danser.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dance.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 me donne envie de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chanter.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 me rend joyeux / </a:t>
                      </a:r>
                      <a:r>
                        <a:rPr lang="fr-FR" sz="1200" b="1" dirty="0">
                          <a:solidFill>
                            <a:srgbClr val="FF0000"/>
                          </a:solidFill>
                        </a:rPr>
                        <a:t>joyeuse.</a:t>
                      </a: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happy.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 me détend.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relaxes me.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 me mets de bonne humeur.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puts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in a good </a:t>
                      </a:r>
                      <a:r>
                        <a:rPr kumimoji="0" lang="fr-FR" sz="1200" b="0" i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r>
                        <a:rPr kumimoji="0" lang="fr-FR" sz="12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c’est relaxant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relaxing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mon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ordi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music on my PC.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mon portable.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music on my mobile.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ma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tablette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music on my tablet.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écouteurs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music with my headphones.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u="none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crée</a:t>
                      </a:r>
                      <a:r>
                        <a:rPr lang="en-GB" sz="1200" b="1" i="0" u="none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playlists.</a:t>
                      </a:r>
                      <a:endParaRPr lang="en-GB" sz="1200" b="0" i="1" u="none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create playlist.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clips videos.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 video clips.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0984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style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favourite type of music 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bien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passionne pour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I’m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passionate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about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préfère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pop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rock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rock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classique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classical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hard rock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 rock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jazz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jazz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rap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rap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R'n’B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R’n’B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peu de tout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bit 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everything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3469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629835"/>
            <a:ext cx="1287857" cy="12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07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2FCAF6FC-18D7-4B30-BC4B-DD2BE343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1150"/>
            <a:ext cx="4286250" cy="3695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7C08E4-1240-43EA-9A66-AAB06080F48F}"/>
              </a:ext>
            </a:extLst>
          </p:cNvPr>
          <p:cNvSpPr txBox="1"/>
          <p:nvPr/>
        </p:nvSpPr>
        <p:spPr>
          <a:xfrm>
            <a:off x="719489" y="5533808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https://www.flippity.net/fc.php?k=1o24pwMRwOsFy2TDXQIozajEwxTxRb3nX-5ZCjW6V1BI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92221B-5E12-4688-B55E-954497EF01E1}"/>
              </a:ext>
            </a:extLst>
          </p:cNvPr>
          <p:cNvSpPr txBox="1"/>
          <p:nvPr/>
        </p:nvSpPr>
        <p:spPr>
          <a:xfrm>
            <a:off x="5374907" y="6092072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https://www.flippity.net/ra.php?k=1unhEUPd4GUvv6hSXbPXe8Qo7B5aA9YeU86gfRRRyOWI</a:t>
            </a:r>
          </a:p>
        </p:txBody>
      </p:sp>
      <p:pic>
        <p:nvPicPr>
          <p:cNvPr id="11" name="Picture 10">
            <a:hlinkClick r:id="rId4"/>
            <a:extLst>
              <a:ext uri="{FF2B5EF4-FFF2-40B4-BE49-F238E27FC236}">
                <a16:creationId xmlns:a16="http://schemas.microsoft.com/office/drawing/2014/main" id="{38FF0B18-DF0C-4E69-8A67-5FA0E3406D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7996" y="2390599"/>
            <a:ext cx="7571874" cy="22815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CB6212-FF2D-47B5-A37B-738A4D4F139A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Arial Black" panose="020B0A04020102020204" pitchFamily="34" charset="0"/>
              </a:rPr>
              <a:t>Quel</a:t>
            </a:r>
            <a:r>
              <a:rPr lang="en-GB" sz="3600" b="1" dirty="0">
                <a:latin typeface="Arial Black" panose="020B0A04020102020204" pitchFamily="34" charset="0"/>
              </a:rPr>
              <a:t> est ton </a:t>
            </a:r>
            <a:r>
              <a:rPr lang="en-GB" sz="3600" b="1" dirty="0" err="1">
                <a:latin typeface="Arial Black" panose="020B0A04020102020204" pitchFamily="34" charset="0"/>
              </a:rPr>
              <a:t>avis</a:t>
            </a:r>
            <a:r>
              <a:rPr lang="en-GB" sz="3600" b="1" dirty="0">
                <a:latin typeface="Arial Black" panose="020B0A04020102020204" pitchFamily="34" charset="0"/>
              </a:rPr>
              <a:t> sur la musique? </a:t>
            </a:r>
          </a:p>
        </p:txBody>
      </p:sp>
    </p:spTree>
    <p:extLst>
      <p:ext uri="{BB962C8B-B14F-4D97-AF65-F5344CB8AC3E}">
        <p14:creationId xmlns:p14="http://schemas.microsoft.com/office/powerpoint/2010/main" val="1729026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718373"/>
              </p:ext>
            </p:extLst>
          </p:nvPr>
        </p:nvGraphicFramePr>
        <p:xfrm>
          <a:off x="0" y="-8186"/>
          <a:ext cx="12192006" cy="68731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1869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513421">
                  <a:extLst>
                    <a:ext uri="{9D8B030D-6E8A-4147-A177-3AD203B41FA5}">
                      <a16:colId xmlns:a16="http://schemas.microsoft.com/office/drawing/2014/main" val="2810544147"/>
                    </a:ext>
                  </a:extLst>
                </a:gridCol>
                <a:gridCol w="448687">
                  <a:extLst>
                    <a:ext uri="{9D8B030D-6E8A-4147-A177-3AD203B41FA5}">
                      <a16:colId xmlns:a16="http://schemas.microsoft.com/office/drawing/2014/main" val="3897293424"/>
                    </a:ext>
                  </a:extLst>
                </a:gridCol>
                <a:gridCol w="884861">
                  <a:extLst>
                    <a:ext uri="{9D8B030D-6E8A-4147-A177-3AD203B41FA5}">
                      <a16:colId xmlns:a16="http://schemas.microsoft.com/office/drawing/2014/main" val="141759000"/>
                    </a:ext>
                  </a:extLst>
                </a:gridCol>
                <a:gridCol w="474812">
                  <a:extLst>
                    <a:ext uri="{9D8B030D-6E8A-4147-A177-3AD203B41FA5}">
                      <a16:colId xmlns:a16="http://schemas.microsoft.com/office/drawing/2014/main" val="3171743171"/>
                    </a:ext>
                  </a:extLst>
                </a:gridCol>
                <a:gridCol w="1176788">
                  <a:extLst>
                    <a:ext uri="{9D8B030D-6E8A-4147-A177-3AD203B41FA5}">
                      <a16:colId xmlns:a16="http://schemas.microsoft.com/office/drawing/2014/main" val="3822857824"/>
                    </a:ext>
                  </a:extLst>
                </a:gridCol>
                <a:gridCol w="850795">
                  <a:extLst>
                    <a:ext uri="{9D8B030D-6E8A-4147-A177-3AD203B41FA5}">
                      <a16:colId xmlns:a16="http://schemas.microsoft.com/office/drawing/2014/main" val="2765248872"/>
                    </a:ext>
                  </a:extLst>
                </a:gridCol>
                <a:gridCol w="715612">
                  <a:extLst>
                    <a:ext uri="{9D8B030D-6E8A-4147-A177-3AD203B41FA5}">
                      <a16:colId xmlns:a16="http://schemas.microsoft.com/office/drawing/2014/main" val="3995738254"/>
                    </a:ext>
                  </a:extLst>
                </a:gridCol>
                <a:gridCol w="1415337">
                  <a:extLst>
                    <a:ext uri="{9D8B030D-6E8A-4147-A177-3AD203B41FA5}">
                      <a16:colId xmlns:a16="http://schemas.microsoft.com/office/drawing/2014/main" val="2674732072"/>
                    </a:ext>
                  </a:extLst>
                </a:gridCol>
                <a:gridCol w="230583">
                  <a:extLst>
                    <a:ext uri="{9D8B030D-6E8A-4147-A177-3AD203B41FA5}">
                      <a16:colId xmlns:a16="http://schemas.microsoft.com/office/drawing/2014/main" val="1252517152"/>
                    </a:ext>
                  </a:extLst>
                </a:gridCol>
                <a:gridCol w="1143854">
                  <a:extLst>
                    <a:ext uri="{9D8B030D-6E8A-4147-A177-3AD203B41FA5}">
                      <a16:colId xmlns:a16="http://schemas.microsoft.com/office/drawing/2014/main" val="1303157044"/>
                    </a:ext>
                  </a:extLst>
                </a:gridCol>
                <a:gridCol w="1232261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542019">
                  <a:extLst>
                    <a:ext uri="{9D8B030D-6E8A-4147-A177-3AD203B41FA5}">
                      <a16:colId xmlns:a16="http://schemas.microsoft.com/office/drawing/2014/main" val="4291828400"/>
                    </a:ext>
                  </a:extLst>
                </a:gridCol>
                <a:gridCol w="1561107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</a:tblGrid>
              <a:tr h="360211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M1-5   Qu’est ce que tu as regardé récemment.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Tell me about a film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seen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recently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643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9341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Récemment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semaine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mois dernier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à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télé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the TV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 Netflix</a:t>
                      </a:r>
                      <a:endParaRPr lang="fr-FR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Netflix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ligne</a:t>
                      </a:r>
                      <a:endParaRPr lang="fr-FR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 ma tablette</a:t>
                      </a:r>
                      <a:endParaRPr lang="fr-FR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my tablet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regardé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vu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  au cinéma voir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regardé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vu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  au cinéma voir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policier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police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romantique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romantic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 dramatique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drama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un film fantastique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fantasy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historique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historical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comique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comedy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de guerre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d’horreur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horror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action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de science fiction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sci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-fi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d’animation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animation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d’amour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love story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dessin animé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cartoon</a:t>
                      </a:r>
                    </a:p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documentaire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documentary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sport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sport programme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télé-réalité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reality TV show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musicales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music show</a:t>
                      </a:r>
                    </a:p>
                    <a:p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jeunesse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youth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jeu télévisé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météo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weather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 policière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police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is called…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 que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bien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aimé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c’était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what I liked was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effets spéciaux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bande sonore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soundtrack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jeu des acteurs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acting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réalisation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directing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blagues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jokes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l’histoire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dialogues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dialogues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suspense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suspens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scènes de combat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fighting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scenes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fin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qu’il y avait beaucoup de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sexe/violence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of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violence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6585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ce que 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aimé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c’était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what I did not like was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676572"/>
                  </a:ext>
                </a:extLst>
              </a:tr>
              <a:tr h="372280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 :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038549"/>
                  </a:ext>
                </a:extLst>
              </a:tr>
              <a:tr h="37228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chemeClr val="bg1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  <a:latin typeface="Calibri (Body)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  <a:latin typeface="Calibri (Body)"/>
                        </a:rPr>
                        <a:t>3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  <a:latin typeface="Calibri (Body)"/>
                        </a:rPr>
                        <a:t>4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9168"/>
                  </a:ext>
                </a:extLst>
              </a:tr>
              <a:tr h="810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vraiment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really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quite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complètement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completely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un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peu</a:t>
                      </a:r>
                      <a:endParaRPr lang="en-GB" sz="12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little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passionnant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exciting.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amusant.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funny.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ennuyeux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boring.</a:t>
                      </a:r>
                    </a:p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nul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rubbish.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recommanderais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would recommend it.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ne 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recommanderais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pas.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wouldn’t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recommend it.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9359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58D47DB-842D-4356-BF77-1745B61E3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547" y="5659346"/>
            <a:ext cx="2140453" cy="1198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AED9E4-A16D-4DF9-94BA-24642E032C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172"/>
          <a:stretch/>
        </p:blipFill>
        <p:spPr>
          <a:xfrm>
            <a:off x="7491104" y="4494998"/>
            <a:ext cx="1355220" cy="7837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B11793-3B9A-4652-A38D-4C83FE089E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425"/>
          <a:stretch/>
        </p:blipFill>
        <p:spPr>
          <a:xfrm>
            <a:off x="7491102" y="623876"/>
            <a:ext cx="1372036" cy="105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4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C5D658-7EE4-45AE-A05D-52B5D974F1BC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Arial Black" panose="020B0A04020102020204" pitchFamily="34" charset="0"/>
              </a:rPr>
              <a:t>Qu’est-ce</a:t>
            </a:r>
            <a:r>
              <a:rPr lang="en-GB" sz="3600" b="1" dirty="0">
                <a:latin typeface="Arial Black" panose="020B0A04020102020204" pitchFamily="34" charset="0"/>
              </a:rPr>
              <a:t> que </a:t>
            </a:r>
            <a:r>
              <a:rPr lang="en-GB" sz="3600" b="1" dirty="0" err="1">
                <a:latin typeface="Arial Black" panose="020B0A04020102020204" pitchFamily="34" charset="0"/>
              </a:rPr>
              <a:t>tu</a:t>
            </a:r>
            <a:r>
              <a:rPr lang="en-GB" sz="3600" b="1" dirty="0">
                <a:latin typeface="Arial Black" panose="020B0A04020102020204" pitchFamily="34" charset="0"/>
              </a:rPr>
              <a:t> as </a:t>
            </a:r>
            <a:r>
              <a:rPr lang="en-GB" sz="3600" b="1" dirty="0" err="1">
                <a:latin typeface="Arial Black" panose="020B0A04020102020204" pitchFamily="34" charset="0"/>
              </a:rPr>
              <a:t>regardé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récemment</a:t>
            </a:r>
            <a:r>
              <a:rPr lang="en-GB" sz="3600" b="1" dirty="0">
                <a:latin typeface="Arial Black" panose="020B0A04020102020204" pitchFamily="34" charset="0"/>
              </a:rPr>
              <a:t>?</a:t>
            </a: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06748239-AF92-4C92-B430-F90DA9792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3" y="1509269"/>
            <a:ext cx="4044283" cy="31016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DB6C7C-7DAE-42C2-9E65-8806E842EB0A}"/>
              </a:ext>
            </a:extLst>
          </p:cNvPr>
          <p:cNvSpPr txBox="1"/>
          <p:nvPr/>
        </p:nvSpPr>
        <p:spPr>
          <a:xfrm>
            <a:off x="286352" y="4638658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https://www.flippity.net/fc.php?k=1yRkYS9w-MksGDHZD58Szg1Dzy6rPqh5k6BsN2U3qkJs</a:t>
            </a:r>
          </a:p>
        </p:txBody>
      </p:sp>
      <p:pic>
        <p:nvPicPr>
          <p:cNvPr id="10" name="Picture 9">
            <a:hlinkClick r:id="rId4"/>
            <a:extLst>
              <a:ext uri="{FF2B5EF4-FFF2-40B4-BE49-F238E27FC236}">
                <a16:creationId xmlns:a16="http://schemas.microsoft.com/office/drawing/2014/main" id="{D1C8E48B-7F59-4163-A8C7-5612603E3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5971" y="1877385"/>
            <a:ext cx="7273491" cy="20565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F6FB4E-9562-43C0-993D-1FE6DB2075E7}"/>
              </a:ext>
            </a:extLst>
          </p:cNvPr>
          <p:cNvSpPr txBox="1"/>
          <p:nvPr/>
        </p:nvSpPr>
        <p:spPr>
          <a:xfrm>
            <a:off x="5243362" y="4518637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https://www.flippity.net/ra.php?k=1M_3nqk89PDYA_LHFzB6VhfhAM-2Ecb8owa8FC9a70Ec</a:t>
            </a:r>
          </a:p>
        </p:txBody>
      </p:sp>
    </p:spTree>
    <p:extLst>
      <p:ext uri="{BB962C8B-B14F-4D97-AF65-F5344CB8AC3E}">
        <p14:creationId xmlns:p14="http://schemas.microsoft.com/office/powerpoint/2010/main" val="3829593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448316"/>
              </p:ext>
            </p:extLst>
          </p:nvPr>
        </p:nvGraphicFramePr>
        <p:xfrm>
          <a:off x="1" y="13"/>
          <a:ext cx="12193981" cy="68579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430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492228">
                  <a:extLst>
                    <a:ext uri="{9D8B030D-6E8A-4147-A177-3AD203B41FA5}">
                      <a16:colId xmlns:a16="http://schemas.microsoft.com/office/drawing/2014/main" val="2478037855"/>
                    </a:ext>
                  </a:extLst>
                </a:gridCol>
                <a:gridCol w="598549">
                  <a:extLst>
                    <a:ext uri="{9D8B030D-6E8A-4147-A177-3AD203B41FA5}">
                      <a16:colId xmlns:a16="http://schemas.microsoft.com/office/drawing/2014/main" val="3363769880"/>
                    </a:ext>
                  </a:extLst>
                </a:gridCol>
                <a:gridCol w="1329991">
                  <a:extLst>
                    <a:ext uri="{9D8B030D-6E8A-4147-A177-3AD203B41FA5}">
                      <a16:colId xmlns:a16="http://schemas.microsoft.com/office/drawing/2014/main" val="3305355157"/>
                    </a:ext>
                  </a:extLst>
                </a:gridCol>
                <a:gridCol w="197885">
                  <a:extLst>
                    <a:ext uri="{9D8B030D-6E8A-4147-A177-3AD203B41FA5}">
                      <a16:colId xmlns:a16="http://schemas.microsoft.com/office/drawing/2014/main" val="465788320"/>
                    </a:ext>
                  </a:extLst>
                </a:gridCol>
                <a:gridCol w="574923">
                  <a:extLst>
                    <a:ext uri="{9D8B030D-6E8A-4147-A177-3AD203B41FA5}">
                      <a16:colId xmlns:a16="http://schemas.microsoft.com/office/drawing/2014/main" val="3391570338"/>
                    </a:ext>
                  </a:extLst>
                </a:gridCol>
                <a:gridCol w="763938">
                  <a:extLst>
                    <a:ext uri="{9D8B030D-6E8A-4147-A177-3AD203B41FA5}">
                      <a16:colId xmlns:a16="http://schemas.microsoft.com/office/drawing/2014/main" val="764322034"/>
                    </a:ext>
                  </a:extLst>
                </a:gridCol>
                <a:gridCol w="472217">
                  <a:extLst>
                    <a:ext uri="{9D8B030D-6E8A-4147-A177-3AD203B41FA5}">
                      <a16:colId xmlns:a16="http://schemas.microsoft.com/office/drawing/2014/main" val="2264580964"/>
                    </a:ext>
                  </a:extLst>
                </a:gridCol>
                <a:gridCol w="1441567">
                  <a:extLst>
                    <a:ext uri="{9D8B030D-6E8A-4147-A177-3AD203B41FA5}">
                      <a16:colId xmlns:a16="http://schemas.microsoft.com/office/drawing/2014/main" val="2828644269"/>
                    </a:ext>
                  </a:extLst>
                </a:gridCol>
                <a:gridCol w="228625">
                  <a:extLst>
                    <a:ext uri="{9D8B030D-6E8A-4147-A177-3AD203B41FA5}">
                      <a16:colId xmlns:a16="http://schemas.microsoft.com/office/drawing/2014/main" val="3793670055"/>
                    </a:ext>
                  </a:extLst>
                </a:gridCol>
                <a:gridCol w="1346506">
                  <a:extLst>
                    <a:ext uri="{9D8B030D-6E8A-4147-A177-3AD203B41FA5}">
                      <a16:colId xmlns:a16="http://schemas.microsoft.com/office/drawing/2014/main" val="2245049793"/>
                    </a:ext>
                  </a:extLst>
                </a:gridCol>
                <a:gridCol w="1054990">
                  <a:extLst>
                    <a:ext uri="{9D8B030D-6E8A-4147-A177-3AD203B41FA5}">
                      <a16:colId xmlns:a16="http://schemas.microsoft.com/office/drawing/2014/main" val="202215926"/>
                    </a:ext>
                  </a:extLst>
                </a:gridCol>
                <a:gridCol w="198581">
                  <a:extLst>
                    <a:ext uri="{9D8B030D-6E8A-4147-A177-3AD203B41FA5}">
                      <a16:colId xmlns:a16="http://schemas.microsoft.com/office/drawing/2014/main" val="548477622"/>
                    </a:ext>
                  </a:extLst>
                </a:gridCol>
                <a:gridCol w="856409">
                  <a:extLst>
                    <a:ext uri="{9D8B030D-6E8A-4147-A177-3AD203B41FA5}">
                      <a16:colId xmlns:a16="http://schemas.microsoft.com/office/drawing/2014/main" val="2738567991"/>
                    </a:ext>
                  </a:extLst>
                </a:gridCol>
                <a:gridCol w="1263270">
                  <a:extLst>
                    <a:ext uri="{9D8B030D-6E8A-4147-A177-3AD203B41FA5}">
                      <a16:colId xmlns:a16="http://schemas.microsoft.com/office/drawing/2014/main" val="1043992740"/>
                    </a:ext>
                  </a:extLst>
                </a:gridCol>
              </a:tblGrid>
              <a:tr h="370709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tx1"/>
                          </a:solidFill>
                          <a:latin typeface="+mn-lt"/>
                        </a:rPr>
                        <a:t>M1-6   Tu vas bientôt aller au cinéma? Pourquoi? Pourquoi pas? </a:t>
                      </a:r>
                      <a:r>
                        <a:rPr lang="fr-FR" sz="1800" b="1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Are </a:t>
                      </a:r>
                      <a:r>
                        <a:rPr lang="fr-FR" sz="1800" b="0" i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to go to the cinéma </a:t>
                      </a:r>
                      <a:r>
                        <a:rPr lang="fr-FR" sz="1800" b="0" i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soon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not?</a:t>
                      </a:r>
                      <a:endParaRPr lang="fr-FR" sz="1800" b="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2479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Oui, 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 I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Oui, j’espère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 I hope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Oui, je crois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 I believe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 aller au cinéma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going to got to the </a:t>
                      </a:r>
                      <a:r>
                        <a:rPr lang="en-GB" sz="11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week-end prochain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weekend</a:t>
                      </a:r>
                      <a:br>
                        <a:rPr lang="fr-FR" sz="11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semaine prochaine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week</a:t>
                      </a:r>
                      <a:endParaRPr lang="fr-FR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dans une semaine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week’s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time</a:t>
                      </a:r>
                      <a:br>
                        <a:rPr lang="fr-FR" sz="11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 mois prochain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month</a:t>
                      </a:r>
                      <a:br>
                        <a:rPr lang="fr-FR" sz="11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fr-FR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avec</a:t>
                      </a:r>
                      <a:endParaRPr lang="en-GB" sz="1100" b="1" i="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</a:t>
                      </a:r>
                      <a:endParaRPr lang="fr-FR" sz="110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friend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friend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amis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friends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mère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mother</a:t>
                      </a:r>
                      <a:endParaRPr lang="en-GB" sz="1100" b="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father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parents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frère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brother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sœur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sister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regarder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going to watch </a:t>
                      </a: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100" b="1" i="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voir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going to see</a:t>
                      </a:r>
                      <a:endParaRPr lang="en-GB" sz="1100" b="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policier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police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 dramatique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drama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un film fantastique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fantasy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historique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historical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comique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  <a:latin typeface="+mn-lt"/>
                        </a:rPr>
                        <a:t>comedy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de guerre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war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d’horreur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horror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action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de science fiction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sci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-fi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d’animation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 animation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un film d’amour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a love story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dessin animé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cartoon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is called…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ça va être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cool.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cool.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intéressant.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génial.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brilliant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  <a:r>
                        <a:rPr lang="fr-FR" sz="1100" noProof="0" dirty="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fabuleux.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fabulous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0923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my own (m)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seule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my own (f)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85154821"/>
                  </a:ext>
                </a:extLst>
              </a:tr>
              <a:tr h="293349">
                <a:tc gridSpan="1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94607"/>
                  </a:ext>
                </a:extLst>
              </a:tr>
              <a:tr h="37070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09698"/>
                  </a:ext>
                </a:extLst>
              </a:tr>
              <a:tr h="111212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Non, je ne pense pas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No, I don’t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Non,  je ne crois pas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No,  I don’t believe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 bientôt aller au cinéma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going to got to the cinema soon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parce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que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/ </a:t>
                      </a:r>
                      <a:r>
                        <a:rPr lang="en-GB" sz="1100" b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qu</a:t>
                      </a:r>
                      <a:r>
                        <a:rPr lang="en-GB" sz="11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/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puisqu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’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 pas le temps.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have time.</a:t>
                      </a:r>
                      <a:br>
                        <a:rPr kumimoji="0" lang="fr-FR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 aller au cinéma.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like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cinema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préfère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regarder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les films à la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maison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doesn’t like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trouve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le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cinéma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trop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cher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hates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préfère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regarder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les films à la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maison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prefer to watch films at home.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trouve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que le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cinéma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est trop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 find cinema too expensive.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il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 a pas de bon film au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cinéma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there isn’t  any good film at the cinema.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08715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481" b="5227"/>
          <a:stretch/>
        </p:blipFill>
        <p:spPr>
          <a:xfrm>
            <a:off x="4465130" y="8230571"/>
            <a:ext cx="3113315" cy="1592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DCB829-6C29-4A6F-B18E-397D5AEB9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17" y="4090737"/>
            <a:ext cx="1450146" cy="9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0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C5D658-7EE4-45AE-A05D-52B5D974F1BC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Arial Black" panose="020B0A04020102020204" pitchFamily="34" charset="0"/>
              </a:rPr>
              <a:t>Tu vas </a:t>
            </a:r>
            <a:r>
              <a:rPr lang="en-GB" sz="3600" b="1" dirty="0" err="1">
                <a:latin typeface="Arial Black" panose="020B0A04020102020204" pitchFamily="34" charset="0"/>
              </a:rPr>
              <a:t>bientôt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aller</a:t>
            </a:r>
            <a:r>
              <a:rPr lang="en-GB" sz="3600" b="1" dirty="0">
                <a:latin typeface="Arial Black" panose="020B0A04020102020204" pitchFamily="34" charset="0"/>
              </a:rPr>
              <a:t> au </a:t>
            </a:r>
            <a:r>
              <a:rPr lang="en-GB" sz="3600" b="1" dirty="0" err="1">
                <a:latin typeface="Arial Black" panose="020B0A04020102020204" pitchFamily="34" charset="0"/>
              </a:rPr>
              <a:t>cinéma</a:t>
            </a:r>
            <a:r>
              <a:rPr lang="en-GB" sz="3600" b="1" dirty="0">
                <a:latin typeface="Arial Black" panose="020B0A04020102020204" pitchFamily="34" charset="0"/>
              </a:rPr>
              <a:t>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4FC250-FF0E-493D-9BAE-3FADF82230DB}"/>
              </a:ext>
            </a:extLst>
          </p:cNvPr>
          <p:cNvSpPr txBox="1"/>
          <p:nvPr/>
        </p:nvSpPr>
        <p:spPr>
          <a:xfrm>
            <a:off x="392230" y="5148797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https://www.flippity.net/fc.php?k=1elb4nFzWISlA1rxrLFtojzcfW4rGysDU3spy1O6LUN0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15BA60EA-E312-4A48-BCD6-D09FE7139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56" y="1340017"/>
            <a:ext cx="4105275" cy="360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281A08-64A0-4AF6-8CB0-5D89A9639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798" y="3773405"/>
            <a:ext cx="3936382" cy="20213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E54C47-4160-4EAA-B6BE-DC3F4382E17E}"/>
              </a:ext>
            </a:extLst>
          </p:cNvPr>
          <p:cNvSpPr txBox="1"/>
          <p:nvPr/>
        </p:nvSpPr>
        <p:spPr>
          <a:xfrm>
            <a:off x="5464743" y="5836035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https://www.flippity.net/ra.php?k=1WKACOYksWXmAMvMAoKUaecNeC3aMuFnVEKiLm6NG1Vc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C67661-C463-48C2-9DB5-B2ADC99F2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019" y="872247"/>
            <a:ext cx="6025415" cy="23308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83AE3F-5406-4669-993B-C95DFBB977E4}"/>
              </a:ext>
            </a:extLst>
          </p:cNvPr>
          <p:cNvSpPr txBox="1"/>
          <p:nvPr/>
        </p:nvSpPr>
        <p:spPr>
          <a:xfrm>
            <a:off x="5532121" y="3010353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https://www.flippity.net/ra.php?k=148oa2lgxpre6UlKq_W-Howd0yL9yMOxhx61g-uzWaZA</a:t>
            </a:r>
          </a:p>
        </p:txBody>
      </p:sp>
    </p:spTree>
    <p:extLst>
      <p:ext uri="{BB962C8B-B14F-4D97-AF65-F5344CB8AC3E}">
        <p14:creationId xmlns:p14="http://schemas.microsoft.com/office/powerpoint/2010/main" val="749279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462913"/>
              </p:ext>
            </p:extLst>
          </p:nvPr>
        </p:nvGraphicFramePr>
        <p:xfrm>
          <a:off x="2" y="0"/>
          <a:ext cx="12191999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905">
                  <a:extLst>
                    <a:ext uri="{9D8B030D-6E8A-4147-A177-3AD203B41FA5}">
                      <a16:colId xmlns:a16="http://schemas.microsoft.com/office/drawing/2014/main" val="628692060"/>
                    </a:ext>
                  </a:extLst>
                </a:gridCol>
                <a:gridCol w="818148">
                  <a:extLst>
                    <a:ext uri="{9D8B030D-6E8A-4147-A177-3AD203B41FA5}">
                      <a16:colId xmlns:a16="http://schemas.microsoft.com/office/drawing/2014/main" val="1411891764"/>
                    </a:ext>
                  </a:extLst>
                </a:gridCol>
                <a:gridCol w="779646">
                  <a:extLst>
                    <a:ext uri="{9D8B030D-6E8A-4147-A177-3AD203B41FA5}">
                      <a16:colId xmlns:a16="http://schemas.microsoft.com/office/drawing/2014/main" val="1692615672"/>
                    </a:ext>
                  </a:extLst>
                </a:gridCol>
                <a:gridCol w="1001027">
                  <a:extLst>
                    <a:ext uri="{9D8B030D-6E8A-4147-A177-3AD203B41FA5}">
                      <a16:colId xmlns:a16="http://schemas.microsoft.com/office/drawing/2014/main" val="4269510959"/>
                    </a:ext>
                  </a:extLst>
                </a:gridCol>
                <a:gridCol w="673769">
                  <a:extLst>
                    <a:ext uri="{9D8B030D-6E8A-4147-A177-3AD203B41FA5}">
                      <a16:colId xmlns:a16="http://schemas.microsoft.com/office/drawing/2014/main" val="839759472"/>
                    </a:ext>
                  </a:extLst>
                </a:gridCol>
                <a:gridCol w="1126156">
                  <a:extLst>
                    <a:ext uri="{9D8B030D-6E8A-4147-A177-3AD203B41FA5}">
                      <a16:colId xmlns:a16="http://schemas.microsoft.com/office/drawing/2014/main" val="592405324"/>
                    </a:ext>
                  </a:extLst>
                </a:gridCol>
                <a:gridCol w="991402">
                  <a:extLst>
                    <a:ext uri="{9D8B030D-6E8A-4147-A177-3AD203B41FA5}">
                      <a16:colId xmlns:a16="http://schemas.microsoft.com/office/drawing/2014/main" val="117397190"/>
                    </a:ext>
                  </a:extLst>
                </a:gridCol>
                <a:gridCol w="2281187">
                  <a:extLst>
                    <a:ext uri="{9D8B030D-6E8A-4147-A177-3AD203B41FA5}">
                      <a16:colId xmlns:a16="http://schemas.microsoft.com/office/drawing/2014/main" val="1308556222"/>
                    </a:ext>
                  </a:extLst>
                </a:gridCol>
                <a:gridCol w="1559293">
                  <a:extLst>
                    <a:ext uri="{9D8B030D-6E8A-4147-A177-3AD203B41FA5}">
                      <a16:colId xmlns:a16="http://schemas.microsoft.com/office/drawing/2014/main" val="3776216586"/>
                    </a:ext>
                  </a:extLst>
                </a:gridCol>
                <a:gridCol w="799967">
                  <a:extLst>
                    <a:ext uri="{9D8B030D-6E8A-4147-A177-3AD203B41FA5}">
                      <a16:colId xmlns:a16="http://schemas.microsoft.com/office/drawing/2014/main" val="3055315219"/>
                    </a:ext>
                  </a:extLst>
                </a:gridCol>
                <a:gridCol w="977499">
                  <a:extLst>
                    <a:ext uri="{9D8B030D-6E8A-4147-A177-3AD203B41FA5}">
                      <a16:colId xmlns:a16="http://schemas.microsoft.com/office/drawing/2014/main" val="1445451262"/>
                    </a:ext>
                  </a:extLst>
                </a:gridCol>
              </a:tblGrid>
              <a:tr h="439134">
                <a:tc gridSpan="11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baseline="0" noProof="0" dirty="0"/>
                        <a:t>M1-7   Est-ce que tu as une vie active? Qu’est-ce que tu fais?  </a:t>
                      </a:r>
                      <a:r>
                        <a:rPr lang="fr-FR" b="0" i="1" baseline="0" noProof="0" dirty="0"/>
                        <a:t>Do </a:t>
                      </a:r>
                      <a:r>
                        <a:rPr lang="fr-FR" b="0" i="1" baseline="0" noProof="0" dirty="0" err="1"/>
                        <a:t>you</a:t>
                      </a:r>
                      <a:r>
                        <a:rPr lang="fr-FR" b="0" i="1" baseline="0" noProof="0" dirty="0"/>
                        <a:t> have an active life? </a:t>
                      </a:r>
                      <a:r>
                        <a:rPr lang="fr-FR" b="0" i="1" baseline="0" noProof="0" dirty="0" err="1"/>
                        <a:t>What</a:t>
                      </a:r>
                      <a:r>
                        <a:rPr lang="fr-FR" b="0" i="1" baseline="0" noProof="0" dirty="0"/>
                        <a:t> do </a:t>
                      </a:r>
                      <a:r>
                        <a:rPr lang="fr-FR" b="0" i="1" baseline="0" noProof="0" dirty="0" err="1"/>
                        <a:t>you</a:t>
                      </a:r>
                      <a:r>
                        <a:rPr lang="fr-FR" b="0" i="1" baseline="0" noProof="0" dirty="0"/>
                        <a:t> do? </a:t>
                      </a:r>
                      <a:endParaRPr lang="fr-FR" b="0" i="1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81444"/>
                  </a:ext>
                </a:extLst>
              </a:tr>
              <a:tr h="405584"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                        5        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noProof="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79291"/>
                  </a:ext>
                </a:extLst>
              </a:tr>
              <a:tr h="2029191">
                <a:tc rowSpan="3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suis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actif /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acti</a:t>
                      </a:r>
                      <a:r>
                        <a:rPr lang="fr-FR" sz="1100" b="1" noProof="0" dirty="0">
                          <a:solidFill>
                            <a:srgbClr val="FF0000"/>
                          </a:solidFill>
                        </a:rPr>
                        <a:t>ve</a:t>
                      </a:r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active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sportif /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sporti</a:t>
                      </a:r>
                      <a:r>
                        <a:rPr lang="fr-FR" sz="1100" b="1" i="0" noProof="0" dirty="0">
                          <a:solidFill>
                            <a:srgbClr val="FF0000"/>
                          </a:solidFill>
                        </a:rPr>
                        <a:t>ve</a:t>
                      </a:r>
                      <a:endParaRPr lang="fr-FR" sz="1100" b="1" i="0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sporty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>
                          <a:solidFill>
                            <a:srgbClr val="002060"/>
                          </a:solidFill>
                        </a:rPr>
                        <a:t>d’habitude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u="none" noProof="0" dirty="0" err="1">
                          <a:solidFill>
                            <a:srgbClr val="00B0F0"/>
                          </a:solidFill>
                        </a:rPr>
                        <a:t>usually</a:t>
                      </a:r>
                      <a:r>
                        <a:rPr lang="fr-FR" sz="1100" b="0" i="1" u="none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i="0" u="none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>
                          <a:solidFill>
                            <a:srgbClr val="002060"/>
                          </a:solidFill>
                        </a:rPr>
                        <a:t>parfois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u="none" noProof="0" dirty="0" err="1">
                          <a:solidFill>
                            <a:srgbClr val="00B0F0"/>
                          </a:solidFill>
                        </a:rPr>
                        <a:t>sometimes</a:t>
                      </a:r>
                      <a:r>
                        <a:rPr lang="fr-FR" sz="1100" b="0" i="0" u="none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i="0" u="none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>
                          <a:solidFill>
                            <a:srgbClr val="002060"/>
                          </a:solidFill>
                        </a:rPr>
                        <a:t>normalement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u="none" noProof="0" dirty="0" err="1">
                          <a:solidFill>
                            <a:srgbClr val="00B0F0"/>
                          </a:solidFill>
                        </a:rPr>
                        <a:t>normally</a:t>
                      </a:r>
                      <a:r>
                        <a:rPr lang="fr-FR" sz="1100" b="0" i="1" u="none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</a:t>
                      </a:r>
                    </a:p>
                    <a:p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basket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basketball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rugby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rugby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foot(</a:t>
                      </a:r>
                      <a:r>
                        <a:rPr lang="fr-FR" sz="1100" b="1" noProof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ball</a:t>
                      </a:r>
                      <a:r>
                        <a:rPr lang="fr-FR" sz="1100" b="1" noProof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football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piano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violon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violin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guitar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dans l’équipe du collège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in the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school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team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dans un groupe de 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in a music group</a:t>
                      </a:r>
                    </a:p>
                    <a:p>
                      <a:r>
                        <a:rPr lang="en-GB" sz="1100" b="1" i="0" noProof="0" dirty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en-GB" sz="1100" b="1" i="0" noProof="0" dirty="0" err="1">
                          <a:solidFill>
                            <a:srgbClr val="002060"/>
                          </a:solidFill>
                        </a:rPr>
                        <a:t>membre</a:t>
                      </a:r>
                      <a:r>
                        <a:rPr lang="en-GB" sz="1100" b="1" i="0" noProof="0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100" b="1" i="0" noProof="0" dirty="0" err="1">
                          <a:solidFill>
                            <a:srgbClr val="002060"/>
                          </a:solidFill>
                        </a:rPr>
                        <a:t>l’équipe</a:t>
                      </a:r>
                      <a:r>
                        <a:rPr lang="en-GB" sz="1100" b="1" i="0" noProof="0" dirty="0">
                          <a:solidFill>
                            <a:srgbClr val="002060"/>
                          </a:solidFill>
                        </a:rPr>
                        <a:t> (de…)</a:t>
                      </a:r>
                    </a:p>
                    <a:p>
                      <a:r>
                        <a:rPr lang="en-GB" sz="1100" i="1" noProof="0" dirty="0">
                          <a:solidFill>
                            <a:srgbClr val="00B0F0"/>
                          </a:solidFill>
                        </a:rPr>
                        <a:t>I am a member of the (…)  team</a:t>
                      </a: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j‘ai un cours de musique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have a music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lesson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nous avons bientôt un concert</a:t>
                      </a:r>
                    </a:p>
                    <a:p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have a concert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soon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 it’s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 it is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semble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c‘est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seems to me that it is</a:t>
                      </a:r>
                    </a:p>
                    <a:p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stupide.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stupid.</a:t>
                      </a:r>
                    </a:p>
                    <a:p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118624"/>
                  </a:ext>
                </a:extLst>
              </a:tr>
              <a:tr h="134677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fais du vélo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cycle</a:t>
                      </a: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fais de la natation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go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swimming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fais de la cuisine 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cook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b="1" i="0" baseline="0" noProof="0" dirty="0">
                          <a:solidFill>
                            <a:srgbClr val="002060"/>
                          </a:solidFill>
                        </a:rPr>
                        <a:t>avec </a:t>
                      </a:r>
                      <a:r>
                        <a:rPr lang="en-GB" sz="1100" b="1" i="0" baseline="0" noProof="0" dirty="0" err="1">
                          <a:solidFill>
                            <a:srgbClr val="002060"/>
                          </a:solidFill>
                        </a:rPr>
                        <a:t>mon</a:t>
                      </a:r>
                      <a:r>
                        <a:rPr lang="en-GB" sz="1100" b="1" i="0" baseline="0" noProof="0" dirty="0">
                          <a:solidFill>
                            <a:srgbClr val="002060"/>
                          </a:solidFill>
                        </a:rPr>
                        <a:t>/ma </a:t>
                      </a:r>
                      <a:r>
                        <a:rPr lang="en-GB" sz="1100" b="1" i="0" baseline="0" noProof="0" dirty="0" err="1">
                          <a:solidFill>
                            <a:srgbClr val="002060"/>
                          </a:solidFill>
                        </a:rPr>
                        <a:t>meilleur</a:t>
                      </a:r>
                      <a:r>
                        <a:rPr lang="en-GB" sz="1100" b="1" i="0" baseline="0" noProof="0" dirty="0">
                          <a:solidFill>
                            <a:srgbClr val="002060"/>
                          </a:solidFill>
                        </a:rPr>
                        <a:t>(e) </a:t>
                      </a:r>
                      <a:r>
                        <a:rPr lang="en-GB" sz="1100" b="1" i="0" baseline="0" noProof="0" dirty="0" err="1">
                          <a:solidFill>
                            <a:srgbClr val="002060"/>
                          </a:solidFill>
                        </a:rPr>
                        <a:t>ami</a:t>
                      </a:r>
                      <a:r>
                        <a:rPr lang="en-GB" sz="1100" b="1" i="0" baseline="0" noProof="0" dirty="0">
                          <a:solidFill>
                            <a:srgbClr val="002060"/>
                          </a:solidFill>
                        </a:rPr>
                        <a:t>(e)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en-GB" sz="1100" i="1" baseline="0" noProof="0" dirty="0">
                          <a:solidFill>
                            <a:srgbClr val="00B0F0"/>
                          </a:solidFill>
                        </a:rPr>
                        <a:t>with my best friend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193650"/>
                  </a:ext>
                </a:extLst>
              </a:tr>
              <a:tr h="10503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j’écoute </a:t>
                      </a: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(de la musique avec mes écouteurs).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listen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(to music on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headphones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). </a:t>
                      </a:r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787730"/>
                  </a:ext>
                </a:extLst>
              </a:tr>
              <a:tr h="15869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ne suis pas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not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ne fais rien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anything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ne fais pas DE … 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do … </a:t>
                      </a: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je ne fais jamais DE … </a:t>
                      </a:r>
                    </a:p>
                    <a:p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do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274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514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21D61F-CB36-440E-922F-0DF7E3514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84" y="1980047"/>
            <a:ext cx="2961042" cy="2380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213074-2A94-433B-AC46-F86AB5214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90" y="1899420"/>
            <a:ext cx="7254240" cy="25414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1BC779-6B99-4010-93E3-C63266DF01CA}"/>
              </a:ext>
            </a:extLst>
          </p:cNvPr>
          <p:cNvSpPr txBox="1"/>
          <p:nvPr/>
        </p:nvSpPr>
        <p:spPr>
          <a:xfrm>
            <a:off x="4803808" y="4725285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https://www.flippity.net/ra.php?k=1AQbKz1l3RxO7aqsszOE6FwdzER1qyIhSF-oiCt8XNp0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497C95-751F-43B3-B47D-1B0B48C538CF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Arial Black" panose="020B0A04020102020204" pitchFamily="34" charset="0"/>
              </a:rPr>
              <a:t>Est-</a:t>
            </a:r>
            <a:r>
              <a:rPr lang="en-GB" sz="3600" b="1" dirty="0" err="1">
                <a:latin typeface="Arial Black" panose="020B0A04020102020204" pitchFamily="34" charset="0"/>
              </a:rPr>
              <a:t>ce</a:t>
            </a:r>
            <a:r>
              <a:rPr lang="en-GB" sz="3600" b="1" dirty="0">
                <a:latin typeface="Arial Black" panose="020B0A04020102020204" pitchFamily="34" charset="0"/>
              </a:rPr>
              <a:t> que </a:t>
            </a:r>
            <a:r>
              <a:rPr lang="en-GB" sz="3600" b="1" dirty="0" err="1">
                <a:latin typeface="Arial Black" panose="020B0A04020102020204" pitchFamily="34" charset="0"/>
              </a:rPr>
              <a:t>tu</a:t>
            </a:r>
            <a:r>
              <a:rPr lang="en-GB" sz="3600" b="1" dirty="0">
                <a:latin typeface="Arial Black" panose="020B0A04020102020204" pitchFamily="34" charset="0"/>
              </a:rPr>
              <a:t> as une vie active? </a:t>
            </a:r>
          </a:p>
        </p:txBody>
      </p:sp>
    </p:spTree>
    <p:extLst>
      <p:ext uri="{BB962C8B-B14F-4D97-AF65-F5344CB8AC3E}">
        <p14:creationId xmlns:p14="http://schemas.microsoft.com/office/powerpoint/2010/main" val="29924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275025"/>
              </p:ext>
            </p:extLst>
          </p:nvPr>
        </p:nvGraphicFramePr>
        <p:xfrm>
          <a:off x="712270" y="1"/>
          <a:ext cx="9750392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271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26135">
                  <a:extLst>
                    <a:ext uri="{9D8B030D-6E8A-4147-A177-3AD203B41FA5}">
                      <a16:colId xmlns:a16="http://schemas.microsoft.com/office/drawing/2014/main" val="934326713"/>
                    </a:ext>
                  </a:extLst>
                </a:gridCol>
                <a:gridCol w="1387925">
                  <a:extLst>
                    <a:ext uri="{9D8B030D-6E8A-4147-A177-3AD203B41FA5}">
                      <a16:colId xmlns:a16="http://schemas.microsoft.com/office/drawing/2014/main" val="2005226397"/>
                    </a:ext>
                  </a:extLst>
                </a:gridCol>
                <a:gridCol w="919949">
                  <a:extLst>
                    <a:ext uri="{9D8B030D-6E8A-4147-A177-3AD203B41FA5}">
                      <a16:colId xmlns:a16="http://schemas.microsoft.com/office/drawing/2014/main" val="2187000692"/>
                    </a:ext>
                  </a:extLst>
                </a:gridCol>
                <a:gridCol w="414240">
                  <a:extLst>
                    <a:ext uri="{9D8B030D-6E8A-4147-A177-3AD203B41FA5}">
                      <a16:colId xmlns:a16="http://schemas.microsoft.com/office/drawing/2014/main" val="616899672"/>
                    </a:ext>
                  </a:extLst>
                </a:gridCol>
                <a:gridCol w="1065496">
                  <a:extLst>
                    <a:ext uri="{9D8B030D-6E8A-4147-A177-3AD203B41FA5}">
                      <a16:colId xmlns:a16="http://schemas.microsoft.com/office/drawing/2014/main" val="2006355759"/>
                    </a:ext>
                  </a:extLst>
                </a:gridCol>
                <a:gridCol w="965380">
                  <a:extLst>
                    <a:ext uri="{9D8B030D-6E8A-4147-A177-3AD203B41FA5}">
                      <a16:colId xmlns:a16="http://schemas.microsoft.com/office/drawing/2014/main" val="435841731"/>
                    </a:ext>
                  </a:extLst>
                </a:gridCol>
                <a:gridCol w="562013">
                  <a:extLst>
                    <a:ext uri="{9D8B030D-6E8A-4147-A177-3AD203B41FA5}">
                      <a16:colId xmlns:a16="http://schemas.microsoft.com/office/drawing/2014/main" val="1329723238"/>
                    </a:ext>
                  </a:extLst>
                </a:gridCol>
                <a:gridCol w="2756536">
                  <a:extLst>
                    <a:ext uri="{9D8B030D-6E8A-4147-A177-3AD203B41FA5}">
                      <a16:colId xmlns:a16="http://schemas.microsoft.com/office/drawing/2014/main" val="3343929105"/>
                    </a:ext>
                  </a:extLst>
                </a:gridCol>
              </a:tblGrid>
              <a:tr h="386642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M1-8   Pourquoi aimes-tu ces activités?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these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activities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8664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75484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dirais 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say that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  <a:endParaRPr lang="fr-FR" sz="12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ike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cette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this activity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passionate about it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m’interesse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interested in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ike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cette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this activity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passionate about it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m’interesse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interested in it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parce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  <a:endParaRPr lang="en-GB" sz="12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reposant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relaxing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 pour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mentale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for (mental) health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202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permet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de / d’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enables me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reposer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relax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passer du temps avec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spend time with my friends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oublier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problèmes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forget my problems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5254073"/>
                  </a:ext>
                </a:extLst>
              </a:tr>
              <a:tr h="289982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893489"/>
                  </a:ext>
                </a:extLst>
              </a:tr>
              <a:tr h="45002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 3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                   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                  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GB" sz="1200" b="0" i="1" dirty="0">
                          <a:solidFill>
                            <a:schemeClr val="bg1"/>
                          </a:solidFill>
                        </a:rPr>
                        <a:t>    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i="1">
                          <a:solidFill>
                            <a:schemeClr val="bg1"/>
                          </a:solidFill>
                        </a:rPr>
                        <a:t>    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582985"/>
                  </a:ext>
                </a:extLst>
              </a:tr>
              <a:tr h="226957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other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hand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copains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 think that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parents pensent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parents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frère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brother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soeur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sister thinks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gens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disent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say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…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agree with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ne suis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disagree with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agree with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ne suis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d’accord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disagree with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them.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lui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him.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her.</a:t>
                      </a:r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them.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lui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him.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her.</a:t>
                      </a:r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401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D10B85-A8B3-458A-AD39-1094815F0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68" y="1043798"/>
            <a:ext cx="4524375" cy="36385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C17EB0-48A4-4A56-8790-1B351F436B88}"/>
              </a:ext>
            </a:extLst>
          </p:cNvPr>
          <p:cNvSpPr txBox="1"/>
          <p:nvPr/>
        </p:nvSpPr>
        <p:spPr>
          <a:xfrm>
            <a:off x="767615" y="4817285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https://www.flippity.net/fc.php?k=1KIryHipuIp_D_6AbtHahtYe_w1j50lEmE9QUqI_xmCw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A33372-567E-416A-8582-774E0157C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960" y="1164045"/>
            <a:ext cx="6829425" cy="2716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4C725F-60FE-4D10-B237-832B666B4A66}"/>
              </a:ext>
            </a:extLst>
          </p:cNvPr>
          <p:cNvSpPr txBox="1"/>
          <p:nvPr/>
        </p:nvSpPr>
        <p:spPr>
          <a:xfrm>
            <a:off x="5098983" y="5370789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https://www.flippity.net/ra.php?k=1gi82kKYz0CF5FQy4YulxgSZzBq4kS9rn9F5nVLy90cU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41ED96-2F73-4EDE-86DA-C7C04706FCC3}"/>
              </a:ext>
            </a:extLst>
          </p:cNvPr>
          <p:cNvSpPr txBox="1"/>
          <p:nvPr/>
        </p:nvSpPr>
        <p:spPr>
          <a:xfrm>
            <a:off x="0" y="0"/>
            <a:ext cx="122746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Arial Black" panose="020B0A04020102020204" pitchFamily="34" charset="0"/>
              </a:rPr>
              <a:t>Pourquoi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aimes-tu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ces</a:t>
            </a:r>
            <a:r>
              <a:rPr lang="en-GB" sz="3600" b="1" dirty="0">
                <a:latin typeface="Arial Black" panose="020B0A04020102020204" pitchFamily="34" charset="0"/>
              </a:rPr>
              <a:t> </a:t>
            </a:r>
            <a:r>
              <a:rPr lang="en-GB" sz="3600" b="1" dirty="0" err="1">
                <a:latin typeface="Arial Black" panose="020B0A04020102020204" pitchFamily="34" charset="0"/>
              </a:rPr>
              <a:t>activités</a:t>
            </a:r>
            <a:r>
              <a:rPr lang="en-GB" sz="3600" b="1" dirty="0">
                <a:latin typeface="Arial Black" panose="020B0A04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659863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59819"/>
              </p:ext>
            </p:extLst>
          </p:nvPr>
        </p:nvGraphicFramePr>
        <p:xfrm>
          <a:off x="0" y="-97668"/>
          <a:ext cx="12195629" cy="6955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280">
                  <a:extLst>
                    <a:ext uri="{9D8B030D-6E8A-4147-A177-3AD203B41FA5}">
                      <a16:colId xmlns:a16="http://schemas.microsoft.com/office/drawing/2014/main" val="1721827559"/>
                    </a:ext>
                  </a:extLst>
                </a:gridCol>
                <a:gridCol w="194377">
                  <a:extLst>
                    <a:ext uri="{9D8B030D-6E8A-4147-A177-3AD203B41FA5}">
                      <a16:colId xmlns:a16="http://schemas.microsoft.com/office/drawing/2014/main" val="1928537900"/>
                    </a:ext>
                  </a:extLst>
                </a:gridCol>
                <a:gridCol w="798897">
                  <a:extLst>
                    <a:ext uri="{9D8B030D-6E8A-4147-A177-3AD203B41FA5}">
                      <a16:colId xmlns:a16="http://schemas.microsoft.com/office/drawing/2014/main" val="2950358388"/>
                    </a:ext>
                  </a:extLst>
                </a:gridCol>
                <a:gridCol w="548144">
                  <a:extLst>
                    <a:ext uri="{9D8B030D-6E8A-4147-A177-3AD203B41FA5}">
                      <a16:colId xmlns:a16="http://schemas.microsoft.com/office/drawing/2014/main" val="724426574"/>
                    </a:ext>
                  </a:extLst>
                </a:gridCol>
                <a:gridCol w="597262">
                  <a:extLst>
                    <a:ext uri="{9D8B030D-6E8A-4147-A177-3AD203B41FA5}">
                      <a16:colId xmlns:a16="http://schemas.microsoft.com/office/drawing/2014/main" val="3738859561"/>
                    </a:ext>
                  </a:extLst>
                </a:gridCol>
                <a:gridCol w="664143">
                  <a:extLst>
                    <a:ext uri="{9D8B030D-6E8A-4147-A177-3AD203B41FA5}">
                      <a16:colId xmlns:a16="http://schemas.microsoft.com/office/drawing/2014/main" val="1509375380"/>
                    </a:ext>
                  </a:extLst>
                </a:gridCol>
                <a:gridCol w="580457">
                  <a:extLst>
                    <a:ext uri="{9D8B030D-6E8A-4147-A177-3AD203B41FA5}">
                      <a16:colId xmlns:a16="http://schemas.microsoft.com/office/drawing/2014/main" val="1443295516"/>
                    </a:ext>
                  </a:extLst>
                </a:gridCol>
                <a:gridCol w="391695">
                  <a:extLst>
                    <a:ext uri="{9D8B030D-6E8A-4147-A177-3AD203B41FA5}">
                      <a16:colId xmlns:a16="http://schemas.microsoft.com/office/drawing/2014/main" val="1197520728"/>
                    </a:ext>
                  </a:extLst>
                </a:gridCol>
                <a:gridCol w="356134">
                  <a:extLst>
                    <a:ext uri="{9D8B030D-6E8A-4147-A177-3AD203B41FA5}">
                      <a16:colId xmlns:a16="http://schemas.microsoft.com/office/drawing/2014/main" val="202498044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32519592"/>
                    </a:ext>
                  </a:extLst>
                </a:gridCol>
                <a:gridCol w="989531">
                  <a:extLst>
                    <a:ext uri="{9D8B030D-6E8A-4147-A177-3AD203B41FA5}">
                      <a16:colId xmlns:a16="http://schemas.microsoft.com/office/drawing/2014/main" val="1624377119"/>
                    </a:ext>
                  </a:extLst>
                </a:gridCol>
                <a:gridCol w="781518">
                  <a:extLst>
                    <a:ext uri="{9D8B030D-6E8A-4147-A177-3AD203B41FA5}">
                      <a16:colId xmlns:a16="http://schemas.microsoft.com/office/drawing/2014/main" val="1488149394"/>
                    </a:ext>
                  </a:extLst>
                </a:gridCol>
                <a:gridCol w="1116530">
                  <a:extLst>
                    <a:ext uri="{9D8B030D-6E8A-4147-A177-3AD203B41FA5}">
                      <a16:colId xmlns:a16="http://schemas.microsoft.com/office/drawing/2014/main" val="685408923"/>
                    </a:ext>
                  </a:extLst>
                </a:gridCol>
                <a:gridCol w="837398">
                  <a:extLst>
                    <a:ext uri="{9D8B030D-6E8A-4147-A177-3AD203B41FA5}">
                      <a16:colId xmlns:a16="http://schemas.microsoft.com/office/drawing/2014/main" val="3362532738"/>
                    </a:ext>
                  </a:extLst>
                </a:gridCol>
                <a:gridCol w="808522">
                  <a:extLst>
                    <a:ext uri="{9D8B030D-6E8A-4147-A177-3AD203B41FA5}">
                      <a16:colId xmlns:a16="http://schemas.microsoft.com/office/drawing/2014/main" val="828504280"/>
                    </a:ext>
                  </a:extLst>
                </a:gridCol>
                <a:gridCol w="789272">
                  <a:extLst>
                    <a:ext uri="{9D8B030D-6E8A-4147-A177-3AD203B41FA5}">
                      <a16:colId xmlns:a16="http://schemas.microsoft.com/office/drawing/2014/main" val="3722730063"/>
                    </a:ext>
                  </a:extLst>
                </a:gridCol>
                <a:gridCol w="1039949">
                  <a:extLst>
                    <a:ext uri="{9D8B030D-6E8A-4147-A177-3AD203B41FA5}">
                      <a16:colId xmlns:a16="http://schemas.microsoft.com/office/drawing/2014/main" val="764407810"/>
                    </a:ext>
                  </a:extLst>
                </a:gridCol>
              </a:tblGrid>
              <a:tr h="356485">
                <a:tc gridSpan="17">
                  <a:txBody>
                    <a:bodyPr/>
                    <a:lstStyle/>
                    <a:p>
                      <a:r>
                        <a:rPr lang="fr-FR" noProof="0" dirty="0"/>
                        <a:t>M1-9</a:t>
                      </a:r>
                      <a:r>
                        <a:rPr lang="fr-FR" baseline="0" noProof="0" dirty="0"/>
                        <a:t>  Qu’est-ce que tu vas faire le week-end prochain?</a:t>
                      </a:r>
                      <a:endParaRPr lang="fr-FR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039904"/>
                  </a:ext>
                </a:extLst>
              </a:tr>
              <a:tr h="30675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200" b="0" noProof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637401"/>
                  </a:ext>
                </a:extLst>
              </a:tr>
              <a:tr h="3814888"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Le week-end prochain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Next weekend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Ce week-end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This weekend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une heure 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deux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2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trois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quatre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cinq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six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6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sept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7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huit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8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neuf heures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9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dix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onze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11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douze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12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midi 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midday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minuit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midnight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à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at 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vers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around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une heure 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deux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2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trois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quatre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cinq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six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6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sept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7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huit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8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neuf heures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9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dix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onze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11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douze heures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12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midi 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baseline="0" dirty="0" err="1">
                          <a:solidFill>
                            <a:srgbClr val="00B0F0"/>
                          </a:solidFill>
                        </a:rPr>
                        <a:t>midday</a:t>
                      </a:r>
                      <a:endParaRPr lang="fr-FR" sz="1100" b="0" i="1" baseline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minuit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midnight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vais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to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cinq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5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dix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et quart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15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vingt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20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vingt-cinq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25 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et demie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30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trente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30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trente-cinq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35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moins vingt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20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</a:rPr>
                        <a:t> to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moins le quart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quarter to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moins dix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10 to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moins cinq 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5 to</a:t>
                      </a: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vais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to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>
                          <a:solidFill>
                            <a:srgbClr val="002060"/>
                          </a:solidFill>
                        </a:rPr>
                        <a:t>aller à un match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go to a match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u="none" noProof="0" dirty="0">
                          <a:solidFill>
                            <a:srgbClr val="002060"/>
                          </a:solidFill>
                        </a:rPr>
                        <a:t>aller en ville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go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inot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town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faire les magasins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go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shopping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faire du patin à glace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go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ice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skating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manger au fast-food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eat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in a fast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food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restaurant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aller au cinéma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go to the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voir un spectacle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see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a show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jouer à des jeux vidéos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video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endParaRPr lang="fr-FR" sz="11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rester chez moi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stay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at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house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avec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mes amis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friends</a:t>
                      </a: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mon ami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mon amie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mes copains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friends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mon copain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ma copine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ma famille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family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 mère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mother</a:t>
                      </a: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mon père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father</a:t>
                      </a: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mes parents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parents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aussi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also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plus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in addition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après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after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on va…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are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to…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nous allons…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are </a:t>
                      </a:r>
                      <a:r>
                        <a:rPr lang="fr-FR" sz="1100" i="1" baseline="0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baseline="0" noProof="0" dirty="0">
                          <a:solidFill>
                            <a:srgbClr val="00B0F0"/>
                          </a:solidFill>
                        </a:rPr>
                        <a:t> to…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ça va être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cool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intéressant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génial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brilliant</a:t>
                      </a:r>
                      <a:r>
                        <a:rPr lang="fr-FR" sz="1100" noProof="0" dirty="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fabuleux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fabulous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52709"/>
                  </a:ext>
                </a:extLst>
              </a:tr>
              <a:tr h="366520">
                <a:tc gridSpan="17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>
                          <a:solidFill>
                            <a:schemeClr val="bg1"/>
                          </a:solidFill>
                        </a:rPr>
                        <a:t>EXTRA DETAIL  (</a:t>
                      </a:r>
                      <a:r>
                        <a:rPr lang="fr-FR" sz="1100" i="1" noProof="0" dirty="0" err="1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100" i="1" noProof="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769703"/>
                  </a:ext>
                </a:extLst>
              </a:tr>
              <a:tr h="30675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fr-FR" sz="1200" b="0" i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noProof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fr-FR" sz="1200" b="0" i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b="0" i="1" noProof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noProof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fr-FR" sz="1200" b="0" i="1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/>
                      <a:r>
                        <a:rPr lang="fr-FR" sz="1200" b="0" i="1" noProof="0" dirty="0">
                          <a:solidFill>
                            <a:schemeClr val="bg1"/>
                          </a:solidFill>
                        </a:rPr>
                        <a:t>          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653356"/>
                  </a:ext>
                </a:extLst>
              </a:tr>
              <a:tr h="17065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cependant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however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ne vais 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goin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g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to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on ne va 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are not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to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nous n’allons pas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are not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 err="1">
                          <a:solidFill>
                            <a:srgbClr val="7030A0"/>
                          </a:solidFill>
                        </a:rPr>
                        <a:t>repeat</a:t>
                      </a:r>
                      <a:r>
                        <a:rPr lang="fr-FR" sz="1100" b="1" noProof="0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fr-FR" sz="1100" b="1" noProof="0" dirty="0" err="1">
                          <a:solidFill>
                            <a:srgbClr val="7030A0"/>
                          </a:solidFill>
                        </a:rPr>
                        <a:t>number</a:t>
                      </a:r>
                      <a:r>
                        <a:rPr lang="fr-FR" sz="1100" b="1" noProof="0" dirty="0">
                          <a:solidFill>
                            <a:srgbClr val="7030A0"/>
                          </a:solidFill>
                        </a:rPr>
                        <a:t>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parce que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parce que 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c’est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c’est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trop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too</a:t>
                      </a: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100" noProof="0" dirty="0"/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vraiment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really</a:t>
                      </a:r>
                      <a:endParaRPr lang="fr-FR" sz="1100" b="1" noProof="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rubbish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barbant.</a:t>
                      </a:r>
                    </a:p>
                    <a:p>
                      <a:pPr>
                        <a:lnSpc>
                          <a:spcPct val="114000"/>
                        </a:lnSpc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endParaRPr lang="fr-FR" sz="1100" b="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7501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577" y="5198852"/>
            <a:ext cx="2293348" cy="15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59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C5D658-7EE4-45AE-A05D-52B5D974F1BC}"/>
              </a:ext>
            </a:extLst>
          </p:cNvPr>
          <p:cNvSpPr txBox="1"/>
          <p:nvPr/>
        </p:nvSpPr>
        <p:spPr>
          <a:xfrm>
            <a:off x="-211756" y="0"/>
            <a:ext cx="1266684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Arial Black" panose="020B0A04020102020204" pitchFamily="34" charset="0"/>
              </a:rPr>
              <a:t>Qu’est-ce</a:t>
            </a:r>
            <a:r>
              <a:rPr lang="en-GB" sz="3600" b="1" dirty="0">
                <a:latin typeface="Arial Black" panose="020B0A04020102020204" pitchFamily="34" charset="0"/>
              </a:rPr>
              <a:t> que </a:t>
            </a:r>
            <a:r>
              <a:rPr lang="en-GB" sz="3600" b="1" dirty="0" err="1">
                <a:latin typeface="Arial Black" panose="020B0A04020102020204" pitchFamily="34" charset="0"/>
              </a:rPr>
              <a:t>tu</a:t>
            </a:r>
            <a:r>
              <a:rPr lang="en-GB" sz="3600" b="1" dirty="0">
                <a:latin typeface="Arial Black" panose="020B0A04020102020204" pitchFamily="34" charset="0"/>
              </a:rPr>
              <a:t> vas faire le week-end prochain?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A0144-F5FE-4AA1-AAB8-23134960AB27}"/>
              </a:ext>
            </a:extLst>
          </p:cNvPr>
          <p:cNvSpPr txBox="1"/>
          <p:nvPr/>
        </p:nvSpPr>
        <p:spPr>
          <a:xfrm>
            <a:off x="529390" y="4840789"/>
            <a:ext cx="6448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https://www.flippity.net/fc.php?k=1hjKM8o9FNwkH2m2tOjAU0oO8aBKhJHiXqRGoH277SjM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3200B0-CC0D-4178-ABD0-F02B6B2C5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72" y="1370880"/>
            <a:ext cx="4267200" cy="339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980FD3-8D8D-4114-9800-7D95B0612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242" y="1145707"/>
            <a:ext cx="7451558" cy="33607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548346-EA7F-407B-9F7E-E6227EF7134D}"/>
              </a:ext>
            </a:extLst>
          </p:cNvPr>
          <p:cNvSpPr txBox="1"/>
          <p:nvPr/>
        </p:nvSpPr>
        <p:spPr>
          <a:xfrm>
            <a:off x="4784558" y="5242963"/>
            <a:ext cx="6448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https://www.flippity.net/ra.php?k=16_-28h21wwJUdIB-vQmlIuLYx5U-cBnGDIPRJSWP3GE</a:t>
            </a:r>
          </a:p>
        </p:txBody>
      </p:sp>
    </p:spTree>
    <p:extLst>
      <p:ext uri="{BB962C8B-B14F-4D97-AF65-F5344CB8AC3E}">
        <p14:creationId xmlns:p14="http://schemas.microsoft.com/office/powerpoint/2010/main" val="3929003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685445"/>
              </p:ext>
            </p:extLst>
          </p:nvPr>
        </p:nvGraphicFramePr>
        <p:xfrm>
          <a:off x="1" y="5"/>
          <a:ext cx="12191999" cy="68924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508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25080">
                  <a:extLst>
                    <a:ext uri="{9D8B030D-6E8A-4147-A177-3AD203B41FA5}">
                      <a16:colId xmlns:a16="http://schemas.microsoft.com/office/drawing/2014/main" val="3258694314"/>
                    </a:ext>
                  </a:extLst>
                </a:gridCol>
                <a:gridCol w="75389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92532">
                  <a:extLst>
                    <a:ext uri="{9D8B030D-6E8A-4147-A177-3AD203B41FA5}">
                      <a16:colId xmlns:a16="http://schemas.microsoft.com/office/drawing/2014/main" val="1106989473"/>
                    </a:ext>
                  </a:extLst>
                </a:gridCol>
                <a:gridCol w="121229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3442074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187339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187339">
                  <a:extLst>
                    <a:ext uri="{9D8B030D-6E8A-4147-A177-3AD203B41FA5}">
                      <a16:colId xmlns:a16="http://schemas.microsoft.com/office/drawing/2014/main" val="4092841317"/>
                    </a:ext>
                  </a:extLst>
                </a:gridCol>
                <a:gridCol w="1466364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64767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M1.10  Qu’est-ce que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récemment avec tes amis?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C’était comment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Have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gone out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recently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and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How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was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14754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738640">
                <a:tc row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Récemment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Le week-end dernier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Hier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d’abord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of 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ensuite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plus tard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enfin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(p)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allé(e)(s)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resté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(e)(s)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(e)(s)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out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restaurant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pub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pub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endParaRPr lang="en-GB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little</a:t>
                      </a:r>
                    </a:p>
                    <a:p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complètement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génial.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FR" sz="1100" b="1" i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intéressant.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parfait.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perfect.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exciting.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ennuyeux.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fabuleux.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fabulous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désastreux.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disastrous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15692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il/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he/she</a:t>
                      </a:r>
                    </a:p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avons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avez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(p)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passé (un bon week-end)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spent (a good weekend)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visité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…(un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visited… (a museum)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 (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match / une exposition 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  (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match / an exhibition / my favourite band)</a:t>
                      </a: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mangé  (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 restaurant)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 restaurant)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bu (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lemonade)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drank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lemonade)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écouté (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musique)</a:t>
                      </a:r>
                    </a:p>
                    <a:p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(to music)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lu (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bon livre)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good book)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acheté (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tee-shirt)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t-shirt)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fait de la natation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swam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joué (au tennis)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(tennis)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regardé (un concert / un film au cinéma)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(a concert / a film at the cinéma)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chanté (des chansons / dans une chorale)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sang (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in a choir)</a:t>
                      </a:r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132" y="1106494"/>
            <a:ext cx="1900645" cy="114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05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C5D658-7EE4-45AE-A05D-52B5D974F1BC}"/>
              </a:ext>
            </a:extLst>
          </p:cNvPr>
          <p:cNvSpPr txBox="1"/>
          <p:nvPr/>
        </p:nvSpPr>
        <p:spPr>
          <a:xfrm>
            <a:off x="0" y="0"/>
            <a:ext cx="1227461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latin typeface="Arial Black" panose="020B0A04020102020204" pitchFamily="34" charset="0"/>
              </a:rPr>
              <a:t>Qu’est-ce</a:t>
            </a:r>
            <a:r>
              <a:rPr lang="en-GB" sz="3200" b="1" dirty="0">
                <a:latin typeface="Arial Black" panose="020B0A04020102020204" pitchFamily="34" charset="0"/>
              </a:rPr>
              <a:t> que </a:t>
            </a:r>
            <a:r>
              <a:rPr lang="en-GB" sz="3200" b="1" dirty="0" err="1">
                <a:latin typeface="Arial Black" panose="020B0A04020102020204" pitchFamily="34" charset="0"/>
              </a:rPr>
              <a:t>tu</a:t>
            </a:r>
            <a:r>
              <a:rPr lang="en-GB" sz="3200" b="1" dirty="0">
                <a:latin typeface="Arial Black" panose="020B0A04020102020204" pitchFamily="34" charset="0"/>
              </a:rPr>
              <a:t> as fait </a:t>
            </a:r>
            <a:r>
              <a:rPr lang="en-GB" sz="3200" b="1" dirty="0" err="1">
                <a:latin typeface="Arial Black" panose="020B0A04020102020204" pitchFamily="34" charset="0"/>
              </a:rPr>
              <a:t>récemment</a:t>
            </a:r>
            <a:r>
              <a:rPr lang="en-GB" sz="3200" b="1" dirty="0">
                <a:latin typeface="Arial Black" panose="020B0A04020102020204" pitchFamily="34" charset="0"/>
              </a:rPr>
              <a:t> avec </a:t>
            </a:r>
            <a:r>
              <a:rPr lang="en-GB" sz="3200" b="1" dirty="0" err="1">
                <a:latin typeface="Arial Black" panose="020B0A04020102020204" pitchFamily="34" charset="0"/>
              </a:rPr>
              <a:t>tes</a:t>
            </a:r>
            <a:r>
              <a:rPr lang="en-GB" sz="3200" b="1" dirty="0">
                <a:latin typeface="Arial Black" panose="020B0A04020102020204" pitchFamily="34" charset="0"/>
              </a:rPr>
              <a:t> </a:t>
            </a:r>
            <a:r>
              <a:rPr lang="en-GB" sz="3200" b="1" dirty="0" err="1">
                <a:latin typeface="Arial Black" panose="020B0A04020102020204" pitchFamily="34" charset="0"/>
              </a:rPr>
              <a:t>amis</a:t>
            </a:r>
            <a:r>
              <a:rPr lang="en-GB" sz="3200" b="1" dirty="0">
                <a:latin typeface="Arial Black" panose="020B0A04020102020204" pitchFamily="34" charset="0"/>
              </a:rPr>
              <a:t>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B4AFED-823C-4733-870A-BD6B44570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98" y="1196641"/>
            <a:ext cx="4505325" cy="37909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E5FDD7-8C5C-43F6-B917-C326D1E07CA5}"/>
              </a:ext>
            </a:extLst>
          </p:cNvPr>
          <p:cNvSpPr txBox="1"/>
          <p:nvPr/>
        </p:nvSpPr>
        <p:spPr>
          <a:xfrm>
            <a:off x="589998" y="5115109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https://www.flippity.net/fc.php?k=1flHiPis_F24nSMpdnyri0sHcH1eflTiJrtbHenbdUnc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82E066-63C8-4DA5-B3D0-AF0E0CB98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42891"/>
            <a:ext cx="5024387" cy="19126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A5CAE9-C27E-4574-B74C-2FF53C4531FD}"/>
              </a:ext>
            </a:extLst>
          </p:cNvPr>
          <p:cNvSpPr txBox="1"/>
          <p:nvPr/>
        </p:nvSpPr>
        <p:spPr>
          <a:xfrm>
            <a:off x="5889458" y="4167293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https://www.flippity.net/ra.php?k=19q12iZTjZ_jY8p_8LlV4D16OOJ3q0G58s1DApeldCv8</a:t>
            </a:r>
          </a:p>
        </p:txBody>
      </p:sp>
    </p:spTree>
    <p:extLst>
      <p:ext uri="{BB962C8B-B14F-4D97-AF65-F5344CB8AC3E}">
        <p14:creationId xmlns:p14="http://schemas.microsoft.com/office/powerpoint/2010/main" val="3242072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20594</TotalTime>
  <Words>3777</Words>
  <Application>Microsoft Office PowerPoint</Application>
  <PresentationFormat>Widescreen</PresentationFormat>
  <Paragraphs>1220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AvenirNext LT Pro Bold</vt:lpstr>
      <vt:lpstr>Calibri</vt:lpstr>
      <vt:lpstr>Calibri (Body)</vt:lpstr>
      <vt:lpstr>Calibri Light</vt:lpstr>
      <vt:lpstr>Office Theme</vt:lpstr>
      <vt:lpstr>MODULE 1 GCSE French Higher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48</cp:revision>
  <dcterms:created xsi:type="dcterms:W3CDTF">2021-06-16T07:38:02Z</dcterms:created>
  <dcterms:modified xsi:type="dcterms:W3CDTF">2024-06-07T08:49:11Z</dcterms:modified>
</cp:coreProperties>
</file>