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0" r:id="rId2"/>
    <p:sldId id="261" r:id="rId3"/>
    <p:sldId id="262" r:id="rId4"/>
    <p:sldId id="263" r:id="rId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68"/>
    <p:restoredTop sz="94624"/>
  </p:normalViewPr>
  <p:slideViewPr>
    <p:cSldViewPr snapToGrid="0" snapToObjects="1">
      <p:cViewPr varScale="1">
        <p:scale>
          <a:sx n="106" d="100"/>
          <a:sy n="106" d="100"/>
        </p:scale>
        <p:origin x="10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1.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arine Hutchinson" userId="c635759b-9870-4c5e-865d-c7e64a25b5dd" providerId="ADAL" clId="{0B2F25AD-1352-A548-BA08-15EC652C4920}"/>
    <pc:docChg chg="undo custSel addSld delSld modSld">
      <pc:chgData name="Katharine Hutchinson" userId="c635759b-9870-4c5e-865d-c7e64a25b5dd" providerId="ADAL" clId="{0B2F25AD-1352-A548-BA08-15EC652C4920}" dt="2019-08-27T14:42:28.726" v="440" actId="20577"/>
      <pc:docMkLst>
        <pc:docMk/>
      </pc:docMkLst>
      <pc:sldChg chg="modSp">
        <pc:chgData name="Katharine Hutchinson" userId="c635759b-9870-4c5e-865d-c7e64a25b5dd" providerId="ADAL" clId="{0B2F25AD-1352-A548-BA08-15EC652C4920}" dt="2019-08-27T14:42:28.726" v="440" actId="20577"/>
        <pc:sldMkLst>
          <pc:docMk/>
          <pc:sldMk cId="514055543" sldId="260"/>
        </pc:sldMkLst>
        <pc:spChg chg="mod">
          <ac:chgData name="Katharine Hutchinson" userId="c635759b-9870-4c5e-865d-c7e64a25b5dd" providerId="ADAL" clId="{0B2F25AD-1352-A548-BA08-15EC652C4920}" dt="2019-08-27T14:16:56.636" v="366" actId="1076"/>
          <ac:spMkLst>
            <pc:docMk/>
            <pc:sldMk cId="514055543" sldId="260"/>
            <ac:spMk id="7" creationId="{BA731F4B-99C4-2C44-B5A0-D1E5D98DBF6A}"/>
          </ac:spMkLst>
        </pc:spChg>
        <pc:graphicFrameChg chg="modGraphic">
          <ac:chgData name="Katharine Hutchinson" userId="c635759b-9870-4c5e-865d-c7e64a25b5dd" providerId="ADAL" clId="{0B2F25AD-1352-A548-BA08-15EC652C4920}" dt="2019-08-27T14:42:28.726" v="440" actId="20577"/>
          <ac:graphicFrameMkLst>
            <pc:docMk/>
            <pc:sldMk cId="514055543" sldId="260"/>
            <ac:graphicFrameMk id="4" creationId="{46379187-53A3-D54F-A200-9592DD2304AF}"/>
          </ac:graphicFrameMkLst>
        </pc:graphicFrameChg>
      </pc:sldChg>
      <pc:sldChg chg="modSp">
        <pc:chgData name="Katharine Hutchinson" userId="c635759b-9870-4c5e-865d-c7e64a25b5dd" providerId="ADAL" clId="{0B2F25AD-1352-A548-BA08-15EC652C4920}" dt="2019-08-27T14:20:57.257" v="425" actId="20577"/>
        <pc:sldMkLst>
          <pc:docMk/>
          <pc:sldMk cId="3815954761" sldId="261"/>
        </pc:sldMkLst>
        <pc:spChg chg="mod">
          <ac:chgData name="Katharine Hutchinson" userId="c635759b-9870-4c5e-865d-c7e64a25b5dd" providerId="ADAL" clId="{0B2F25AD-1352-A548-BA08-15EC652C4920}" dt="2019-08-27T14:17:09.234" v="383" actId="1076"/>
          <ac:spMkLst>
            <pc:docMk/>
            <pc:sldMk cId="3815954761" sldId="261"/>
            <ac:spMk id="7" creationId="{BA731F4B-99C4-2C44-B5A0-D1E5D98DBF6A}"/>
          </ac:spMkLst>
        </pc:spChg>
        <pc:graphicFrameChg chg="modGraphic">
          <ac:chgData name="Katharine Hutchinson" userId="c635759b-9870-4c5e-865d-c7e64a25b5dd" providerId="ADAL" clId="{0B2F25AD-1352-A548-BA08-15EC652C4920}" dt="2019-08-27T14:20:57.257" v="425" actId="20577"/>
          <ac:graphicFrameMkLst>
            <pc:docMk/>
            <pc:sldMk cId="3815954761" sldId="261"/>
            <ac:graphicFrameMk id="4" creationId="{46379187-53A3-D54F-A200-9592DD2304AF}"/>
          </ac:graphicFrameMkLst>
        </pc:graphicFrameChg>
      </pc:sldChg>
      <pc:sldChg chg="modSp">
        <pc:chgData name="Katharine Hutchinson" userId="c635759b-9870-4c5e-865d-c7e64a25b5dd" providerId="ADAL" clId="{0B2F25AD-1352-A548-BA08-15EC652C4920}" dt="2019-08-27T14:17:18.151" v="397" actId="1076"/>
        <pc:sldMkLst>
          <pc:docMk/>
          <pc:sldMk cId="1230274794" sldId="262"/>
        </pc:sldMkLst>
        <pc:spChg chg="mod">
          <ac:chgData name="Katharine Hutchinson" userId="c635759b-9870-4c5e-865d-c7e64a25b5dd" providerId="ADAL" clId="{0B2F25AD-1352-A548-BA08-15EC652C4920}" dt="2019-08-27T14:17:18.151" v="397" actId="1076"/>
          <ac:spMkLst>
            <pc:docMk/>
            <pc:sldMk cId="1230274794" sldId="262"/>
            <ac:spMk id="7" creationId="{BA731F4B-99C4-2C44-B5A0-D1E5D98DBF6A}"/>
          </ac:spMkLst>
        </pc:spChg>
      </pc:sldChg>
      <pc:sldChg chg="modSp">
        <pc:chgData name="Katharine Hutchinson" userId="c635759b-9870-4c5e-865d-c7e64a25b5dd" providerId="ADAL" clId="{0B2F25AD-1352-A548-BA08-15EC652C4920}" dt="2019-08-27T14:17:23.883" v="398" actId="1076"/>
        <pc:sldMkLst>
          <pc:docMk/>
          <pc:sldMk cId="609601408" sldId="263"/>
        </pc:sldMkLst>
        <pc:spChg chg="mod">
          <ac:chgData name="Katharine Hutchinson" userId="c635759b-9870-4c5e-865d-c7e64a25b5dd" providerId="ADAL" clId="{0B2F25AD-1352-A548-BA08-15EC652C4920}" dt="2019-08-27T14:17:23.883" v="398" actId="1076"/>
          <ac:spMkLst>
            <pc:docMk/>
            <pc:sldMk cId="609601408" sldId="263"/>
            <ac:spMk id="7" creationId="{BA731F4B-99C4-2C44-B5A0-D1E5D98DBF6A}"/>
          </ac:spMkLst>
        </pc:spChg>
      </pc:sldChg>
      <pc:sldChg chg="modSp del">
        <pc:chgData name="Katharine Hutchinson" userId="c635759b-9870-4c5e-865d-c7e64a25b5dd" providerId="ADAL" clId="{0B2F25AD-1352-A548-BA08-15EC652C4920}" dt="2019-08-27T14:22:21.143" v="433" actId="2696"/>
        <pc:sldMkLst>
          <pc:docMk/>
          <pc:sldMk cId="3865692460" sldId="264"/>
        </pc:sldMkLst>
        <pc:spChg chg="mod">
          <ac:chgData name="Katharine Hutchinson" userId="c635759b-9870-4c5e-865d-c7e64a25b5dd" providerId="ADAL" clId="{0B2F25AD-1352-A548-BA08-15EC652C4920}" dt="2019-08-27T14:17:32.781" v="405" actId="1076"/>
          <ac:spMkLst>
            <pc:docMk/>
            <pc:sldMk cId="3865692460" sldId="264"/>
            <ac:spMk id="7" creationId="{BA731F4B-99C4-2C44-B5A0-D1E5D98DBF6A}"/>
          </ac:spMkLst>
        </pc:spChg>
      </pc:sldChg>
      <pc:sldChg chg="addSp delSp modSp add del">
        <pc:chgData name="Katharine Hutchinson" userId="c635759b-9870-4c5e-865d-c7e64a25b5dd" providerId="ADAL" clId="{0B2F25AD-1352-A548-BA08-15EC652C4920}" dt="2019-08-27T14:22:22.520" v="434" actId="2696"/>
        <pc:sldMkLst>
          <pc:docMk/>
          <pc:sldMk cId="3555244037" sldId="265"/>
        </pc:sldMkLst>
        <pc:spChg chg="mod">
          <ac:chgData name="Katharine Hutchinson" userId="c635759b-9870-4c5e-865d-c7e64a25b5dd" providerId="ADAL" clId="{0B2F25AD-1352-A548-BA08-15EC652C4920}" dt="2019-08-27T14:17:47.377" v="416" actId="1076"/>
          <ac:spMkLst>
            <pc:docMk/>
            <pc:sldMk cId="3555244037" sldId="265"/>
            <ac:spMk id="7" creationId="{BA731F4B-99C4-2C44-B5A0-D1E5D98DBF6A}"/>
          </ac:spMkLst>
        </pc:spChg>
        <pc:graphicFrameChg chg="mod modGraphic">
          <ac:chgData name="Katharine Hutchinson" userId="c635759b-9870-4c5e-865d-c7e64a25b5dd" providerId="ADAL" clId="{0B2F25AD-1352-A548-BA08-15EC652C4920}" dt="2019-08-27T14:21:16.402" v="432" actId="20577"/>
          <ac:graphicFrameMkLst>
            <pc:docMk/>
            <pc:sldMk cId="3555244037" sldId="265"/>
            <ac:graphicFrameMk id="4" creationId="{46379187-53A3-D54F-A200-9592DD2304AF}"/>
          </ac:graphicFrameMkLst>
        </pc:graphicFrameChg>
        <pc:picChg chg="add mod">
          <ac:chgData name="Katharine Hutchinson" userId="c635759b-9870-4c5e-865d-c7e64a25b5dd" providerId="ADAL" clId="{0B2F25AD-1352-A548-BA08-15EC652C4920}" dt="2019-08-25T12:27:26.017" v="307" actId="1076"/>
          <ac:picMkLst>
            <pc:docMk/>
            <pc:sldMk cId="3555244037" sldId="265"/>
            <ac:picMk id="3" creationId="{3B5DC6EC-CD1C-E543-AD4A-E3D8C3FB67D3}"/>
          </ac:picMkLst>
        </pc:picChg>
        <pc:picChg chg="del">
          <ac:chgData name="Katharine Hutchinson" userId="c635759b-9870-4c5e-865d-c7e64a25b5dd" providerId="ADAL" clId="{0B2F25AD-1352-A548-BA08-15EC652C4920}" dt="2019-08-25T12:03:49.306" v="33" actId="478"/>
          <ac:picMkLst>
            <pc:docMk/>
            <pc:sldMk cId="3555244037" sldId="265"/>
            <ac:picMk id="5" creationId="{2221790E-BB15-524B-9BCB-77933866C412}"/>
          </ac:picMkLst>
        </pc:picChg>
        <pc:picChg chg="add del mod">
          <ac:chgData name="Katharine Hutchinson" userId="c635759b-9870-4c5e-865d-c7e64a25b5dd" providerId="ADAL" clId="{0B2F25AD-1352-A548-BA08-15EC652C4920}" dt="2019-08-25T12:27:27.531" v="308" actId="478"/>
          <ac:picMkLst>
            <pc:docMk/>
            <pc:sldMk cId="3555244037" sldId="265"/>
            <ac:picMk id="6" creationId="{D79D2445-A873-4542-9E18-D485EE3820D4}"/>
          </ac:picMkLst>
        </pc:picChg>
        <pc:picChg chg="add mod">
          <ac:chgData name="Katharine Hutchinson" userId="c635759b-9870-4c5e-865d-c7e64a25b5dd" providerId="ADAL" clId="{0B2F25AD-1352-A548-BA08-15EC652C4920}" dt="2019-08-25T12:02:48.067" v="20" actId="1076"/>
          <ac:picMkLst>
            <pc:docMk/>
            <pc:sldMk cId="3555244037" sldId="265"/>
            <ac:picMk id="8" creationId="{A1C0A55B-5088-C948-B017-C53E57691740}"/>
          </ac:picMkLst>
        </pc:picChg>
        <pc:picChg chg="del">
          <ac:chgData name="Katharine Hutchinson" userId="c635759b-9870-4c5e-865d-c7e64a25b5dd" providerId="ADAL" clId="{0B2F25AD-1352-A548-BA08-15EC652C4920}" dt="2019-08-25T12:02:39.659" v="16" actId="478"/>
          <ac:picMkLst>
            <pc:docMk/>
            <pc:sldMk cId="3555244037" sldId="265"/>
            <ac:picMk id="9" creationId="{BC60ABDD-7736-454D-A495-163E80225C27}"/>
          </ac:picMkLst>
        </pc:picChg>
      </pc:sldChg>
    </pc:docChg>
  </pc:docChgLst>
  <pc:docChgLst>
    <pc:chgData name="Katharine Hutchinson" userId="57d14ed0-dcc3-4f21-a0e4-5bcd79bfa616" providerId="ADAL" clId="{2D59AB14-30A2-824F-B79E-E8669ABB6B24}"/>
    <pc:docChg chg="modSld">
      <pc:chgData name="Katharine Hutchinson" userId="57d14ed0-dcc3-4f21-a0e4-5bcd79bfa616" providerId="ADAL" clId="{2D59AB14-30A2-824F-B79E-E8669ABB6B24}" dt="2021-07-22T17:23:08.565" v="1" actId="20577"/>
      <pc:docMkLst>
        <pc:docMk/>
      </pc:docMkLst>
      <pc:sldChg chg="modSp mod">
        <pc:chgData name="Katharine Hutchinson" userId="57d14ed0-dcc3-4f21-a0e4-5bcd79bfa616" providerId="ADAL" clId="{2D59AB14-30A2-824F-B79E-E8669ABB6B24}" dt="2021-07-22T17:23:08.565" v="1" actId="20577"/>
        <pc:sldMkLst>
          <pc:docMk/>
          <pc:sldMk cId="3815954761" sldId="261"/>
        </pc:sldMkLst>
        <pc:graphicFrameChg chg="modGraphic">
          <ac:chgData name="Katharine Hutchinson" userId="57d14ed0-dcc3-4f21-a0e4-5bcd79bfa616" providerId="ADAL" clId="{2D59AB14-30A2-824F-B79E-E8669ABB6B24}" dt="2021-07-22T17:23:08.565" v="1" actId="20577"/>
          <ac:graphicFrameMkLst>
            <pc:docMk/>
            <pc:sldMk cId="3815954761" sldId="261"/>
            <ac:graphicFrameMk id="4" creationId="{46379187-53A3-D54F-A200-9592DD2304AF}"/>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7/22/21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731464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7/22/21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2378131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7/22/21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66438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7/22/21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220218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E37A59-DF7C-3F47-B33A-60816A153CC1}" type="datetimeFigureOut">
              <a:rPr lang="en-US" smtClean="0"/>
              <a:t>7/22/21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53414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E37A59-DF7C-3F47-B33A-60816A153CC1}" type="datetimeFigureOut">
              <a:rPr lang="en-US" smtClean="0"/>
              <a:t>7/22/21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74840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E37A59-DF7C-3F47-B33A-60816A153CC1}" type="datetimeFigureOut">
              <a:rPr lang="en-US" smtClean="0"/>
              <a:t>7/22/21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84886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E37A59-DF7C-3F47-B33A-60816A153CC1}" type="datetimeFigureOut">
              <a:rPr lang="en-US" smtClean="0"/>
              <a:t>7/22/21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52973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37A59-DF7C-3F47-B33A-60816A153CC1}" type="datetimeFigureOut">
              <a:rPr lang="en-US" smtClean="0"/>
              <a:t>7/22/21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381802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37A59-DF7C-3F47-B33A-60816A153CC1}" type="datetimeFigureOut">
              <a:rPr lang="en-US" smtClean="0"/>
              <a:t>7/22/21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229761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37A59-DF7C-3F47-B33A-60816A153CC1}" type="datetimeFigureOut">
              <a:rPr lang="en-US" smtClean="0"/>
              <a:t>7/22/21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31565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37A59-DF7C-3F47-B33A-60816A153CC1}" type="datetimeFigureOut">
              <a:rPr lang="en-US" smtClean="0"/>
              <a:t>7/22/21</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2D885-0A33-6F4C-A818-E4626F98051E}" type="slidenum">
              <a:rPr lang="en-US" smtClean="0"/>
              <a:t>‹#›</a:t>
            </a:fld>
            <a:endParaRPr lang="en-US"/>
          </a:p>
        </p:txBody>
      </p:sp>
    </p:spTree>
    <p:extLst>
      <p:ext uri="{BB962C8B-B14F-4D97-AF65-F5344CB8AC3E}">
        <p14:creationId xmlns:p14="http://schemas.microsoft.com/office/powerpoint/2010/main" val="723046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379187-53A3-D54F-A200-9592DD2304AF}"/>
              </a:ext>
            </a:extLst>
          </p:cNvPr>
          <p:cNvGraphicFramePr>
            <a:graphicFrameLocks noGrp="1"/>
          </p:cNvGraphicFramePr>
          <p:nvPr>
            <p:ph idx="1"/>
            <p:extLst>
              <p:ext uri="{D42A27DB-BD31-4B8C-83A1-F6EECF244321}">
                <p14:modId xmlns:p14="http://schemas.microsoft.com/office/powerpoint/2010/main" val="3615476571"/>
              </p:ext>
            </p:extLst>
          </p:nvPr>
        </p:nvGraphicFramePr>
        <p:xfrm>
          <a:off x="283002" y="1056866"/>
          <a:ext cx="9412532" cy="5669280"/>
        </p:xfrm>
        <a:graphic>
          <a:graphicData uri="http://schemas.openxmlformats.org/drawingml/2006/table">
            <a:tbl>
              <a:tblPr firstRow="1" bandRow="1">
                <a:tableStyleId>{5940675A-B579-460E-94D1-54222C63F5DA}</a:tableStyleId>
              </a:tblPr>
              <a:tblGrid>
                <a:gridCol w="2354690">
                  <a:extLst>
                    <a:ext uri="{9D8B030D-6E8A-4147-A177-3AD203B41FA5}">
                      <a16:colId xmlns:a16="http://schemas.microsoft.com/office/drawing/2014/main" val="2819291962"/>
                    </a:ext>
                  </a:extLst>
                </a:gridCol>
                <a:gridCol w="7057842">
                  <a:extLst>
                    <a:ext uri="{9D8B030D-6E8A-4147-A177-3AD203B41FA5}">
                      <a16:colId xmlns:a16="http://schemas.microsoft.com/office/drawing/2014/main" val="2243296876"/>
                    </a:ext>
                  </a:extLst>
                </a:gridCol>
              </a:tblGrid>
              <a:tr h="402568">
                <a:tc gridSpan="2">
                  <a:txBody>
                    <a:bodyPr/>
                    <a:lstStyle/>
                    <a:p>
                      <a:r>
                        <a:rPr lang="en-GB" sz="1200" kern="1200" dirty="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Most Hindu homes have a shrine in them and Hindus perform puja, or worship, at home.</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shrines usually contain an image of the god or gods that are most important to that particular family.</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image of a deity found at a Hindu shrine is called a </a:t>
                      </a:r>
                      <a:r>
                        <a:rPr lang="en-GB" sz="1200" kern="1200" dirty="0" err="1">
                          <a:solidFill>
                            <a:schemeClr val="tx1"/>
                          </a:solidFill>
                          <a:effectLst/>
                          <a:latin typeface="Arial" panose="020B0604020202020204" pitchFamily="34" charset="0"/>
                          <a:ea typeface="+mn-ea"/>
                          <a:cs typeface="Arial" panose="020B0604020202020204" pitchFamily="34" charset="0"/>
                        </a:rPr>
                        <a:t>murti</a:t>
                      </a:r>
                      <a:r>
                        <a:rPr lang="en-GB" sz="1200" kern="1200" dirty="0">
                          <a:solidFill>
                            <a:schemeClr val="tx1"/>
                          </a:solidFill>
                          <a:effectLst/>
                          <a:latin typeface="Arial" panose="020B0604020202020204" pitchFamily="34" charset="0"/>
                          <a:ea typeface="+mn-ea"/>
                          <a:cs typeface="Arial" panose="020B0604020202020204" pitchFamily="34" charset="0"/>
                        </a:rPr>
                        <a:t>, which means form or image.</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a:t>
                      </a:r>
                      <a:r>
                        <a:rPr lang="en-GB" sz="1200" kern="1200" dirty="0" err="1">
                          <a:solidFill>
                            <a:schemeClr val="tx1"/>
                          </a:solidFill>
                          <a:effectLst/>
                          <a:latin typeface="Arial" panose="020B0604020202020204" pitchFamily="34" charset="0"/>
                          <a:ea typeface="+mn-ea"/>
                          <a:cs typeface="Arial" panose="020B0604020202020204" pitchFamily="34" charset="0"/>
                        </a:rPr>
                        <a:t>murti</a:t>
                      </a:r>
                      <a:r>
                        <a:rPr lang="en-GB" sz="1200" kern="1200" dirty="0">
                          <a:solidFill>
                            <a:schemeClr val="tx1"/>
                          </a:solidFill>
                          <a:effectLst/>
                          <a:latin typeface="Arial" panose="020B0604020202020204" pitchFamily="34" charset="0"/>
                          <a:ea typeface="+mn-ea"/>
                          <a:cs typeface="Arial" panose="020B0604020202020204" pitchFamily="34" charset="0"/>
                        </a:rPr>
                        <a:t> is a sacred object but it is not a god. It is just an image of a deity.</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Hindus believe that if it is produced and installed in the right way then the </a:t>
                      </a:r>
                      <a:r>
                        <a:rPr lang="en-GB" sz="1200" kern="1200" dirty="0" err="1">
                          <a:solidFill>
                            <a:schemeClr val="tx1"/>
                          </a:solidFill>
                          <a:effectLst/>
                          <a:latin typeface="Arial" panose="020B0604020202020204" pitchFamily="34" charset="0"/>
                          <a:ea typeface="+mn-ea"/>
                          <a:cs typeface="Arial" panose="020B0604020202020204" pitchFamily="34" charset="0"/>
                        </a:rPr>
                        <a:t>murti</a:t>
                      </a:r>
                      <a:r>
                        <a:rPr lang="en-GB" sz="1200" kern="1200" dirty="0">
                          <a:solidFill>
                            <a:schemeClr val="tx1"/>
                          </a:solidFill>
                          <a:effectLst/>
                          <a:latin typeface="Arial" panose="020B0604020202020204" pitchFamily="34" charset="0"/>
                          <a:ea typeface="+mn-ea"/>
                          <a:cs typeface="Arial" panose="020B0604020202020204" pitchFamily="34" charset="0"/>
                        </a:rPr>
                        <a:t> has a special connection to the deity.</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Puja is a daily routine for Hindus. It is a simple form of worship using mantras (prayers) and making offerings. It is made at least once a day, usually in the morning.</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Offerings of water, flowers, fruit and incense are placed in front of the images. Then the image of the god is ‘awakened’ by the lighting of a flame, the sound of a prayer (mantra), the playing of music (raga) or the ringing of a bell. Arti is then performed.</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Arti is an act of worship and of adoration. An </a:t>
                      </a:r>
                      <a:r>
                        <a:rPr lang="en-GB" sz="1200" kern="1200" dirty="0" err="1">
                          <a:solidFill>
                            <a:schemeClr val="tx1"/>
                          </a:solidFill>
                          <a:effectLst/>
                          <a:latin typeface="Arial" panose="020B0604020202020204" pitchFamily="34" charset="0"/>
                          <a:ea typeface="+mn-ea"/>
                          <a:cs typeface="Arial" panose="020B0604020202020204" pitchFamily="34" charset="0"/>
                        </a:rPr>
                        <a:t>arti</a:t>
                      </a:r>
                      <a:r>
                        <a:rPr lang="en-GB" sz="1200" kern="1200" dirty="0">
                          <a:solidFill>
                            <a:schemeClr val="tx1"/>
                          </a:solidFill>
                          <a:effectLst/>
                          <a:latin typeface="Arial" panose="020B0604020202020204" pitchFamily="34" charset="0"/>
                          <a:ea typeface="+mn-ea"/>
                          <a:cs typeface="Arial" panose="020B0604020202020204" pitchFamily="34" charset="0"/>
                        </a:rPr>
                        <a:t> lamp has five wicks – each one represents one of the five elements: earth, air, fire, water </a:t>
                      </a:r>
                      <a:r>
                        <a:rPr lang="en-GB" sz="1200" kern="1200">
                          <a:solidFill>
                            <a:schemeClr val="tx1"/>
                          </a:solidFill>
                          <a:effectLst/>
                          <a:latin typeface="Arial" panose="020B0604020202020204" pitchFamily="34" charset="0"/>
                          <a:ea typeface="+mn-ea"/>
                          <a:cs typeface="Arial" panose="020B0604020202020204" pitchFamily="34" charset="0"/>
                        </a:rPr>
                        <a:t>and space.</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sacred word ‘</a:t>
                      </a:r>
                      <a:r>
                        <a:rPr lang="en-GB" sz="1200" kern="1200" dirty="0" err="1">
                          <a:solidFill>
                            <a:schemeClr val="tx1"/>
                          </a:solidFill>
                          <a:effectLst/>
                          <a:latin typeface="Arial" panose="020B0604020202020204" pitchFamily="34" charset="0"/>
                          <a:ea typeface="+mn-ea"/>
                          <a:cs typeface="Arial" panose="020B0604020202020204" pitchFamily="34" charset="0"/>
                        </a:rPr>
                        <a:t>Aum</a:t>
                      </a:r>
                      <a:r>
                        <a:rPr lang="en-GB" sz="1200" kern="1200" dirty="0">
                          <a:solidFill>
                            <a:schemeClr val="tx1"/>
                          </a:solidFill>
                          <a:effectLst/>
                          <a:latin typeface="Arial" panose="020B0604020202020204" pitchFamily="34" charset="0"/>
                          <a:ea typeface="+mn-ea"/>
                          <a:cs typeface="Arial" panose="020B0604020202020204" pitchFamily="34" charset="0"/>
                        </a:rPr>
                        <a:t>’ (a sound symbol for Brahman) is chanted over and over again during worship.</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At the end of puja, the food that has been offered to the deities might be eaten. This is called </a:t>
                      </a:r>
                      <a:r>
                        <a:rPr lang="en-GB" sz="1200" kern="1200" dirty="0" err="1">
                          <a:solidFill>
                            <a:schemeClr val="tx1"/>
                          </a:solidFill>
                          <a:effectLst/>
                          <a:latin typeface="Arial" panose="020B0604020202020204" pitchFamily="34" charset="0"/>
                          <a:ea typeface="+mn-ea"/>
                          <a:cs typeface="Arial" panose="020B0604020202020204" pitchFamily="34" charset="0"/>
                        </a:rPr>
                        <a:t>prashad</a:t>
                      </a:r>
                      <a:r>
                        <a:rPr lang="en-GB" sz="1200" kern="1200" dirty="0">
                          <a:solidFill>
                            <a:schemeClr val="tx1"/>
                          </a:solidFill>
                          <a:effectLst/>
                          <a:latin typeface="Arial" panose="020B0604020202020204" pitchFamily="34" charset="0"/>
                          <a:ea typeface="+mn-ea"/>
                          <a:cs typeface="Arial" panose="020B0604020202020204" pitchFamily="34" charset="0"/>
                        </a:rPr>
                        <a:t>. Some Hindus believe that the </a:t>
                      </a:r>
                      <a:r>
                        <a:rPr lang="en-GB" sz="1200" kern="1200" dirty="0" err="1">
                          <a:solidFill>
                            <a:schemeClr val="tx1"/>
                          </a:solidFill>
                          <a:effectLst/>
                          <a:latin typeface="Arial" panose="020B0604020202020204" pitchFamily="34" charset="0"/>
                          <a:ea typeface="+mn-ea"/>
                          <a:cs typeface="Arial" panose="020B0604020202020204" pitchFamily="34" charset="0"/>
                        </a:rPr>
                        <a:t>prashad</a:t>
                      </a:r>
                      <a:r>
                        <a:rPr lang="en-GB" sz="1200" kern="1200" dirty="0">
                          <a:solidFill>
                            <a:schemeClr val="tx1"/>
                          </a:solidFill>
                          <a:effectLst/>
                          <a:latin typeface="Arial" panose="020B0604020202020204" pitchFamily="34" charset="0"/>
                          <a:ea typeface="+mn-ea"/>
                          <a:cs typeface="Arial" panose="020B0604020202020204" pitchFamily="34" charset="0"/>
                        </a:rPr>
                        <a:t> contains a blessing from their god.</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Many of the objects of worship used during Puja at the shrine appeal to the five senses of sight, hearing, smell, taste and touch. This is to involve the whole person in the worship.  </a:t>
                      </a:r>
                    </a:p>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8525632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pPr lvl="0"/>
                      <a:r>
                        <a:rPr lang="en-GB" sz="1200" b="1" kern="1200" dirty="0">
                          <a:solidFill>
                            <a:schemeClr val="tx1"/>
                          </a:solidFill>
                          <a:effectLst/>
                          <a:latin typeface="Arial" panose="020B0604020202020204" pitchFamily="34" charset="0"/>
                          <a:ea typeface="+mn-ea"/>
                          <a:cs typeface="Arial" panose="020B0604020202020204" pitchFamily="34" charset="0"/>
                        </a:rPr>
                        <a:t>Most puja trays include:</a:t>
                      </a:r>
                    </a:p>
                    <a:p>
                      <a:pPr lvl="0"/>
                      <a:r>
                        <a:rPr lang="en-GB" sz="1200" b="1" i="1" kern="1200" dirty="0" err="1">
                          <a:solidFill>
                            <a:schemeClr val="tx1"/>
                          </a:solidFill>
                          <a:effectLst/>
                          <a:latin typeface="Arial" panose="020B0604020202020204" pitchFamily="34" charset="0"/>
                          <a:ea typeface="+mn-ea"/>
                          <a:cs typeface="Arial" panose="020B0604020202020204" pitchFamily="34" charset="0"/>
                        </a:rPr>
                        <a:t>Murti</a:t>
                      </a:r>
                      <a:r>
                        <a:rPr lang="en-GB" sz="1200" kern="1200" dirty="0">
                          <a:solidFill>
                            <a:schemeClr val="tx1"/>
                          </a:solidFill>
                          <a:effectLst/>
                          <a:latin typeface="Arial" panose="020B0604020202020204" pitchFamily="34" charset="0"/>
                          <a:ea typeface="+mn-ea"/>
                          <a:cs typeface="Arial" panose="020B0604020202020204" pitchFamily="34" charset="0"/>
                        </a:rPr>
                        <a:t> – to help the person focus on their god</a:t>
                      </a:r>
                    </a:p>
                    <a:p>
                      <a:pPr lvl="0"/>
                      <a:r>
                        <a:rPr lang="en-GB" sz="1200" b="1" i="1" kern="1200" dirty="0">
                          <a:solidFill>
                            <a:schemeClr val="tx1"/>
                          </a:solidFill>
                          <a:effectLst/>
                          <a:latin typeface="Arial" panose="020B0604020202020204" pitchFamily="34" charset="0"/>
                          <a:ea typeface="+mn-ea"/>
                          <a:cs typeface="Arial" panose="020B0604020202020204" pitchFamily="34" charset="0"/>
                        </a:rPr>
                        <a:t>Incense</a:t>
                      </a:r>
                      <a:r>
                        <a:rPr lang="en-GB" sz="1200" kern="1200" dirty="0">
                          <a:solidFill>
                            <a:schemeClr val="tx1"/>
                          </a:solidFill>
                          <a:effectLst/>
                          <a:latin typeface="Arial" panose="020B0604020202020204" pitchFamily="34" charset="0"/>
                          <a:ea typeface="+mn-ea"/>
                          <a:cs typeface="Arial" panose="020B0604020202020204" pitchFamily="34" charset="0"/>
                        </a:rPr>
                        <a:t> – to purify and cleanse the air and create a holy atmosphere</a:t>
                      </a:r>
                    </a:p>
                    <a:p>
                      <a:pPr lvl="0"/>
                      <a:r>
                        <a:rPr lang="en-GB" sz="1200" b="1" i="1" kern="1200" dirty="0">
                          <a:solidFill>
                            <a:schemeClr val="tx1"/>
                          </a:solidFill>
                          <a:effectLst/>
                          <a:latin typeface="Arial" panose="020B0604020202020204" pitchFamily="34" charset="0"/>
                          <a:ea typeface="+mn-ea"/>
                          <a:cs typeface="Arial" panose="020B0604020202020204" pitchFamily="34" charset="0"/>
                        </a:rPr>
                        <a:t>Bell</a:t>
                      </a:r>
                      <a:r>
                        <a:rPr lang="en-GB" sz="1200" kern="1200" dirty="0">
                          <a:solidFill>
                            <a:schemeClr val="tx1"/>
                          </a:solidFill>
                          <a:effectLst/>
                          <a:latin typeface="Arial" panose="020B0604020202020204" pitchFamily="34" charset="0"/>
                          <a:ea typeface="+mn-ea"/>
                          <a:cs typeface="Arial" panose="020B0604020202020204" pitchFamily="34" charset="0"/>
                        </a:rPr>
                        <a:t> – to wake up the gods because it is unreasonable to expect something as a great as a god to be sat around waiting for humans to worship them</a:t>
                      </a:r>
                    </a:p>
                    <a:p>
                      <a:pPr lvl="0"/>
                      <a:r>
                        <a:rPr lang="en-GB" sz="1200" b="1" i="1" kern="1200" dirty="0">
                          <a:solidFill>
                            <a:schemeClr val="tx1"/>
                          </a:solidFill>
                          <a:effectLst/>
                          <a:latin typeface="Arial" panose="020B0604020202020204" pitchFamily="34" charset="0"/>
                          <a:ea typeface="+mn-ea"/>
                          <a:cs typeface="Arial" panose="020B0604020202020204" pitchFamily="34" charset="0"/>
                        </a:rPr>
                        <a:t>Light</a:t>
                      </a:r>
                      <a:r>
                        <a:rPr lang="en-GB" sz="1200" kern="1200" dirty="0">
                          <a:solidFill>
                            <a:schemeClr val="tx1"/>
                          </a:solidFill>
                          <a:effectLst/>
                          <a:latin typeface="Arial" panose="020B0604020202020204" pitchFamily="34" charset="0"/>
                          <a:ea typeface="+mn-ea"/>
                          <a:cs typeface="Arial" panose="020B0604020202020204" pitchFamily="34" charset="0"/>
                        </a:rPr>
                        <a:t> – the light is moved around the shrine symbolising the presence of the god. Hindus pass their hands over the flame then over their head to symbolise being covered with the presence of god</a:t>
                      </a:r>
                    </a:p>
                    <a:p>
                      <a:pPr lvl="0"/>
                      <a:r>
                        <a:rPr lang="en-GB" sz="1200" b="1" i="1" kern="1200" dirty="0">
                          <a:solidFill>
                            <a:schemeClr val="tx1"/>
                          </a:solidFill>
                          <a:effectLst/>
                          <a:latin typeface="Arial" panose="020B0604020202020204" pitchFamily="34" charset="0"/>
                          <a:ea typeface="+mn-ea"/>
                          <a:cs typeface="Arial" panose="020B0604020202020204" pitchFamily="34" charset="0"/>
                        </a:rPr>
                        <a:t>Offerings</a:t>
                      </a:r>
                      <a:r>
                        <a:rPr lang="en-GB" sz="1200" kern="1200" dirty="0">
                          <a:solidFill>
                            <a:schemeClr val="tx1"/>
                          </a:solidFill>
                          <a:effectLst/>
                          <a:latin typeface="Arial" panose="020B0604020202020204" pitchFamily="34" charset="0"/>
                          <a:ea typeface="+mn-ea"/>
                          <a:cs typeface="Arial" panose="020B0604020202020204" pitchFamily="34" charset="0"/>
                        </a:rPr>
                        <a:t> – these are a show of love</a:t>
                      </a:r>
                    </a:p>
                    <a:p>
                      <a:pPr lvl="0"/>
                      <a:r>
                        <a:rPr lang="en-GB" sz="1200" b="1" i="1" kern="1200" dirty="0">
                          <a:solidFill>
                            <a:schemeClr val="tx1"/>
                          </a:solidFill>
                          <a:effectLst/>
                          <a:latin typeface="Arial" panose="020B0604020202020204" pitchFamily="34" charset="0"/>
                          <a:ea typeface="+mn-ea"/>
                          <a:cs typeface="Arial" panose="020B0604020202020204" pitchFamily="34" charset="0"/>
                        </a:rPr>
                        <a:t>Water</a:t>
                      </a:r>
                      <a:r>
                        <a:rPr lang="en-GB" sz="1200" kern="1200" dirty="0">
                          <a:solidFill>
                            <a:schemeClr val="tx1"/>
                          </a:solidFill>
                          <a:effectLst/>
                          <a:latin typeface="Arial" panose="020B0604020202020204" pitchFamily="34" charset="0"/>
                          <a:ea typeface="+mn-ea"/>
                          <a:cs typeface="Arial" panose="020B0604020202020204" pitchFamily="34" charset="0"/>
                        </a:rPr>
                        <a:t> – this is used for purification and worshippers will take three sips before saying their prayer (mantra)</a:t>
                      </a:r>
                    </a:p>
                    <a:p>
                      <a:pPr lvl="0"/>
                      <a:r>
                        <a:rPr lang="en-GB" sz="1200" b="1" i="1" kern="1200" dirty="0" err="1">
                          <a:solidFill>
                            <a:schemeClr val="tx1"/>
                          </a:solidFill>
                          <a:effectLst/>
                          <a:latin typeface="Arial" panose="020B0604020202020204" pitchFamily="34" charset="0"/>
                          <a:ea typeface="+mn-ea"/>
                          <a:cs typeface="Arial" panose="020B0604020202020204" pitchFamily="34" charset="0"/>
                        </a:rPr>
                        <a:t>Kum</a:t>
                      </a:r>
                      <a:r>
                        <a:rPr lang="en-GB" sz="1200" b="1" i="1" kern="1200" dirty="0">
                          <a:solidFill>
                            <a:schemeClr val="tx1"/>
                          </a:solidFill>
                          <a:effectLst/>
                          <a:latin typeface="Arial" panose="020B0604020202020204" pitchFamily="34" charset="0"/>
                          <a:ea typeface="+mn-ea"/>
                          <a:cs typeface="Arial" panose="020B0604020202020204" pitchFamily="34" charset="0"/>
                        </a:rPr>
                        <a:t> </a:t>
                      </a:r>
                      <a:r>
                        <a:rPr lang="en-GB" sz="1200" b="1" i="1" kern="1200" dirty="0" err="1">
                          <a:solidFill>
                            <a:schemeClr val="tx1"/>
                          </a:solidFill>
                          <a:effectLst/>
                          <a:latin typeface="Arial" panose="020B0604020202020204" pitchFamily="34" charset="0"/>
                          <a:ea typeface="+mn-ea"/>
                          <a:cs typeface="Arial" panose="020B0604020202020204" pitchFamily="34" charset="0"/>
                        </a:rPr>
                        <a:t>kum</a:t>
                      </a:r>
                      <a:r>
                        <a:rPr lang="en-GB" sz="1200" b="1" i="1" kern="1200" dirty="0">
                          <a:solidFill>
                            <a:schemeClr val="tx1"/>
                          </a:solidFill>
                          <a:effectLst/>
                          <a:latin typeface="Arial" panose="020B0604020202020204" pitchFamily="34" charset="0"/>
                          <a:ea typeface="+mn-ea"/>
                          <a:cs typeface="Arial" panose="020B0604020202020204" pitchFamily="34" charset="0"/>
                        </a:rPr>
                        <a:t> powder </a:t>
                      </a:r>
                      <a:r>
                        <a:rPr lang="en-GB" sz="1200" kern="1200" dirty="0">
                          <a:solidFill>
                            <a:schemeClr val="tx1"/>
                          </a:solidFill>
                          <a:effectLst/>
                          <a:latin typeface="Arial" panose="020B0604020202020204" pitchFamily="34" charset="0"/>
                          <a:ea typeface="+mn-ea"/>
                          <a:cs typeface="Arial" panose="020B0604020202020204" pitchFamily="34" charset="0"/>
                        </a:rPr>
                        <a:t>– worshippers make a paste from this powder and use it to mark their forehead to show their devotion and the blessings and protection of their god</a:t>
                      </a:r>
                    </a:p>
                  </a:txBody>
                  <a:tcPr/>
                </a:tc>
                <a:extLst>
                  <a:ext uri="{0D108BD9-81ED-4DB2-BD59-A6C34878D82A}">
                    <a16:rowId xmlns:a16="http://schemas.microsoft.com/office/drawing/2014/main" val="1759422556"/>
                  </a:ext>
                </a:extLst>
              </a:tr>
            </a:tbl>
          </a:graphicData>
        </a:graphic>
      </p:graphicFrame>
      <p:sp>
        <p:nvSpPr>
          <p:cNvPr id="7" name="TextBox 6">
            <a:extLst>
              <a:ext uri="{FF2B5EF4-FFF2-40B4-BE49-F238E27FC236}">
                <a16:creationId xmlns:a16="http://schemas.microsoft.com/office/drawing/2014/main" id="{BA731F4B-99C4-2C44-B5A0-D1E5D98DBF6A}"/>
              </a:ext>
            </a:extLst>
          </p:cNvPr>
          <p:cNvSpPr txBox="1"/>
          <p:nvPr/>
        </p:nvSpPr>
        <p:spPr>
          <a:xfrm>
            <a:off x="1007695" y="160553"/>
            <a:ext cx="2899255"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Year 8 Worship key facts</a:t>
            </a:r>
          </a:p>
          <a:p>
            <a:r>
              <a:rPr lang="en-US" b="1" dirty="0">
                <a:latin typeface="Arial" panose="020B0604020202020204" pitchFamily="34" charset="0"/>
                <a:cs typeface="Arial" panose="020B0604020202020204" pitchFamily="34" charset="0"/>
              </a:rPr>
              <a:t>Hinduism - Puja</a:t>
            </a:r>
          </a:p>
        </p:txBody>
      </p:sp>
      <p:sp>
        <p:nvSpPr>
          <p:cNvPr id="2" name="Rectangle 1">
            <a:extLst>
              <a:ext uri="{FF2B5EF4-FFF2-40B4-BE49-F238E27FC236}">
                <a16:creationId xmlns:a16="http://schemas.microsoft.com/office/drawing/2014/main" id="{285BA30F-B7C3-1044-8A24-BE1742A35FE4}"/>
              </a:ext>
            </a:extLst>
          </p:cNvPr>
          <p:cNvSpPr/>
          <p:nvPr/>
        </p:nvSpPr>
        <p:spPr>
          <a:xfrm>
            <a:off x="4953000" y="523417"/>
            <a:ext cx="4765431" cy="461665"/>
          </a:xfrm>
          <a:prstGeom prst="rect">
            <a:avLst/>
          </a:prstGeom>
        </p:spPr>
        <p:txBody>
          <a:bodyPr wrap="square">
            <a:spAutoFit/>
          </a:bodyPr>
          <a:lstStyle/>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are expected to know all of the information in this booklet.</a:t>
            </a:r>
            <a:endParaRPr lang="en-GB" sz="1200" dirty="0">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will be assessed on this knowledge.</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E1E40A3B-57AA-4A42-ABBA-9BE9AA2CCED9}"/>
              </a:ext>
            </a:extLst>
          </p:cNvPr>
          <p:cNvPicPr>
            <a:picLocks noChangeAspect="1"/>
          </p:cNvPicPr>
          <p:nvPr/>
        </p:nvPicPr>
        <p:blipFill>
          <a:blip r:embed="rId2"/>
          <a:stretch>
            <a:fillRect/>
          </a:stretch>
        </p:blipFill>
        <p:spPr>
          <a:xfrm>
            <a:off x="318171" y="4906108"/>
            <a:ext cx="2279650" cy="1280874"/>
          </a:xfrm>
          <a:prstGeom prst="rect">
            <a:avLst/>
          </a:prstGeom>
        </p:spPr>
      </p:pic>
      <p:pic>
        <p:nvPicPr>
          <p:cNvPr id="8" name="Picture 7">
            <a:extLst>
              <a:ext uri="{FF2B5EF4-FFF2-40B4-BE49-F238E27FC236}">
                <a16:creationId xmlns:a16="http://schemas.microsoft.com/office/drawing/2014/main" id="{659A25CE-7CDD-9349-9B2D-819546F0BA9B}"/>
              </a:ext>
            </a:extLst>
          </p:cNvPr>
          <p:cNvPicPr>
            <a:picLocks noChangeAspect="1"/>
          </p:cNvPicPr>
          <p:nvPr/>
        </p:nvPicPr>
        <p:blipFill rotWithShape="1">
          <a:blip r:embed="rId3"/>
          <a:srcRect l="6813" t="15365" r="60302" b="50000"/>
          <a:stretch/>
        </p:blipFill>
        <p:spPr>
          <a:xfrm>
            <a:off x="216818" y="76388"/>
            <a:ext cx="790877" cy="814663"/>
          </a:xfrm>
          <a:prstGeom prst="rect">
            <a:avLst/>
          </a:prstGeom>
        </p:spPr>
      </p:pic>
    </p:spTree>
    <p:extLst>
      <p:ext uri="{BB962C8B-B14F-4D97-AF65-F5344CB8AC3E}">
        <p14:creationId xmlns:p14="http://schemas.microsoft.com/office/powerpoint/2010/main" val="514055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379187-53A3-D54F-A200-9592DD2304AF}"/>
              </a:ext>
            </a:extLst>
          </p:cNvPr>
          <p:cNvGraphicFramePr>
            <a:graphicFrameLocks noGrp="1"/>
          </p:cNvGraphicFramePr>
          <p:nvPr>
            <p:ph idx="1"/>
            <p:extLst>
              <p:ext uri="{D42A27DB-BD31-4B8C-83A1-F6EECF244321}">
                <p14:modId xmlns:p14="http://schemas.microsoft.com/office/powerpoint/2010/main" val="4016314308"/>
              </p:ext>
            </p:extLst>
          </p:nvPr>
        </p:nvGraphicFramePr>
        <p:xfrm>
          <a:off x="283002" y="1056866"/>
          <a:ext cx="9412532" cy="4663440"/>
        </p:xfrm>
        <a:graphic>
          <a:graphicData uri="http://schemas.openxmlformats.org/drawingml/2006/table">
            <a:tbl>
              <a:tblPr firstRow="1" bandRow="1">
                <a:tableStyleId>{5940675A-B579-460E-94D1-54222C63F5DA}</a:tableStyleId>
              </a:tblPr>
              <a:tblGrid>
                <a:gridCol w="4652413">
                  <a:extLst>
                    <a:ext uri="{9D8B030D-6E8A-4147-A177-3AD203B41FA5}">
                      <a16:colId xmlns:a16="http://schemas.microsoft.com/office/drawing/2014/main" val="2819291962"/>
                    </a:ext>
                  </a:extLst>
                </a:gridCol>
                <a:gridCol w="4760119">
                  <a:extLst>
                    <a:ext uri="{9D8B030D-6E8A-4147-A177-3AD203B41FA5}">
                      <a16:colId xmlns:a16="http://schemas.microsoft.com/office/drawing/2014/main" val="2243296876"/>
                    </a:ext>
                  </a:extLst>
                </a:gridCol>
              </a:tblGrid>
              <a:tr h="402568">
                <a:tc gridSpan="2">
                  <a:txBody>
                    <a:bodyPr/>
                    <a:lstStyle/>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Jews are obliged to pray three times a day. This is in the Talmud.</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By reciting the Amidah (Standing Prayer), Jews can fulfil their obligation to pray.</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There are19 blessings in the Amidah.</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On special days, such as Shabbat and High Holy Days, the blessings are slightly different.</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85256320"/>
                  </a:ext>
                </a:extLst>
              </a:tr>
              <a:tr h="0">
                <a:tc>
                  <a:txBody>
                    <a:bodyPr/>
                    <a:lstStyle/>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Jews stand with their feet together while reciting the Amidah as a sign of respect for G-d.</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Jews should face the direction of Israel when praying the Amidah. This shows respect for the Temples and reminds them that the synagogues were established to try to fill the gap in Jewish life left by the Temples’ destruction.</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In many synagogues in the west, the ark is on the eastern wall to face Jerusalem. It is the holiest place in the synagogue.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cs typeface="Arial" panose="020B0604020202020204" pitchFamily="34" charset="0"/>
                      </a:endParaRPr>
                    </a:p>
                  </a:txBody>
                  <a:tcPr/>
                </a:tc>
                <a:tc>
                  <a:txBody>
                    <a:bodyPr/>
                    <a:lstStyle/>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Amidah is a Jew’s opportunity to approach G-d in private prayer and it should therefore be said quietly.</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Only a grave emergency justifies interrupting the Amidah since it is considered a conversation with G-d.</a:t>
                      </a: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759422556"/>
                  </a:ext>
                </a:extLst>
              </a:tr>
              <a:tr h="0">
                <a:tc gridSpan="2">
                  <a:txBody>
                    <a:bodyPr/>
                    <a:lstStyle/>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Before a Jew begins the Amidah, they take three small steps forward as if they were approaching a king. If there isn’t much space, they take several tiny steps back before taking the three symbolic steps forward.</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Jews bend </a:t>
                      </a:r>
                      <a:r>
                        <a:rPr lang="en-GB" sz="1200" kern="1200" dirty="0">
                          <a:solidFill>
                            <a:schemeClr val="tx1"/>
                          </a:solidFill>
                          <a:effectLst/>
                          <a:latin typeface="Arial" panose="020B0604020202020204" pitchFamily="34" charset="0"/>
                          <a:ea typeface="+mn-ea"/>
                          <a:cs typeface="Arial" panose="020B0604020202020204" pitchFamily="34" charset="0"/>
                        </a:rPr>
                        <a:t>their knees </a:t>
                      </a:r>
                      <a:r>
                        <a:rPr lang="en-GB" sz="1200" kern="1200">
                          <a:solidFill>
                            <a:schemeClr val="tx1"/>
                          </a:solidFill>
                          <a:effectLst/>
                          <a:latin typeface="Arial" panose="020B0604020202020204" pitchFamily="34" charset="0"/>
                          <a:ea typeface="+mn-ea"/>
                          <a:cs typeface="Arial" panose="020B0604020202020204" pitchFamily="34" charset="0"/>
                        </a:rPr>
                        <a:t>and bow </a:t>
                      </a:r>
                      <a:r>
                        <a:rPr lang="en-GB" sz="1200" kern="1200" dirty="0">
                          <a:solidFill>
                            <a:schemeClr val="tx1"/>
                          </a:solidFill>
                          <a:effectLst/>
                          <a:latin typeface="Arial" panose="020B0604020202020204" pitchFamily="34" charset="0"/>
                          <a:ea typeface="+mn-ea"/>
                          <a:cs typeface="Arial" panose="020B0604020202020204" pitchFamily="34" charset="0"/>
                        </a:rPr>
                        <a:t>at both the beginning and the end of the first blessing.</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Jews will stand straight up when they say G-d’s name (‘Adonai’).</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In the sixth blessing, for forgiveness, when saying ‘</a:t>
                      </a:r>
                      <a:r>
                        <a:rPr lang="en-GB" sz="1200" kern="1200" dirty="0" err="1">
                          <a:solidFill>
                            <a:schemeClr val="tx1"/>
                          </a:solidFill>
                          <a:effectLst/>
                          <a:latin typeface="Arial" panose="020B0604020202020204" pitchFamily="34" charset="0"/>
                          <a:ea typeface="+mn-ea"/>
                          <a:cs typeface="Arial" panose="020B0604020202020204" pitchFamily="34" charset="0"/>
                        </a:rPr>
                        <a:t>hatanu</a:t>
                      </a:r>
                      <a:r>
                        <a:rPr lang="en-GB" sz="1200" kern="1200" dirty="0">
                          <a:solidFill>
                            <a:schemeClr val="tx1"/>
                          </a:solidFill>
                          <a:effectLst/>
                          <a:latin typeface="Arial" panose="020B0604020202020204" pitchFamily="34" charset="0"/>
                          <a:ea typeface="+mn-ea"/>
                          <a:cs typeface="Arial" panose="020B0604020202020204" pitchFamily="34" charset="0"/>
                        </a:rPr>
                        <a:t>’ (we have sinned) most Jews will lightly beat their chest with their right hand. This symbolises that the heart is the source of temptation to sin.</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At the end of the eighteenth blessing, for thanksgiving, Jews will bow again.</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At the end of the Amidah, Jews will meditate before saying ‘</a:t>
                      </a:r>
                      <a:r>
                        <a:rPr lang="en-GB" sz="1200" kern="1200" dirty="0" err="1">
                          <a:solidFill>
                            <a:schemeClr val="tx1"/>
                          </a:solidFill>
                          <a:effectLst/>
                          <a:latin typeface="Arial" panose="020B0604020202020204" pitchFamily="34" charset="0"/>
                          <a:ea typeface="+mn-ea"/>
                          <a:cs typeface="Arial" panose="020B0604020202020204" pitchFamily="34" charset="0"/>
                        </a:rPr>
                        <a:t>Oseh</a:t>
                      </a:r>
                      <a:r>
                        <a:rPr lang="en-GB" sz="1200" kern="1200" dirty="0">
                          <a:solidFill>
                            <a:schemeClr val="tx1"/>
                          </a:solidFill>
                          <a:effectLst/>
                          <a:latin typeface="Arial" panose="020B0604020202020204" pitchFamily="34" charset="0"/>
                          <a:ea typeface="+mn-ea"/>
                          <a:cs typeface="Arial" panose="020B0604020202020204" pitchFamily="34" charset="0"/>
                        </a:rPr>
                        <a:t> shalom </a:t>
                      </a:r>
                      <a:r>
                        <a:rPr lang="en-GB" sz="1200" kern="1200" dirty="0" err="1">
                          <a:solidFill>
                            <a:schemeClr val="tx1"/>
                          </a:solidFill>
                          <a:effectLst/>
                          <a:latin typeface="Arial" panose="020B0604020202020204" pitchFamily="34" charset="0"/>
                          <a:ea typeface="+mn-ea"/>
                          <a:cs typeface="Arial" panose="020B0604020202020204" pitchFamily="34" charset="0"/>
                        </a:rPr>
                        <a:t>bimromav</a:t>
                      </a:r>
                      <a:r>
                        <a:rPr lang="en-GB" sz="1200" kern="1200" dirty="0">
                          <a:solidFill>
                            <a:schemeClr val="tx1"/>
                          </a:solidFill>
                          <a:effectLst/>
                          <a:latin typeface="Arial" panose="020B0604020202020204" pitchFamily="34" charset="0"/>
                          <a:ea typeface="+mn-ea"/>
                          <a:cs typeface="Arial" panose="020B0604020202020204" pitchFamily="34" charset="0"/>
                        </a:rPr>
                        <a:t>’ (this means ‘He who makes peace in his heights’). While saying that line, they bow three times – to the left, to the right, then forwards. This is symbolic of leaving a king.</a:t>
                      </a:r>
                    </a:p>
                  </a:txBody>
                  <a:tcPr/>
                </a:tc>
                <a:tc hMerge="1">
                  <a:txBody>
                    <a:bodyPr/>
                    <a:lstStyle/>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006153355"/>
                  </a:ext>
                </a:extLst>
              </a:tr>
            </a:tbl>
          </a:graphicData>
        </a:graphic>
      </p:graphicFrame>
      <p:sp>
        <p:nvSpPr>
          <p:cNvPr id="7" name="TextBox 6">
            <a:extLst>
              <a:ext uri="{FF2B5EF4-FFF2-40B4-BE49-F238E27FC236}">
                <a16:creationId xmlns:a16="http://schemas.microsoft.com/office/drawing/2014/main" id="{BA731F4B-99C4-2C44-B5A0-D1E5D98DBF6A}"/>
              </a:ext>
            </a:extLst>
          </p:cNvPr>
          <p:cNvSpPr txBox="1"/>
          <p:nvPr/>
        </p:nvSpPr>
        <p:spPr>
          <a:xfrm>
            <a:off x="1107897" y="194536"/>
            <a:ext cx="3159839"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Year 8 Worship key facts</a:t>
            </a:r>
          </a:p>
          <a:p>
            <a:r>
              <a:rPr lang="en-US" b="1" dirty="0">
                <a:latin typeface="Arial" panose="020B0604020202020204" pitchFamily="34" charset="0"/>
                <a:cs typeface="Arial" panose="020B0604020202020204" pitchFamily="34" charset="0"/>
              </a:rPr>
              <a:t>Judaism - Standing Prayer </a:t>
            </a:r>
          </a:p>
        </p:txBody>
      </p:sp>
      <p:sp>
        <p:nvSpPr>
          <p:cNvPr id="2" name="Rectangle 1">
            <a:extLst>
              <a:ext uri="{FF2B5EF4-FFF2-40B4-BE49-F238E27FC236}">
                <a16:creationId xmlns:a16="http://schemas.microsoft.com/office/drawing/2014/main" id="{285BA30F-B7C3-1044-8A24-BE1742A35FE4}"/>
              </a:ext>
            </a:extLst>
          </p:cNvPr>
          <p:cNvSpPr/>
          <p:nvPr/>
        </p:nvSpPr>
        <p:spPr>
          <a:xfrm>
            <a:off x="4953000" y="523417"/>
            <a:ext cx="4765431" cy="461665"/>
          </a:xfrm>
          <a:prstGeom prst="rect">
            <a:avLst/>
          </a:prstGeom>
        </p:spPr>
        <p:txBody>
          <a:bodyPr wrap="square">
            <a:spAutoFit/>
          </a:bodyPr>
          <a:lstStyle/>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are expected to know all of the information in this booklet.</a:t>
            </a:r>
            <a:endParaRPr lang="en-GB" sz="1200" dirty="0">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will be assessed on this knowledge.</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a:extLst>
              <a:ext uri="{FF2B5EF4-FFF2-40B4-BE49-F238E27FC236}">
                <a16:creationId xmlns:a16="http://schemas.microsoft.com/office/drawing/2014/main" id="{23EABA39-885D-E847-BFDB-CAB597076452}"/>
              </a:ext>
            </a:extLst>
          </p:cNvPr>
          <p:cNvPicPr>
            <a:picLocks noChangeAspect="1"/>
          </p:cNvPicPr>
          <p:nvPr/>
        </p:nvPicPr>
        <p:blipFill rotWithShape="1">
          <a:blip r:embed="rId2"/>
          <a:srcRect l="34236" t="2083" r="37222" b="66250"/>
          <a:stretch/>
        </p:blipFill>
        <p:spPr>
          <a:xfrm>
            <a:off x="227073" y="81933"/>
            <a:ext cx="785531" cy="871538"/>
          </a:xfrm>
          <a:prstGeom prst="rect">
            <a:avLst/>
          </a:prstGeom>
        </p:spPr>
      </p:pic>
    </p:spTree>
    <p:extLst>
      <p:ext uri="{BB962C8B-B14F-4D97-AF65-F5344CB8AC3E}">
        <p14:creationId xmlns:p14="http://schemas.microsoft.com/office/powerpoint/2010/main" val="3815954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379187-53A3-D54F-A200-9592DD2304AF}"/>
              </a:ext>
            </a:extLst>
          </p:cNvPr>
          <p:cNvGraphicFramePr>
            <a:graphicFrameLocks noGrp="1"/>
          </p:cNvGraphicFramePr>
          <p:nvPr>
            <p:ph idx="1"/>
            <p:extLst>
              <p:ext uri="{D42A27DB-BD31-4B8C-83A1-F6EECF244321}">
                <p14:modId xmlns:p14="http://schemas.microsoft.com/office/powerpoint/2010/main" val="2069061346"/>
              </p:ext>
            </p:extLst>
          </p:nvPr>
        </p:nvGraphicFramePr>
        <p:xfrm>
          <a:off x="283002" y="1056866"/>
          <a:ext cx="9412532" cy="5394960"/>
        </p:xfrm>
        <a:graphic>
          <a:graphicData uri="http://schemas.openxmlformats.org/drawingml/2006/table">
            <a:tbl>
              <a:tblPr firstRow="1" bandRow="1">
                <a:tableStyleId>{5940675A-B579-460E-94D1-54222C63F5DA}</a:tableStyleId>
              </a:tblPr>
              <a:tblGrid>
                <a:gridCol w="7114260">
                  <a:extLst>
                    <a:ext uri="{9D8B030D-6E8A-4147-A177-3AD203B41FA5}">
                      <a16:colId xmlns:a16="http://schemas.microsoft.com/office/drawing/2014/main" val="2819291962"/>
                    </a:ext>
                  </a:extLst>
                </a:gridCol>
                <a:gridCol w="832338">
                  <a:extLst>
                    <a:ext uri="{9D8B030D-6E8A-4147-A177-3AD203B41FA5}">
                      <a16:colId xmlns:a16="http://schemas.microsoft.com/office/drawing/2014/main" val="1403717364"/>
                    </a:ext>
                  </a:extLst>
                </a:gridCol>
                <a:gridCol w="1465934">
                  <a:extLst>
                    <a:ext uri="{9D8B030D-6E8A-4147-A177-3AD203B41FA5}">
                      <a16:colId xmlns:a16="http://schemas.microsoft.com/office/drawing/2014/main" val="2243296876"/>
                    </a:ext>
                  </a:extLst>
                </a:gridCol>
              </a:tblGrid>
              <a:tr h="402568">
                <a:tc gridSpan="3">
                  <a:txBody>
                    <a:bodyPr/>
                    <a:lstStyle/>
                    <a:p>
                      <a:pPr marL="171450" lvl="0" indent="-171450">
                        <a:buFont typeface="Arial" panose="020B0604020202020204" pitchFamily="34" charset="0"/>
                        <a:buChar char="•"/>
                      </a:pPr>
                      <a:r>
                        <a:rPr lang="en-GB" sz="1200" b="1" i="1" kern="1200" dirty="0">
                          <a:solidFill>
                            <a:schemeClr val="tx1"/>
                          </a:solidFill>
                          <a:effectLst/>
                          <a:latin typeface="Arial" panose="020B0604020202020204" pitchFamily="34" charset="0"/>
                          <a:ea typeface="+mn-ea"/>
                          <a:cs typeface="Arial" panose="020B0604020202020204" pitchFamily="34" charset="0"/>
                        </a:rPr>
                        <a:t>Holy Communion </a:t>
                      </a:r>
                      <a:r>
                        <a:rPr lang="en-GB" sz="1200" kern="1200" dirty="0">
                          <a:solidFill>
                            <a:schemeClr val="tx1"/>
                          </a:solidFill>
                          <a:effectLst/>
                          <a:latin typeface="Arial" panose="020B0604020202020204" pitchFamily="34" charset="0"/>
                          <a:ea typeface="+mn-ea"/>
                          <a:cs typeface="Arial" panose="020B0604020202020204" pitchFamily="34" charset="0"/>
                        </a:rPr>
                        <a:t>is also known as </a:t>
                      </a:r>
                      <a:r>
                        <a:rPr lang="en-GB" sz="1200" b="1" i="1" kern="1200" dirty="0">
                          <a:solidFill>
                            <a:schemeClr val="tx1"/>
                          </a:solidFill>
                          <a:effectLst/>
                          <a:latin typeface="Arial" panose="020B0604020202020204" pitchFamily="34" charset="0"/>
                          <a:ea typeface="+mn-ea"/>
                          <a:cs typeface="Arial" panose="020B0604020202020204" pitchFamily="34" charset="0"/>
                        </a:rPr>
                        <a:t>Eucharist</a:t>
                      </a:r>
                      <a:r>
                        <a:rPr lang="en-GB" sz="1200" kern="1200" dirty="0">
                          <a:solidFill>
                            <a:schemeClr val="tx1"/>
                          </a:solidFill>
                          <a:effectLst/>
                          <a:latin typeface="Arial" panose="020B0604020202020204" pitchFamily="34" charset="0"/>
                          <a:ea typeface="+mn-ea"/>
                          <a:cs typeface="Arial" panose="020B0604020202020204" pitchFamily="34" charset="0"/>
                        </a:rPr>
                        <a:t> or </a:t>
                      </a:r>
                      <a:r>
                        <a:rPr lang="en-GB" sz="1200" b="1" i="1" kern="1200" dirty="0">
                          <a:solidFill>
                            <a:schemeClr val="tx1"/>
                          </a:solidFill>
                          <a:effectLst/>
                          <a:latin typeface="Arial" panose="020B0604020202020204" pitchFamily="34" charset="0"/>
                          <a:ea typeface="+mn-ea"/>
                          <a:cs typeface="Arial" panose="020B0604020202020204" pitchFamily="34" charset="0"/>
                        </a:rPr>
                        <a:t>Mass</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Holy Communion is a </a:t>
                      </a:r>
                      <a:r>
                        <a:rPr lang="en-GB" sz="1200" b="1" i="1" kern="1200" dirty="0">
                          <a:solidFill>
                            <a:schemeClr val="tx1"/>
                          </a:solidFill>
                          <a:effectLst/>
                          <a:latin typeface="Arial" panose="020B0604020202020204" pitchFamily="34" charset="0"/>
                          <a:ea typeface="+mn-ea"/>
                          <a:cs typeface="Arial" panose="020B0604020202020204" pitchFamily="34" charset="0"/>
                        </a:rPr>
                        <a:t>sacramen</a:t>
                      </a:r>
                      <a:r>
                        <a:rPr lang="en-GB" sz="1200" kern="1200" dirty="0">
                          <a:solidFill>
                            <a:schemeClr val="tx1"/>
                          </a:solidFill>
                          <a:effectLst/>
                          <a:latin typeface="Arial" panose="020B0604020202020204" pitchFamily="34" charset="0"/>
                          <a:ea typeface="+mn-ea"/>
                          <a:cs typeface="Arial" panose="020B0604020202020204" pitchFamily="34" charset="0"/>
                        </a:rPr>
                        <a:t>t. This means that it is an outward sign of an inward grace. Another way of describing this is that a sacrament is an action made holy or special because of its believed ability to demonstrate a truth about God.</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Christians don't say that they 'do' or 'carry out' the Eucharist; they </a:t>
                      </a:r>
                      <a:r>
                        <a:rPr lang="en-GB" sz="1200" b="1" i="1" kern="1200" dirty="0">
                          <a:solidFill>
                            <a:schemeClr val="tx1"/>
                          </a:solidFill>
                          <a:effectLst/>
                          <a:latin typeface="Arial" panose="020B0604020202020204" pitchFamily="34" charset="0"/>
                          <a:ea typeface="+mn-ea"/>
                          <a:cs typeface="Arial" panose="020B0604020202020204" pitchFamily="34" charset="0"/>
                        </a:rPr>
                        <a:t>celebrate</a:t>
                      </a:r>
                      <a:r>
                        <a:rPr lang="en-GB" sz="1200" kern="1200" dirty="0">
                          <a:solidFill>
                            <a:schemeClr val="tx1"/>
                          </a:solidFill>
                          <a:effectLst/>
                          <a:latin typeface="Arial" panose="020B0604020202020204" pitchFamily="34" charset="0"/>
                          <a:ea typeface="+mn-ea"/>
                          <a:cs typeface="Arial" panose="020B0604020202020204" pitchFamily="34" charset="0"/>
                        </a:rPr>
                        <a:t> it. In some churches, the person who takes the leading role in the ceremony is called the </a:t>
                      </a:r>
                      <a:r>
                        <a:rPr lang="en-GB" sz="1200" b="1" i="1" kern="1200" dirty="0">
                          <a:solidFill>
                            <a:schemeClr val="tx1"/>
                          </a:solidFill>
                          <a:effectLst/>
                          <a:latin typeface="Arial" panose="020B0604020202020204" pitchFamily="34" charset="0"/>
                          <a:ea typeface="+mn-ea"/>
                          <a:cs typeface="Arial" panose="020B0604020202020204" pitchFamily="34" charset="0"/>
                        </a:rPr>
                        <a:t>celebrant</a:t>
                      </a:r>
                      <a:r>
                        <a:rPr lang="en-GB" sz="1200" i="1" kern="1200" dirty="0">
                          <a:solidFill>
                            <a:schemeClr val="tx1"/>
                          </a:solidFill>
                          <a:effectLst/>
                          <a:latin typeface="Arial" panose="020B0604020202020204" pitchFamily="34" charset="0"/>
                          <a:ea typeface="+mn-ea"/>
                          <a:cs typeface="Arial" panose="020B0604020202020204" pitchFamily="34" charset="0"/>
                        </a:rPr>
                        <a:t>.</a:t>
                      </a: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tc hMerge="1">
                  <a:txBody>
                    <a:bodyPr/>
                    <a:lstStyle/>
                    <a:p>
                      <a:endParaRPr lang="en-US"/>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85256320"/>
                  </a:ext>
                </a:extLst>
              </a:tr>
              <a:tr h="0">
                <a:tc>
                  <a:txBody>
                    <a:bodyPr/>
                    <a:lstStyle/>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Christians often have Holy Communion services at church. Holy Communion is a </a:t>
                      </a:r>
                      <a:r>
                        <a:rPr lang="en-GB" sz="1200" b="1" i="1" kern="1200" dirty="0">
                          <a:solidFill>
                            <a:schemeClr val="tx1"/>
                          </a:solidFill>
                          <a:effectLst/>
                          <a:latin typeface="Arial" panose="020B0604020202020204" pitchFamily="34" charset="0"/>
                          <a:ea typeface="+mn-ea"/>
                          <a:cs typeface="Arial" panose="020B0604020202020204" pitchFamily="34" charset="0"/>
                        </a:rPr>
                        <a:t>re-enactment of the Last Supper</a:t>
                      </a:r>
                      <a:r>
                        <a:rPr lang="en-GB" sz="1200" kern="1200" dirty="0">
                          <a:solidFill>
                            <a:schemeClr val="tx1"/>
                          </a:solidFill>
                          <a:effectLst/>
                          <a:latin typeface="Arial" panose="020B0604020202020204" pitchFamily="34" charset="0"/>
                          <a:ea typeface="+mn-ea"/>
                          <a:cs typeface="Arial" panose="020B0604020202020204" pitchFamily="34" charset="0"/>
                        </a:rPr>
                        <a:t>, the final meal that Jesus shared with his disciples before his arrest and crucifixion.</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At the Last Supper, Jesus ate bread and drank wine and told his disciples to do the same in memory of him. </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Jesus gave his disciples</a:t>
                      </a:r>
                      <a:r>
                        <a:rPr lang="en-GB" sz="1200" b="1" i="1" kern="1200" dirty="0">
                          <a:solidFill>
                            <a:schemeClr val="tx1"/>
                          </a:solidFill>
                          <a:effectLst/>
                          <a:latin typeface="Arial" panose="020B0604020202020204" pitchFamily="34" charset="0"/>
                          <a:ea typeface="+mn-ea"/>
                          <a:cs typeface="Arial" panose="020B0604020202020204" pitchFamily="34" charset="0"/>
                        </a:rPr>
                        <a:t> bread </a:t>
                      </a:r>
                      <a:r>
                        <a:rPr lang="en-GB" sz="1200" kern="1200" dirty="0">
                          <a:solidFill>
                            <a:schemeClr val="tx1"/>
                          </a:solidFill>
                          <a:effectLst/>
                          <a:latin typeface="Arial" panose="020B0604020202020204" pitchFamily="34" charset="0"/>
                          <a:ea typeface="+mn-ea"/>
                          <a:cs typeface="Arial" panose="020B0604020202020204" pitchFamily="34" charset="0"/>
                        </a:rPr>
                        <a:t>and </a:t>
                      </a:r>
                      <a:r>
                        <a:rPr lang="en-GB" sz="1200" b="1" i="1" kern="1200" dirty="0">
                          <a:solidFill>
                            <a:schemeClr val="tx1"/>
                          </a:solidFill>
                          <a:effectLst/>
                          <a:latin typeface="Arial" panose="020B0604020202020204" pitchFamily="34" charset="0"/>
                          <a:ea typeface="+mn-ea"/>
                          <a:cs typeface="Arial" panose="020B0604020202020204" pitchFamily="34" charset="0"/>
                        </a:rPr>
                        <a:t>wine</a:t>
                      </a:r>
                      <a:r>
                        <a:rPr lang="en-GB" sz="1200" kern="1200" dirty="0">
                          <a:solidFill>
                            <a:schemeClr val="tx1"/>
                          </a:solidFill>
                          <a:effectLst/>
                          <a:latin typeface="Arial" panose="020B0604020202020204" pitchFamily="34" charset="0"/>
                          <a:ea typeface="+mn-ea"/>
                          <a:cs typeface="Arial" panose="020B0604020202020204" pitchFamily="34" charset="0"/>
                        </a:rPr>
                        <a:t> and told them that they were symbols for his </a:t>
                      </a:r>
                      <a:r>
                        <a:rPr lang="en-GB" sz="1200" b="1" i="1" kern="1200" dirty="0">
                          <a:solidFill>
                            <a:schemeClr val="tx1"/>
                          </a:solidFill>
                          <a:effectLst/>
                          <a:latin typeface="Arial" panose="020B0604020202020204" pitchFamily="34" charset="0"/>
                          <a:ea typeface="+mn-ea"/>
                          <a:cs typeface="Arial" panose="020B0604020202020204" pitchFamily="34" charset="0"/>
                        </a:rPr>
                        <a:t>body</a:t>
                      </a:r>
                      <a:r>
                        <a:rPr lang="en-GB" sz="1200" kern="1200" dirty="0">
                          <a:solidFill>
                            <a:schemeClr val="tx1"/>
                          </a:solidFill>
                          <a:effectLst/>
                          <a:latin typeface="Arial" panose="020B0604020202020204" pitchFamily="34" charset="0"/>
                          <a:ea typeface="+mn-ea"/>
                          <a:cs typeface="Arial" panose="020B0604020202020204" pitchFamily="34" charset="0"/>
                        </a:rPr>
                        <a:t> and his </a:t>
                      </a:r>
                      <a:r>
                        <a:rPr lang="en-GB" sz="1200" b="1" i="1" kern="1200" dirty="0">
                          <a:solidFill>
                            <a:schemeClr val="tx1"/>
                          </a:solidFill>
                          <a:effectLst/>
                          <a:latin typeface="Arial" panose="020B0604020202020204" pitchFamily="34" charset="0"/>
                          <a:ea typeface="+mn-ea"/>
                          <a:cs typeface="Arial" panose="020B0604020202020204" pitchFamily="34" charset="0"/>
                        </a:rPr>
                        <a:t>blood</a:t>
                      </a:r>
                      <a:r>
                        <a:rPr lang="en-GB" sz="1200" kern="1200" dirty="0">
                          <a:solidFill>
                            <a:schemeClr val="tx1"/>
                          </a:solidFill>
                          <a:effectLst/>
                          <a:latin typeface="Arial" panose="020B0604020202020204" pitchFamily="34" charset="0"/>
                          <a:ea typeface="+mn-ea"/>
                          <a:cs typeface="Arial" panose="020B0604020202020204" pitchFamily="34" charset="0"/>
                        </a:rPr>
                        <a:t> that would be sacrificed on the cross for them.</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Luke 22:19 says "And He took bread, gave thanks and broke it, and gave it to them saying, 'This is my body given for you; do this in remembrance of me.’”</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Catholics believe that when the priest repeats Jesus’ words from the Last Supper, the bread and wine actually turn into the body and blood of Jesus, even though they look the same on the outside. This is called </a:t>
                      </a:r>
                      <a:r>
                        <a:rPr lang="en-GB" sz="1200" b="1" i="1" kern="1200" dirty="0">
                          <a:solidFill>
                            <a:schemeClr val="tx1"/>
                          </a:solidFill>
                          <a:effectLst/>
                          <a:latin typeface="Arial" panose="020B0604020202020204" pitchFamily="34" charset="0"/>
                          <a:ea typeface="+mn-ea"/>
                          <a:cs typeface="Arial" panose="020B0604020202020204" pitchFamily="34" charset="0"/>
                        </a:rPr>
                        <a:t>transubstantiation</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Other Christian denominations think that the bread and wine symbolise Jesus’ body and blood but that they are not transformed. This is called </a:t>
                      </a:r>
                      <a:r>
                        <a:rPr lang="en-GB" sz="1200" b="1" i="1" kern="1200" dirty="0">
                          <a:solidFill>
                            <a:schemeClr val="tx1"/>
                          </a:solidFill>
                          <a:effectLst/>
                          <a:latin typeface="Arial" panose="020B0604020202020204" pitchFamily="34" charset="0"/>
                          <a:ea typeface="+mn-ea"/>
                          <a:cs typeface="Arial" panose="020B0604020202020204" pitchFamily="34" charset="0"/>
                        </a:rPr>
                        <a:t>consubstantiation</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Protestants believe that Jesus made his sacrifice on the cross and simply follow the tradition of the sacrament in memory of the event, recalling its </a:t>
                      </a:r>
                      <a:r>
                        <a:rPr lang="en-GB" sz="1200" b="1" i="1" kern="1200" dirty="0">
                          <a:solidFill>
                            <a:schemeClr val="tx1"/>
                          </a:solidFill>
                          <a:effectLst/>
                          <a:latin typeface="Arial" panose="020B0604020202020204" pitchFamily="34" charset="0"/>
                          <a:ea typeface="+mn-ea"/>
                          <a:cs typeface="Arial" panose="020B0604020202020204" pitchFamily="34" charset="0"/>
                        </a:rPr>
                        <a:t>symbolic importance </a:t>
                      </a:r>
                      <a:r>
                        <a:rPr lang="en-GB" sz="1200" kern="1200" dirty="0">
                          <a:solidFill>
                            <a:schemeClr val="tx1"/>
                          </a:solidFill>
                          <a:effectLst/>
                          <a:latin typeface="Arial" panose="020B0604020202020204" pitchFamily="34" charset="0"/>
                          <a:ea typeface="+mn-ea"/>
                          <a:cs typeface="Arial" panose="020B0604020202020204" pitchFamily="34" charset="0"/>
                        </a:rPr>
                        <a:t>in the life of Jesus.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The Religious Society of Friends (</a:t>
                      </a:r>
                      <a:r>
                        <a:rPr lang="en-GB" sz="1200" b="1" i="1" kern="1200" dirty="0">
                          <a:solidFill>
                            <a:schemeClr val="tx1"/>
                          </a:solidFill>
                          <a:effectLst/>
                          <a:latin typeface="Arial" panose="020B0604020202020204" pitchFamily="34" charset="0"/>
                          <a:ea typeface="+mn-ea"/>
                          <a:cs typeface="Arial" panose="020B0604020202020204" pitchFamily="34" charset="0"/>
                        </a:rPr>
                        <a:t>Quakers</a:t>
                      </a:r>
                      <a:r>
                        <a:rPr lang="en-GB" sz="1200" kern="1200" dirty="0">
                          <a:solidFill>
                            <a:schemeClr val="tx1"/>
                          </a:solidFill>
                          <a:effectLst/>
                          <a:latin typeface="Arial" panose="020B0604020202020204" pitchFamily="34" charset="0"/>
                          <a:ea typeface="+mn-ea"/>
                          <a:cs typeface="Arial" panose="020B0604020202020204" pitchFamily="34" charset="0"/>
                        </a:rPr>
                        <a:t>) do not celebrate Holy Communion because they do not recognise the sacraments. They don't regard some activities as more sacred than others, nor do they believe that any particular ritual is needed to get in touch with God.</a:t>
                      </a:r>
                    </a:p>
                  </a:txBody>
                  <a:tcPr/>
                </a:tc>
                <a:extLst>
                  <a:ext uri="{0D108BD9-81ED-4DB2-BD59-A6C34878D82A}">
                    <a16:rowId xmlns:a16="http://schemas.microsoft.com/office/drawing/2014/main" val="1759422556"/>
                  </a:ext>
                </a:extLst>
              </a:tr>
              <a:tr h="0">
                <a:tc gridSpan="3">
                  <a:txBody>
                    <a:bodyPr/>
                    <a:lstStyle/>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Holy Communion symbolises the </a:t>
                      </a:r>
                      <a:r>
                        <a:rPr lang="en-GB" sz="1200" b="1" i="1" kern="1200" dirty="0">
                          <a:solidFill>
                            <a:schemeClr val="tx1"/>
                          </a:solidFill>
                          <a:effectLst/>
                          <a:latin typeface="Arial" panose="020B0604020202020204" pitchFamily="34" charset="0"/>
                          <a:ea typeface="+mn-ea"/>
                          <a:cs typeface="Arial" panose="020B0604020202020204" pitchFamily="34" charset="0"/>
                        </a:rPr>
                        <a:t>new covenant </a:t>
                      </a:r>
                      <a:r>
                        <a:rPr lang="en-GB" sz="1200" kern="1200" dirty="0">
                          <a:solidFill>
                            <a:schemeClr val="tx1"/>
                          </a:solidFill>
                          <a:effectLst/>
                          <a:latin typeface="Arial" panose="020B0604020202020204" pitchFamily="34" charset="0"/>
                          <a:ea typeface="+mn-ea"/>
                          <a:cs typeface="Arial" panose="020B0604020202020204" pitchFamily="34" charset="0"/>
                        </a:rPr>
                        <a:t>(promise) given by God to His followers. The old covenant was the one given by God to Israel when He freed His people from slavery in Egypt. The new sacrament symbolises freedom from the slavery of sin and the promise of eternal life.</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Celebrating Holy Communion helps individuals to become closer to God and strengthen their faith. They receive </a:t>
                      </a:r>
                      <a:r>
                        <a:rPr lang="en-GB" sz="1200" b="1" i="1" kern="1200" dirty="0">
                          <a:solidFill>
                            <a:schemeClr val="tx1"/>
                          </a:solidFill>
                          <a:effectLst/>
                          <a:latin typeface="Arial" panose="020B0604020202020204" pitchFamily="34" charset="0"/>
                          <a:ea typeface="+mn-ea"/>
                          <a:cs typeface="Arial" panose="020B0604020202020204" pitchFamily="34" charset="0"/>
                        </a:rPr>
                        <a:t>God’s grace </a:t>
                      </a:r>
                      <a:r>
                        <a:rPr lang="en-GB" sz="1200" kern="1200" dirty="0">
                          <a:solidFill>
                            <a:schemeClr val="tx1"/>
                          </a:solidFill>
                          <a:effectLst/>
                          <a:latin typeface="Arial" panose="020B0604020202020204" pitchFamily="34" charset="0"/>
                          <a:ea typeface="+mn-ea"/>
                          <a:cs typeface="Arial" panose="020B0604020202020204" pitchFamily="34" charset="0"/>
                        </a:rPr>
                        <a:t>by joining in the </a:t>
                      </a:r>
                      <a:r>
                        <a:rPr lang="en-GB" sz="1200" b="1" i="1" kern="1200" dirty="0">
                          <a:solidFill>
                            <a:schemeClr val="tx1"/>
                          </a:solidFill>
                          <a:effectLst/>
                          <a:latin typeface="Arial" panose="020B0604020202020204" pitchFamily="34" charset="0"/>
                          <a:ea typeface="+mn-ea"/>
                          <a:cs typeface="Arial" panose="020B0604020202020204" pitchFamily="34" charset="0"/>
                        </a:rPr>
                        <a:t>sacrifice of Jesus</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Holy Communion also has benefits for communities because it brings the community of believers together in unity by sharing the bread and the wine. This can provide support and encouragement for people who are going through a difficult time.</a:t>
                      </a:r>
                      <a:r>
                        <a:rPr lang="en-GB" sz="1200" dirty="0">
                          <a:effectLst/>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006153355"/>
                  </a:ext>
                </a:extLst>
              </a:tr>
            </a:tbl>
          </a:graphicData>
        </a:graphic>
      </p:graphicFrame>
      <p:sp>
        <p:nvSpPr>
          <p:cNvPr id="7" name="TextBox 6">
            <a:extLst>
              <a:ext uri="{FF2B5EF4-FFF2-40B4-BE49-F238E27FC236}">
                <a16:creationId xmlns:a16="http://schemas.microsoft.com/office/drawing/2014/main" id="{BA731F4B-99C4-2C44-B5A0-D1E5D98DBF6A}"/>
              </a:ext>
            </a:extLst>
          </p:cNvPr>
          <p:cNvSpPr txBox="1"/>
          <p:nvPr/>
        </p:nvSpPr>
        <p:spPr>
          <a:xfrm>
            <a:off x="1062127" y="200251"/>
            <a:ext cx="3634328"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Year 8 Worship key facts</a:t>
            </a:r>
          </a:p>
          <a:p>
            <a:r>
              <a:rPr lang="en-US" b="1" dirty="0">
                <a:latin typeface="Arial" panose="020B0604020202020204" pitchFamily="34" charset="0"/>
                <a:cs typeface="Arial" panose="020B0604020202020204" pitchFamily="34" charset="0"/>
              </a:rPr>
              <a:t>Christianity - Holy Communion </a:t>
            </a:r>
          </a:p>
        </p:txBody>
      </p:sp>
      <p:sp>
        <p:nvSpPr>
          <p:cNvPr id="2" name="Rectangle 1">
            <a:extLst>
              <a:ext uri="{FF2B5EF4-FFF2-40B4-BE49-F238E27FC236}">
                <a16:creationId xmlns:a16="http://schemas.microsoft.com/office/drawing/2014/main" id="{285BA30F-B7C3-1044-8A24-BE1742A35FE4}"/>
              </a:ext>
            </a:extLst>
          </p:cNvPr>
          <p:cNvSpPr/>
          <p:nvPr/>
        </p:nvSpPr>
        <p:spPr>
          <a:xfrm>
            <a:off x="4953000" y="523417"/>
            <a:ext cx="4765431" cy="461665"/>
          </a:xfrm>
          <a:prstGeom prst="rect">
            <a:avLst/>
          </a:prstGeom>
        </p:spPr>
        <p:txBody>
          <a:bodyPr wrap="square">
            <a:spAutoFit/>
          </a:bodyPr>
          <a:lstStyle/>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are expected to know all of the information in this booklet.</a:t>
            </a:r>
            <a:endParaRPr lang="en-GB" sz="1200" dirty="0">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will be assessed on this knowledge.</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7">
            <a:extLst>
              <a:ext uri="{FF2B5EF4-FFF2-40B4-BE49-F238E27FC236}">
                <a16:creationId xmlns:a16="http://schemas.microsoft.com/office/drawing/2014/main" id="{D36571F5-F091-3648-86AE-D0F3A89FB0D0}"/>
              </a:ext>
            </a:extLst>
          </p:cNvPr>
          <p:cNvPicPr>
            <a:picLocks noChangeAspect="1"/>
          </p:cNvPicPr>
          <p:nvPr/>
        </p:nvPicPr>
        <p:blipFill>
          <a:blip r:embed="rId2"/>
          <a:stretch>
            <a:fillRect/>
          </a:stretch>
        </p:blipFill>
        <p:spPr>
          <a:xfrm>
            <a:off x="7417776" y="2252797"/>
            <a:ext cx="789647" cy="986894"/>
          </a:xfrm>
          <a:prstGeom prst="rect">
            <a:avLst/>
          </a:prstGeom>
        </p:spPr>
      </p:pic>
      <p:pic>
        <p:nvPicPr>
          <p:cNvPr id="10" name="Picture 9">
            <a:extLst>
              <a:ext uri="{FF2B5EF4-FFF2-40B4-BE49-F238E27FC236}">
                <a16:creationId xmlns:a16="http://schemas.microsoft.com/office/drawing/2014/main" id="{A08BEE83-33B2-9649-896A-D0F56EF120A2}"/>
              </a:ext>
            </a:extLst>
          </p:cNvPr>
          <p:cNvPicPr>
            <a:picLocks noChangeAspect="1"/>
          </p:cNvPicPr>
          <p:nvPr/>
        </p:nvPicPr>
        <p:blipFill rotWithShape="1">
          <a:blip r:embed="rId3"/>
          <a:srcRect l="23041" r="21871"/>
          <a:stretch/>
        </p:blipFill>
        <p:spPr>
          <a:xfrm>
            <a:off x="7451297" y="3603942"/>
            <a:ext cx="735752" cy="1335600"/>
          </a:xfrm>
          <a:prstGeom prst="rect">
            <a:avLst/>
          </a:prstGeom>
        </p:spPr>
      </p:pic>
      <p:pic>
        <p:nvPicPr>
          <p:cNvPr id="11" name="Picture 10">
            <a:extLst>
              <a:ext uri="{FF2B5EF4-FFF2-40B4-BE49-F238E27FC236}">
                <a16:creationId xmlns:a16="http://schemas.microsoft.com/office/drawing/2014/main" id="{603A5A49-6495-5E4F-8291-B5FBA3C629C4}"/>
              </a:ext>
            </a:extLst>
          </p:cNvPr>
          <p:cNvPicPr>
            <a:picLocks noChangeAspect="1"/>
          </p:cNvPicPr>
          <p:nvPr/>
        </p:nvPicPr>
        <p:blipFill rotWithShape="1">
          <a:blip r:embed="rId4"/>
          <a:srcRect l="3026" t="2083" r="72599" b="66250"/>
          <a:stretch/>
        </p:blipFill>
        <p:spPr>
          <a:xfrm>
            <a:off x="283002" y="94843"/>
            <a:ext cx="670855" cy="871538"/>
          </a:xfrm>
          <a:prstGeom prst="rect">
            <a:avLst/>
          </a:prstGeom>
        </p:spPr>
      </p:pic>
    </p:spTree>
    <p:extLst>
      <p:ext uri="{BB962C8B-B14F-4D97-AF65-F5344CB8AC3E}">
        <p14:creationId xmlns:p14="http://schemas.microsoft.com/office/powerpoint/2010/main" val="1230274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379187-53A3-D54F-A200-9592DD2304AF}"/>
              </a:ext>
            </a:extLst>
          </p:cNvPr>
          <p:cNvGraphicFramePr>
            <a:graphicFrameLocks noGrp="1"/>
          </p:cNvGraphicFramePr>
          <p:nvPr>
            <p:ph idx="1"/>
            <p:extLst>
              <p:ext uri="{D42A27DB-BD31-4B8C-83A1-F6EECF244321}">
                <p14:modId xmlns:p14="http://schemas.microsoft.com/office/powerpoint/2010/main" val="3875445065"/>
              </p:ext>
            </p:extLst>
          </p:nvPr>
        </p:nvGraphicFramePr>
        <p:xfrm>
          <a:off x="283002" y="1056866"/>
          <a:ext cx="9412532" cy="5577840"/>
        </p:xfrm>
        <a:graphic>
          <a:graphicData uri="http://schemas.openxmlformats.org/drawingml/2006/table">
            <a:tbl>
              <a:tblPr firstRow="1" bandRow="1">
                <a:tableStyleId>{5940675A-B579-460E-94D1-54222C63F5DA}</a:tableStyleId>
              </a:tblPr>
              <a:tblGrid>
                <a:gridCol w="5809040">
                  <a:extLst>
                    <a:ext uri="{9D8B030D-6E8A-4147-A177-3AD203B41FA5}">
                      <a16:colId xmlns:a16="http://schemas.microsoft.com/office/drawing/2014/main" val="2819291962"/>
                    </a:ext>
                  </a:extLst>
                </a:gridCol>
                <a:gridCol w="3603492">
                  <a:extLst>
                    <a:ext uri="{9D8B030D-6E8A-4147-A177-3AD203B41FA5}">
                      <a16:colId xmlns:a16="http://schemas.microsoft.com/office/drawing/2014/main" val="1403717364"/>
                    </a:ext>
                  </a:extLst>
                </a:gridCol>
              </a:tblGrid>
              <a:tr h="402568">
                <a:tc gridSpan="2">
                  <a:txBody>
                    <a:bodyPr/>
                    <a:lstStyle/>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Tx/>
                        <a:buNone/>
                      </a:pPr>
                      <a:r>
                        <a:rPr lang="en-GB" sz="1200" b="1" kern="1200" dirty="0">
                          <a:solidFill>
                            <a:schemeClr val="tx1"/>
                          </a:solidFill>
                          <a:effectLst/>
                          <a:latin typeface="Arial" panose="020B0604020202020204" pitchFamily="34" charset="0"/>
                          <a:ea typeface="+mn-ea"/>
                          <a:cs typeface="Arial" panose="020B0604020202020204" pitchFamily="34" charset="0"/>
                        </a:rPr>
                        <a:t>Kirtan</a:t>
                      </a: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Devotional singing of the Guru </a:t>
                      </a:r>
                      <a:r>
                        <a:rPr lang="en-GB" sz="1200" kern="1200" dirty="0" err="1">
                          <a:solidFill>
                            <a:schemeClr val="tx1"/>
                          </a:solidFill>
                          <a:effectLst/>
                          <a:latin typeface="Arial" panose="020B0604020202020204" pitchFamily="34" charset="0"/>
                          <a:ea typeface="+mn-ea"/>
                          <a:cs typeface="Arial" panose="020B0604020202020204" pitchFamily="34" charset="0"/>
                        </a:rPr>
                        <a:t>Granth</a:t>
                      </a:r>
                      <a:r>
                        <a:rPr lang="en-GB" sz="1200" kern="1200" dirty="0">
                          <a:solidFill>
                            <a:schemeClr val="tx1"/>
                          </a:solidFill>
                          <a:effectLst/>
                          <a:latin typeface="Arial" panose="020B0604020202020204" pitchFamily="34" charset="0"/>
                          <a:ea typeface="+mn-ea"/>
                          <a:cs typeface="Arial" panose="020B0604020202020204" pitchFamily="34" charset="0"/>
                        </a:rPr>
                        <a:t> Sahib is called </a:t>
                      </a:r>
                      <a:r>
                        <a:rPr lang="en-GB" sz="1200" b="1" i="1" kern="1200" dirty="0">
                          <a:solidFill>
                            <a:schemeClr val="tx1"/>
                          </a:solidFill>
                          <a:effectLst/>
                          <a:latin typeface="Arial" panose="020B0604020202020204" pitchFamily="34" charset="0"/>
                          <a:ea typeface="+mn-ea"/>
                          <a:cs typeface="Arial" panose="020B0604020202020204" pitchFamily="34" charset="0"/>
                        </a:rPr>
                        <a:t>kirtan</a:t>
                      </a:r>
                      <a:r>
                        <a:rPr lang="en-GB" sz="1200" kern="1200" dirty="0">
                          <a:solidFill>
                            <a:schemeClr val="tx1"/>
                          </a:solidFill>
                          <a:effectLst/>
                          <a:latin typeface="Arial" panose="020B0604020202020204" pitchFamily="34" charset="0"/>
                          <a:ea typeface="+mn-ea"/>
                          <a:cs typeface="Arial" panose="020B0604020202020204" pitchFamily="34" charset="0"/>
                        </a:rPr>
                        <a:t>.</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Kirtan means ‘singing the praises of God’.</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Kirtan usually takes place during the service on a Sunday. It also often happens during festivals to honour the Gurus.</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Generally in the Gurdwara the musicians either sing alone or request the </a:t>
                      </a:r>
                      <a:r>
                        <a:rPr lang="en-GB" sz="1200" b="1" i="1" kern="1200" dirty="0" err="1">
                          <a:solidFill>
                            <a:schemeClr val="tx1"/>
                          </a:solidFill>
                          <a:effectLst/>
                          <a:latin typeface="Arial" panose="020B0604020202020204" pitchFamily="34" charset="0"/>
                          <a:ea typeface="+mn-ea"/>
                          <a:cs typeface="Arial" panose="020B0604020202020204" pitchFamily="34" charset="0"/>
                        </a:rPr>
                        <a:t>Sangat</a:t>
                      </a:r>
                      <a:r>
                        <a:rPr lang="en-GB" sz="1200" b="1" i="1" kern="1200" dirty="0">
                          <a:solidFill>
                            <a:schemeClr val="tx1"/>
                          </a:solidFill>
                          <a:effectLst/>
                          <a:latin typeface="Arial" panose="020B0604020202020204" pitchFamily="34" charset="0"/>
                          <a:ea typeface="+mn-ea"/>
                          <a:cs typeface="Arial" panose="020B0604020202020204" pitchFamily="34" charset="0"/>
                        </a:rPr>
                        <a:t> (congregation) </a:t>
                      </a:r>
                      <a:r>
                        <a:rPr lang="en-GB" sz="1200" kern="1200" dirty="0">
                          <a:solidFill>
                            <a:schemeClr val="tx1"/>
                          </a:solidFill>
                          <a:effectLst/>
                          <a:latin typeface="Arial" panose="020B0604020202020204" pitchFamily="34" charset="0"/>
                          <a:ea typeface="+mn-ea"/>
                          <a:cs typeface="Arial" panose="020B0604020202020204" pitchFamily="34" charset="0"/>
                        </a:rPr>
                        <a:t>to repeat the lines of the hymn after them in chorus. This is known as congregational hymn singing.</a:t>
                      </a: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3385256320"/>
                  </a:ext>
                </a:extLst>
              </a:tr>
              <a:tr h="0">
                <a:tc>
                  <a:txBody>
                    <a:bodyPr/>
                    <a:lstStyle/>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Tx/>
                        <a:buNone/>
                      </a:pPr>
                      <a:r>
                        <a:rPr lang="en-GB" sz="1200" b="1" kern="1200" dirty="0">
                          <a:solidFill>
                            <a:schemeClr val="tx1"/>
                          </a:solidFill>
                          <a:effectLst/>
                          <a:latin typeface="Arial" panose="020B0604020202020204" pitchFamily="34" charset="0"/>
                          <a:ea typeface="+mn-ea"/>
                          <a:cs typeface="Arial" panose="020B0604020202020204" pitchFamily="34" charset="0"/>
                        </a:rPr>
                        <a:t>Langar</a:t>
                      </a: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Langar means </a:t>
                      </a:r>
                      <a:r>
                        <a:rPr lang="en-GB" sz="1200" b="1" i="1" kern="1200" dirty="0">
                          <a:solidFill>
                            <a:schemeClr val="tx1"/>
                          </a:solidFill>
                          <a:effectLst/>
                          <a:latin typeface="Arial" panose="020B0604020202020204" pitchFamily="34" charset="0"/>
                          <a:ea typeface="+mn-ea"/>
                          <a:cs typeface="Arial" panose="020B0604020202020204" pitchFamily="34" charset="0"/>
                        </a:rPr>
                        <a:t>free kitchen</a:t>
                      </a:r>
                      <a:r>
                        <a:rPr lang="en-GB" sz="1200" kern="1200" dirty="0">
                          <a:solidFill>
                            <a:schemeClr val="tx1"/>
                          </a:solidFill>
                          <a:effectLst/>
                          <a:latin typeface="Arial" panose="020B0604020202020204" pitchFamily="34" charset="0"/>
                          <a:ea typeface="+mn-ea"/>
                          <a:cs typeface="Arial" panose="020B0604020202020204" pitchFamily="34" charset="0"/>
                        </a:rPr>
                        <a:t>. It is a shared eating area in a Gurdwara.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The langar is open to everyone – it doesn’t matter what gender, ethnicity or religion they are. Men and women sit side by side in the langar.</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All the food that is served in a langar is </a:t>
                      </a:r>
                      <a:r>
                        <a:rPr lang="en-GB" sz="1200" b="1" i="1" kern="1200" dirty="0">
                          <a:solidFill>
                            <a:schemeClr val="tx1"/>
                          </a:solidFill>
                          <a:effectLst/>
                          <a:latin typeface="Arial" panose="020B0604020202020204" pitchFamily="34" charset="0"/>
                          <a:ea typeface="+mn-ea"/>
                          <a:cs typeface="Arial" panose="020B0604020202020204" pitchFamily="34" charset="0"/>
                        </a:rPr>
                        <a:t>vegetarian</a:t>
                      </a:r>
                      <a:r>
                        <a:rPr lang="en-GB" sz="1200" kern="1200" dirty="0">
                          <a:solidFill>
                            <a:schemeClr val="tx1"/>
                          </a:solidFill>
                          <a:effectLst/>
                          <a:latin typeface="Arial" panose="020B0604020202020204" pitchFamily="34" charset="0"/>
                          <a:ea typeface="+mn-ea"/>
                          <a:cs typeface="Arial" panose="020B0604020202020204" pitchFamily="34" charset="0"/>
                        </a:rPr>
                        <a:t>. Everyone receives the same food.</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Sikhs are expected to </a:t>
                      </a:r>
                      <a:r>
                        <a:rPr lang="en-GB" sz="1200" b="0" i="0" kern="1200" dirty="0">
                          <a:solidFill>
                            <a:schemeClr val="tx1"/>
                          </a:solidFill>
                          <a:effectLst/>
                          <a:latin typeface="Arial" panose="020B0604020202020204" pitchFamily="34" charset="0"/>
                          <a:ea typeface="+mn-ea"/>
                          <a:cs typeface="Arial" panose="020B0604020202020204" pitchFamily="34" charset="0"/>
                        </a:rPr>
                        <a:t>volunteer</a:t>
                      </a:r>
                      <a:r>
                        <a:rPr lang="en-GB" sz="1200" kern="1200" dirty="0">
                          <a:solidFill>
                            <a:schemeClr val="tx1"/>
                          </a:solidFill>
                          <a:effectLst/>
                          <a:latin typeface="Arial" panose="020B0604020202020204" pitchFamily="34" charset="0"/>
                          <a:ea typeface="+mn-ea"/>
                          <a:cs typeface="Arial" panose="020B0604020202020204" pitchFamily="34" charset="0"/>
                        </a:rPr>
                        <a:t> at the langar by donating, cooking and serving food as well as washing up and cleaning. This is a part of the </a:t>
                      </a:r>
                      <a:r>
                        <a:rPr lang="en-GB" sz="1200" b="1" i="1" kern="1200" dirty="0" err="1">
                          <a:solidFill>
                            <a:schemeClr val="tx1"/>
                          </a:solidFill>
                          <a:effectLst/>
                          <a:latin typeface="Arial" panose="020B0604020202020204" pitchFamily="34" charset="0"/>
                          <a:ea typeface="+mn-ea"/>
                          <a:cs typeface="Arial" panose="020B0604020202020204" pitchFamily="34" charset="0"/>
                        </a:rPr>
                        <a:t>sewa</a:t>
                      </a:r>
                      <a:r>
                        <a:rPr lang="en-GB" sz="1200" kern="1200" dirty="0">
                          <a:solidFill>
                            <a:schemeClr val="tx1"/>
                          </a:solidFill>
                          <a:effectLst/>
                          <a:latin typeface="Arial" panose="020B0604020202020204" pitchFamily="34" charset="0"/>
                          <a:ea typeface="+mn-ea"/>
                          <a:cs typeface="Arial" panose="020B0604020202020204" pitchFamily="34" charset="0"/>
                        </a:rPr>
                        <a:t> (service to others).</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Traditionally, people sit on the floor to eat so that everyone is at the same level with nobody in a higher position. Nowadays, some people sit on benches.</a:t>
                      </a:r>
                    </a:p>
                    <a:p>
                      <a:pPr marL="17145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59422556"/>
                  </a:ext>
                </a:extLst>
              </a:tr>
              <a:tr h="0">
                <a:tc gridSpan="2">
                  <a:txBody>
                    <a:bodyPr/>
                    <a:lstStyle/>
                    <a:p>
                      <a:pPr marL="0" lvl="0" indent="0">
                        <a:buFontTx/>
                        <a:buNone/>
                      </a:pPr>
                      <a:r>
                        <a:rPr lang="en-GB" sz="1200" kern="1200" dirty="0">
                          <a:solidFill>
                            <a:schemeClr val="tx1"/>
                          </a:solidFill>
                          <a:effectLst/>
                          <a:latin typeface="Arial" panose="020B0604020202020204" pitchFamily="34" charset="0"/>
                          <a:ea typeface="+mn-ea"/>
                          <a:cs typeface="Arial" panose="020B0604020202020204" pitchFamily="34" charset="0"/>
                        </a:rPr>
                        <a:t>In October each year, Sikhs in the UK and around the world have </a:t>
                      </a:r>
                      <a:r>
                        <a:rPr lang="en-GB" sz="1200" b="1" i="1" kern="1200" dirty="0">
                          <a:solidFill>
                            <a:schemeClr val="tx1"/>
                          </a:solidFill>
                          <a:effectLst/>
                          <a:latin typeface="Arial" panose="020B0604020202020204" pitchFamily="34" charset="0"/>
                          <a:ea typeface="+mn-ea"/>
                          <a:cs typeface="Arial" panose="020B0604020202020204" pitchFamily="34" charset="0"/>
                        </a:rPr>
                        <a:t>International Langar Week</a:t>
                      </a:r>
                      <a:r>
                        <a:rPr lang="en-GB" sz="1200" kern="1200" dirty="0">
                          <a:solidFill>
                            <a:schemeClr val="tx1"/>
                          </a:solidFill>
                          <a:effectLst/>
                          <a:latin typeface="Arial" panose="020B0604020202020204" pitchFamily="34" charset="0"/>
                          <a:ea typeface="+mn-ea"/>
                          <a:cs typeface="Arial" panose="020B0604020202020204" pitchFamily="34" charset="0"/>
                        </a:rPr>
                        <a:t>. During this time they try to:</a:t>
                      </a: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en-GB" sz="1200" kern="1200" dirty="0">
                          <a:solidFill>
                            <a:schemeClr val="tx1"/>
                          </a:solidFill>
                          <a:effectLst/>
                          <a:latin typeface="Arial" panose="020B0604020202020204" pitchFamily="34" charset="0"/>
                          <a:ea typeface="+mn-ea"/>
                          <a:cs typeface="Arial" panose="020B0604020202020204" pitchFamily="34" charset="0"/>
                        </a:rPr>
                        <a:t>Introduce a friend to the langar</a:t>
                      </a:r>
                    </a:p>
                    <a:p>
                      <a:pPr marL="228600" lvl="0" indent="-228600">
                        <a:buFont typeface="+mj-lt"/>
                        <a:buAutoNum type="arabicPeriod"/>
                      </a:pPr>
                      <a:r>
                        <a:rPr lang="en-GB" sz="1200" kern="1200" dirty="0">
                          <a:solidFill>
                            <a:schemeClr val="tx1"/>
                          </a:solidFill>
                          <a:effectLst/>
                          <a:latin typeface="Arial" panose="020B0604020202020204" pitchFamily="34" charset="0"/>
                          <a:ea typeface="+mn-ea"/>
                          <a:cs typeface="Arial" panose="020B0604020202020204" pitchFamily="34" charset="0"/>
                        </a:rPr>
                        <a:t>Set up a langar in a public place</a:t>
                      </a:r>
                    </a:p>
                    <a:p>
                      <a:pPr marL="228600" lvl="0" indent="-228600">
                        <a:buFont typeface="+mj-lt"/>
                        <a:buAutoNum type="arabicPeriod"/>
                      </a:pPr>
                      <a:r>
                        <a:rPr lang="en-GB" sz="1200" kern="1200" dirty="0">
                          <a:solidFill>
                            <a:schemeClr val="tx1"/>
                          </a:solidFill>
                          <a:effectLst/>
                          <a:latin typeface="Arial" panose="020B0604020202020204" pitchFamily="34" charset="0"/>
                          <a:ea typeface="+mn-ea"/>
                          <a:cs typeface="Arial" panose="020B0604020202020204" pitchFamily="34" charset="0"/>
                        </a:rPr>
                        <a:t>Join a local street langar team that gives food to the poor</a:t>
                      </a:r>
                    </a:p>
                    <a:p>
                      <a:pPr marL="17145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40946811"/>
                  </a:ext>
                </a:extLst>
              </a:tr>
            </a:tbl>
          </a:graphicData>
        </a:graphic>
      </p:graphicFrame>
      <p:sp>
        <p:nvSpPr>
          <p:cNvPr id="7" name="TextBox 6">
            <a:extLst>
              <a:ext uri="{FF2B5EF4-FFF2-40B4-BE49-F238E27FC236}">
                <a16:creationId xmlns:a16="http://schemas.microsoft.com/office/drawing/2014/main" id="{BA731F4B-99C4-2C44-B5A0-D1E5D98DBF6A}"/>
              </a:ext>
            </a:extLst>
          </p:cNvPr>
          <p:cNvSpPr txBox="1"/>
          <p:nvPr/>
        </p:nvSpPr>
        <p:spPr>
          <a:xfrm>
            <a:off x="964529" y="150583"/>
            <a:ext cx="3313728"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Year 8 Worship key facts</a:t>
            </a:r>
          </a:p>
          <a:p>
            <a:r>
              <a:rPr lang="en-US" b="1" dirty="0">
                <a:latin typeface="Arial" panose="020B0604020202020204" pitchFamily="34" charset="0"/>
                <a:cs typeface="Arial" panose="020B0604020202020204" pitchFamily="34" charset="0"/>
              </a:rPr>
              <a:t>Sikhism - </a:t>
            </a:r>
            <a:r>
              <a:rPr lang="en-US" b="1" dirty="0" err="1">
                <a:latin typeface="Arial" panose="020B0604020202020204" pitchFamily="34" charset="0"/>
                <a:cs typeface="Arial" panose="020B0604020202020204" pitchFamily="34" charset="0"/>
              </a:rPr>
              <a:t>Kirtan</a:t>
            </a:r>
            <a:r>
              <a:rPr lang="en-US" b="1" dirty="0">
                <a:latin typeface="Arial" panose="020B0604020202020204" pitchFamily="34" charset="0"/>
                <a:cs typeface="Arial" panose="020B0604020202020204" pitchFamily="34" charset="0"/>
              </a:rPr>
              <a:t> and </a:t>
            </a:r>
            <a:r>
              <a:rPr lang="en-US" b="1" dirty="0" err="1">
                <a:latin typeface="Arial" panose="020B0604020202020204" pitchFamily="34" charset="0"/>
                <a:cs typeface="Arial" panose="020B0604020202020204" pitchFamily="34" charset="0"/>
              </a:rPr>
              <a:t>Langar</a:t>
            </a:r>
            <a:r>
              <a:rPr lang="en-US" b="1" dirty="0">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85BA30F-B7C3-1044-8A24-BE1742A35FE4}"/>
              </a:ext>
            </a:extLst>
          </p:cNvPr>
          <p:cNvSpPr/>
          <p:nvPr/>
        </p:nvSpPr>
        <p:spPr>
          <a:xfrm>
            <a:off x="4953000" y="523417"/>
            <a:ext cx="4765431" cy="461665"/>
          </a:xfrm>
          <a:prstGeom prst="rect">
            <a:avLst/>
          </a:prstGeom>
        </p:spPr>
        <p:txBody>
          <a:bodyPr wrap="square">
            <a:spAutoFit/>
          </a:bodyPr>
          <a:lstStyle/>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are expected to know all of the information in this booklet.</a:t>
            </a:r>
            <a:endParaRPr lang="en-GB" sz="1200" dirty="0">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will be assessed on this knowledge.</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a:extLst>
              <a:ext uri="{FF2B5EF4-FFF2-40B4-BE49-F238E27FC236}">
                <a16:creationId xmlns:a16="http://schemas.microsoft.com/office/drawing/2014/main" id="{0EF3CC2B-9BDA-1B46-B1E0-87CF91908249}"/>
              </a:ext>
            </a:extLst>
          </p:cNvPr>
          <p:cNvPicPr>
            <a:picLocks noChangeAspect="1"/>
          </p:cNvPicPr>
          <p:nvPr/>
        </p:nvPicPr>
        <p:blipFill rotWithShape="1">
          <a:blip r:embed="rId2"/>
          <a:srcRect l="1528" t="68333" r="71457"/>
          <a:stretch/>
        </p:blipFill>
        <p:spPr>
          <a:xfrm>
            <a:off x="187569" y="37980"/>
            <a:ext cx="743483" cy="871538"/>
          </a:xfrm>
          <a:prstGeom prst="rect">
            <a:avLst/>
          </a:prstGeom>
        </p:spPr>
      </p:pic>
      <p:pic>
        <p:nvPicPr>
          <p:cNvPr id="6" name="Picture 5">
            <a:extLst>
              <a:ext uri="{FF2B5EF4-FFF2-40B4-BE49-F238E27FC236}">
                <a16:creationId xmlns:a16="http://schemas.microsoft.com/office/drawing/2014/main" id="{ED0F4754-F28E-4547-A5C9-3183AD8829E9}"/>
              </a:ext>
            </a:extLst>
          </p:cNvPr>
          <p:cNvPicPr>
            <a:picLocks noChangeAspect="1"/>
          </p:cNvPicPr>
          <p:nvPr/>
        </p:nvPicPr>
        <p:blipFill>
          <a:blip r:embed="rId3">
            <a:grayscl/>
          </a:blip>
          <a:stretch>
            <a:fillRect/>
          </a:stretch>
        </p:blipFill>
        <p:spPr>
          <a:xfrm>
            <a:off x="6081421" y="2803562"/>
            <a:ext cx="3597953" cy="2635945"/>
          </a:xfrm>
          <a:prstGeom prst="rect">
            <a:avLst/>
          </a:prstGeom>
        </p:spPr>
      </p:pic>
    </p:spTree>
    <p:extLst>
      <p:ext uri="{BB962C8B-B14F-4D97-AF65-F5344CB8AC3E}">
        <p14:creationId xmlns:p14="http://schemas.microsoft.com/office/powerpoint/2010/main" val="6096014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EA78415DCD074891C997B4550B76E7" ma:contentTypeVersion="14" ma:contentTypeDescription="Create a new document." ma:contentTypeScope="" ma:versionID="186fb885255cb23ff794fff1e464d2db">
  <xsd:schema xmlns:xsd="http://www.w3.org/2001/XMLSchema" xmlns:xs="http://www.w3.org/2001/XMLSchema" xmlns:p="http://schemas.microsoft.com/office/2006/metadata/properties" xmlns:ns2="65aa2c83-cde2-4380-8dec-bf38375bafc8" xmlns:ns3="c3bf1fe9-ad94-459f-92e3-0925f1233f55" targetNamespace="http://schemas.microsoft.com/office/2006/metadata/properties" ma:root="true" ma:fieldsID="ca16c9a7476140cb136d5cea76d8ea24" ns2:_="" ns3:_="">
    <xsd:import namespace="65aa2c83-cde2-4380-8dec-bf38375bafc8"/>
    <xsd:import namespace="c3bf1fe9-ad94-459f-92e3-0925f1233f5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aa2c83-cde2-4380-8dec-bf38375baf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c759e9e-bede-4528-92cc-6ba15c182e7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bf1fe9-ad94-459f-92e3-0925f1233f5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700d076-9add-4522-96d4-309f3a68d082}" ma:internalName="TaxCatchAll" ma:showField="CatchAllData" ma:web="c3bf1fe9-ad94-459f-92e3-0925f1233f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3bf1fe9-ad94-459f-92e3-0925f1233f55" xsi:nil="true"/>
    <lcf76f155ced4ddcb4097134ff3c332f xmlns="65aa2c83-cde2-4380-8dec-bf38375baf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9D64255-54E1-46CF-9EEC-72D39E558561}"/>
</file>

<file path=customXml/itemProps2.xml><?xml version="1.0" encoding="utf-8"?>
<ds:datastoreItem xmlns:ds="http://schemas.openxmlformats.org/officeDocument/2006/customXml" ds:itemID="{CF1AF12A-C403-4D6E-8C87-B68133987208}"/>
</file>

<file path=customXml/itemProps3.xml><?xml version="1.0" encoding="utf-8"?>
<ds:datastoreItem xmlns:ds="http://schemas.openxmlformats.org/officeDocument/2006/customXml" ds:itemID="{8130924F-3F2C-4528-9A6B-F0BB42AD3E34}"/>
</file>

<file path=docProps/app.xml><?xml version="1.0" encoding="utf-8"?>
<Properties xmlns="http://schemas.openxmlformats.org/officeDocument/2006/extended-properties" xmlns:vt="http://schemas.openxmlformats.org/officeDocument/2006/docPropsVTypes">
  <Template>Office Theme</Template>
  <TotalTime>635</TotalTime>
  <Words>1739</Words>
  <Application>Microsoft Macintosh PowerPoint</Application>
  <PresentationFormat>A4 Paper (210x297 mm)</PresentationFormat>
  <Paragraphs>86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Katharine Hutchinson</dc:creator>
  <cp:lastModifiedBy>Katharine Hutchinson</cp:lastModifiedBy>
  <cp:revision>30</cp:revision>
  <cp:lastPrinted>2019-07-14T12:44:21Z</cp:lastPrinted>
  <dcterms:created xsi:type="dcterms:W3CDTF">2019-07-14T09:22:21Z</dcterms:created>
  <dcterms:modified xsi:type="dcterms:W3CDTF">2021-07-22T17:23:18Z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0x01010063EA78415DCD074891C997B4550B76E7</vt:lpwstr>
  </property>
</Properties>
</file>