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ppt/changesInfos/changesInfo1.xml" ContentType="application/vnd.ms-powerpoint.changes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65" r:id="rId2"/>
    <p:sldId id="267" r:id="rId3"/>
    <p:sldId id="264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D283A3-EBB5-03FF-BC3B-16DF35F5984D}" v="225" dt="2021-01-21T18:39:20.208"/>
    <p1510:client id="{4D6E132F-77B9-7EFA-BD55-DB5D831EA44A}" v="37" dt="2019-11-27T15:01:19.107"/>
    <p1510:client id="{6BC9F04B-63C8-984A-B5CA-0DED7FB5BC85}" v="3" dt="2019-09-02T15:08:30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12"/>
    <p:restoredTop sz="94646"/>
  </p:normalViewPr>
  <p:slideViewPr>
    <p:cSldViewPr snapToGrid="0" snapToObjects="1">
      <p:cViewPr>
        <p:scale>
          <a:sx n="105" d="100"/>
          <a:sy n="105" d="100"/>
        </p:scale>
        <p:origin x="352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Relationship Id="rId14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Whitehouse" userId="S::hwhitehouse@ccc.tela.org.uk::7fc0a078-4a14-4970-a945-f17967fdd6e9" providerId="AD" clId="Web-{12D283A3-EBB5-03FF-BC3B-16DF35F5984D}"/>
    <pc:docChg chg="modSld">
      <pc:chgData name="Hannah Whitehouse" userId="S::hwhitehouse@ccc.tela.org.uk::7fc0a078-4a14-4970-a945-f17967fdd6e9" providerId="AD" clId="Web-{12D283A3-EBB5-03FF-BC3B-16DF35F5984D}" dt="2021-01-21T18:39:12.364" v="217"/>
      <pc:docMkLst>
        <pc:docMk/>
      </pc:docMkLst>
      <pc:sldChg chg="modSp">
        <pc:chgData name="Hannah Whitehouse" userId="S::hwhitehouse@ccc.tela.org.uk::7fc0a078-4a14-4970-a945-f17967fdd6e9" providerId="AD" clId="Web-{12D283A3-EBB5-03FF-BC3B-16DF35F5984D}" dt="2021-01-21T18:39:01.098" v="213"/>
        <pc:sldMkLst>
          <pc:docMk/>
          <pc:sldMk cId="3386158864" sldId="266"/>
        </pc:sldMkLst>
        <pc:graphicFrameChg chg="mod modGraphic">
          <ac:chgData name="Hannah Whitehouse" userId="S::hwhitehouse@ccc.tela.org.uk::7fc0a078-4a14-4970-a945-f17967fdd6e9" providerId="AD" clId="Web-{12D283A3-EBB5-03FF-BC3B-16DF35F5984D}" dt="2021-01-21T18:39:01.098" v="213"/>
          <ac:graphicFrameMkLst>
            <pc:docMk/>
            <pc:sldMk cId="3386158864" sldId="266"/>
            <ac:graphicFrameMk id="4" creationId="{46379187-53A3-D54F-A200-9592DD2304AF}"/>
          </ac:graphicFrameMkLst>
        </pc:graphicFrameChg>
      </pc:sldChg>
      <pc:sldChg chg="modSp">
        <pc:chgData name="Hannah Whitehouse" userId="S::hwhitehouse@ccc.tela.org.uk::7fc0a078-4a14-4970-a945-f17967fdd6e9" providerId="AD" clId="Web-{12D283A3-EBB5-03FF-BC3B-16DF35F5984D}" dt="2021-01-21T18:39:12.364" v="217"/>
        <pc:sldMkLst>
          <pc:docMk/>
          <pc:sldMk cId="487455574" sldId="268"/>
        </pc:sldMkLst>
        <pc:graphicFrameChg chg="mod modGraphic">
          <ac:chgData name="Hannah Whitehouse" userId="S::hwhitehouse@ccc.tela.org.uk::7fc0a078-4a14-4970-a945-f17967fdd6e9" providerId="AD" clId="Web-{12D283A3-EBB5-03FF-BC3B-16DF35F5984D}" dt="2021-01-21T18:39:12.364" v="217"/>
          <ac:graphicFrameMkLst>
            <pc:docMk/>
            <pc:sldMk cId="487455574" sldId="268"/>
            <ac:graphicFrameMk id="4" creationId="{46379187-53A3-D54F-A200-9592DD2304AF}"/>
          </ac:graphicFrameMkLst>
        </pc:graphicFrameChg>
      </pc:sldChg>
    </pc:docChg>
  </pc:docChgLst>
  <pc:docChgLst>
    <pc:chgData name="Katharine Hutchinson" userId="c635759b-9870-4c5e-865d-c7e64a25b5dd" providerId="ADAL" clId="{6BC9F04B-63C8-984A-B5CA-0DED7FB5BC85}"/>
    <pc:docChg chg="custSel modSld">
      <pc:chgData name="Katharine Hutchinson" userId="c635759b-9870-4c5e-865d-c7e64a25b5dd" providerId="ADAL" clId="{6BC9F04B-63C8-984A-B5CA-0DED7FB5BC85}" dt="2019-09-02T15:09:05.305" v="150" actId="20577"/>
      <pc:docMkLst>
        <pc:docMk/>
      </pc:docMkLst>
      <pc:sldChg chg="modSp">
        <pc:chgData name="Katharine Hutchinson" userId="c635759b-9870-4c5e-865d-c7e64a25b5dd" providerId="ADAL" clId="{6BC9F04B-63C8-984A-B5CA-0DED7FB5BC85}" dt="2019-09-02T15:09:05.305" v="150" actId="20577"/>
        <pc:sldMkLst>
          <pc:docMk/>
          <pc:sldMk cId="3386158864" sldId="266"/>
        </pc:sldMkLst>
        <pc:graphicFrameChg chg="mod modGraphic">
          <ac:chgData name="Katharine Hutchinson" userId="c635759b-9870-4c5e-865d-c7e64a25b5dd" providerId="ADAL" clId="{6BC9F04B-63C8-984A-B5CA-0DED7FB5BC85}" dt="2019-09-02T15:09:05.305" v="150" actId="20577"/>
          <ac:graphicFrameMkLst>
            <pc:docMk/>
            <pc:sldMk cId="3386158864" sldId="266"/>
            <ac:graphicFrameMk id="4" creationId="{46379187-53A3-D54F-A200-9592DD2304AF}"/>
          </ac:graphicFrameMkLst>
        </pc:graphicFrameChg>
      </pc:sldChg>
    </pc:docChg>
  </pc:docChgLst>
  <pc:docChgLst>
    <pc:chgData name="Sayful Alam" userId="S::salam@chesterton.cambs.sch.uk::63d3494a-c9e8-419d-9bc7-af08b24d41a5" providerId="AD" clId="Web-{4D6E132F-77B9-7EFA-BD55-DB5D831EA44A}"/>
    <pc:docChg chg="modSld">
      <pc:chgData name="Sayful Alam" userId="S::salam@chesterton.cambs.sch.uk::63d3494a-c9e8-419d-9bc7-af08b24d41a5" providerId="AD" clId="Web-{4D6E132F-77B9-7EFA-BD55-DB5D831EA44A}" dt="2019-11-27T15:01:14.560" v="33"/>
      <pc:docMkLst>
        <pc:docMk/>
      </pc:docMkLst>
      <pc:sldChg chg="modSp">
        <pc:chgData name="Sayful Alam" userId="S::salam@chesterton.cambs.sch.uk::63d3494a-c9e8-419d-9bc7-af08b24d41a5" providerId="AD" clId="Web-{4D6E132F-77B9-7EFA-BD55-DB5D831EA44A}" dt="2019-11-27T15:01:14.560" v="33"/>
        <pc:sldMkLst>
          <pc:docMk/>
          <pc:sldMk cId="3865692460" sldId="264"/>
        </pc:sldMkLst>
        <pc:graphicFrameChg chg="mod modGraphic">
          <ac:chgData name="Sayful Alam" userId="S::salam@chesterton.cambs.sch.uk::63d3494a-c9e8-419d-9bc7-af08b24d41a5" providerId="AD" clId="Web-{4D6E132F-77B9-7EFA-BD55-DB5D831EA44A}" dt="2019-11-27T15:01:14.560" v="33"/>
          <ac:graphicFrameMkLst>
            <pc:docMk/>
            <pc:sldMk cId="3865692460" sldId="264"/>
            <ac:graphicFrameMk id="4" creationId="{46379187-53A3-D54F-A200-9592DD2304AF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5538C-A391-B14A-9556-AD938E9C185D}" type="datetimeFigureOut">
              <a:rPr lang="en-US" smtClean="0"/>
              <a:t>6/7/21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BB63C-D887-1E42-80E4-6DF845B5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7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5BB63C-D887-1E42-80E4-6DF845B578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58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7A59-DF7C-3F47-B33A-60816A153CC1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2D885-0A33-6F4C-A818-E4626F98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6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7A59-DF7C-3F47-B33A-60816A153CC1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2D885-0A33-6F4C-A818-E4626F98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3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7A59-DF7C-3F47-B33A-60816A153CC1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2D885-0A33-6F4C-A818-E4626F98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8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7A59-DF7C-3F47-B33A-60816A153CC1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2D885-0A33-6F4C-A818-E4626F98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8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7A59-DF7C-3F47-B33A-60816A153CC1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2D885-0A33-6F4C-A818-E4626F98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4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7A59-DF7C-3F47-B33A-60816A153CC1}" type="datetimeFigureOut">
              <a:rPr lang="en-US" smtClean="0"/>
              <a:t>6/7/21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2D885-0A33-6F4C-A818-E4626F98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0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7A59-DF7C-3F47-B33A-60816A153CC1}" type="datetimeFigureOut">
              <a:rPr lang="en-US" smtClean="0"/>
              <a:t>6/7/21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2D885-0A33-6F4C-A818-E4626F98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7A59-DF7C-3F47-B33A-60816A153CC1}" type="datetimeFigureOut">
              <a:rPr lang="en-US" smtClean="0"/>
              <a:t>6/7/21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2D885-0A33-6F4C-A818-E4626F98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32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7A59-DF7C-3F47-B33A-60816A153CC1}" type="datetimeFigureOut">
              <a:rPr lang="en-US" smtClean="0"/>
              <a:t>6/7/21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2D885-0A33-6F4C-A818-E4626F98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2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7A59-DF7C-3F47-B33A-60816A153CC1}" type="datetimeFigureOut">
              <a:rPr lang="en-US" smtClean="0"/>
              <a:t>6/7/21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2D885-0A33-6F4C-A818-E4626F98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13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7A59-DF7C-3F47-B33A-60816A153CC1}" type="datetimeFigureOut">
              <a:rPr lang="en-US" smtClean="0"/>
              <a:t>6/7/21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2D885-0A33-6F4C-A818-E4626F98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5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7A59-DF7C-3F47-B33A-60816A153CC1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2D885-0A33-6F4C-A818-E4626F98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4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5BA30F-B7C3-1044-8A24-BE1742A35FE4}"/>
              </a:ext>
            </a:extLst>
          </p:cNvPr>
          <p:cNvSpPr/>
          <p:nvPr/>
        </p:nvSpPr>
        <p:spPr>
          <a:xfrm>
            <a:off x="4944979" y="328595"/>
            <a:ext cx="4765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are expected to know all of the information in this booklet.</a:t>
            </a:r>
            <a:endParaRPr lang="en-GB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en-GB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will be assessed on this knowledge.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2419CB-E2BF-A744-B881-32706FA49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6" t="2083" r="72599" b="66250"/>
          <a:stretch/>
        </p:blipFill>
        <p:spPr>
          <a:xfrm>
            <a:off x="283003" y="46715"/>
            <a:ext cx="538339" cy="6993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29937F-A055-C546-805F-9C709C7D9E7B}"/>
              </a:ext>
            </a:extLst>
          </p:cNvPr>
          <p:cNvSpPr txBox="1"/>
          <p:nvPr/>
        </p:nvSpPr>
        <p:spPr>
          <a:xfrm>
            <a:off x="951641" y="88628"/>
            <a:ext cx="35574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8 life after death key facts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Christianity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DB39B472-125B-2A4D-8898-B8A5A8F00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6644421"/>
              </p:ext>
            </p:extLst>
          </p:nvPr>
        </p:nvGraphicFramePr>
        <p:xfrm>
          <a:off x="96253" y="793618"/>
          <a:ext cx="9697452" cy="601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1635">
                  <a:extLst>
                    <a:ext uri="{9D8B030D-6E8A-4147-A177-3AD203B41FA5}">
                      <a16:colId xmlns:a16="http://schemas.microsoft.com/office/drawing/2014/main" val="2819291962"/>
                    </a:ext>
                  </a:extLst>
                </a:gridCol>
                <a:gridCol w="5355817">
                  <a:extLst>
                    <a:ext uri="{9D8B030D-6E8A-4147-A177-3AD203B41FA5}">
                      <a16:colId xmlns:a16="http://schemas.microsoft.com/office/drawing/2014/main" val="2243296876"/>
                    </a:ext>
                  </a:extLst>
                </a:gridCol>
              </a:tblGrid>
              <a:tr h="2632607">
                <a:tc>
                  <a:txBody>
                    <a:bodyPr/>
                    <a:lstStyle/>
                    <a:p>
                      <a:pPr marL="0" lvl="0" indent="0" algn="l">
                        <a:buFontTx/>
                        <a:buNone/>
                      </a:pPr>
                      <a:r>
                        <a:rPr lang="en-GB" sz="1200" b="1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Christian</a:t>
                      </a:r>
                      <a:r>
                        <a:rPr lang="en-GB" sz="1200" b="1" u="sng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Funeral</a:t>
                      </a:r>
                      <a:endParaRPr lang="en-GB" sz="1200" b="1" u="sng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coffin is carried slowly to the front of the Church.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Prayers of welcome are said for the mourners.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Bible reading and hymns that are about life after death is recited.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GB" sz="1200" b="1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eulogy</a:t>
                      </a:r>
                      <a:r>
                        <a:rPr lang="en-GB" sz="1200" b="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said of the life of the person who has died.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GB" sz="1200" b="1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commendation</a:t>
                      </a:r>
                      <a:r>
                        <a:rPr lang="en-GB" sz="1200" b="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the soul of the deceased is given to God's protection.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GB" sz="1200" b="1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committal</a:t>
                      </a:r>
                      <a:r>
                        <a:rPr lang="en-GB" sz="1200" b="0" kern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n-GB" sz="1200" b="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body is given to God either by burial or through the curtain for cremation.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Final prayers of blessing is recited for those present to be comforted in the time of loss.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gathering or </a:t>
                      </a:r>
                      <a:r>
                        <a:rPr lang="en-GB" sz="1200" b="1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wake</a:t>
                      </a:r>
                      <a:r>
                        <a:rPr lang="en-GB" sz="1200" b="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organised for mourners to share memories and celebrate the life of the deceased.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Stages of Afterlife</a:t>
                      </a:r>
                    </a:p>
                    <a:p>
                      <a:endParaRPr lang="en-GB" sz="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 -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the time of death, the soul separates from the body.</a:t>
                      </a:r>
                    </a:p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 Judgement (Catholics only) -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straight after death, every individual is judged. </a:t>
                      </a:r>
                    </a:p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Purgatory (Catholics only) -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intermediate state where souls are cleansed in order to enter heaven.</a:t>
                      </a:r>
                    </a:p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Second Coming -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prophesied return of Christ to Earth for the Last Judgement.</a:t>
                      </a:r>
                    </a:p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Resurrection -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body is resurrected and unites with soul. </a:t>
                      </a:r>
                    </a:p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Final/Last Judgement -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 take place after the resurrection of the dead and the Second Coming. After this judgement, people will either go heaven or hell for eternity.</a:t>
                      </a:r>
                    </a:p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Heaven -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believing souls will enter Heaven and all sins will be cleansed. </a:t>
                      </a:r>
                    </a:p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 -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unbelieving souls will go to Hell.</a:t>
                      </a:r>
                    </a:p>
                    <a:p>
                      <a:endParaRPr lang="en-GB" sz="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422556"/>
                  </a:ext>
                </a:extLst>
              </a:tr>
              <a:tr h="3247487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“I am the resurrection and the life. The one who believes in me will live,</a:t>
                      </a:r>
                      <a:r>
                        <a:rPr lang="en-GB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 though they die.”</a:t>
                      </a:r>
                      <a:r>
                        <a:rPr lang="en-GB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 11:25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i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Christians strongly believe that death is not the end.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Instead, they believe that after death they will come back to life to live for eternity, just like Jesus.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Christians believe in the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immortality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soul, that the soul lives on after</a:t>
                      </a:r>
                      <a:r>
                        <a:rPr lang="en-GB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 of the body.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Christians believe that after the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crucifixion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Jesus’ body was put in a cave</a:t>
                      </a:r>
                      <a:r>
                        <a:rPr lang="en-GB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hree days later,</a:t>
                      </a:r>
                      <a:r>
                        <a:rPr lang="en-GB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Easter Sunday,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resurrected.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 the next 40 days, Jesus appeared to his disciples and continued to inform them about how they can also be with him after death if they follow his teachings.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 then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ascended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the heavens to go and sit on the right hand side of the Father.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all Christians have </a:t>
                      </a:r>
                      <a:r>
                        <a:rPr lang="en-GB" sz="1200" b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exactly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same belief about life after death.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i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Resurrection: (difference of opinion)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 Christians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say t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 heavenly bodies will possess flesh that is of a different variety than the earthly ones; imperishable and eternal bodies. </a:t>
                      </a:r>
                      <a:endParaRPr lang="en-GB" sz="12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 Christians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believe that it is only the soul that will live on</a:t>
                      </a:r>
                      <a:r>
                        <a:rPr lang="en-GB" sz="1200" b="0" i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because of what </a:t>
                      </a:r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 Paul said, ’F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lesh and blood cannot inherit the kingdom of God’.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1" i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Judgement: (difference of opinion)</a:t>
                      </a:r>
                      <a:endParaRPr lang="en-GB" sz="1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Most Christians believe that they wi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 be judged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faith </a:t>
                      </a:r>
                      <a:r>
                        <a:rPr lang="en-GB" sz="1200" b="1" u="sng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actions as taught in the Parable of the Sheep and Goats.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believe that people will be judged only on faith or only on actions.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say everyone will go heaven because God is Omnibenevolent.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2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200" b="1" i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Heaven and Hell: (difference of opinion)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Christians believe that heaven and hell are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places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Heaven is a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reward with many beautiful things. Hell is a place of fire, torment and suffering.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Christians believe that heaven and hell are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spiritual states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Heaven is a place quite literally being </a:t>
                      </a:r>
                      <a:r>
                        <a:rPr lang="en-GB" sz="1200" b="0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God. This is the ultimate ‘heaven’ and hell is being </a:t>
                      </a:r>
                      <a:r>
                        <a:rPr lang="en-GB" sz="1200" b="0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WITHOUT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God, the ultimate ‘loss and pain’.</a:t>
                      </a:r>
                      <a:endParaRPr lang="en-GB" sz="12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81987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244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5BA30F-B7C3-1044-8A24-BE1742A35FE4}"/>
              </a:ext>
            </a:extLst>
          </p:cNvPr>
          <p:cNvSpPr/>
          <p:nvPr/>
        </p:nvSpPr>
        <p:spPr>
          <a:xfrm>
            <a:off x="4944979" y="328595"/>
            <a:ext cx="4765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are expected to know all of the information in this booklet.</a:t>
            </a:r>
            <a:endParaRPr lang="en-GB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en-GB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will be assessed on this knowledge.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29937F-A055-C546-805F-9C709C7D9E7B}"/>
              </a:ext>
            </a:extLst>
          </p:cNvPr>
          <p:cNvSpPr txBox="1"/>
          <p:nvPr/>
        </p:nvSpPr>
        <p:spPr>
          <a:xfrm>
            <a:off x="951641" y="88628"/>
            <a:ext cx="35574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8 life after death key facts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Islam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DB39B472-125B-2A4D-8898-B8A5A8F00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469905"/>
              </p:ext>
            </p:extLst>
          </p:nvPr>
        </p:nvGraphicFramePr>
        <p:xfrm>
          <a:off x="71562" y="790259"/>
          <a:ext cx="9786782" cy="59884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24694">
                  <a:extLst>
                    <a:ext uri="{9D8B030D-6E8A-4147-A177-3AD203B41FA5}">
                      <a16:colId xmlns:a16="http://schemas.microsoft.com/office/drawing/2014/main" val="2819291962"/>
                    </a:ext>
                  </a:extLst>
                </a:gridCol>
                <a:gridCol w="4762088">
                  <a:extLst>
                    <a:ext uri="{9D8B030D-6E8A-4147-A177-3AD203B41FA5}">
                      <a16:colId xmlns:a16="http://schemas.microsoft.com/office/drawing/2014/main" val="2243296876"/>
                    </a:ext>
                  </a:extLst>
                </a:gridCol>
              </a:tblGrid>
              <a:tr h="2757613">
                <a:tc>
                  <a:txBody>
                    <a:bodyPr/>
                    <a:lstStyle/>
                    <a:p>
                      <a:pPr marL="0" lvl="0" indent="0" algn="l">
                        <a:buFontTx/>
                        <a:buNone/>
                      </a:pPr>
                      <a:r>
                        <a:rPr lang="en-GB" sz="1200" b="1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Muslim</a:t>
                      </a:r>
                      <a:r>
                        <a:rPr lang="en-GB" sz="1200" b="1" u="sng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Funeral</a:t>
                      </a:r>
                    </a:p>
                    <a:p>
                      <a:pPr marL="0" lvl="0" indent="0" algn="l">
                        <a:buFontTx/>
                        <a:buNone/>
                      </a:pPr>
                      <a:endParaRPr lang="en-GB" sz="500" b="1" u="sng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 u="none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 of Death - </a:t>
                      </a:r>
                      <a:r>
                        <a:rPr lang="en-GB" sz="1200" b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Shahadah is recited near death as it summaries the core beliefs of Muslims and a means to enter heaven.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 u="none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Washing &amp; Shrouding - </a:t>
                      </a:r>
                      <a:r>
                        <a:rPr lang="en-GB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Bodies are very gently washed and then wrapped in sheets of white unsewn cloth signifying the belief in the equality of all humans, regardless of wealth, gender, race or colour.</a:t>
                      </a:r>
                      <a:endParaRPr lang="en-GB" sz="1200" b="0" kern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Funeral – </a:t>
                      </a:r>
                      <a:r>
                        <a:rPr lang="en-GB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Muslim community get together and pray Salat-ul </a:t>
                      </a:r>
                      <a:r>
                        <a:rPr lang="en-GB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Janazah</a:t>
                      </a:r>
                      <a:r>
                        <a:rPr lang="en-GB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(funeral prayer) and ask forgiveness to God on their behalf.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Burial -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deceased is buried in a cemetery.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Muslims believe everyone was created from earth so therefore must be returned to earth after death</a:t>
                      </a:r>
                      <a:r>
                        <a:rPr lang="en-GB" sz="120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Cremation is forbidden in Islam.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Mourning - </a:t>
                      </a:r>
                      <a:r>
                        <a:rPr lang="en-GB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Mourning should last no more than 3 days as death is not considered to be the end and so, Muslims place their faith in God and trust in him to take care of the dead.</a:t>
                      </a:r>
                      <a:endParaRPr lang="en-GB" sz="1200" b="0" u="sng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After Burial</a:t>
                      </a:r>
                    </a:p>
                    <a:p>
                      <a:endParaRPr lang="en-GB" sz="500" b="1" u="sng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Soon after the burial, Muslims believe that the soul enters a realm between this world and the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Akhirah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(Hereafter) called the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Barzakh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Barzakh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means a veil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barrier.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first thing that happens in the life of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Barzakh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is that two angels, called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Munkar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Nakir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approach the soul and ask three questions about Islam. ‘</a:t>
                      </a: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 is your Lord? What is your religion? Who is the final prophet?’ The heart will answer.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Thereafter, the soul remains in this realm according to their deeds until the world comes to an end.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the person is destined for heaven, then the wait in the grave will be pleasant and beautiful. Otherwise, it will be a place of torment and pain. This will continue till everyone is resurrected.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422556"/>
                  </a:ext>
                </a:extLst>
              </a:tr>
              <a:tr h="32037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Stages of Hereafter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GB" sz="1200" b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Last Hour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Muslims believe that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everyone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the world will die one day.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Angel of Death takes the soul of every person.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Muslims believe that this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temporary and will end one day.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eternal life is the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Akhirah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Hereafter)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which is life after death.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entire universe will perish along with everyone in it by the impact of the sound of the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Soor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 special trumpet) which will be blown by an angel called,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Israfil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This is known as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‘The Last Hour’.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 knows when this will happen except Allah.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However, there are minor and major signs to signal it’s nearness.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GB" sz="1200" b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Resurrection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a period where only Allah exists, He will bring back to life angel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Israfil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order him to blow the 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Soor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again, (for the second time) which will bring every living being back to life.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Everyone’s soul will unite with their bodies.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Everyone will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resurrect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proceed towards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Judgement Day.</a:t>
                      </a:r>
                      <a:endParaRPr lang="en-GB" sz="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GB" sz="1200" b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Judgement Day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Angels will give everyone their book of deeds in either their right hand, which will be a sign that Allah is pleased with them, or left hand, a sign of Allah’s displeasure.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Allah will then judge everyone on their faith and actions.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Allah will be absolutely fair and just during this judgement.</a:t>
                      </a:r>
                      <a:endParaRPr lang="en-GB" sz="1200" b="1" u="sng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deeds of humans will be weighed on a scale called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Al-</a:t>
                      </a:r>
                      <a:r>
                        <a:rPr lang="en-GB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Mizan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results from the weighing will give an indication of whether a person will be sent to heaven or hell.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However, ultimately, the final call is from Allah. He will forgive whoever he wants on this day and those entering heaven will only be because of His absolute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mercy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GB" sz="1200" b="1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Heaven &amp; Hell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Muslims believe both heaven and hell are physical places.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Heaven is known as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Jannah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hell is known as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Jahannam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Jannah is a reward to those who lived their life according to the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Qur’an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Sunnah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Jahannam is for those who did not.</a:t>
                      </a:r>
                    </a:p>
                    <a:p>
                      <a:endParaRPr lang="en-GB" sz="200" b="1" i="0" u="sng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8198761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C01B6F8-4977-334D-859B-3ADA801EB83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60892" y="60923"/>
            <a:ext cx="686090" cy="67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4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42378734-F96A-2E48-ABE8-1F40E2CA3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950" y="4136198"/>
            <a:ext cx="1861003" cy="1712122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6379187-53A3-D54F-A200-9592DD2304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022233"/>
              </p:ext>
            </p:extLst>
          </p:nvPr>
        </p:nvGraphicFramePr>
        <p:xfrm>
          <a:off x="95249" y="1044977"/>
          <a:ext cx="9736727" cy="57311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82505">
                  <a:extLst>
                    <a:ext uri="{9D8B030D-6E8A-4147-A177-3AD203B41FA5}">
                      <a16:colId xmlns:a16="http://schemas.microsoft.com/office/drawing/2014/main" val="2819291962"/>
                    </a:ext>
                  </a:extLst>
                </a:gridCol>
                <a:gridCol w="5154222">
                  <a:extLst>
                    <a:ext uri="{9D8B030D-6E8A-4147-A177-3AD203B41FA5}">
                      <a16:colId xmlns:a16="http://schemas.microsoft.com/office/drawing/2014/main" val="2243296876"/>
                    </a:ext>
                  </a:extLst>
                </a:gridCol>
              </a:tblGrid>
              <a:tr h="2469772"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Most non-religious people </a:t>
                      </a:r>
                      <a:r>
                        <a:rPr lang="en-GB" sz="1200" b="1" u="sng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do not believe</a:t>
                      </a: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there is any life after death. </a:t>
                      </a:r>
                    </a:p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endParaRPr lang="en-GB" sz="9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 say that nothing happens after death. There is no life, or resurrection or reincarnation after one passes away.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 might say that the only thing that lives on after death is a person’s legacy and remembrance as a memory of others.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Immortality as a legacy 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 the belief that there is no actual life after death and that we will only exist in what we leave behind. 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Immortality as a memory of others 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 the belief that there is no actual life after death and that we will only exist in the memories of family and friends.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Some non-religious people </a:t>
                      </a:r>
                      <a:r>
                        <a:rPr lang="en-GB" sz="1200" b="1" u="sng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might believe</a:t>
                      </a: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that there is life after death because of the following reasons: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8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171450" lvl="0" indent="-17145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Near-death experiences (NDE).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People claim to have near-death experiences when they are classed as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clinically dead for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a short period then revived or it happens during a medical operation. They often describe feelings of peace; out of body experiences; seeing a bright light; and even meeting deceased relatives.</a:t>
                      </a:r>
                    </a:p>
                    <a:p>
                      <a:pPr marL="171450" lvl="0" indent="-17145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Paranormal activities.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Beliefs in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ghosts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 and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Ouija boards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give some people reasons to believe that the spirits, or souls, of the dead live on. Some believe in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Mediums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who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claim evidence for life after death by contacting people’s dead relatives and telling them things only their relatives could know.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  <a:sym typeface="Wingdings" pitchFamily="2" charset="2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GB" sz="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422556"/>
                  </a:ext>
                </a:extLst>
              </a:tr>
              <a:tr h="3119732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1" i="0" u="sng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Reincarnation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400" b="1" i="0" u="sng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Reincarnation is usually associated with </a:t>
                      </a: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Hinduism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Sikhism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Buddhism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but </a:t>
                      </a: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non-religious people 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have also</a:t>
                      </a:r>
                      <a:r>
                        <a:rPr lang="en-GB" sz="1200" u="non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adopted the idea.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Reincarnation is the belief that existence is a cycle of birth, life, death and rebirth.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Rebirth is decided by a person’s </a:t>
                      </a:r>
                      <a:r>
                        <a:rPr lang="en-GB" sz="1200" b="1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karma</a:t>
                      </a:r>
                      <a:r>
                        <a:rPr lang="en-GB" sz="1200" u="non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and how a person lived and performed actions in their previous life.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Hindus, Sikhs and Buddhists say the actions you do in this life will determine what you come as in your                                                      next life in this world.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 karma can be accumulated by the following:</a:t>
                      </a:r>
                    </a:p>
                    <a:p>
                      <a:pPr marL="628650" lvl="1" indent="-171450" algn="l">
                        <a:buFont typeface="Wingdings" pitchFamily="2" charset="2"/>
                        <a:buChar char="Ø"/>
                      </a:pP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Hindus</a:t>
                      </a: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Following the </a:t>
                      </a: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Vedas</a:t>
                      </a: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completing your </a:t>
                      </a: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dharma.</a:t>
                      </a:r>
                      <a:endParaRPr lang="en-GB" sz="1200" b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lvl="1" indent="-171450" algn="l">
                        <a:buFont typeface="Wingdings" pitchFamily="2" charset="2"/>
                        <a:buChar char="Ø"/>
                      </a:pP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Sikhs</a:t>
                      </a: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Following the teachings of the </a:t>
                      </a: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gurus</a:t>
                      </a: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carrying out the three types of </a:t>
                      </a:r>
                      <a:r>
                        <a:rPr lang="en-GB" sz="1200" b="1" u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sewa</a:t>
                      </a: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628650" lvl="1" indent="-171450" algn="l">
                        <a:buFont typeface="Wingdings" pitchFamily="2" charset="2"/>
                        <a:buChar char="Ø"/>
                      </a:pP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Buddhists</a:t>
                      </a: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Following the </a:t>
                      </a: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Eightfold Path </a:t>
                      </a: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accepting the </a:t>
                      </a:r>
                      <a:r>
                        <a:rPr lang="en-GB" sz="1200" b="1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 Noble Truths.</a:t>
                      </a:r>
                      <a:endParaRPr lang="en-GB" sz="500" b="1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a person’s karma is really good, then instead of reincarnation or rebirth, the following will happen:</a:t>
                      </a:r>
                      <a:endParaRPr lang="en-GB" sz="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lvl="1" indent="-171450" algn="l">
                        <a:buFont typeface="Wingdings" pitchFamily="2" charset="2"/>
                        <a:buChar char="Ø"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Hindus: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GB" sz="1200" b="0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soul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atman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breaks free from the cycle and attains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Moksha </a:t>
                      </a:r>
                      <a:r>
                        <a:rPr lang="en-GB" sz="1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(soul absorbs with </a:t>
                      </a:r>
                      <a:r>
                        <a:rPr lang="en-GB" sz="12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Brahman</a:t>
                      </a:r>
                      <a:r>
                        <a:rPr lang="en-GB" sz="1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</a:p>
                    <a:p>
                      <a:pPr marL="628650" lvl="1" indent="-171450" algn="l">
                        <a:buFont typeface="Wingdings" pitchFamily="2" charset="2"/>
                        <a:buChar char="Ø"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Sikhs: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GB" sz="1200" b="0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soul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breaks free from the cycle and attains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Mukti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(soul connects with </a:t>
                      </a:r>
                      <a:r>
                        <a:rPr lang="en-GB" sz="12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Waheguru</a:t>
                      </a:r>
                      <a:r>
                        <a:rPr lang="en-GB" sz="1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</a:p>
                    <a:p>
                      <a:pPr marL="628650" lvl="1" indent="-171450" algn="l">
                        <a:buFont typeface="Wingdings" pitchFamily="2" charset="2"/>
                        <a:buChar char="Ø"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Buddhists: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</a:t>
                      </a:r>
                      <a:r>
                        <a:rPr lang="en-GB" sz="1200" b="0" u="sng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 person breaks free from the cycle and attains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Nirvana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(enlightenment), an indescribable state of joy, happiness and the end of eternal suffering.</a:t>
                      </a:r>
                    </a:p>
                    <a:p>
                      <a:pPr marL="171450" lvl="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Hindus, Sikhs and Buddhists believe the best method of disposing the deceased is by burning the body in a funeral ceremony known as 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cremation.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ashes is then thrown into a holy river or any sea water. Some Buddhist might bury the ashes with the bones that remain.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GB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2501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731F4B-99C4-2C44-B5A0-D1E5D98DBF6A}"/>
              </a:ext>
            </a:extLst>
          </p:cNvPr>
          <p:cNvSpPr txBox="1"/>
          <p:nvPr/>
        </p:nvSpPr>
        <p:spPr>
          <a:xfrm>
            <a:off x="1625738" y="79115"/>
            <a:ext cx="35574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8 life after death key facts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Hinduism, Sikhism, Buddhism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and non-religious beliefs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5BA30F-B7C3-1044-8A24-BE1742A35FE4}"/>
              </a:ext>
            </a:extLst>
          </p:cNvPr>
          <p:cNvSpPr/>
          <p:nvPr/>
        </p:nvSpPr>
        <p:spPr>
          <a:xfrm>
            <a:off x="4953000" y="470674"/>
            <a:ext cx="4765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en-GB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are expected to know all of the information in this booklet.</a:t>
            </a:r>
            <a:endParaRPr lang="en-GB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en-GB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will be assessed on this knowledge.</a:t>
            </a: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50B5C-BC82-534F-A36A-56DFDCC4A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3" t="15365" r="60302" b="50000"/>
          <a:stretch/>
        </p:blipFill>
        <p:spPr>
          <a:xfrm>
            <a:off x="175280" y="318038"/>
            <a:ext cx="422672" cy="435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5906DC-8703-C843-A99B-44CF52A397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61" t="35417" r="35764" b="32708"/>
          <a:stretch/>
        </p:blipFill>
        <p:spPr>
          <a:xfrm>
            <a:off x="1112606" y="301346"/>
            <a:ext cx="467141" cy="467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B6A7FE-5B8A-C242-8E11-1B391F93EB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8" t="68333" r="71457"/>
          <a:stretch/>
        </p:blipFill>
        <p:spPr>
          <a:xfrm>
            <a:off x="643943" y="287181"/>
            <a:ext cx="422672" cy="4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92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EA78415DCD074891C997B4550B76E7" ma:contentTypeVersion="14" ma:contentTypeDescription="Create a new document." ma:contentTypeScope="" ma:versionID="186fb885255cb23ff794fff1e464d2db">
  <xsd:schema xmlns:xsd="http://www.w3.org/2001/XMLSchema" xmlns:xs="http://www.w3.org/2001/XMLSchema" xmlns:p="http://schemas.microsoft.com/office/2006/metadata/properties" xmlns:ns2="65aa2c83-cde2-4380-8dec-bf38375bafc8" xmlns:ns3="c3bf1fe9-ad94-459f-92e3-0925f1233f55" targetNamespace="http://schemas.microsoft.com/office/2006/metadata/properties" ma:root="true" ma:fieldsID="ca16c9a7476140cb136d5cea76d8ea24" ns2:_="" ns3:_="">
    <xsd:import namespace="65aa2c83-cde2-4380-8dec-bf38375bafc8"/>
    <xsd:import namespace="c3bf1fe9-ad94-459f-92e3-0925f1233f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a2c83-cde2-4380-8dec-bf38375baf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2c759e9e-bede-4528-92cc-6ba15c182e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f1fe9-ad94-459f-92e3-0925f1233f5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700d076-9add-4522-96d4-309f3a68d082}" ma:internalName="TaxCatchAll" ma:showField="CatchAllData" ma:web="c3bf1fe9-ad94-459f-92e3-0925f1233f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bf1fe9-ad94-459f-92e3-0925f1233f55" xsi:nil="true"/>
    <lcf76f155ced4ddcb4097134ff3c332f xmlns="65aa2c83-cde2-4380-8dec-bf38375bafc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22C8C7-5F2B-49E3-860C-227DA13141FD}"/>
</file>

<file path=customXml/itemProps2.xml><?xml version="1.0" encoding="utf-8"?>
<ds:datastoreItem xmlns:ds="http://schemas.openxmlformats.org/officeDocument/2006/customXml" ds:itemID="{D0042878-D634-43D9-90A9-4DDDBC3E9552}"/>
</file>

<file path=customXml/itemProps3.xml><?xml version="1.0" encoding="utf-8"?>
<ds:datastoreItem xmlns:ds="http://schemas.openxmlformats.org/officeDocument/2006/customXml" ds:itemID="{2FE4277D-1B12-45F1-844B-DCFDB9078F3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854</TotalTime>
  <Words>1919</Words>
  <Application>Microsoft Macintosh PowerPoint</Application>
  <PresentationFormat>A4 Paper (210x297 mm)</PresentationFormat>
  <Paragraphs>121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Katharine Hutchinson</dc:creator>
  <cp:lastModifiedBy>Sayful Alam</cp:lastModifiedBy>
  <cp:revision>97</cp:revision>
  <cp:lastPrinted>2019-07-14T12:44:21Z</cp:lastPrinted>
  <dcterms:created xsi:type="dcterms:W3CDTF">2019-07-14T09:22:21Z</dcterms:created>
  <dcterms:modified xsi:type="dcterms:W3CDTF">2021-06-07T18:09:30Z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0x01010063EA78415DCD074891C997B4550B76E7</vt:lpwstr>
  </property>
</Properties>
</file>