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6" r:id="rId3"/>
    <p:sldId id="267" r:id="rId4"/>
    <p:sldId id="268" r:id="rId5"/>
    <p:sldId id="269" r:id="rId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1A981-A36F-1040-A102-026833A0DB51}" v="2" dt="2020-03-09T09:24:00.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5"/>
    <p:restoredTop sz="94605"/>
  </p:normalViewPr>
  <p:slideViewPr>
    <p:cSldViewPr snapToGrid="0" snapToObjects="1">
      <p:cViewPr>
        <p:scale>
          <a:sx n="60" d="100"/>
          <a:sy n="60" d="100"/>
        </p:scale>
        <p:origin x="636"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 Id="rId14"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e Hutchinson" userId="c635759b-9870-4c5e-865d-c7e64a25b5dd" providerId="ADAL" clId="{8A31A981-A36F-1040-A102-026833A0DB51}"/>
    <pc:docChg chg="modSld">
      <pc:chgData name="Katharine Hutchinson" userId="c635759b-9870-4c5e-865d-c7e64a25b5dd" providerId="ADAL" clId="{8A31A981-A36F-1040-A102-026833A0DB51}" dt="2020-03-09T09:26:30.900" v="87" actId="1035"/>
      <pc:docMkLst>
        <pc:docMk/>
      </pc:docMkLst>
      <pc:sldChg chg="modSp">
        <pc:chgData name="Katharine Hutchinson" userId="c635759b-9870-4c5e-865d-c7e64a25b5dd" providerId="ADAL" clId="{8A31A981-A36F-1040-A102-026833A0DB51}" dt="2020-03-09T09:26:30.900" v="87" actId="1035"/>
        <pc:sldMkLst>
          <pc:docMk/>
          <pc:sldMk cId="3769026231" sldId="267"/>
        </pc:sldMkLst>
        <pc:graphicFrameChg chg="mod modGraphic">
          <ac:chgData name="Katharine Hutchinson" userId="c635759b-9870-4c5e-865d-c7e64a25b5dd" providerId="ADAL" clId="{8A31A981-A36F-1040-A102-026833A0DB51}" dt="2020-03-09T09:26:30.900" v="87" actId="1035"/>
          <ac:graphicFrameMkLst>
            <pc:docMk/>
            <pc:sldMk cId="3769026231" sldId="267"/>
            <ac:graphicFrameMk id="4" creationId="{46379187-53A3-D54F-A200-9592DD2304AF}"/>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3146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37813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66438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0218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37A59-DF7C-3F47-B33A-60816A153CC1}"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3414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E37A59-DF7C-3F47-B33A-60816A153CC1}"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4840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E37A59-DF7C-3F47-B33A-60816A153CC1}" type="datetimeFigureOut">
              <a:rPr lang="en-US" smtClean="0"/>
              <a:t>8/27/2022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8488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E37A59-DF7C-3F47-B33A-60816A153CC1}" type="datetimeFigureOut">
              <a:rPr lang="en-US" smtClean="0"/>
              <a:t>8/27/2022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2973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37A59-DF7C-3F47-B33A-60816A153CC1}" type="datetimeFigureOut">
              <a:rPr lang="en-US" smtClean="0"/>
              <a:t>8/27/2022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381802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9761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31565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37A59-DF7C-3F47-B33A-60816A153CC1}" type="datetimeFigureOut">
              <a:rPr lang="en-US" smtClean="0"/>
              <a:t>8/27/2022</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2D885-0A33-6F4C-A818-E4626F98051E}" type="slidenum">
              <a:rPr lang="en-US" smtClean="0"/>
              <a:t>‹#›</a:t>
            </a:fld>
            <a:endParaRPr lang="en-US"/>
          </a:p>
        </p:txBody>
      </p:sp>
    </p:spTree>
    <p:extLst>
      <p:ext uri="{BB962C8B-B14F-4D97-AF65-F5344CB8AC3E}">
        <p14:creationId xmlns:p14="http://schemas.microsoft.com/office/powerpoint/2010/main" val="723046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1303495501"/>
              </p:ext>
            </p:extLst>
          </p:nvPr>
        </p:nvGraphicFramePr>
        <p:xfrm>
          <a:off x="283002" y="1209265"/>
          <a:ext cx="9412532" cy="5212080"/>
        </p:xfrm>
        <a:graphic>
          <a:graphicData uri="http://schemas.openxmlformats.org/drawingml/2006/table">
            <a:tbl>
              <a:tblPr firstRow="1" bandRow="1">
                <a:tableStyleId>{5940675A-B579-460E-94D1-54222C63F5DA}</a:tableStyleId>
              </a:tblPr>
              <a:tblGrid>
                <a:gridCol w="6711564">
                  <a:extLst>
                    <a:ext uri="{9D8B030D-6E8A-4147-A177-3AD203B41FA5}">
                      <a16:colId xmlns:a16="http://schemas.microsoft.com/office/drawing/2014/main" val="2819291962"/>
                    </a:ext>
                  </a:extLst>
                </a:gridCol>
                <a:gridCol w="2700968">
                  <a:extLst>
                    <a:ext uri="{9D8B030D-6E8A-4147-A177-3AD203B41FA5}">
                      <a16:colId xmlns:a16="http://schemas.microsoft.com/office/drawing/2014/main" val="2243296876"/>
                    </a:ext>
                  </a:extLst>
                </a:gridCol>
              </a:tblGrid>
              <a:tr h="0">
                <a:tc>
                  <a: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Before time began there was no heaven, no earth and no space between. A vast dark ocean washed upon the shores of nothingness and licked the edges of night. A giant cobra floated on the waters.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The mighty serpent watched over the Lord Vishnu, who lay asleep within its endless coils. Everything was so peaceful and silent that Vishnu slept undisturbed by dreams or movement.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From the depths a humming sound began to tremble. The first word was created: </a:t>
                      </a:r>
                      <a:r>
                        <a:rPr lang="en-GB" sz="1200" kern="1200" dirty="0" err="1">
                          <a:solidFill>
                            <a:schemeClr val="tx1"/>
                          </a:solidFill>
                          <a:effectLst/>
                          <a:latin typeface="Arial" panose="020B0604020202020204" pitchFamily="34" charset="0"/>
                          <a:ea typeface="+mn-ea"/>
                          <a:cs typeface="Arial" panose="020B0604020202020204" pitchFamily="34" charset="0"/>
                        </a:rPr>
                        <a:t>Om.</a:t>
                      </a:r>
                      <a:r>
                        <a:rPr lang="en-GB" sz="1200" kern="1200" dirty="0">
                          <a:solidFill>
                            <a:schemeClr val="tx1"/>
                          </a:solidFill>
                          <a:effectLst/>
                          <a:latin typeface="Arial" panose="020B0604020202020204" pitchFamily="34" charset="0"/>
                          <a:ea typeface="+mn-ea"/>
                          <a:cs typeface="Arial" panose="020B0604020202020204" pitchFamily="34" charset="0"/>
                        </a:rPr>
                        <a:t> It grew and spread, filling the emptiness and throbbing with energy. The night had ended. Vishnu awoke.</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As the dawn began to break, from Vishnu’s navel grew a magnificent lotus flower. In the middle of the blossom sat Vishnu’s servant, a God with four faces, named Brahma. He awaited the Lord’s command.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Vishnu spoke to his servant: ‘It is time to begin.’ Brahma bowed, and Vishnu commanded: ‘Create the world.’</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A wind swept up the waters. Vishnu and the cobra vanished. Brahma remained in the lotus flower, floating and tossing on the sea. He lifted up his arms and calmed the wind and the ocean. Then Brahma split the lotus flower into three. He stretched one part into the heavens. He made another part into the earth. With the third part of the flower he created the skies.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The earth was bare. Brahma set to work creating grass, flowers, trees and plants of all kinds. To these he gave feeling. Next he created the animals and the insects to live on the land. He made birds to fly in the air and many fish to swim in the sea. To all these creatures, he gave the senses of touch and smell. He gave them power to see, hear and move.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The world was soon bristling with life and the air was filled with the sounds of Brahma’s creation. </a:t>
                      </a:r>
                    </a:p>
                  </a:txBody>
                  <a:tcPr/>
                </a:tc>
                <a:tc>
                  <a:txBody>
                    <a:bodyPr/>
                    <a:lstStyle/>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685415"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Creation </a:t>
            </a:r>
            <a:r>
              <a:rPr lang="en-US" b="1" dirty="0">
                <a:latin typeface="Arial" panose="020B0604020202020204" pitchFamily="34" charset="0"/>
                <a:cs typeface="Arial" panose="020B0604020202020204" pitchFamily="34" charset="0"/>
              </a:rPr>
              <a:t>stories</a:t>
            </a:r>
          </a:p>
          <a:p>
            <a:r>
              <a:rPr lang="en-US" b="1" dirty="0">
                <a:latin typeface="Arial" panose="020B0604020202020204" pitchFamily="34" charset="0"/>
                <a:cs typeface="Arial" panose="020B0604020202020204" pitchFamily="34" charset="0"/>
              </a:rPr>
              <a:t>Hinduism</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A1C0A55B-5088-C948-B017-C53E57691740}"/>
              </a:ext>
            </a:extLst>
          </p:cNvPr>
          <p:cNvPicPr>
            <a:picLocks noChangeAspect="1"/>
          </p:cNvPicPr>
          <p:nvPr/>
        </p:nvPicPr>
        <p:blipFill rotWithShape="1">
          <a:blip r:embed="rId2"/>
          <a:srcRect l="6813" t="15365" r="60302" b="50000"/>
          <a:stretch/>
        </p:blipFill>
        <p:spPr>
          <a:xfrm>
            <a:off x="283002" y="120670"/>
            <a:ext cx="794812" cy="818716"/>
          </a:xfrm>
          <a:prstGeom prst="rect">
            <a:avLst/>
          </a:prstGeom>
        </p:spPr>
      </p:pic>
      <p:pic>
        <p:nvPicPr>
          <p:cNvPr id="10" name="Picture 9">
            <a:extLst>
              <a:ext uri="{FF2B5EF4-FFF2-40B4-BE49-F238E27FC236}">
                <a16:creationId xmlns:a16="http://schemas.microsoft.com/office/drawing/2014/main" id="{6FCC11BC-3907-2745-8F41-0070A52EBDEC}"/>
              </a:ext>
            </a:extLst>
          </p:cNvPr>
          <p:cNvPicPr>
            <a:picLocks noChangeAspect="1"/>
          </p:cNvPicPr>
          <p:nvPr/>
        </p:nvPicPr>
        <p:blipFill>
          <a:blip r:embed="rId3"/>
          <a:stretch>
            <a:fillRect/>
          </a:stretch>
        </p:blipFill>
        <p:spPr>
          <a:xfrm>
            <a:off x="7067997" y="1293514"/>
            <a:ext cx="2555001" cy="1501400"/>
          </a:xfrm>
          <a:prstGeom prst="rect">
            <a:avLst/>
          </a:prstGeom>
        </p:spPr>
      </p:pic>
      <p:pic>
        <p:nvPicPr>
          <p:cNvPr id="11" name="Picture 10">
            <a:extLst>
              <a:ext uri="{FF2B5EF4-FFF2-40B4-BE49-F238E27FC236}">
                <a16:creationId xmlns:a16="http://schemas.microsoft.com/office/drawing/2014/main" id="{D1C28444-08C6-C64C-983A-E8ABDCEE0A3B}"/>
              </a:ext>
            </a:extLst>
          </p:cNvPr>
          <p:cNvPicPr>
            <a:picLocks noChangeAspect="1"/>
          </p:cNvPicPr>
          <p:nvPr/>
        </p:nvPicPr>
        <p:blipFill rotWithShape="1">
          <a:blip r:embed="rId4"/>
          <a:srcRect t="3192"/>
          <a:stretch/>
        </p:blipFill>
        <p:spPr>
          <a:xfrm>
            <a:off x="7067996" y="2886099"/>
            <a:ext cx="2555001" cy="1651286"/>
          </a:xfrm>
          <a:prstGeom prst="rect">
            <a:avLst/>
          </a:prstGeom>
        </p:spPr>
      </p:pic>
      <p:pic>
        <p:nvPicPr>
          <p:cNvPr id="12" name="Picture 11">
            <a:extLst>
              <a:ext uri="{FF2B5EF4-FFF2-40B4-BE49-F238E27FC236}">
                <a16:creationId xmlns:a16="http://schemas.microsoft.com/office/drawing/2014/main" id="{424C86D1-D711-8849-8004-46E120CA9FEF}"/>
              </a:ext>
            </a:extLst>
          </p:cNvPr>
          <p:cNvPicPr>
            <a:picLocks noChangeAspect="1"/>
          </p:cNvPicPr>
          <p:nvPr/>
        </p:nvPicPr>
        <p:blipFill>
          <a:blip r:embed="rId5"/>
          <a:stretch>
            <a:fillRect/>
          </a:stretch>
        </p:blipFill>
        <p:spPr>
          <a:xfrm>
            <a:off x="7067997" y="4633381"/>
            <a:ext cx="2566876" cy="1691968"/>
          </a:xfrm>
          <a:prstGeom prst="rect">
            <a:avLst/>
          </a:prstGeom>
        </p:spPr>
      </p:pic>
    </p:spTree>
    <p:extLst>
      <p:ext uri="{BB962C8B-B14F-4D97-AF65-F5344CB8AC3E}">
        <p14:creationId xmlns:p14="http://schemas.microsoft.com/office/powerpoint/2010/main" val="355524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475535014"/>
              </p:ext>
            </p:extLst>
          </p:nvPr>
        </p:nvGraphicFramePr>
        <p:xfrm>
          <a:off x="214557" y="1262061"/>
          <a:ext cx="9503874" cy="5312572"/>
        </p:xfrm>
        <a:graphic>
          <a:graphicData uri="http://schemas.openxmlformats.org/drawingml/2006/table">
            <a:tbl>
              <a:tblPr firstRow="1" bandRow="1">
                <a:tableStyleId>{5940675A-B579-460E-94D1-54222C63F5DA}</a:tableStyleId>
              </a:tblPr>
              <a:tblGrid>
                <a:gridCol w="2753930">
                  <a:extLst>
                    <a:ext uri="{9D8B030D-6E8A-4147-A177-3AD203B41FA5}">
                      <a16:colId xmlns:a16="http://schemas.microsoft.com/office/drawing/2014/main" val="2819291962"/>
                    </a:ext>
                  </a:extLst>
                </a:gridCol>
                <a:gridCol w="6749944">
                  <a:extLst>
                    <a:ext uri="{9D8B030D-6E8A-4147-A177-3AD203B41FA5}">
                      <a16:colId xmlns:a16="http://schemas.microsoft.com/office/drawing/2014/main" val="3620425190"/>
                    </a:ext>
                  </a:extLst>
                </a:gridCol>
              </a:tblGrid>
              <a:tr h="2045233">
                <a:tc>
                  <a:txBody>
                    <a:bodyPr/>
                    <a:lstStyle/>
                    <a:p>
                      <a:r>
                        <a:rPr lang="en-GB" sz="1200" b="1" i="0" u="none" strike="noStrike" kern="1200" baseline="0" dirty="0">
                          <a:solidFill>
                            <a:schemeClr val="tx1"/>
                          </a:solidFill>
                          <a:effectLst/>
                          <a:latin typeface="Arial" panose="020B0604020202020204" pitchFamily="34" charset="0"/>
                          <a:ea typeface="+mn-ea"/>
                          <a:cs typeface="Arial" panose="020B0604020202020204" pitchFamily="34" charset="0"/>
                        </a:rPr>
                        <a:t>Genesis 1</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1 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In the beginning God created the heavens and the earth.</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2 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Now the earth was formless and empty, darkness was over the surface of the deep, and the Spirit of God was hovering over the waters.</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3 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And God said, “Let there be light,” and there was light. </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 the Father and God the Holy Spirit were present at creation.</a:t>
                      </a: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God’s word created the universe and life.</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tc rowSpan="2">
                  <a:txBody>
                    <a:bodyPr/>
                    <a:lstStyle/>
                    <a:p>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Genesis 1 repeatedly states that ‘God saw that it was good’. Most Christians believe that this means that the world was created to be good.</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2477932">
                <a:tc>
                  <a:txBody>
                    <a:bodyPr/>
                    <a:lstStyle/>
                    <a:p>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John 1</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1 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In the beginning was the Word, and the Word was with God, and the Word was God.</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2 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He was with God in the beginning.</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3 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Through him all things were made; without him nothing was made that has been made.</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 the Father and God the Son (The Word) were present at creation.</a:t>
                      </a:r>
                    </a:p>
                  </a:txBody>
                  <a:tcPr/>
                </a:tc>
                <a:tc vMerge="1">
                  <a:txBody>
                    <a:bodyPr/>
                    <a:lstStyle/>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12283790"/>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762359"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Creation stories</a:t>
            </a:r>
          </a:p>
          <a:p>
            <a:r>
              <a:rPr lang="en-US" b="1" dirty="0">
                <a:latin typeface="Arial" panose="020B0604020202020204" pitchFamily="34" charset="0"/>
                <a:cs typeface="Arial" panose="020B0604020202020204" pitchFamily="34" charset="0"/>
              </a:rPr>
              <a:t>Christianity</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6205CAE-6834-2944-A724-4578EADB924C}"/>
              </a:ext>
            </a:extLst>
          </p:cNvPr>
          <p:cNvPicPr>
            <a:picLocks noChangeAspect="1"/>
          </p:cNvPicPr>
          <p:nvPr/>
        </p:nvPicPr>
        <p:blipFill>
          <a:blip r:embed="rId2"/>
          <a:stretch>
            <a:fillRect/>
          </a:stretch>
        </p:blipFill>
        <p:spPr>
          <a:xfrm>
            <a:off x="3487723" y="1993804"/>
            <a:ext cx="5775548" cy="4103045"/>
          </a:xfrm>
          <a:prstGeom prst="rect">
            <a:avLst/>
          </a:prstGeom>
        </p:spPr>
      </p:pic>
      <p:pic>
        <p:nvPicPr>
          <p:cNvPr id="13" name="Picture 12">
            <a:extLst>
              <a:ext uri="{FF2B5EF4-FFF2-40B4-BE49-F238E27FC236}">
                <a16:creationId xmlns:a16="http://schemas.microsoft.com/office/drawing/2014/main" id="{BF406494-90CE-B141-9BDC-530D9F4472DC}"/>
              </a:ext>
            </a:extLst>
          </p:cNvPr>
          <p:cNvPicPr>
            <a:picLocks noChangeAspect="1"/>
          </p:cNvPicPr>
          <p:nvPr/>
        </p:nvPicPr>
        <p:blipFill rotWithShape="1">
          <a:blip r:embed="rId3"/>
          <a:srcRect l="3026" t="2083" r="72599" b="66250"/>
          <a:stretch/>
        </p:blipFill>
        <p:spPr>
          <a:xfrm>
            <a:off x="293997" y="140283"/>
            <a:ext cx="670855" cy="871538"/>
          </a:xfrm>
          <a:prstGeom prst="rect">
            <a:avLst/>
          </a:prstGeom>
        </p:spPr>
      </p:pic>
    </p:spTree>
    <p:extLst>
      <p:ext uri="{BB962C8B-B14F-4D97-AF65-F5344CB8AC3E}">
        <p14:creationId xmlns:p14="http://schemas.microsoft.com/office/powerpoint/2010/main" val="265892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4273302128"/>
              </p:ext>
            </p:extLst>
          </p:nvPr>
        </p:nvGraphicFramePr>
        <p:xfrm>
          <a:off x="296127" y="1038021"/>
          <a:ext cx="9313745" cy="3550920"/>
        </p:xfrm>
        <a:graphic>
          <a:graphicData uri="http://schemas.openxmlformats.org/drawingml/2006/table">
            <a:tbl>
              <a:tblPr firstRow="1" bandRow="1">
                <a:tableStyleId>{5940675A-B579-460E-94D1-54222C63F5DA}</a:tableStyleId>
              </a:tblPr>
              <a:tblGrid>
                <a:gridCol w="9313745">
                  <a:extLst>
                    <a:ext uri="{9D8B030D-6E8A-4147-A177-3AD203B41FA5}">
                      <a16:colId xmlns:a16="http://schemas.microsoft.com/office/drawing/2014/main" val="2243296876"/>
                    </a:ext>
                  </a:extLst>
                </a:gridCol>
              </a:tblGrid>
              <a:tr h="584671">
                <a:tc>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the Big Bang theory</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The theory states that about 13.7 billion years ago all the matter in the Universe was concentrated into a single incredibly tiny point.</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It began to enlarge rapidly in a hot explosion, and it is still expanding today</a:t>
                      </a:r>
                      <a:r>
                        <a:rPr lang="en-GB" sz="1100" b="0" i="0" u="none" strike="noStrike" kern="1200" dirty="0" smtClean="0">
                          <a:solidFill>
                            <a:schemeClr val="tx1"/>
                          </a:solidFill>
                          <a:effectLst/>
                          <a:latin typeface="Arial" panose="020B0604020202020204" pitchFamily="34" charset="0"/>
                          <a:ea typeface="+mn-ea"/>
                          <a:cs typeface="Arial" panose="020B0604020202020204" pitchFamily="34" charset="0"/>
                        </a:rPr>
                        <a:t>.</a:t>
                      </a:r>
                    </a:p>
                  </a:txBody>
                  <a:tcPr/>
                </a:tc>
                <a:extLst>
                  <a:ext uri="{0D108BD9-81ED-4DB2-BD59-A6C34878D82A}">
                    <a16:rowId xmlns:a16="http://schemas.microsoft.com/office/drawing/2014/main" val="2198789040"/>
                  </a:ext>
                </a:extLst>
              </a:tr>
              <a:tr h="584671">
                <a:tc>
                  <a:txBody>
                    <a:bodyPr/>
                    <a:lstStyle/>
                    <a:p>
                      <a:r>
                        <a:rPr lang="en-GB" sz="1100" b="1" i="0" u="none" strike="noStrike" kern="1200" dirty="0" smtClean="0">
                          <a:solidFill>
                            <a:schemeClr val="tx1"/>
                          </a:solidFill>
                          <a:effectLst/>
                          <a:latin typeface="Arial" panose="020B0604020202020204" pitchFamily="34" charset="0"/>
                          <a:ea typeface="+mn-ea"/>
                          <a:cs typeface="Arial" panose="020B0604020202020204" pitchFamily="34" charset="0"/>
                        </a:rPr>
                        <a:t>Evidence in support of the</a:t>
                      </a:r>
                      <a:r>
                        <a:rPr lang="en-GB" sz="1100" b="1" i="0" u="none" strike="noStrike" kern="1200" baseline="0" dirty="0" smtClean="0">
                          <a:solidFill>
                            <a:schemeClr val="tx1"/>
                          </a:solidFill>
                          <a:effectLst/>
                          <a:latin typeface="Arial" panose="020B0604020202020204" pitchFamily="34" charset="0"/>
                          <a:ea typeface="+mn-ea"/>
                          <a:cs typeface="Arial" panose="020B0604020202020204" pitchFamily="34" charset="0"/>
                        </a:rPr>
                        <a:t> Big Bang theory</a:t>
                      </a:r>
                    </a:p>
                    <a:p>
                      <a:r>
                        <a:rPr lang="en-GB" sz="1100" dirty="0" smtClean="0">
                          <a:solidFill>
                            <a:schemeClr val="tx1"/>
                          </a:solidFill>
                          <a:latin typeface="Arial" panose="020B0604020202020204" pitchFamily="34" charset="0"/>
                          <a:cs typeface="Arial" panose="020B0604020202020204" pitchFamily="34" charset="0"/>
                        </a:rPr>
                        <a:t>All other galaxies are moving away from us.</a:t>
                      </a:r>
                      <a:r>
                        <a:rPr lang="en-GB" sz="1100" baseline="0" dirty="0" smtClean="0">
                          <a:solidFill>
                            <a:schemeClr val="tx1"/>
                          </a:solidFill>
                          <a:latin typeface="Arial" panose="020B0604020202020204" pitchFamily="34" charset="0"/>
                          <a:cs typeface="Arial" panose="020B0604020202020204" pitchFamily="34" charset="0"/>
                        </a:rPr>
                        <a:t> </a:t>
                      </a:r>
                      <a:r>
                        <a:rPr lang="en-GB" sz="1100" dirty="0" smtClean="0">
                          <a:solidFill>
                            <a:schemeClr val="tx1"/>
                          </a:solidFill>
                          <a:latin typeface="Arial" panose="020B0604020202020204" pitchFamily="34" charset="0"/>
                          <a:cs typeface="Arial" panose="020B0604020202020204" pitchFamily="34" charset="0"/>
                        </a:rPr>
                        <a:t>The further away a galaxy is, the faster it is moving away.</a:t>
                      </a:r>
                      <a:r>
                        <a:rPr lang="en-GB" sz="1100" baseline="0" dirty="0" smtClean="0">
                          <a:solidFill>
                            <a:schemeClr val="tx1"/>
                          </a:solidFill>
                          <a:latin typeface="Arial" panose="020B0604020202020204" pitchFamily="34" charset="0"/>
                          <a:cs typeface="Arial" panose="020B0604020202020204" pitchFamily="34" charset="0"/>
                        </a:rPr>
                        <a:t> </a:t>
                      </a:r>
                      <a:r>
                        <a:rPr lang="en-GB" sz="1100" dirty="0" smtClean="0">
                          <a:solidFill>
                            <a:schemeClr val="tx1"/>
                          </a:solidFill>
                          <a:latin typeface="Arial" panose="020B0604020202020204" pitchFamily="34" charset="0"/>
                          <a:cs typeface="Arial" panose="020B0604020202020204" pitchFamily="34" charset="0"/>
                        </a:rPr>
                        <a:t>These two features are found in explosions - the fastest moving objects end up furthest away from the explosion.</a:t>
                      </a:r>
                    </a:p>
                    <a:p>
                      <a:r>
                        <a:rPr lang="en-GB" sz="1100" dirty="0" smtClean="0">
                          <a:solidFill>
                            <a:schemeClr val="tx1"/>
                          </a:solidFill>
                          <a:latin typeface="Arial" panose="020B0604020202020204" pitchFamily="34" charset="0"/>
                          <a:cs typeface="Arial" panose="020B0604020202020204" pitchFamily="34" charset="0"/>
                        </a:rPr>
                        <a:t>Scientists have detected cosmic microwave background radiation. This is received from all parts of the Universe and is thought to be the heat left over from the original explosion.</a:t>
                      </a:r>
                    </a:p>
                  </a:txBody>
                  <a:tcPr/>
                </a:tc>
                <a:extLst>
                  <a:ext uri="{0D108BD9-81ED-4DB2-BD59-A6C34878D82A}">
                    <a16:rowId xmlns:a16="http://schemas.microsoft.com/office/drawing/2014/main" val="917808721"/>
                  </a:ext>
                </a:extLst>
              </a:tr>
              <a:tr h="584671">
                <a:tc>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evolution</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Darwin observed that although individuals in a species shared similarities, they were not exact copies of each other.</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He also noticed that everything in the natural world was in competition. The winners were those that had characteristics which made them better adapted for survival. These living things were more likely to reproduce and pass on their useful characteristics to their offspring.</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Individuals that were poorly adapted were less likely to survive and their characteristics were not as likely to be inherited.</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Given enough time, these small changes can add up to the extent that a new species altogether can evolve.</a:t>
                      </a:r>
                    </a:p>
                  </a:txBody>
                  <a:tcPr/>
                </a:tc>
                <a:extLst>
                  <a:ext uri="{0D108BD9-81ED-4DB2-BD59-A6C34878D82A}">
                    <a16:rowId xmlns:a16="http://schemas.microsoft.com/office/drawing/2014/main" val="3937550776"/>
                  </a:ext>
                </a:extLst>
              </a:tr>
              <a:tr h="584671">
                <a:tc>
                  <a:txBody>
                    <a:bodyPr/>
                    <a:lstStyle/>
                    <a:p>
                      <a:r>
                        <a:rPr lang="en-GB" sz="1100" b="1" i="0" u="none" strike="noStrike" kern="1200" dirty="0" smtClean="0">
                          <a:solidFill>
                            <a:schemeClr val="tx1"/>
                          </a:solidFill>
                          <a:effectLst/>
                          <a:latin typeface="Arial" panose="020B0604020202020204" pitchFamily="34" charset="0"/>
                          <a:ea typeface="+mn-ea"/>
                          <a:cs typeface="Arial" panose="020B0604020202020204" pitchFamily="34" charset="0"/>
                        </a:rPr>
                        <a:t>Evidence in</a:t>
                      </a:r>
                      <a:r>
                        <a:rPr lang="en-GB" sz="1100" b="1" i="0" u="none" strike="noStrike" kern="1200" baseline="0" dirty="0" smtClean="0">
                          <a:solidFill>
                            <a:schemeClr val="tx1"/>
                          </a:solidFill>
                          <a:effectLst/>
                          <a:latin typeface="Arial" panose="020B0604020202020204" pitchFamily="34" charset="0"/>
                          <a:ea typeface="+mn-ea"/>
                          <a:cs typeface="Arial" panose="020B0604020202020204" pitchFamily="34" charset="0"/>
                        </a:rPr>
                        <a:t> support of the theory of evolution</a:t>
                      </a:r>
                    </a:p>
                    <a:p>
                      <a:pPr marL="0" indent="0">
                        <a:lnSpc>
                          <a:spcPct val="100000"/>
                        </a:lnSpc>
                        <a:buFont typeface="Arial" panose="020B0604020202020204" pitchFamily="34" charset="0"/>
                        <a:buNone/>
                      </a:pPr>
                      <a:r>
                        <a:rPr lang="en-GB" sz="1100" b="0" dirty="0" smtClean="0">
                          <a:solidFill>
                            <a:schemeClr val="tx1"/>
                          </a:solidFill>
                          <a:latin typeface="Arial" panose="020B0604020202020204" pitchFamily="34" charset="0"/>
                          <a:cs typeface="Arial" panose="020B0604020202020204" pitchFamily="34" charset="0"/>
                        </a:rPr>
                        <a:t>Fossil remains have been found in rocks of all ages. Fossils of the simplest organisms are found in the oldest rocks, and fossils of more complex organisms in the newest rocks.</a:t>
                      </a:r>
                      <a:r>
                        <a:rPr lang="en-GB" sz="1100" b="0" baseline="0" dirty="0" smtClean="0">
                          <a:solidFill>
                            <a:schemeClr val="tx1"/>
                          </a:solidFill>
                          <a:latin typeface="Arial" panose="020B0604020202020204" pitchFamily="34" charset="0"/>
                          <a:cs typeface="Arial" panose="020B0604020202020204" pitchFamily="34" charset="0"/>
                        </a:rPr>
                        <a:t> </a:t>
                      </a:r>
                      <a:r>
                        <a:rPr lang="en-GB" sz="1100" b="0" dirty="0" smtClean="0">
                          <a:solidFill>
                            <a:schemeClr val="tx1"/>
                          </a:solidFill>
                          <a:latin typeface="Arial" panose="020B0604020202020204" pitchFamily="34" charset="0"/>
                          <a:cs typeface="Arial" panose="020B0604020202020204" pitchFamily="34" charset="0"/>
                        </a:rPr>
                        <a:t>There are also fossil remains in peat bogs and ice.</a:t>
                      </a:r>
                      <a:endParaRPr lang="en-US" sz="1100" b="0" dirty="0" smtClean="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en-GB" sz="1100" b="0" dirty="0" smtClean="0">
                          <a:solidFill>
                            <a:schemeClr val="tx1"/>
                          </a:solidFill>
                          <a:latin typeface="Arial" panose="020B0604020202020204" pitchFamily="34" charset="0"/>
                          <a:cs typeface="Arial" panose="020B0604020202020204" pitchFamily="34" charset="0"/>
                        </a:rPr>
                        <a:t>Animals that have not adapted well to their environment are less likely to survive and reproduce than those that are well adapted. The animals that have not adapted to their environment may become extinct. </a:t>
                      </a:r>
                    </a:p>
                  </a:txBody>
                  <a:tcPr/>
                </a:tc>
                <a:extLst>
                  <a:ext uri="{0D108BD9-81ED-4DB2-BD59-A6C34878D82A}">
                    <a16:rowId xmlns:a16="http://schemas.microsoft.com/office/drawing/2014/main" val="3712038316"/>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51301" y="124715"/>
            <a:ext cx="4301242"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Science and Religion key facts</a:t>
            </a:r>
          </a:p>
          <a:p>
            <a:r>
              <a:rPr lang="en-US" b="1" dirty="0" smtClean="0">
                <a:latin typeface="Arial" panose="020B0604020202020204" pitchFamily="34" charset="0"/>
                <a:cs typeface="Arial" panose="020B0604020202020204" pitchFamily="34" charset="0"/>
              </a:rPr>
              <a:t>The Big Bang and Evolution</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16731" y="540213"/>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69026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3048102437"/>
              </p:ext>
            </p:extLst>
          </p:nvPr>
        </p:nvGraphicFramePr>
        <p:xfrm>
          <a:off x="296127" y="1038021"/>
          <a:ext cx="9313747" cy="5394960"/>
        </p:xfrm>
        <a:graphic>
          <a:graphicData uri="http://schemas.openxmlformats.org/drawingml/2006/table">
            <a:tbl>
              <a:tblPr firstRow="1" bandRow="1">
                <a:tableStyleId>{5940675A-B579-460E-94D1-54222C63F5DA}</a:tableStyleId>
              </a:tblPr>
              <a:tblGrid>
                <a:gridCol w="1394450">
                  <a:extLst>
                    <a:ext uri="{9D8B030D-6E8A-4147-A177-3AD203B41FA5}">
                      <a16:colId xmlns:a16="http://schemas.microsoft.com/office/drawing/2014/main" val="2243296876"/>
                    </a:ext>
                  </a:extLst>
                </a:gridCol>
                <a:gridCol w="3959649">
                  <a:extLst>
                    <a:ext uri="{9D8B030D-6E8A-4147-A177-3AD203B41FA5}">
                      <a16:colId xmlns:a16="http://schemas.microsoft.com/office/drawing/2014/main" val="4094565045"/>
                    </a:ext>
                  </a:extLst>
                </a:gridCol>
                <a:gridCol w="357169">
                  <a:extLst>
                    <a:ext uri="{9D8B030D-6E8A-4147-A177-3AD203B41FA5}">
                      <a16:colId xmlns:a16="http://schemas.microsoft.com/office/drawing/2014/main" val="2642746804"/>
                    </a:ext>
                  </a:extLst>
                </a:gridCol>
                <a:gridCol w="1807536">
                  <a:extLst>
                    <a:ext uri="{9D8B030D-6E8A-4147-A177-3AD203B41FA5}">
                      <a16:colId xmlns:a16="http://schemas.microsoft.com/office/drawing/2014/main" val="264213873"/>
                    </a:ext>
                  </a:extLst>
                </a:gridCol>
                <a:gridCol w="1794943">
                  <a:extLst>
                    <a:ext uri="{9D8B030D-6E8A-4147-A177-3AD203B41FA5}">
                      <a16:colId xmlns:a16="http://schemas.microsoft.com/office/drawing/2014/main" val="160098198"/>
                    </a:ext>
                  </a:extLst>
                </a:gridCol>
              </a:tblGrid>
              <a:tr h="584671">
                <a:tc gridSpan="5">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a:t>
                      </a:r>
                      <a:r>
                        <a:rPr lang="en-GB" sz="1100" b="1" kern="1200" dirty="0" smtClean="0">
                          <a:solidFill>
                            <a:schemeClr val="tx1"/>
                          </a:solidFill>
                          <a:effectLst/>
                          <a:latin typeface="Arial" panose="020B0604020202020204" pitchFamily="34" charset="0"/>
                          <a:ea typeface="+mn-ea"/>
                          <a:cs typeface="Arial" panose="020B0604020202020204" pitchFamily="34" charset="0"/>
                        </a:rPr>
                        <a:t>the cosmological argument</a:t>
                      </a: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The cosmos is everything that is in existence.</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The cosmological argument explains that the cosmos has been created by a Supreme Being (God).</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God (the creator) is the First Cause or Prime Mover that created everything.</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God created out of Love and for a reason.</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Everything was created by God ex nihilo. This means ‘out of nothing’.</a:t>
                      </a:r>
                      <a:endParaRPr lang="en-US" sz="1100" b="0" dirty="0">
                        <a:solidFill>
                          <a:schemeClr val="tx1"/>
                        </a:solidFill>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30756402"/>
                  </a:ext>
                </a:extLst>
              </a:tr>
              <a:tr h="584671">
                <a:tc gridSpan="3">
                  <a:txBody>
                    <a:bodyPr/>
                    <a:lstStyle/>
                    <a:p>
                      <a:pPr marL="0" indent="0">
                        <a:lnSpc>
                          <a:spcPct val="100000"/>
                        </a:lnSpc>
                        <a:buFont typeface="Arial" panose="020B0604020202020204" pitchFamily="34" charset="0"/>
                        <a:buNone/>
                      </a:pPr>
                      <a:r>
                        <a:rPr lang="en-US" sz="1100" b="1" dirty="0" smtClean="0">
                          <a:solidFill>
                            <a:schemeClr val="tx1"/>
                          </a:solidFill>
                          <a:latin typeface="Arial" panose="020B0604020202020204" pitchFamily="34" charset="0"/>
                          <a:cs typeface="Arial" panose="020B0604020202020204" pitchFamily="34" charset="0"/>
                        </a:rPr>
                        <a:t>The cosmological argument and causation</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God is the First Cause.</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God sets everything off like a domino effect.</a:t>
                      </a:r>
                    </a:p>
                    <a:p>
                      <a:pPr marL="0" indent="0">
                        <a:lnSpc>
                          <a:spcPct val="100000"/>
                        </a:lnSpc>
                        <a:buFont typeface="Arial" panose="020B0604020202020204" pitchFamily="34" charset="0"/>
                        <a:buNone/>
                      </a:pPr>
                      <a:r>
                        <a:rPr lang="en-US" sz="1100" b="0" dirty="0" smtClean="0">
                          <a:solidFill>
                            <a:schemeClr val="tx1"/>
                          </a:solidFill>
                          <a:latin typeface="Arial" panose="020B0604020202020204" pitchFamily="34" charset="0"/>
                          <a:cs typeface="Arial" panose="020B0604020202020204" pitchFamily="34" charset="0"/>
                        </a:rPr>
                        <a:t>Everything that exists leads back to the Supreme Being (God).</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God set off the Big Bang and evolution.</a:t>
                      </a:r>
                    </a:p>
                    <a:p>
                      <a:pPr marL="0" indent="0">
                        <a:lnSpc>
                          <a:spcPct val="100000"/>
                        </a:lnSpc>
                        <a:buFont typeface="Arial" panose="020B0604020202020204" pitchFamily="34" charset="0"/>
                        <a:buNone/>
                      </a:pPr>
                      <a:r>
                        <a:rPr lang="en-US" sz="1100" b="0" dirty="0" smtClean="0">
                          <a:solidFill>
                            <a:srgbClr val="000000"/>
                          </a:solidFill>
                          <a:latin typeface="Arial" panose="020B0604020202020204" pitchFamily="34" charset="0"/>
                          <a:cs typeface="Arial" panose="020B0604020202020204" pitchFamily="34" charset="0"/>
                        </a:rPr>
                        <a:t>Philosopher Thomas Aquinas developed the Prime</a:t>
                      </a:r>
                      <a:r>
                        <a:rPr lang="en-US" sz="1100" b="0" baseline="0" dirty="0" smtClean="0">
                          <a:solidFill>
                            <a:srgbClr val="000000"/>
                          </a:solidFill>
                          <a:latin typeface="Arial" panose="020B0604020202020204" pitchFamily="34" charset="0"/>
                          <a:cs typeface="Arial" panose="020B0604020202020204" pitchFamily="34" charset="0"/>
                        </a:rPr>
                        <a:t> Mover argument.</a:t>
                      </a:r>
                      <a:endParaRPr lang="en-US" sz="1100" b="0" dirty="0" smtClean="0">
                        <a:solidFill>
                          <a:srgbClr val="000000"/>
                        </a:solidFill>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0482915"/>
                  </a:ext>
                </a:extLst>
              </a:tr>
              <a:tr h="584671">
                <a:tc gridSpan="5">
                  <a:txBody>
                    <a:bodyPr/>
                    <a:lstStyle/>
                    <a:p>
                      <a:pPr marL="0" indent="0">
                        <a:lnSpc>
                          <a:spcPct val="100000"/>
                        </a:lnSpc>
                        <a:buFont typeface="Arial" panose="020B0604020202020204" pitchFamily="34" charset="0"/>
                        <a:buNone/>
                      </a:pPr>
                      <a:r>
                        <a:rPr lang="en-US" sz="1100" b="1" dirty="0" smtClean="0">
                          <a:solidFill>
                            <a:srgbClr val="000000"/>
                          </a:solidFill>
                          <a:latin typeface="Arial" panose="020B0604020202020204" pitchFamily="34" charset="0"/>
                          <a:cs typeface="Arial" panose="020B0604020202020204" pitchFamily="34" charset="0"/>
                        </a:rPr>
                        <a:t>Summary</a:t>
                      </a:r>
                      <a:r>
                        <a:rPr lang="en-US" sz="1100" b="1" baseline="0" dirty="0" smtClean="0">
                          <a:solidFill>
                            <a:srgbClr val="000000"/>
                          </a:solidFill>
                          <a:latin typeface="Arial" panose="020B0604020202020204" pitchFamily="34" charset="0"/>
                          <a:cs typeface="Arial" panose="020B0604020202020204" pitchFamily="34" charset="0"/>
                        </a:rPr>
                        <a:t> of the teleological argument</a:t>
                      </a:r>
                    </a:p>
                    <a:p>
                      <a:pPr marL="0" indent="0">
                        <a:lnSpc>
                          <a:spcPct val="100000"/>
                        </a:lnSpc>
                        <a:buFont typeface="Arial" panose="020B0604020202020204" pitchFamily="34" charset="0"/>
                        <a:buNone/>
                      </a:pPr>
                      <a:r>
                        <a:rPr lang="en-US" sz="1100" b="0" dirty="0" smtClean="0">
                          <a:solidFill>
                            <a:schemeClr val="tx1"/>
                          </a:solidFill>
                          <a:latin typeface="Arial" panose="020B0604020202020204" pitchFamily="34" charset="0"/>
                          <a:cs typeface="Arial" panose="020B0604020202020204" pitchFamily="34" charset="0"/>
                        </a:rPr>
                        <a:t>Some Theists argue that the cosmological argument shows that the world was created by God through intelligent design.</a:t>
                      </a:r>
                    </a:p>
                    <a:p>
                      <a:pPr marL="0" indent="0">
                        <a:lnSpc>
                          <a:spcPct val="100000"/>
                        </a:lnSpc>
                        <a:buFont typeface="Arial" panose="020B0604020202020204" pitchFamily="34" charset="0"/>
                        <a:buNone/>
                      </a:pPr>
                      <a:r>
                        <a:rPr lang="en-US" sz="1100" b="0" dirty="0" smtClean="0">
                          <a:solidFill>
                            <a:schemeClr val="tx1"/>
                          </a:solidFill>
                          <a:latin typeface="Arial" panose="020B0604020202020204" pitchFamily="34" charset="0"/>
                          <a:cs typeface="Arial" panose="020B0604020202020204" pitchFamily="34" charset="0"/>
                        </a:rPr>
                        <a:t>Theists believe God is omniscient (all-knowing), so it would make sense that His creation was an Intelligent Design.</a:t>
                      </a:r>
                    </a:p>
                    <a:p>
                      <a:pPr marL="0" indent="0">
                        <a:lnSpc>
                          <a:spcPct val="100000"/>
                        </a:lnSpc>
                        <a:buFont typeface="Arial" panose="020B0604020202020204" pitchFamily="34" charset="0"/>
                        <a:buNone/>
                      </a:pPr>
                      <a:r>
                        <a:rPr lang="en-US" sz="1100" b="0" dirty="0" smtClean="0">
                          <a:solidFill>
                            <a:schemeClr val="tx1"/>
                          </a:solidFill>
                          <a:latin typeface="Arial" panose="020B0604020202020204" pitchFamily="34" charset="0"/>
                          <a:cs typeface="Arial" panose="020B0604020202020204" pitchFamily="34" charset="0"/>
                        </a:rPr>
                        <a:t>Theists would look at evidence such as the incredible complexity of an eye and how unlikely it is that such a thing could exist randomly. </a:t>
                      </a:r>
                    </a:p>
                    <a:p>
                      <a:pPr marL="0" lvl="0" indent="0">
                        <a:lnSpc>
                          <a:spcPct val="100000"/>
                        </a:lnSpc>
                        <a:buFont typeface="Arial" panose="020B0604020202020204" pitchFamily="34" charset="0"/>
                        <a:buNone/>
                        <a:defRPr/>
                      </a:pPr>
                      <a:r>
                        <a:rPr lang="en-GB" sz="1100" b="0" dirty="0" smtClean="0">
                          <a:solidFill>
                            <a:schemeClr val="tx1"/>
                          </a:solidFill>
                          <a:latin typeface="Arial" panose="020B0604020202020204" pitchFamily="34" charset="0"/>
                          <a:cs typeface="Arial" panose="020B0604020202020204" pitchFamily="34" charset="0"/>
                        </a:rPr>
                        <a:t>Everything is planned and designed by God.</a:t>
                      </a:r>
                    </a:p>
                    <a:p>
                      <a:pPr marL="0" lvl="0" indent="0">
                        <a:lnSpc>
                          <a:spcPct val="100000"/>
                        </a:lnSpc>
                        <a:buFont typeface="Arial" panose="020B0604020202020204" pitchFamily="34" charset="0"/>
                        <a:buNone/>
                        <a:defRPr/>
                      </a:pPr>
                      <a:r>
                        <a:rPr lang="en-GB" sz="1100" b="0" dirty="0" smtClean="0">
                          <a:solidFill>
                            <a:schemeClr val="tx1"/>
                          </a:solidFill>
                          <a:latin typeface="Arial" panose="020B0604020202020204" pitchFamily="34" charset="0"/>
                          <a:cs typeface="Arial" panose="020B0604020202020204" pitchFamily="34" charset="0"/>
                        </a:rPr>
                        <a:t>Each and every change that takes place is the direct working of God in creation.</a:t>
                      </a:r>
                    </a:p>
                    <a:p>
                      <a:pPr marL="0" lvl="0" indent="0">
                        <a:lnSpc>
                          <a:spcPct val="100000"/>
                        </a:lnSpc>
                        <a:buFont typeface="Arial" panose="020B0604020202020204" pitchFamily="34" charset="0"/>
                        <a:buNone/>
                        <a:defRPr/>
                      </a:pPr>
                      <a:r>
                        <a:rPr lang="en-GB" sz="1100" b="0" dirty="0" smtClean="0">
                          <a:solidFill>
                            <a:schemeClr val="tx1"/>
                          </a:solidFill>
                          <a:latin typeface="Arial" panose="020B0604020202020204" pitchFamily="34" charset="0"/>
                          <a:cs typeface="Arial" panose="020B0604020202020204" pitchFamily="34" charset="0"/>
                        </a:rPr>
                        <a:t>Theologian William Paley developed the</a:t>
                      </a:r>
                      <a:r>
                        <a:rPr lang="en-GB" sz="1100" b="0" baseline="0" dirty="0" smtClean="0">
                          <a:solidFill>
                            <a:schemeClr val="tx1"/>
                          </a:solidFill>
                          <a:latin typeface="Arial" panose="020B0604020202020204" pitchFamily="34" charset="0"/>
                          <a:cs typeface="Arial" panose="020B0604020202020204" pitchFamily="34" charset="0"/>
                        </a:rPr>
                        <a:t> divine watchmaker argument. </a:t>
                      </a:r>
                      <a:r>
                        <a:rPr lang="en-GB" sz="1100" b="0" i="0" kern="1200" baseline="0" dirty="0" smtClean="0">
                          <a:solidFill>
                            <a:schemeClr val="tx1"/>
                          </a:solidFill>
                          <a:effectLst/>
                          <a:latin typeface="Arial" panose="020B0604020202020204" pitchFamily="34" charset="0"/>
                          <a:ea typeface="+mn-ea"/>
                          <a:cs typeface="Arial" panose="020B0604020202020204" pitchFamily="34" charset="0"/>
                        </a:rPr>
                        <a:t>He </a:t>
                      </a:r>
                      <a:r>
                        <a:rPr lang="en-GB" sz="1100" b="0" i="0" kern="1200" dirty="0" smtClean="0">
                          <a:solidFill>
                            <a:schemeClr val="tx1"/>
                          </a:solidFill>
                          <a:effectLst/>
                          <a:latin typeface="Arial" panose="020B0604020202020204" pitchFamily="34" charset="0"/>
                          <a:ea typeface="+mn-ea"/>
                          <a:cs typeface="Arial" panose="020B0604020202020204" pitchFamily="34" charset="0"/>
                        </a:rPr>
                        <a:t>pointed out that if you found a watch on a heath you’d naturally assume it had a designer. The human eye was like a sophisticated piece of machinery: so just as you’d know any watch must have had a designer, so, Paley argued, you ought to recognise that the human eye, a brilliant piece of biological machinery, must have had one too</a:t>
                      </a:r>
                      <a:endParaRPr lang="en-GB" sz="1100" b="0" dirty="0" smtClean="0">
                        <a:solidFill>
                          <a:schemeClr val="tx1"/>
                        </a:solidFill>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60374361"/>
                  </a:ext>
                </a:extLst>
              </a:tr>
              <a:tr h="584671">
                <a:tc>
                  <a:txBody>
                    <a:bodyPr/>
                    <a:lstStyle/>
                    <a:p>
                      <a:pPr marL="0" indent="0">
                        <a:lnSpc>
                          <a:spcPct val="100000"/>
                        </a:lnSpc>
                        <a:buFont typeface="Arial" panose="020B0604020202020204" pitchFamily="34" charset="0"/>
                        <a:buNone/>
                      </a:pPr>
                      <a:endParaRPr lang="en-GB" sz="1100" b="1" baseline="0" dirty="0" smtClean="0">
                        <a:solidFill>
                          <a:schemeClr val="tx1"/>
                        </a:solidFill>
                        <a:latin typeface="Arial" panose="020B0604020202020204" pitchFamily="34" charset="0"/>
                        <a:cs typeface="Arial" panose="020B0604020202020204" pitchFamily="34" charset="0"/>
                      </a:endParaRPr>
                    </a:p>
                  </a:txBody>
                  <a:tcPr/>
                </a:tc>
                <a:tc>
                  <a:txBody>
                    <a:bodyPr/>
                    <a:lstStyle/>
                    <a:p>
                      <a:pPr marL="0" lvl="0" indent="0">
                        <a:lnSpc>
                          <a:spcPct val="100000"/>
                        </a:lnSpc>
                        <a:buFont typeface="Arial" panose="020B0604020202020204" pitchFamily="34" charset="0"/>
                        <a:buNone/>
                        <a:defRPr/>
                      </a:pPr>
                      <a:r>
                        <a:rPr lang="en-GB" sz="1100" b="1" dirty="0" smtClean="0">
                          <a:solidFill>
                            <a:schemeClr val="tx1"/>
                          </a:solidFill>
                          <a:latin typeface="Arial" panose="020B0604020202020204" pitchFamily="34" charset="0"/>
                          <a:cs typeface="Arial" panose="020B0604020202020204" pitchFamily="34" charset="0"/>
                        </a:rPr>
                        <a:t>What does Stephen</a:t>
                      </a:r>
                      <a:r>
                        <a:rPr lang="en-GB" sz="1100" b="1" baseline="0" dirty="0" smtClean="0">
                          <a:solidFill>
                            <a:schemeClr val="tx1"/>
                          </a:solidFill>
                          <a:latin typeface="Arial" panose="020B0604020202020204" pitchFamily="34" charset="0"/>
                          <a:cs typeface="Arial" panose="020B0604020202020204" pitchFamily="34" charset="0"/>
                        </a:rPr>
                        <a:t> Hawking add to the arguments in support of the cosmological and teleological arguments?</a:t>
                      </a:r>
                    </a:p>
                    <a:p>
                      <a:pPr marL="0" indent="0">
                        <a:lnSpc>
                          <a:spcPct val="100000"/>
                        </a:lnSpc>
                        <a:buFont typeface="Arial" panose="020B0604020202020204" pitchFamily="34" charset="0"/>
                        <a:buNone/>
                      </a:pPr>
                      <a:r>
                        <a:rPr lang="en-GB" sz="1100" dirty="0" smtClean="0">
                          <a:solidFill>
                            <a:schemeClr val="tx1"/>
                          </a:solidFill>
                          <a:latin typeface="Arial" panose="020B0604020202020204" pitchFamily="34" charset="0"/>
                          <a:cs typeface="Arial" panose="020B0604020202020204" pitchFamily="34" charset="0"/>
                        </a:rPr>
                        <a:t>“It would be very difficult to explain why the universe should have begun in just this way, except as the act of a God who intended to create beings like us.”</a:t>
                      </a:r>
                    </a:p>
                    <a:p>
                      <a:pPr marL="0" indent="0">
                        <a:lnSpc>
                          <a:spcPct val="100000"/>
                        </a:lnSpc>
                        <a:buFont typeface="Arial" panose="020B0604020202020204" pitchFamily="34" charset="0"/>
                        <a:buNone/>
                      </a:pPr>
                      <a:r>
                        <a:rPr lang="en-GB" sz="1100" dirty="0" smtClean="0">
                          <a:solidFill>
                            <a:schemeClr val="tx1"/>
                          </a:solidFill>
                          <a:latin typeface="Arial" panose="020B0604020202020204" pitchFamily="34" charset="0"/>
                          <a:cs typeface="Arial" panose="020B0604020202020204" pitchFamily="34" charset="0"/>
                        </a:rPr>
                        <a:t>“In fact, if one considers the possible constants and laws that could have emerged, the odds against a universe that has produced life like ours are immense.”</a:t>
                      </a:r>
                      <a:endParaRPr lang="en-GB" sz="1100" b="1" baseline="0" dirty="0" smtClean="0">
                        <a:solidFill>
                          <a:schemeClr val="tx1"/>
                        </a:solidFill>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smtClean="0">
                          <a:solidFill>
                            <a:schemeClr val="tx1"/>
                          </a:solidFill>
                          <a:latin typeface="Arial" panose="020B0604020202020204" pitchFamily="34" charset="0"/>
                          <a:cs typeface="Arial" panose="020B0604020202020204" pitchFamily="34" charset="0"/>
                        </a:rPr>
                        <a:t>What does Stephen</a:t>
                      </a:r>
                      <a:r>
                        <a:rPr lang="en-GB" sz="1100" b="1" baseline="0" dirty="0" smtClean="0">
                          <a:solidFill>
                            <a:schemeClr val="tx1"/>
                          </a:solidFill>
                          <a:latin typeface="Arial" panose="020B0604020202020204" pitchFamily="34" charset="0"/>
                          <a:cs typeface="Arial" panose="020B0604020202020204" pitchFamily="34" charset="0"/>
                        </a:rPr>
                        <a:t> Hawking add to the arguments against the cosmological and teleological arguments?</a:t>
                      </a:r>
                    </a:p>
                    <a:p>
                      <a:pPr marL="0" indent="0">
                        <a:lnSpc>
                          <a:spcPct val="100000"/>
                        </a:lnSpc>
                        <a:buFont typeface="Arial" panose="020B0604020202020204" pitchFamily="34" charset="0"/>
                        <a:buNone/>
                      </a:pPr>
                      <a:r>
                        <a:rPr lang="en-GB" sz="1100" dirty="0" smtClean="0">
                          <a:solidFill>
                            <a:schemeClr val="tx1"/>
                          </a:solidFill>
                          <a:latin typeface="Arial" panose="020B0604020202020204" pitchFamily="34" charset="0"/>
                          <a:cs typeface="Arial" panose="020B0604020202020204" pitchFamily="34" charset="0"/>
                        </a:rPr>
                        <a:t>“Because there is a law such as gravity, the universe can and will create itself from nothing….Spontaneous creation is the reason there is something rather than nothing, why the universe exists, why we exist.”</a:t>
                      </a:r>
                    </a:p>
                    <a:p>
                      <a:pPr marL="0" indent="0">
                        <a:lnSpc>
                          <a:spcPct val="100000"/>
                        </a:lnSpc>
                        <a:buFont typeface="Arial" panose="020B0604020202020204" pitchFamily="34" charset="0"/>
                        <a:buNone/>
                      </a:pPr>
                      <a:r>
                        <a:rPr lang="en-GB" sz="1100" dirty="0" smtClean="0">
                          <a:solidFill>
                            <a:schemeClr val="tx1"/>
                          </a:solidFill>
                          <a:latin typeface="Arial" panose="020B0604020202020204" pitchFamily="34" charset="0"/>
                          <a:cs typeface="Arial" panose="020B0604020202020204" pitchFamily="34" charset="0"/>
                        </a:rPr>
                        <a:t>“It is not necessary to invoke God to light the blue touch paper and set the universe going.”</a:t>
                      </a:r>
                      <a:endParaRPr lang="en-GB" sz="1100" b="1" baseline="0" dirty="0" smtClean="0">
                        <a:solidFill>
                          <a:schemeClr val="tx1"/>
                        </a:solidFill>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72038428"/>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51301" y="124715"/>
            <a:ext cx="4750018"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Science and Religion key facts</a:t>
            </a:r>
          </a:p>
          <a:p>
            <a:r>
              <a:rPr lang="en-US" b="1" dirty="0">
                <a:latin typeface="Arial" panose="020B0604020202020204" pitchFamily="34" charset="0"/>
                <a:cs typeface="Arial" panose="020B0604020202020204" pitchFamily="34" charset="0"/>
              </a:rPr>
              <a:t>C</a:t>
            </a:r>
            <a:r>
              <a:rPr lang="en-US" b="1" dirty="0" smtClean="0">
                <a:latin typeface="Arial" panose="020B0604020202020204" pitchFamily="34" charset="0"/>
                <a:cs typeface="Arial" panose="020B0604020202020204" pitchFamily="34" charset="0"/>
              </a:rPr>
              <a:t>osmological and teleological arguments</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16731" y="540213"/>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557" y="4934846"/>
            <a:ext cx="1236307" cy="1413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458" y="2180127"/>
            <a:ext cx="1699250" cy="1020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3087" y="2176646"/>
            <a:ext cx="1690571" cy="101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1518414173"/>
              </p:ext>
            </p:extLst>
          </p:nvPr>
        </p:nvGraphicFramePr>
        <p:xfrm>
          <a:off x="296127" y="1038021"/>
          <a:ext cx="9313745" cy="4347735"/>
        </p:xfrm>
        <a:graphic>
          <a:graphicData uri="http://schemas.openxmlformats.org/drawingml/2006/table">
            <a:tbl>
              <a:tblPr firstRow="1" bandRow="1">
                <a:tableStyleId>{5940675A-B579-460E-94D1-54222C63F5DA}</a:tableStyleId>
              </a:tblPr>
              <a:tblGrid>
                <a:gridCol w="1862749">
                  <a:extLst>
                    <a:ext uri="{9D8B030D-6E8A-4147-A177-3AD203B41FA5}">
                      <a16:colId xmlns:a16="http://schemas.microsoft.com/office/drawing/2014/main" val="2243296876"/>
                    </a:ext>
                  </a:extLst>
                </a:gridCol>
                <a:gridCol w="1862749">
                  <a:extLst>
                    <a:ext uri="{9D8B030D-6E8A-4147-A177-3AD203B41FA5}">
                      <a16:colId xmlns:a16="http://schemas.microsoft.com/office/drawing/2014/main" val="299876387"/>
                    </a:ext>
                  </a:extLst>
                </a:gridCol>
                <a:gridCol w="1862749">
                  <a:extLst>
                    <a:ext uri="{9D8B030D-6E8A-4147-A177-3AD203B41FA5}">
                      <a16:colId xmlns:a16="http://schemas.microsoft.com/office/drawing/2014/main" val="3811171650"/>
                    </a:ext>
                  </a:extLst>
                </a:gridCol>
                <a:gridCol w="1862749">
                  <a:extLst>
                    <a:ext uri="{9D8B030D-6E8A-4147-A177-3AD203B41FA5}">
                      <a16:colId xmlns:a16="http://schemas.microsoft.com/office/drawing/2014/main" val="3708136794"/>
                    </a:ext>
                  </a:extLst>
                </a:gridCol>
                <a:gridCol w="1862749">
                  <a:extLst>
                    <a:ext uri="{9D8B030D-6E8A-4147-A177-3AD203B41FA5}">
                      <a16:colId xmlns:a16="http://schemas.microsoft.com/office/drawing/2014/main" val="4009779393"/>
                    </a:ext>
                  </a:extLst>
                </a:gridCol>
              </a:tblGrid>
              <a:tr h="911602">
                <a:tc gridSpan="5">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creationism</a:t>
                      </a: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00000"/>
                        </a:lnSpc>
                        <a:buFont typeface="Arial" panose="020B0604020202020204" pitchFamily="34" charset="0"/>
                        <a:buChar char="•"/>
                      </a:pPr>
                      <a:r>
                        <a:rPr lang="en-GB" sz="1100" b="0" dirty="0" smtClean="0">
                          <a:solidFill>
                            <a:schemeClr val="tx1"/>
                          </a:solidFill>
                          <a:latin typeface="Arial" panose="020B0604020202020204" pitchFamily="34" charset="0"/>
                          <a:cs typeface="Arial" panose="020B0604020202020204" pitchFamily="34" charset="0"/>
                        </a:rPr>
                        <a:t>Literal Christians</a:t>
                      </a:r>
                      <a:r>
                        <a:rPr lang="en-GB" sz="1100" b="0" baseline="0" dirty="0" smtClean="0">
                          <a:solidFill>
                            <a:schemeClr val="tx1"/>
                          </a:solidFill>
                          <a:latin typeface="Arial" panose="020B0604020202020204" pitchFamily="34" charset="0"/>
                          <a:cs typeface="Arial" panose="020B0604020202020204" pitchFamily="34" charset="0"/>
                        </a:rPr>
                        <a:t> believe that every word written in the Bible is true.</a:t>
                      </a:r>
                    </a:p>
                    <a:p>
                      <a:pPr marL="171450" lvl="0" indent="-171450">
                        <a:lnSpc>
                          <a:spcPct val="100000"/>
                        </a:lnSpc>
                        <a:buFont typeface="Arial" panose="020B0604020202020204" pitchFamily="34" charset="0"/>
                        <a:buChar char="•"/>
                      </a:pPr>
                      <a:r>
                        <a:rPr lang="en-GB" sz="1100" b="0" baseline="0" dirty="0" smtClean="0">
                          <a:solidFill>
                            <a:schemeClr val="tx1"/>
                          </a:solidFill>
                          <a:latin typeface="Arial" panose="020B0604020202020204" pitchFamily="34" charset="0"/>
                          <a:cs typeface="Arial" panose="020B0604020202020204" pitchFamily="34" charset="0"/>
                        </a:rPr>
                        <a:t>Liberal Christians believe that the Bible is a poetic way to teach people about the nature of God and creation. It is not true word-for-word.</a:t>
                      </a:r>
                      <a:endParaRPr lang="en-GB" sz="1100" dirty="0" smtClean="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Creationists </a:t>
                      </a:r>
                      <a:r>
                        <a:rPr lang="en-GB" sz="1100" kern="1200" dirty="0">
                          <a:solidFill>
                            <a:schemeClr val="tx1"/>
                          </a:solidFill>
                          <a:effectLst/>
                          <a:latin typeface="Arial" panose="020B0604020202020204" pitchFamily="34" charset="0"/>
                          <a:ea typeface="+mn-ea"/>
                          <a:cs typeface="Arial" panose="020B0604020202020204" pitchFamily="34" charset="0"/>
                        </a:rPr>
                        <a:t>believe that all the forms of life existing today were created by the actions of God.</a:t>
                      </a: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The organisms created by God can't produce new forms of organism - only God can do this.</a:t>
                      </a: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30756402"/>
                  </a:ext>
                </a:extLst>
              </a:tr>
              <a:tr h="1657080">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Young Earth creationism </a:t>
                      </a:r>
                      <a:r>
                        <a:rPr lang="en-GB" sz="1100" kern="1200" dirty="0">
                          <a:solidFill>
                            <a:schemeClr val="tx1"/>
                          </a:solidFill>
                          <a:effectLst/>
                          <a:latin typeface="Arial" panose="020B0604020202020204" pitchFamily="34" charset="0"/>
                          <a:ea typeface="+mn-ea"/>
                          <a:cs typeface="Arial" panose="020B0604020202020204" pitchFamily="34" charset="0"/>
                        </a:rPr>
                        <a:t>teaches that:</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Book of Genesis is literally true.</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Earth and all forms of life were created by God in 6 days, around 10,000 years ago.</a:t>
                      </a: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Scientists are almost unanimous in saying that the Young Earth theory is false.</a:t>
                      </a:r>
                    </a:p>
                  </a:txBody>
                  <a:tcPr/>
                </a:tc>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Old Earth creationism </a:t>
                      </a:r>
                      <a:r>
                        <a:rPr lang="en-GB" sz="1100" kern="1200" dirty="0">
                          <a:solidFill>
                            <a:schemeClr val="tx1"/>
                          </a:solidFill>
                          <a:effectLst/>
                          <a:latin typeface="Arial" panose="020B0604020202020204" pitchFamily="34" charset="0"/>
                          <a:ea typeface="+mn-ea"/>
                          <a:cs typeface="Arial" panose="020B0604020202020204" pitchFamily="34" charset="0"/>
                        </a:rPr>
                        <a:t>teaches that:</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Earth is as old as scientists say (around 4 billion years).</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universe, Earth, and life were created by processes in which God played an active part.</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There have been countless divine acts of creation throughout history.</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acts both by direct creation and by guiding the processes He created.</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Humans were created directly created by God.</a:t>
                      </a:r>
                    </a:p>
                  </a:txBody>
                  <a:tcPr/>
                </a:tc>
                <a:tc rowSpan="2">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Gap creationism </a:t>
                      </a:r>
                      <a:r>
                        <a:rPr lang="en-GB" sz="1100" kern="1200" dirty="0">
                          <a:solidFill>
                            <a:schemeClr val="tx1"/>
                          </a:solidFill>
                          <a:effectLst/>
                          <a:latin typeface="Arial" panose="020B0604020202020204" pitchFamily="34" charset="0"/>
                          <a:ea typeface="+mn-ea"/>
                          <a:cs typeface="Arial" panose="020B0604020202020204" pitchFamily="34" charset="0"/>
                        </a:rPr>
                        <a:t>adds a new idea:</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There were two creations - one before Adam, and a second one, which included Adam and Eve, after a long gap.</a:t>
                      </a: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Most scientists say that the geological evidence shows that this theory is false.</a:t>
                      </a:r>
                    </a:p>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Progressive creationism </a:t>
                      </a:r>
                      <a:r>
                        <a:rPr lang="en-GB" sz="1100" kern="1200" dirty="0">
                          <a:solidFill>
                            <a:schemeClr val="tx1"/>
                          </a:solidFill>
                          <a:effectLst/>
                          <a:latin typeface="Arial" panose="020B0604020202020204" pitchFamily="34" charset="0"/>
                          <a:ea typeface="+mn-ea"/>
                          <a:cs typeface="Arial" panose="020B0604020202020204" pitchFamily="34" charset="0"/>
                        </a:rPr>
                        <a:t>accepts the scientific timetable of creation, and gives evolution a small part to play.</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created the various species of plants and animals one after another - according to the timetable shown by fossils.</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created each kind of organism as we find it.</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Different forms of organism are separate creations, not the result of evolution from an earlier form.</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Some created organisms do become extinct</a:t>
                      </a:r>
                      <a:r>
                        <a:rPr lang="en-GB" sz="1100" kern="1200" dirty="0" smtClean="0">
                          <a:solidFill>
                            <a:schemeClr val="tx1"/>
                          </a:solidFill>
                          <a:effectLst/>
                          <a:latin typeface="Arial" panose="020B0604020202020204" pitchFamily="34" charset="0"/>
                          <a:ea typeface="+mn-ea"/>
                          <a:cs typeface="Arial" panose="020B0604020202020204" pitchFamily="34" charset="0"/>
                        </a:rPr>
                        <a:t>.</a:t>
                      </a: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Theistic evolution</a:t>
                      </a:r>
                    </a:p>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ea typeface="+mn-ea"/>
                          <a:cs typeface="Arial" panose="020B0604020202020204" pitchFamily="34" charset="0"/>
                        </a:rPr>
                        <a:t>In Theistic Evolution, God creates the original universe and the forces that operate in it but doesn’t play an active part beyond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405234">
                <a:tc vMerge="1">
                  <a:txBody>
                    <a:bodyPr/>
                    <a:lstStyle/>
                    <a:p>
                      <a:endParaRPr lang="en-GB"/>
                    </a:p>
                  </a:txBody>
                  <a:tcPr/>
                </a:tc>
                <a:tc vMerge="1">
                  <a:txBody>
                    <a:bodyPr/>
                    <a:lstStyle/>
                    <a:p>
                      <a:endParaRPr lang="en-GB"/>
                    </a:p>
                  </a:txBody>
                  <a:tcPr/>
                </a:tc>
                <a:tc v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vMerge="1">
                  <a:txBody>
                    <a:bodyPr/>
                    <a:lstStyle/>
                    <a:p>
                      <a:endParaRPr lang="en-GB"/>
                    </a:p>
                  </a:txBody>
                  <a:tcPr/>
                </a:tc>
                <a:tc rowSpan="2">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Intelligent design </a:t>
                      </a:r>
                      <a:r>
                        <a:rPr lang="en-GB" sz="1100" b="0" kern="1200" dirty="0">
                          <a:solidFill>
                            <a:schemeClr val="tx1"/>
                          </a:solidFill>
                          <a:effectLst/>
                          <a:latin typeface="Arial" panose="020B0604020202020204" pitchFamily="34" charset="0"/>
                          <a:ea typeface="+mn-ea"/>
                          <a:cs typeface="Arial" panose="020B0604020202020204" pitchFamily="34" charset="0"/>
                        </a:rPr>
                        <a:t>teaches that</a:t>
                      </a:r>
                    </a:p>
                    <a:p>
                      <a:pPr marL="0" lvl="0" indent="0">
                        <a:buFontTx/>
                        <a:buNone/>
                      </a:pPr>
                      <a:endParaRPr lang="en-GB" sz="11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Everything is planned and designed by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Each and every change that takes place is the direct working of God in creation.</a:t>
                      </a:r>
                    </a:p>
                  </a:txBody>
                  <a:tcPr/>
                </a:tc>
                <a:extLst>
                  <a:ext uri="{0D108BD9-81ED-4DB2-BD59-A6C34878D82A}">
                    <a16:rowId xmlns:a16="http://schemas.microsoft.com/office/drawing/2014/main" val="2615388387"/>
                  </a:ext>
                </a:extLst>
              </a:tr>
              <a:tr h="1314975">
                <a:tc vMerge="1">
                  <a:txBody>
                    <a:bodyPr/>
                    <a:lstStyle/>
                    <a:p>
                      <a:endParaRPr lang="en-GB"/>
                    </a:p>
                  </a:txBody>
                  <a:tcPr/>
                </a:tc>
                <a:tc vMerge="1">
                  <a:txBody>
                    <a:bodyPr/>
                    <a:lstStyle/>
                    <a:p>
                      <a:endParaRPr lang="en-GB"/>
                    </a:p>
                  </a:txBody>
                  <a:tcPr/>
                </a:tc>
                <a:tc>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Day-Age creationism </a:t>
                      </a:r>
                      <a:r>
                        <a:rPr lang="en-GB" sz="1100" b="0" kern="1200" dirty="0">
                          <a:solidFill>
                            <a:schemeClr val="tx1"/>
                          </a:solidFill>
                          <a:effectLst/>
                          <a:latin typeface="Arial" panose="020B0604020202020204" pitchFamily="34" charset="0"/>
                          <a:ea typeface="+mn-ea"/>
                          <a:cs typeface="Arial" panose="020B0604020202020204" pitchFamily="34" charset="0"/>
                        </a:rPr>
                        <a:t>teaches that:</a:t>
                      </a:r>
                      <a:endParaRPr lang="en-GB" sz="1100" b="1" kern="1200" dirty="0">
                        <a:solidFill>
                          <a:schemeClr val="tx1"/>
                        </a:solidFill>
                        <a:effectLst/>
                        <a:latin typeface="Arial" panose="020B0604020202020204" pitchFamily="34" charset="0"/>
                        <a:ea typeface="+mn-ea"/>
                        <a:cs typeface="Arial" panose="020B0604020202020204" pitchFamily="34" charset="0"/>
                      </a:endParaRPr>
                    </a:p>
                    <a:p>
                      <a:pPr>
                        <a:buFontTx/>
                        <a:buNone/>
                      </a:pPr>
                      <a:endParaRPr lang="en-GB" sz="1100" b="1"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Each 'day' in the Biblical '6 days' of creation wasn't really a day, but a period of millions of years.</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94983307"/>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51301" y="124715"/>
            <a:ext cx="4301242"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Science and Religion key facts</a:t>
            </a:r>
          </a:p>
          <a:p>
            <a:r>
              <a:rPr lang="en-US" b="1" dirty="0" smtClean="0">
                <a:latin typeface="Arial" panose="020B0604020202020204" pitchFamily="34" charset="0"/>
                <a:cs typeface="Arial" panose="020B0604020202020204" pitchFamily="34" charset="0"/>
              </a:rPr>
              <a:t>Christian </a:t>
            </a:r>
            <a:r>
              <a:rPr lang="en-US" b="1" dirty="0">
                <a:latin typeface="Arial" panose="020B0604020202020204" pitchFamily="34" charset="0"/>
                <a:cs typeface="Arial" panose="020B0604020202020204" pitchFamily="34" charset="0"/>
              </a:rPr>
              <a:t>Creationism</a:t>
            </a:r>
          </a:p>
        </p:txBody>
      </p:sp>
      <p:sp>
        <p:nvSpPr>
          <p:cNvPr id="2" name="Rectangle 1">
            <a:extLst>
              <a:ext uri="{FF2B5EF4-FFF2-40B4-BE49-F238E27FC236}">
                <a16:creationId xmlns:a16="http://schemas.microsoft.com/office/drawing/2014/main" id="{285BA30F-B7C3-1044-8A24-BE1742A35FE4}"/>
              </a:ext>
            </a:extLst>
          </p:cNvPr>
          <p:cNvSpPr/>
          <p:nvPr/>
        </p:nvSpPr>
        <p:spPr>
          <a:xfrm>
            <a:off x="4916731" y="540213"/>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967669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EA78415DCD074891C997B4550B76E7" ma:contentTypeVersion="14" ma:contentTypeDescription="Create a new document." ma:contentTypeScope="" ma:versionID="186fb885255cb23ff794fff1e464d2db">
  <xsd:schema xmlns:xsd="http://www.w3.org/2001/XMLSchema" xmlns:xs="http://www.w3.org/2001/XMLSchema" xmlns:p="http://schemas.microsoft.com/office/2006/metadata/properties" xmlns:ns2="65aa2c83-cde2-4380-8dec-bf38375bafc8" xmlns:ns3="c3bf1fe9-ad94-459f-92e3-0925f1233f55" targetNamespace="http://schemas.microsoft.com/office/2006/metadata/properties" ma:root="true" ma:fieldsID="ca16c9a7476140cb136d5cea76d8ea24" ns2:_="" ns3:_="">
    <xsd:import namespace="65aa2c83-cde2-4380-8dec-bf38375bafc8"/>
    <xsd:import namespace="c3bf1fe9-ad94-459f-92e3-0925f1233f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a2c83-cde2-4380-8dec-bf38375baf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bf1fe9-ad94-459f-92e3-0925f1233f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700d076-9add-4522-96d4-309f3a68d082}" ma:internalName="TaxCatchAll" ma:showField="CatchAllData" ma:web="c3bf1fe9-ad94-459f-92e3-0925f1233f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3bf1fe9-ad94-459f-92e3-0925f1233f55" xsi:nil="true"/>
    <lcf76f155ced4ddcb4097134ff3c332f xmlns="65aa2c83-cde2-4380-8dec-bf38375baf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8DD3FC-8CB2-4F07-987B-34F22B05172E}"/>
</file>

<file path=customXml/itemProps2.xml><?xml version="1.0" encoding="utf-8"?>
<ds:datastoreItem xmlns:ds="http://schemas.openxmlformats.org/officeDocument/2006/customXml" ds:itemID="{036E0EA4-B60E-4A73-9C02-013DC794F552}"/>
</file>

<file path=customXml/itemProps3.xml><?xml version="1.0" encoding="utf-8"?>
<ds:datastoreItem xmlns:ds="http://schemas.openxmlformats.org/officeDocument/2006/customXml" ds:itemID="{AB86487B-D32F-4319-B587-CD41ED980CE5}"/>
</file>

<file path=docProps/app.xml><?xml version="1.0" encoding="utf-8"?>
<Properties xmlns="http://schemas.openxmlformats.org/officeDocument/2006/extended-properties" xmlns:vt="http://schemas.openxmlformats.org/officeDocument/2006/docPropsVTypes">
  <Template>Office Theme</Template>
  <TotalTime>427</TotalTime>
  <Words>1888</Words>
  <Application>Microsoft Office PowerPoint</Application>
  <PresentationFormat>A4 Paper (210x297 mm)</PresentationFormat>
  <Paragraphs>161</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Hutchinson</dc:creator>
  <cp:lastModifiedBy>Katharine Hutchinson</cp:lastModifiedBy>
  <cp:revision>46</cp:revision>
  <cp:lastPrinted>2019-07-14T12:44:21Z</cp:lastPrinted>
  <dcterms:created xsi:type="dcterms:W3CDTF">2019-07-14T09:22:21Z</dcterms:created>
  <dcterms:modified xsi:type="dcterms:W3CDTF">2022-08-27T11:50:42Z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0x01010063EA78415DCD074891C997B4550B76E7</vt:lpwstr>
  </property>
</Properties>
</file>