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65" r:id="rId2"/>
    <p:sldId id="26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31A981-A36F-1040-A102-026833A0DB51}" v="2" dt="2020-03-09T09:24:00.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15"/>
    <p:restoredTop sz="94605"/>
  </p:normalViewPr>
  <p:slideViewPr>
    <p:cSldViewPr snapToGrid="0" snapToObjects="1">
      <p:cViewPr varScale="1">
        <p:scale>
          <a:sx n="41" d="100"/>
          <a:sy n="41" d="100"/>
        </p:scale>
        <p:origin x="5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arine Hutchinson" userId="c635759b-9870-4c5e-865d-c7e64a25b5dd" providerId="ADAL" clId="{8A31A981-A36F-1040-A102-026833A0DB51}"/>
    <pc:docChg chg="modSld">
      <pc:chgData name="Katharine Hutchinson" userId="c635759b-9870-4c5e-865d-c7e64a25b5dd" providerId="ADAL" clId="{8A31A981-A36F-1040-A102-026833A0DB51}" dt="2020-03-09T09:26:30.900" v="87" actId="1035"/>
      <pc:docMkLst>
        <pc:docMk/>
      </pc:docMkLst>
      <pc:sldChg chg="modSp">
        <pc:chgData name="Katharine Hutchinson" userId="c635759b-9870-4c5e-865d-c7e64a25b5dd" providerId="ADAL" clId="{8A31A981-A36F-1040-A102-026833A0DB51}" dt="2020-03-09T09:26:30.900" v="87" actId="1035"/>
        <pc:sldMkLst>
          <pc:docMk/>
          <pc:sldMk cId="3769026231" sldId="267"/>
        </pc:sldMkLst>
        <pc:graphicFrameChg chg="mod modGraphic">
          <ac:chgData name="Katharine Hutchinson" userId="c635759b-9870-4c5e-865d-c7e64a25b5dd" providerId="ADAL" clId="{8A31A981-A36F-1040-A102-026833A0DB51}" dt="2020-03-09T09:26:30.900" v="87" actId="1035"/>
          <ac:graphicFrameMkLst>
            <pc:docMk/>
            <pc:sldMk cId="3769026231" sldId="267"/>
            <ac:graphicFrameMk id="4" creationId="{46379187-53A3-D54F-A200-9592DD2304AF}"/>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F4B4C-83F7-4676-A82E-2EDC9F494C3F}" type="datetimeFigureOut">
              <a:rPr lang="en-GB" smtClean="0"/>
              <a:t>15/06/2021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F88E8-3B6F-4AD6-8120-1350D7B10F7B}" type="slidenum">
              <a:rPr lang="en-GB" smtClean="0"/>
              <a:t>‹#›</a:t>
            </a:fld>
            <a:endParaRPr lang="en-GB"/>
          </a:p>
        </p:txBody>
      </p:sp>
    </p:spTree>
    <p:extLst>
      <p:ext uri="{BB962C8B-B14F-4D97-AF65-F5344CB8AC3E}">
        <p14:creationId xmlns:p14="http://schemas.microsoft.com/office/powerpoint/2010/main" val="60849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BB63C-D887-1E42-80E4-6DF845B578CD}" type="slidenum">
              <a:rPr lang="en-US" smtClean="0"/>
              <a:t>8</a:t>
            </a:fld>
            <a:endParaRPr lang="en-US"/>
          </a:p>
        </p:txBody>
      </p:sp>
    </p:spTree>
    <p:extLst>
      <p:ext uri="{BB962C8B-B14F-4D97-AF65-F5344CB8AC3E}">
        <p14:creationId xmlns:p14="http://schemas.microsoft.com/office/powerpoint/2010/main" val="305063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BB63C-D887-1E42-80E4-6DF845B578CD}" type="slidenum">
              <a:rPr lang="en-US" smtClean="0"/>
              <a:t>12</a:t>
            </a:fld>
            <a:endParaRPr lang="en-US"/>
          </a:p>
        </p:txBody>
      </p:sp>
    </p:spTree>
    <p:extLst>
      <p:ext uri="{BB962C8B-B14F-4D97-AF65-F5344CB8AC3E}">
        <p14:creationId xmlns:p14="http://schemas.microsoft.com/office/powerpoint/2010/main" val="196978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E37A59-DF7C-3F47-B33A-60816A153CC1}"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731464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E37A59-DF7C-3F47-B33A-60816A153CC1}"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237813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E37A59-DF7C-3F47-B33A-60816A153CC1}"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664383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E37A59-DF7C-3F47-B33A-60816A153CC1}"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2202187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E37A59-DF7C-3F47-B33A-60816A153CC1}"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53414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E37A59-DF7C-3F47-B33A-60816A153CC1}"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74840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E37A59-DF7C-3F47-B33A-60816A153CC1}" type="datetimeFigureOut">
              <a:rPr lang="en-US" smtClean="0"/>
              <a:t>6/15/2021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84886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E37A59-DF7C-3F47-B33A-60816A153CC1}" type="datetimeFigureOut">
              <a:rPr lang="en-US" smtClean="0"/>
              <a:t>6/15/2021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529732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37A59-DF7C-3F47-B33A-60816A153CC1}" type="datetimeFigureOut">
              <a:rPr lang="en-US" smtClean="0"/>
              <a:t>6/15/2021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381802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E37A59-DF7C-3F47-B33A-60816A153CC1}"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229761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E37A59-DF7C-3F47-B33A-60816A153CC1}"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31565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37A59-DF7C-3F47-B33A-60816A153CC1}" type="datetimeFigureOut">
              <a:rPr lang="en-US" smtClean="0"/>
              <a:t>6/15/2021</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2D885-0A33-6F4C-A818-E4626F98051E}" type="slidenum">
              <a:rPr lang="en-US" smtClean="0"/>
              <a:t>‹#›</a:t>
            </a:fld>
            <a:endParaRPr lang="en-US"/>
          </a:p>
        </p:txBody>
      </p:sp>
    </p:spTree>
    <p:extLst>
      <p:ext uri="{BB962C8B-B14F-4D97-AF65-F5344CB8AC3E}">
        <p14:creationId xmlns:p14="http://schemas.microsoft.com/office/powerpoint/2010/main" val="723046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1.tiff"/></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ext uri="{D42A27DB-BD31-4B8C-83A1-F6EECF244321}">
                <p14:modId xmlns:p14="http://schemas.microsoft.com/office/powerpoint/2010/main" val="1303495501"/>
              </p:ext>
            </p:extLst>
          </p:nvPr>
        </p:nvGraphicFramePr>
        <p:xfrm>
          <a:off x="283002" y="1209265"/>
          <a:ext cx="9412532" cy="5212080"/>
        </p:xfrm>
        <a:graphic>
          <a:graphicData uri="http://schemas.openxmlformats.org/drawingml/2006/table">
            <a:tbl>
              <a:tblPr firstRow="1" bandRow="1">
                <a:tableStyleId>{5940675A-B579-460E-94D1-54222C63F5DA}</a:tableStyleId>
              </a:tblPr>
              <a:tblGrid>
                <a:gridCol w="6711564">
                  <a:extLst>
                    <a:ext uri="{9D8B030D-6E8A-4147-A177-3AD203B41FA5}">
                      <a16:colId xmlns:a16="http://schemas.microsoft.com/office/drawing/2014/main" val="2819291962"/>
                    </a:ext>
                  </a:extLst>
                </a:gridCol>
                <a:gridCol w="2700968">
                  <a:extLst>
                    <a:ext uri="{9D8B030D-6E8A-4147-A177-3AD203B41FA5}">
                      <a16:colId xmlns:a16="http://schemas.microsoft.com/office/drawing/2014/main" val="2243296876"/>
                    </a:ext>
                  </a:extLst>
                </a:gridCol>
              </a:tblGrid>
              <a:tr h="0">
                <a:tc>
                  <a: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Before time began there was no heaven, no earth and no space between. A vast dark ocean washed upon the shores of nothingness and licked the edges of night. A giant cobra floated on the waters.</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The mighty serpent watched over the Lord Vishnu, who lay asleep within its endless coils. Everything was so peaceful and silent that Vishnu slept undisturbed by dreams or movement.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From the depths a humming sound began to tremble. The first word was created: </a:t>
                      </a:r>
                      <a:r>
                        <a:rPr lang="en-GB" sz="1200" kern="1200" dirty="0" err="1">
                          <a:solidFill>
                            <a:schemeClr val="tx1"/>
                          </a:solidFill>
                          <a:effectLst/>
                          <a:latin typeface="Arial" panose="020B0604020202020204" pitchFamily="34" charset="0"/>
                          <a:ea typeface="+mn-ea"/>
                          <a:cs typeface="Arial" panose="020B0604020202020204" pitchFamily="34" charset="0"/>
                        </a:rPr>
                        <a:t>Om.</a:t>
                      </a:r>
                      <a:r>
                        <a:rPr lang="en-GB" sz="1200" kern="1200" dirty="0">
                          <a:solidFill>
                            <a:schemeClr val="tx1"/>
                          </a:solidFill>
                          <a:effectLst/>
                          <a:latin typeface="Arial" panose="020B0604020202020204" pitchFamily="34" charset="0"/>
                          <a:ea typeface="+mn-ea"/>
                          <a:cs typeface="Arial" panose="020B0604020202020204" pitchFamily="34" charset="0"/>
                        </a:rPr>
                        <a:t> It grew and spread, filling the emptiness and throbbing with energy. The night had ended. Vishnu awoke.</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As the dawn began to break, from Vishnu’s navel grew a magnificent lotus flower. In the middle of the blossom sat Vishnu’s servant, a God with four faces, named Brahma. He awaited the Lord’s command.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Vishnu spoke to his servant: ‘It is time to begin.’ Brahma bowed, and Vishnu commanded: ‘Create the world.’</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A wind swept up the waters. Vishnu and the cobra vanished. Brahma remained in the lotus flower, floating and tossing on the sea. He lifted up his arms and calmed the wind and the ocean. Then Brahma split the lotus flower into three. He stretched one part into the heavens. He made another part into the earth. With the third part of the flower he created the skies.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The earth was bare. Brahma set to work creating grass, flowers, trees and plants of all kinds. To these he gave feeling. Next he created the animals and the insects to live on the land. He made birds to fly in the air and many fish to swim in the sea. To all these creatures, he gave the senses of touch and smell. He gave them power to see, hear and move. </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The world was soon bristling with life and the air was filled with the sounds of Brahma’s creation. </a:t>
                      </a:r>
                    </a:p>
                  </a:txBody>
                  <a:tcPr/>
                </a:tc>
                <a:tc>
                  <a:txBody>
                    <a:bodyPr/>
                    <a:lstStyle/>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9422556"/>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242319" y="252887"/>
            <a:ext cx="2685415"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Creation </a:t>
            </a:r>
            <a:r>
              <a:rPr lang="en-US" b="1" dirty="0">
                <a:latin typeface="Arial" panose="020B0604020202020204" pitchFamily="34" charset="0"/>
                <a:cs typeface="Arial" panose="020B0604020202020204" pitchFamily="34" charset="0"/>
              </a:rPr>
              <a:t>stories</a:t>
            </a:r>
          </a:p>
          <a:p>
            <a:r>
              <a:rPr lang="en-US" b="1" dirty="0">
                <a:latin typeface="Arial" panose="020B0604020202020204" pitchFamily="34" charset="0"/>
                <a:cs typeface="Arial" panose="020B0604020202020204" pitchFamily="34" charset="0"/>
              </a:rPr>
              <a:t>Hinduism</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668386"/>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A1C0A55B-5088-C948-B017-C53E57691740}"/>
              </a:ext>
            </a:extLst>
          </p:cNvPr>
          <p:cNvPicPr>
            <a:picLocks noChangeAspect="1"/>
          </p:cNvPicPr>
          <p:nvPr/>
        </p:nvPicPr>
        <p:blipFill rotWithShape="1">
          <a:blip r:embed="rId2"/>
          <a:srcRect l="6813" t="15365" r="60302" b="50000"/>
          <a:stretch/>
        </p:blipFill>
        <p:spPr>
          <a:xfrm>
            <a:off x="283002" y="120670"/>
            <a:ext cx="794812" cy="818716"/>
          </a:xfrm>
          <a:prstGeom prst="rect">
            <a:avLst/>
          </a:prstGeom>
        </p:spPr>
      </p:pic>
      <p:pic>
        <p:nvPicPr>
          <p:cNvPr id="10" name="Picture 9">
            <a:extLst>
              <a:ext uri="{FF2B5EF4-FFF2-40B4-BE49-F238E27FC236}">
                <a16:creationId xmlns:a16="http://schemas.microsoft.com/office/drawing/2014/main" id="{6FCC11BC-3907-2745-8F41-0070A52EBDEC}"/>
              </a:ext>
            </a:extLst>
          </p:cNvPr>
          <p:cNvPicPr>
            <a:picLocks noChangeAspect="1"/>
          </p:cNvPicPr>
          <p:nvPr/>
        </p:nvPicPr>
        <p:blipFill>
          <a:blip r:embed="rId3"/>
          <a:stretch>
            <a:fillRect/>
          </a:stretch>
        </p:blipFill>
        <p:spPr>
          <a:xfrm>
            <a:off x="7067997" y="1293514"/>
            <a:ext cx="2555001" cy="1501400"/>
          </a:xfrm>
          <a:prstGeom prst="rect">
            <a:avLst/>
          </a:prstGeom>
        </p:spPr>
      </p:pic>
      <p:pic>
        <p:nvPicPr>
          <p:cNvPr id="11" name="Picture 10">
            <a:extLst>
              <a:ext uri="{FF2B5EF4-FFF2-40B4-BE49-F238E27FC236}">
                <a16:creationId xmlns:a16="http://schemas.microsoft.com/office/drawing/2014/main" id="{D1C28444-08C6-C64C-983A-E8ABDCEE0A3B}"/>
              </a:ext>
            </a:extLst>
          </p:cNvPr>
          <p:cNvPicPr>
            <a:picLocks noChangeAspect="1"/>
          </p:cNvPicPr>
          <p:nvPr/>
        </p:nvPicPr>
        <p:blipFill rotWithShape="1">
          <a:blip r:embed="rId4"/>
          <a:srcRect t="3192"/>
          <a:stretch/>
        </p:blipFill>
        <p:spPr>
          <a:xfrm>
            <a:off x="7067996" y="2886099"/>
            <a:ext cx="2555001" cy="1651286"/>
          </a:xfrm>
          <a:prstGeom prst="rect">
            <a:avLst/>
          </a:prstGeom>
        </p:spPr>
      </p:pic>
      <p:pic>
        <p:nvPicPr>
          <p:cNvPr id="12" name="Picture 11">
            <a:extLst>
              <a:ext uri="{FF2B5EF4-FFF2-40B4-BE49-F238E27FC236}">
                <a16:creationId xmlns:a16="http://schemas.microsoft.com/office/drawing/2014/main" id="{424C86D1-D711-8849-8004-46E120CA9FEF}"/>
              </a:ext>
            </a:extLst>
          </p:cNvPr>
          <p:cNvPicPr>
            <a:picLocks noChangeAspect="1"/>
          </p:cNvPicPr>
          <p:nvPr/>
        </p:nvPicPr>
        <p:blipFill>
          <a:blip r:embed="rId5"/>
          <a:stretch>
            <a:fillRect/>
          </a:stretch>
        </p:blipFill>
        <p:spPr>
          <a:xfrm>
            <a:off x="7067997" y="4633381"/>
            <a:ext cx="2566876" cy="1691968"/>
          </a:xfrm>
          <a:prstGeom prst="rect">
            <a:avLst/>
          </a:prstGeom>
        </p:spPr>
      </p:pic>
    </p:spTree>
    <p:extLst>
      <p:ext uri="{BB962C8B-B14F-4D97-AF65-F5344CB8AC3E}">
        <p14:creationId xmlns:p14="http://schemas.microsoft.com/office/powerpoint/2010/main" val="3555244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5BA30F-B7C3-1044-8A24-BE1742A35FE4}"/>
              </a:ext>
            </a:extLst>
          </p:cNvPr>
          <p:cNvSpPr/>
          <p:nvPr/>
        </p:nvSpPr>
        <p:spPr>
          <a:xfrm>
            <a:off x="4944979" y="328595"/>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282419CB-E2BF-A744-B881-32706FA49704}"/>
              </a:ext>
            </a:extLst>
          </p:cNvPr>
          <p:cNvPicPr>
            <a:picLocks noChangeAspect="1"/>
          </p:cNvPicPr>
          <p:nvPr/>
        </p:nvPicPr>
        <p:blipFill rotWithShape="1">
          <a:blip r:embed="rId2"/>
          <a:srcRect l="3026" t="2083" r="72599" b="66250"/>
          <a:stretch/>
        </p:blipFill>
        <p:spPr>
          <a:xfrm>
            <a:off x="283003" y="46715"/>
            <a:ext cx="538339" cy="699381"/>
          </a:xfrm>
          <a:prstGeom prst="rect">
            <a:avLst/>
          </a:prstGeom>
        </p:spPr>
      </p:pic>
      <p:sp>
        <p:nvSpPr>
          <p:cNvPr id="10" name="TextBox 9">
            <a:extLst>
              <a:ext uri="{FF2B5EF4-FFF2-40B4-BE49-F238E27FC236}">
                <a16:creationId xmlns:a16="http://schemas.microsoft.com/office/drawing/2014/main" id="{8929937F-A055-C546-805F-9C709C7D9E7B}"/>
              </a:ext>
            </a:extLst>
          </p:cNvPr>
          <p:cNvSpPr txBox="1"/>
          <p:nvPr/>
        </p:nvSpPr>
        <p:spPr>
          <a:xfrm>
            <a:off x="951641" y="88628"/>
            <a:ext cx="3557449" cy="615553"/>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Year 8 life after death key facts</a:t>
            </a:r>
          </a:p>
          <a:p>
            <a:r>
              <a:rPr lang="en-US" sz="1600" b="1" dirty="0">
                <a:latin typeface="Arial" panose="020B0604020202020204" pitchFamily="34" charset="0"/>
                <a:cs typeface="Arial" panose="020B0604020202020204" pitchFamily="34" charset="0"/>
              </a:rPr>
              <a:t>Christianity</a:t>
            </a:r>
          </a:p>
        </p:txBody>
      </p:sp>
      <p:graphicFrame>
        <p:nvGraphicFramePr>
          <p:cNvPr id="14" name="Content Placeholder 3">
            <a:extLst>
              <a:ext uri="{FF2B5EF4-FFF2-40B4-BE49-F238E27FC236}">
                <a16:creationId xmlns:a16="http://schemas.microsoft.com/office/drawing/2014/main" id="{DB39B472-125B-2A4D-8898-B8A5A8F00087}"/>
              </a:ext>
            </a:extLst>
          </p:cNvPr>
          <p:cNvGraphicFramePr>
            <a:graphicFrameLocks noGrp="1"/>
          </p:cNvGraphicFramePr>
          <p:nvPr>
            <p:ph idx="1"/>
            <p:extLst/>
          </p:nvPr>
        </p:nvGraphicFramePr>
        <p:xfrm>
          <a:off x="96253" y="793618"/>
          <a:ext cx="9697452" cy="6019800"/>
        </p:xfrm>
        <a:graphic>
          <a:graphicData uri="http://schemas.openxmlformats.org/drawingml/2006/table">
            <a:tbl>
              <a:tblPr firstRow="1" bandRow="1">
                <a:tableStyleId>{5940675A-B579-460E-94D1-54222C63F5DA}</a:tableStyleId>
              </a:tblPr>
              <a:tblGrid>
                <a:gridCol w="4341635">
                  <a:extLst>
                    <a:ext uri="{9D8B030D-6E8A-4147-A177-3AD203B41FA5}">
                      <a16:colId xmlns:a16="http://schemas.microsoft.com/office/drawing/2014/main" val="2819291962"/>
                    </a:ext>
                  </a:extLst>
                </a:gridCol>
                <a:gridCol w="5355817">
                  <a:extLst>
                    <a:ext uri="{9D8B030D-6E8A-4147-A177-3AD203B41FA5}">
                      <a16:colId xmlns:a16="http://schemas.microsoft.com/office/drawing/2014/main" val="2243296876"/>
                    </a:ext>
                  </a:extLst>
                </a:gridCol>
              </a:tblGrid>
              <a:tr h="2632607">
                <a:tc>
                  <a:txBody>
                    <a:bodyPr/>
                    <a:lstStyle/>
                    <a:p>
                      <a:pPr marL="0" lvl="0" indent="0" algn="l">
                        <a:buFontTx/>
                        <a:buNone/>
                      </a:pPr>
                      <a:r>
                        <a:rPr lang="en-GB" sz="1200" b="1" u="sng" kern="1200" dirty="0">
                          <a:solidFill>
                            <a:schemeClr val="tx1"/>
                          </a:solidFill>
                          <a:effectLst/>
                          <a:latin typeface="Arial" panose="020B0604020202020204" pitchFamily="34" charset="0"/>
                          <a:ea typeface="+mn-ea"/>
                          <a:cs typeface="Arial" panose="020B0604020202020204" pitchFamily="34" charset="0"/>
                        </a:rPr>
                        <a:t>Christian</a:t>
                      </a:r>
                      <a:r>
                        <a:rPr lang="en-GB" sz="1200" b="1" u="sng" kern="1200" baseline="0" dirty="0">
                          <a:solidFill>
                            <a:schemeClr val="tx1"/>
                          </a:solidFill>
                          <a:effectLst/>
                          <a:latin typeface="Arial" panose="020B0604020202020204" pitchFamily="34" charset="0"/>
                          <a:ea typeface="+mn-ea"/>
                          <a:cs typeface="Arial" panose="020B0604020202020204" pitchFamily="34" charset="0"/>
                        </a:rPr>
                        <a:t> Funeral</a:t>
                      </a:r>
                      <a:endParaRPr lang="en-GB" sz="1200" b="1" u="sng"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GB" sz="100"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latin typeface="Arial" panose="020B0604020202020204" pitchFamily="34" charset="0"/>
                          <a:cs typeface="Arial" panose="020B0604020202020204" pitchFamily="34" charset="0"/>
                        </a:rPr>
                        <a:t>The coffin is carried slowly to the front of the Church.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latin typeface="Arial" panose="020B0604020202020204" pitchFamily="34" charset="0"/>
                          <a:cs typeface="Arial" panose="020B0604020202020204" pitchFamily="34" charset="0"/>
                        </a:rPr>
                        <a:t>Prayers of welcome are said for the mourners.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latin typeface="Arial" panose="020B0604020202020204" pitchFamily="34" charset="0"/>
                          <a:cs typeface="Arial" panose="020B0604020202020204" pitchFamily="34" charset="0"/>
                        </a:rPr>
                        <a:t>A Bible reading and hymns that are about life after death is recited.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latin typeface="Arial" panose="020B0604020202020204" pitchFamily="34" charset="0"/>
                          <a:cs typeface="Arial" panose="020B0604020202020204" pitchFamily="34" charset="0"/>
                        </a:rPr>
                        <a:t>A </a:t>
                      </a:r>
                      <a:r>
                        <a:rPr lang="en-GB" sz="1200" b="1" kern="1200" dirty="0">
                          <a:latin typeface="Arial" panose="020B0604020202020204" pitchFamily="34" charset="0"/>
                          <a:cs typeface="Arial" panose="020B0604020202020204" pitchFamily="34" charset="0"/>
                        </a:rPr>
                        <a:t>eulogy</a:t>
                      </a:r>
                      <a:r>
                        <a:rPr lang="en-GB" sz="1200" b="0" kern="1200" dirty="0">
                          <a:latin typeface="Arial" panose="020B0604020202020204" pitchFamily="34" charset="0"/>
                          <a:cs typeface="Arial" panose="020B0604020202020204" pitchFamily="34" charset="0"/>
                        </a:rPr>
                        <a:t> is said of the life of the person who has died.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latin typeface="Arial" panose="020B0604020202020204" pitchFamily="34" charset="0"/>
                          <a:cs typeface="Arial" panose="020B0604020202020204" pitchFamily="34" charset="0"/>
                        </a:rPr>
                        <a:t>The </a:t>
                      </a:r>
                      <a:r>
                        <a:rPr lang="en-GB" sz="1200" b="1" kern="1200" dirty="0">
                          <a:latin typeface="Arial" panose="020B0604020202020204" pitchFamily="34" charset="0"/>
                          <a:cs typeface="Arial" panose="020B0604020202020204" pitchFamily="34" charset="0"/>
                        </a:rPr>
                        <a:t>commendation</a:t>
                      </a:r>
                      <a:r>
                        <a:rPr lang="en-GB" sz="1200" b="0" kern="1200" dirty="0">
                          <a:latin typeface="Arial" panose="020B0604020202020204" pitchFamily="34" charset="0"/>
                          <a:cs typeface="Arial" panose="020B0604020202020204" pitchFamily="34" charset="0"/>
                        </a:rPr>
                        <a:t> - the soul of the deceased is given to God's protection.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latin typeface="Arial" panose="020B0604020202020204" pitchFamily="34" charset="0"/>
                          <a:cs typeface="Arial" panose="020B0604020202020204" pitchFamily="34" charset="0"/>
                        </a:rPr>
                        <a:t>The </a:t>
                      </a:r>
                      <a:r>
                        <a:rPr lang="en-GB" sz="1200" b="1" kern="1200" dirty="0">
                          <a:latin typeface="Arial" panose="020B0604020202020204" pitchFamily="34" charset="0"/>
                          <a:cs typeface="Arial" panose="020B0604020202020204" pitchFamily="34" charset="0"/>
                        </a:rPr>
                        <a:t>committal</a:t>
                      </a:r>
                      <a:r>
                        <a:rPr lang="en-GB" sz="1200" b="0" kern="1200" baseline="0" dirty="0">
                          <a:latin typeface="Arial" panose="020B0604020202020204" pitchFamily="34" charset="0"/>
                          <a:cs typeface="Arial" panose="020B0604020202020204" pitchFamily="34" charset="0"/>
                        </a:rPr>
                        <a:t> - </a:t>
                      </a:r>
                      <a:r>
                        <a:rPr lang="en-GB" sz="1200" b="0" kern="1200" dirty="0">
                          <a:latin typeface="Arial" panose="020B0604020202020204" pitchFamily="34" charset="0"/>
                          <a:cs typeface="Arial" panose="020B0604020202020204" pitchFamily="34" charset="0"/>
                        </a:rPr>
                        <a:t>the body is given to God either by burial or through the curtain for cremation.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latin typeface="Arial" panose="020B0604020202020204" pitchFamily="34" charset="0"/>
                          <a:cs typeface="Arial" panose="020B0604020202020204" pitchFamily="34" charset="0"/>
                        </a:rPr>
                        <a:t>Final prayers of blessing is recited for those present to be comforted in the time of loss.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latin typeface="Arial" panose="020B0604020202020204" pitchFamily="34" charset="0"/>
                          <a:cs typeface="Arial" panose="020B0604020202020204" pitchFamily="34" charset="0"/>
                        </a:rPr>
                        <a:t>A gathering or </a:t>
                      </a:r>
                      <a:r>
                        <a:rPr lang="en-GB" sz="1200" b="1" kern="1200" dirty="0">
                          <a:latin typeface="Arial" panose="020B0604020202020204" pitchFamily="34" charset="0"/>
                          <a:cs typeface="Arial" panose="020B0604020202020204" pitchFamily="34" charset="0"/>
                        </a:rPr>
                        <a:t>wake</a:t>
                      </a:r>
                      <a:r>
                        <a:rPr lang="en-GB" sz="1200" b="0" kern="1200" dirty="0">
                          <a:latin typeface="Arial" panose="020B0604020202020204" pitchFamily="34" charset="0"/>
                          <a:cs typeface="Arial" panose="020B0604020202020204" pitchFamily="34" charset="0"/>
                        </a:rPr>
                        <a:t> is organised for mourners to share memories and celebrate the life of the deceased.</a:t>
                      </a:r>
                    </a:p>
                  </a:txBody>
                  <a:tcPr/>
                </a:tc>
                <a:tc>
                  <a:txBody>
                    <a:bodyPr/>
                    <a:lstStyle/>
                    <a:p>
                      <a:pPr algn="l"/>
                      <a:r>
                        <a:rPr lang="en-GB" sz="1200" b="1" u="sng" dirty="0">
                          <a:solidFill>
                            <a:schemeClr val="tx1"/>
                          </a:solidFill>
                          <a:latin typeface="Arial" panose="020B0604020202020204" pitchFamily="34" charset="0"/>
                          <a:cs typeface="Arial" panose="020B0604020202020204" pitchFamily="34" charset="0"/>
                        </a:rPr>
                        <a:t>Stages of Afterlife</a:t>
                      </a:r>
                    </a:p>
                    <a:p>
                      <a:endParaRPr lang="en-GB" sz="200" b="1" dirty="0">
                        <a:solidFill>
                          <a:schemeClr val="tx1"/>
                        </a:solidFill>
                        <a:latin typeface="Arial" panose="020B0604020202020204" pitchFamily="34" charset="0"/>
                        <a:cs typeface="Arial" panose="020B0604020202020204" pitchFamily="34" charset="0"/>
                      </a:endParaRPr>
                    </a:p>
                    <a:p>
                      <a:r>
                        <a:rPr lang="en-GB" sz="1200" b="1" dirty="0">
                          <a:solidFill>
                            <a:schemeClr val="tx1"/>
                          </a:solidFill>
                          <a:latin typeface="Arial" panose="020B0604020202020204" pitchFamily="34" charset="0"/>
                          <a:cs typeface="Arial" panose="020B0604020202020204" pitchFamily="34" charset="0"/>
                        </a:rPr>
                        <a:t>Death - </a:t>
                      </a:r>
                      <a:r>
                        <a:rPr lang="en-GB" sz="1200" b="0" dirty="0">
                          <a:solidFill>
                            <a:schemeClr val="tx1"/>
                          </a:solidFill>
                          <a:latin typeface="Arial" panose="020B0604020202020204" pitchFamily="34" charset="0"/>
                          <a:cs typeface="Arial" panose="020B0604020202020204" pitchFamily="34" charset="0"/>
                        </a:rPr>
                        <a:t>at the time of death, the soul separates from the body.</a:t>
                      </a:r>
                    </a:p>
                    <a:p>
                      <a:r>
                        <a:rPr lang="en-GB" sz="1200" b="1" dirty="0">
                          <a:solidFill>
                            <a:schemeClr val="tx1"/>
                          </a:solidFill>
                          <a:latin typeface="Arial" panose="020B0604020202020204" pitchFamily="34" charset="0"/>
                          <a:cs typeface="Arial" panose="020B0604020202020204" pitchFamily="34" charset="0"/>
                        </a:rPr>
                        <a:t>Personal Judgement (Catholics only) - </a:t>
                      </a:r>
                      <a:r>
                        <a:rPr lang="en-GB" sz="1200" b="0" dirty="0">
                          <a:solidFill>
                            <a:schemeClr val="tx1"/>
                          </a:solidFill>
                          <a:latin typeface="Arial" panose="020B0604020202020204" pitchFamily="34" charset="0"/>
                          <a:cs typeface="Arial" panose="020B0604020202020204" pitchFamily="34" charset="0"/>
                        </a:rPr>
                        <a:t>straight after death, every individual is judged. </a:t>
                      </a:r>
                    </a:p>
                    <a:p>
                      <a:r>
                        <a:rPr lang="en-GB" sz="1200" b="1" dirty="0">
                          <a:solidFill>
                            <a:schemeClr val="tx1"/>
                          </a:solidFill>
                          <a:latin typeface="Arial" panose="020B0604020202020204" pitchFamily="34" charset="0"/>
                          <a:cs typeface="Arial" panose="020B0604020202020204" pitchFamily="34" charset="0"/>
                        </a:rPr>
                        <a:t>Purgatory (Catholics only) - </a:t>
                      </a:r>
                      <a:r>
                        <a:rPr lang="en-GB" sz="1200" b="0" dirty="0">
                          <a:solidFill>
                            <a:schemeClr val="tx1"/>
                          </a:solidFill>
                          <a:latin typeface="Arial" panose="020B0604020202020204" pitchFamily="34" charset="0"/>
                          <a:cs typeface="Arial" panose="020B0604020202020204" pitchFamily="34" charset="0"/>
                        </a:rPr>
                        <a:t>an intermediate state where souls are cleansed in order to enter heaven.</a:t>
                      </a:r>
                    </a:p>
                    <a:p>
                      <a:r>
                        <a:rPr lang="en-GB" sz="1200" b="1" dirty="0">
                          <a:solidFill>
                            <a:schemeClr val="tx1"/>
                          </a:solidFill>
                          <a:latin typeface="Arial" panose="020B0604020202020204" pitchFamily="34" charset="0"/>
                          <a:cs typeface="Arial" panose="020B0604020202020204" pitchFamily="34" charset="0"/>
                        </a:rPr>
                        <a:t>The Second Coming - </a:t>
                      </a:r>
                      <a:r>
                        <a:rPr lang="en-GB" sz="1200" b="0" dirty="0">
                          <a:solidFill>
                            <a:schemeClr val="tx1"/>
                          </a:solidFill>
                          <a:latin typeface="Arial" panose="020B0604020202020204" pitchFamily="34" charset="0"/>
                          <a:cs typeface="Arial" panose="020B0604020202020204" pitchFamily="34" charset="0"/>
                        </a:rPr>
                        <a:t>the prophesied return of Christ to Earth for the Last Judgement.</a:t>
                      </a:r>
                    </a:p>
                    <a:p>
                      <a:r>
                        <a:rPr lang="en-GB" sz="1200" b="1" dirty="0">
                          <a:solidFill>
                            <a:schemeClr val="tx1"/>
                          </a:solidFill>
                          <a:latin typeface="Arial" panose="020B0604020202020204" pitchFamily="34" charset="0"/>
                          <a:cs typeface="Arial" panose="020B0604020202020204" pitchFamily="34" charset="0"/>
                        </a:rPr>
                        <a:t>Resurrection - </a:t>
                      </a:r>
                      <a:r>
                        <a:rPr lang="en-GB" sz="1200" b="0" dirty="0">
                          <a:solidFill>
                            <a:schemeClr val="tx1"/>
                          </a:solidFill>
                          <a:latin typeface="Arial" panose="020B0604020202020204" pitchFamily="34" charset="0"/>
                          <a:cs typeface="Arial" panose="020B0604020202020204" pitchFamily="34" charset="0"/>
                        </a:rPr>
                        <a:t>the body is resurrected and unites with soul. </a:t>
                      </a:r>
                    </a:p>
                    <a:p>
                      <a:r>
                        <a:rPr lang="en-GB" sz="1200" b="1" dirty="0">
                          <a:solidFill>
                            <a:schemeClr val="tx1"/>
                          </a:solidFill>
                          <a:latin typeface="Arial" panose="020B0604020202020204" pitchFamily="34" charset="0"/>
                          <a:cs typeface="Arial" panose="020B0604020202020204" pitchFamily="34" charset="0"/>
                        </a:rPr>
                        <a:t>The Final/Last Judgement - </a:t>
                      </a:r>
                      <a:r>
                        <a:rPr lang="en-GB" sz="1200" b="0" dirty="0">
                          <a:solidFill>
                            <a:schemeClr val="tx1"/>
                          </a:solidFill>
                          <a:latin typeface="Arial" panose="020B0604020202020204" pitchFamily="34" charset="0"/>
                          <a:cs typeface="Arial" panose="020B0604020202020204" pitchFamily="34" charset="0"/>
                        </a:rPr>
                        <a:t>will take place after the resurrection of the dead and the Second Coming. After this judgement, people will either go heaven or hell for eternity.</a:t>
                      </a:r>
                    </a:p>
                    <a:p>
                      <a:r>
                        <a:rPr lang="en-GB" sz="1200" b="1" dirty="0">
                          <a:solidFill>
                            <a:schemeClr val="tx1"/>
                          </a:solidFill>
                          <a:latin typeface="Arial" panose="020B0604020202020204" pitchFamily="34" charset="0"/>
                          <a:cs typeface="Arial" panose="020B0604020202020204" pitchFamily="34" charset="0"/>
                        </a:rPr>
                        <a:t>Heaven - </a:t>
                      </a:r>
                      <a:r>
                        <a:rPr lang="en-GB" sz="1200" b="0" dirty="0">
                          <a:solidFill>
                            <a:schemeClr val="tx1"/>
                          </a:solidFill>
                          <a:latin typeface="Arial" panose="020B0604020202020204" pitchFamily="34" charset="0"/>
                          <a:cs typeface="Arial" panose="020B0604020202020204" pitchFamily="34" charset="0"/>
                        </a:rPr>
                        <a:t>believing souls will enter Heaven and all sins will be cleansed. </a:t>
                      </a:r>
                    </a:p>
                    <a:p>
                      <a:r>
                        <a:rPr lang="en-GB" sz="1200" b="1" dirty="0">
                          <a:solidFill>
                            <a:schemeClr val="tx1"/>
                          </a:solidFill>
                          <a:latin typeface="Arial" panose="020B0604020202020204" pitchFamily="34" charset="0"/>
                          <a:cs typeface="Arial" panose="020B0604020202020204" pitchFamily="34" charset="0"/>
                        </a:rPr>
                        <a:t>Hell - </a:t>
                      </a:r>
                      <a:r>
                        <a:rPr lang="en-GB" sz="1200" b="0" dirty="0">
                          <a:solidFill>
                            <a:schemeClr val="tx1"/>
                          </a:solidFill>
                          <a:latin typeface="Arial" panose="020B0604020202020204" pitchFamily="34" charset="0"/>
                          <a:cs typeface="Arial" panose="020B0604020202020204" pitchFamily="34" charset="0"/>
                        </a:rPr>
                        <a:t>unbelieving souls will go to Hell.</a:t>
                      </a:r>
                    </a:p>
                    <a:p>
                      <a:endParaRPr lang="en-GB" sz="100" b="0" kern="1200" dirty="0">
                        <a:solidFill>
                          <a:schemeClr val="tx1"/>
                        </a:solidFill>
                        <a:effectLst/>
                        <a:latin typeface="Arial" panose="020B0604020202020204" pitchFamily="34" charset="0"/>
                        <a:ea typeface="+mn-ea"/>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422556"/>
                  </a:ext>
                </a:extLst>
              </a:tr>
              <a:tr h="3247487">
                <a:tc>
                  <a:txBody>
                    <a:bodyPr/>
                    <a:lstStyle/>
                    <a:p>
                      <a:pPr marL="171450" indent="-171450">
                        <a:buFont typeface="Arial" panose="020B0604020202020204" pitchFamily="34" charset="0"/>
                        <a:buChar char="•"/>
                      </a:pPr>
                      <a:endParaRPr lang="en-GB" sz="100" b="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“I am the resurrection and the life. The one who believes in me will live,</a:t>
                      </a:r>
                      <a:r>
                        <a:rPr lang="en-GB" sz="1100" b="1" baseline="0" dirty="0">
                          <a:latin typeface="Arial" panose="020B0604020202020204" pitchFamily="34" charset="0"/>
                          <a:cs typeface="Arial" panose="020B0604020202020204" pitchFamily="34" charset="0"/>
                        </a:rPr>
                        <a:t> </a:t>
                      </a:r>
                      <a:r>
                        <a:rPr lang="en-GB" sz="1100" b="1" dirty="0">
                          <a:latin typeface="Arial" panose="020B0604020202020204" pitchFamily="34" charset="0"/>
                          <a:cs typeface="Arial" panose="020B0604020202020204" pitchFamily="34" charset="0"/>
                        </a:rPr>
                        <a:t>even though they die.”</a:t>
                      </a:r>
                      <a:r>
                        <a:rPr lang="en-GB" sz="1100" b="1" baseline="0" dirty="0">
                          <a:latin typeface="Arial" panose="020B0604020202020204" pitchFamily="34" charset="0"/>
                          <a:cs typeface="Arial" panose="020B0604020202020204" pitchFamily="34" charset="0"/>
                        </a:rPr>
                        <a:t> </a:t>
                      </a:r>
                      <a:r>
                        <a:rPr lang="en-GB" sz="1100" b="1" dirty="0">
                          <a:latin typeface="Arial" panose="020B0604020202020204" pitchFamily="34" charset="0"/>
                          <a:cs typeface="Arial" panose="020B0604020202020204" pitchFamily="34" charset="0"/>
                        </a:rPr>
                        <a:t>John 11:25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b="1" i="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b="1" i="1"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Christians strongly believe that death is not the end.</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Instead, they believe that after death they will come back to life to live for eternity, just like Jesus.</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Christians believe in the </a:t>
                      </a:r>
                      <a:r>
                        <a:rPr lang="en-GB" sz="1200" b="1" dirty="0">
                          <a:solidFill>
                            <a:schemeClr val="tx1"/>
                          </a:solidFill>
                          <a:latin typeface="Arial" panose="020B0604020202020204" pitchFamily="34" charset="0"/>
                          <a:cs typeface="Arial" panose="020B0604020202020204" pitchFamily="34" charset="0"/>
                        </a:rPr>
                        <a:t>immortality</a:t>
                      </a:r>
                      <a:r>
                        <a:rPr lang="en-GB" sz="1200" dirty="0">
                          <a:solidFill>
                            <a:schemeClr val="tx1"/>
                          </a:solidFill>
                          <a:latin typeface="Arial" panose="020B0604020202020204" pitchFamily="34" charset="0"/>
                          <a:cs typeface="Arial" panose="020B0604020202020204" pitchFamily="34" charset="0"/>
                        </a:rPr>
                        <a:t> of the soul, that the soul lives on after</a:t>
                      </a:r>
                      <a:r>
                        <a:rPr lang="en-GB" sz="1200" baseline="0" dirty="0">
                          <a:solidFill>
                            <a:schemeClr val="tx1"/>
                          </a:solidFill>
                          <a:latin typeface="Arial" panose="020B0604020202020204" pitchFamily="34" charset="0"/>
                          <a:cs typeface="Arial" panose="020B0604020202020204" pitchFamily="34" charset="0"/>
                        </a:rPr>
                        <a:t> the </a:t>
                      </a:r>
                      <a:r>
                        <a:rPr lang="en-GB" sz="1200" dirty="0">
                          <a:solidFill>
                            <a:schemeClr val="tx1"/>
                          </a:solidFill>
                          <a:latin typeface="Arial" panose="020B0604020202020204" pitchFamily="34" charset="0"/>
                          <a:cs typeface="Arial" panose="020B0604020202020204" pitchFamily="34" charset="0"/>
                        </a:rPr>
                        <a:t>death of the body.</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Christians believe that after the </a:t>
                      </a:r>
                      <a:r>
                        <a:rPr lang="en-GB" sz="1200" b="1" dirty="0">
                          <a:solidFill>
                            <a:schemeClr val="tx1"/>
                          </a:solidFill>
                          <a:latin typeface="Arial" panose="020B0604020202020204" pitchFamily="34" charset="0"/>
                          <a:cs typeface="Arial" panose="020B0604020202020204" pitchFamily="34" charset="0"/>
                        </a:rPr>
                        <a:t>crucifixion</a:t>
                      </a:r>
                      <a:r>
                        <a:rPr lang="en-GB" sz="1200" dirty="0">
                          <a:solidFill>
                            <a:schemeClr val="tx1"/>
                          </a:solidFill>
                          <a:latin typeface="Arial" panose="020B0604020202020204" pitchFamily="34" charset="0"/>
                          <a:cs typeface="Arial" panose="020B0604020202020204" pitchFamily="34" charset="0"/>
                        </a:rPr>
                        <a:t>, Jesus’ body was put in a cave</a:t>
                      </a:r>
                      <a:r>
                        <a:rPr lang="en-GB" sz="1200" baseline="0" dirty="0">
                          <a:solidFill>
                            <a:schemeClr val="tx1"/>
                          </a:solidFill>
                          <a:latin typeface="Arial" panose="020B0604020202020204" pitchFamily="34" charset="0"/>
                          <a:cs typeface="Arial" panose="020B0604020202020204" pitchFamily="34" charset="0"/>
                        </a:rPr>
                        <a:t> and t</a:t>
                      </a:r>
                      <a:r>
                        <a:rPr lang="en-GB" sz="1200" dirty="0">
                          <a:solidFill>
                            <a:schemeClr val="tx1"/>
                          </a:solidFill>
                          <a:latin typeface="Arial" panose="020B0604020202020204" pitchFamily="34" charset="0"/>
                          <a:cs typeface="Arial" panose="020B0604020202020204" pitchFamily="34" charset="0"/>
                        </a:rPr>
                        <a:t>hree days later,</a:t>
                      </a:r>
                      <a:r>
                        <a:rPr lang="en-GB" sz="1200" baseline="0" dirty="0">
                          <a:solidFill>
                            <a:schemeClr val="tx1"/>
                          </a:solidFill>
                          <a:latin typeface="Arial" panose="020B0604020202020204" pitchFamily="34" charset="0"/>
                          <a:cs typeface="Arial" panose="020B0604020202020204" pitchFamily="34" charset="0"/>
                        </a:rPr>
                        <a:t> on Easter Sunday, </a:t>
                      </a:r>
                      <a:r>
                        <a:rPr lang="en-GB" sz="1200" dirty="0">
                          <a:solidFill>
                            <a:schemeClr val="tx1"/>
                          </a:solidFill>
                          <a:latin typeface="Arial" panose="020B0604020202020204" pitchFamily="34" charset="0"/>
                          <a:cs typeface="Arial" panose="020B0604020202020204" pitchFamily="34" charset="0"/>
                        </a:rPr>
                        <a:t>he </a:t>
                      </a:r>
                      <a:r>
                        <a:rPr lang="en-GB" sz="1200" b="1" dirty="0">
                          <a:solidFill>
                            <a:schemeClr val="tx1"/>
                          </a:solidFill>
                          <a:latin typeface="Arial" panose="020B0604020202020204" pitchFamily="34" charset="0"/>
                          <a:cs typeface="Arial" panose="020B0604020202020204" pitchFamily="34" charset="0"/>
                        </a:rPr>
                        <a:t>resurrected.</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Over the next 40 days, Jesus appeared to his disciples and continued to inform them about how they can also be with him after death if they follow his teachings.</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He then </a:t>
                      </a:r>
                      <a:r>
                        <a:rPr lang="en-GB" sz="1200" b="1" dirty="0">
                          <a:solidFill>
                            <a:schemeClr val="tx1"/>
                          </a:solidFill>
                          <a:latin typeface="Arial" panose="020B0604020202020204" pitchFamily="34" charset="0"/>
                          <a:cs typeface="Arial" panose="020B0604020202020204" pitchFamily="34" charset="0"/>
                        </a:rPr>
                        <a:t>ascended</a:t>
                      </a:r>
                      <a:r>
                        <a:rPr lang="en-GB" sz="1200" dirty="0">
                          <a:solidFill>
                            <a:schemeClr val="tx1"/>
                          </a:solidFill>
                          <a:latin typeface="Arial" panose="020B0604020202020204" pitchFamily="34" charset="0"/>
                          <a:cs typeface="Arial" panose="020B0604020202020204" pitchFamily="34" charset="0"/>
                        </a:rPr>
                        <a:t> to the heavens to go and sit on the right hand side of the Father.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chemeClr val="tx1"/>
                          </a:solidFill>
                          <a:latin typeface="Arial" panose="020B0604020202020204" pitchFamily="34" charset="0"/>
                          <a:cs typeface="Arial" panose="020B0604020202020204" pitchFamily="34" charset="0"/>
                        </a:rPr>
                        <a:t>Not all Christians have </a:t>
                      </a:r>
                      <a:r>
                        <a:rPr lang="en-GB" sz="1200" b="1" u="sng" dirty="0">
                          <a:solidFill>
                            <a:schemeClr val="tx1"/>
                          </a:solidFill>
                          <a:latin typeface="Arial" panose="020B0604020202020204" pitchFamily="34" charset="0"/>
                          <a:cs typeface="Arial" panose="020B0604020202020204" pitchFamily="34" charset="0"/>
                        </a:rPr>
                        <a:t>exactly</a:t>
                      </a:r>
                      <a:r>
                        <a:rPr lang="en-GB" sz="1200" b="1" dirty="0">
                          <a:solidFill>
                            <a:schemeClr val="tx1"/>
                          </a:solidFill>
                          <a:latin typeface="Arial" panose="020B0604020202020204" pitchFamily="34" charset="0"/>
                          <a:cs typeface="Arial" panose="020B0604020202020204" pitchFamily="34" charset="0"/>
                        </a:rPr>
                        <a:t> the same belief about life after death.</a:t>
                      </a:r>
                      <a:endParaRPr lang="en-GB"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b="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r>
                        <a:rPr lang="en-GB" sz="1200" b="1" i="0" u="sng" kern="1200" dirty="0">
                          <a:solidFill>
                            <a:schemeClr val="tx1"/>
                          </a:solidFill>
                          <a:effectLst/>
                          <a:latin typeface="Arial" panose="020B0604020202020204" pitchFamily="34" charset="0"/>
                          <a:ea typeface="+mn-ea"/>
                          <a:cs typeface="Arial" panose="020B0604020202020204" pitchFamily="34" charset="0"/>
                        </a:rPr>
                        <a:t>Resurrection: (difference of opinion)</a:t>
                      </a: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Arial" panose="020B0604020202020204" pitchFamily="34" charset="0"/>
                        </a:rPr>
                        <a:t>Some Christians</a:t>
                      </a:r>
                      <a:r>
                        <a:rPr lang="en-GB" sz="1200" b="0" i="0" kern="1200" baseline="0" dirty="0">
                          <a:solidFill>
                            <a:schemeClr val="tx1"/>
                          </a:solidFill>
                          <a:effectLst/>
                          <a:latin typeface="Arial" panose="020B0604020202020204" pitchFamily="34" charset="0"/>
                          <a:ea typeface="+mn-ea"/>
                          <a:cs typeface="Arial" panose="020B0604020202020204" pitchFamily="34" charset="0"/>
                        </a:rPr>
                        <a:t> say t</a:t>
                      </a:r>
                      <a:r>
                        <a:rPr lang="en-GB" sz="1200" b="0" dirty="0">
                          <a:solidFill>
                            <a:schemeClr val="tx1"/>
                          </a:solidFill>
                          <a:latin typeface="Arial" panose="020B0604020202020204" pitchFamily="34" charset="0"/>
                          <a:cs typeface="Arial" panose="020B0604020202020204" pitchFamily="34" charset="0"/>
                        </a:rPr>
                        <a:t>he heavenly bodies will possess flesh that is of a different variety than the earthly ones; imperishable and eternal bodies. </a:t>
                      </a: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Arial" panose="020B0604020202020204" pitchFamily="34" charset="0"/>
                        </a:rPr>
                        <a:t>Some Christians</a:t>
                      </a:r>
                      <a:r>
                        <a:rPr lang="en-GB" sz="1200" b="0" i="0" kern="1200" baseline="0" dirty="0">
                          <a:solidFill>
                            <a:schemeClr val="tx1"/>
                          </a:solidFill>
                          <a:effectLst/>
                          <a:latin typeface="Arial" panose="020B0604020202020204" pitchFamily="34" charset="0"/>
                          <a:ea typeface="+mn-ea"/>
                          <a:cs typeface="Arial" panose="020B0604020202020204" pitchFamily="34" charset="0"/>
                        </a:rPr>
                        <a:t> </a:t>
                      </a:r>
                      <a:r>
                        <a:rPr lang="en-GB" sz="1200" b="0" i="0" kern="1200" dirty="0">
                          <a:solidFill>
                            <a:schemeClr val="tx1"/>
                          </a:solidFill>
                          <a:effectLst/>
                          <a:latin typeface="Arial" panose="020B0604020202020204" pitchFamily="34" charset="0"/>
                          <a:ea typeface="+mn-ea"/>
                          <a:cs typeface="Arial" panose="020B0604020202020204" pitchFamily="34" charset="0"/>
                        </a:rPr>
                        <a:t>believe that it is only the soul that will live on</a:t>
                      </a:r>
                      <a:r>
                        <a:rPr lang="en-GB" sz="1200" b="0" i="0" kern="1200" baseline="0" dirty="0">
                          <a:solidFill>
                            <a:schemeClr val="tx1"/>
                          </a:solidFill>
                          <a:effectLst/>
                          <a:latin typeface="Arial" panose="020B0604020202020204" pitchFamily="34" charset="0"/>
                          <a:ea typeface="+mn-ea"/>
                          <a:cs typeface="Arial" panose="020B0604020202020204" pitchFamily="34" charset="0"/>
                        </a:rPr>
                        <a:t> because of what </a:t>
                      </a:r>
                      <a:r>
                        <a:rPr lang="en-GB" sz="1200" b="0" i="0" kern="1200" dirty="0">
                          <a:solidFill>
                            <a:schemeClr val="tx1"/>
                          </a:solidFill>
                          <a:effectLst/>
                          <a:latin typeface="Arial" panose="020B0604020202020204" pitchFamily="34" charset="0"/>
                          <a:ea typeface="+mn-ea"/>
                          <a:cs typeface="Arial" panose="020B0604020202020204" pitchFamily="34" charset="0"/>
                        </a:rPr>
                        <a:t>St Paul said, ’F</a:t>
                      </a:r>
                      <a:r>
                        <a:rPr lang="en-GB" sz="1200" b="0" dirty="0">
                          <a:solidFill>
                            <a:schemeClr val="tx1"/>
                          </a:solidFill>
                          <a:latin typeface="Arial" panose="020B0604020202020204" pitchFamily="34" charset="0"/>
                          <a:cs typeface="Arial" panose="020B0604020202020204" pitchFamily="34" charset="0"/>
                        </a:rPr>
                        <a:t>lesh and blood cannot inherit the kingdom of God’.</a:t>
                      </a:r>
                    </a:p>
                    <a:p>
                      <a:pPr marL="0" indent="0">
                        <a:buFont typeface="Arial" panose="020B0604020202020204" pitchFamily="34" charset="0"/>
                        <a:buNone/>
                      </a:pPr>
                      <a:r>
                        <a:rPr lang="en-GB" sz="1200" b="1" i="0" u="sng" kern="1200" dirty="0">
                          <a:solidFill>
                            <a:schemeClr val="tx1"/>
                          </a:solidFill>
                          <a:effectLst/>
                          <a:latin typeface="Arial" panose="020B0604020202020204" pitchFamily="34" charset="0"/>
                          <a:ea typeface="+mn-ea"/>
                          <a:cs typeface="Arial" panose="020B0604020202020204" pitchFamily="34" charset="0"/>
                        </a:rPr>
                        <a:t>Judgement: (difference of opinion)</a:t>
                      </a:r>
                      <a:endParaRPr lang="en-GB" sz="1200" b="1"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Arial" panose="020B0604020202020204" pitchFamily="34" charset="0"/>
                          <a:ea typeface="+mn-ea"/>
                          <a:cs typeface="Arial" panose="020B0604020202020204" pitchFamily="34" charset="0"/>
                        </a:rPr>
                        <a:t>Most Christians believe that they wi</a:t>
                      </a:r>
                      <a:r>
                        <a:rPr lang="en-GB" sz="1200" b="0" dirty="0">
                          <a:solidFill>
                            <a:schemeClr val="tx1"/>
                          </a:solidFill>
                          <a:latin typeface="Arial" panose="020B0604020202020204" pitchFamily="34" charset="0"/>
                          <a:cs typeface="Arial" panose="020B0604020202020204" pitchFamily="34" charset="0"/>
                        </a:rPr>
                        <a:t>ll be judged</a:t>
                      </a:r>
                      <a:r>
                        <a:rPr lang="en-GB" sz="1200" b="0" baseline="0" dirty="0">
                          <a:solidFill>
                            <a:schemeClr val="tx1"/>
                          </a:solidFill>
                          <a:latin typeface="Arial" panose="020B0604020202020204" pitchFamily="34" charset="0"/>
                          <a:cs typeface="Arial" panose="020B0604020202020204" pitchFamily="34" charset="0"/>
                        </a:rPr>
                        <a:t> on faith </a:t>
                      </a:r>
                      <a:r>
                        <a:rPr lang="en-GB" sz="1200" b="1" u="sng" baseline="0" dirty="0">
                          <a:solidFill>
                            <a:schemeClr val="tx1"/>
                          </a:solidFill>
                          <a:latin typeface="Arial" panose="020B0604020202020204" pitchFamily="34" charset="0"/>
                          <a:cs typeface="Arial" panose="020B0604020202020204" pitchFamily="34" charset="0"/>
                        </a:rPr>
                        <a:t>and</a:t>
                      </a:r>
                      <a:r>
                        <a:rPr lang="en-GB" sz="1200" b="0" baseline="0" dirty="0">
                          <a:solidFill>
                            <a:schemeClr val="tx1"/>
                          </a:solidFill>
                          <a:latin typeface="Arial" panose="020B0604020202020204" pitchFamily="34" charset="0"/>
                          <a:cs typeface="Arial" panose="020B0604020202020204" pitchFamily="34" charset="0"/>
                        </a:rPr>
                        <a:t> actions as taught in the Parable of the Sheep and Goats.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solidFill>
                            <a:schemeClr val="tx1"/>
                          </a:solidFill>
                          <a:latin typeface="Arial" panose="020B0604020202020204" pitchFamily="34" charset="0"/>
                          <a:cs typeface="Arial" panose="020B0604020202020204" pitchFamily="34" charset="0"/>
                        </a:rPr>
                        <a:t>Some believe that people will be judged only on faith or only on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solidFill>
                            <a:schemeClr val="tx1"/>
                          </a:solidFill>
                          <a:latin typeface="Arial" panose="020B0604020202020204" pitchFamily="34" charset="0"/>
                          <a:cs typeface="Arial" panose="020B0604020202020204" pitchFamily="34" charset="0"/>
                        </a:rPr>
                        <a:t>Some say everyone will go heaven because God is Omnibenevolent.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 b="0" kern="1200" dirty="0">
                        <a:solidFill>
                          <a:schemeClr val="tx1"/>
                        </a:solidFill>
                        <a:effectLst/>
                        <a:latin typeface="Arial" panose="020B0604020202020204" pitchFamily="34" charset="0"/>
                        <a:ea typeface="+mn-ea"/>
                        <a:cs typeface="Arial" panose="020B0604020202020204" pitchFamily="34" charset="0"/>
                      </a:endParaRPr>
                    </a:p>
                    <a:p>
                      <a:r>
                        <a:rPr lang="en-GB" sz="1200" b="1" i="0" u="sng" kern="1200" dirty="0">
                          <a:solidFill>
                            <a:schemeClr val="tx1"/>
                          </a:solidFill>
                          <a:effectLst/>
                          <a:latin typeface="Arial" panose="020B0604020202020204" pitchFamily="34" charset="0"/>
                          <a:ea typeface="+mn-ea"/>
                          <a:cs typeface="Arial" panose="020B0604020202020204" pitchFamily="34" charset="0"/>
                        </a:rPr>
                        <a:t>Heaven and Hell: (difference of opinion)</a:t>
                      </a:r>
                    </a:p>
                    <a:p>
                      <a:pPr marL="171450" indent="-1714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Some Christians believe that heaven and hell are </a:t>
                      </a:r>
                      <a:r>
                        <a:rPr lang="en-GB" sz="1200" b="1" dirty="0">
                          <a:solidFill>
                            <a:schemeClr val="tx1"/>
                          </a:solidFill>
                          <a:latin typeface="Arial" panose="020B0604020202020204" pitchFamily="34" charset="0"/>
                          <a:cs typeface="Arial" panose="020B0604020202020204" pitchFamily="34" charset="0"/>
                        </a:rPr>
                        <a:t>physical places</a:t>
                      </a:r>
                      <a:r>
                        <a:rPr lang="en-GB" sz="1200" b="0" dirty="0">
                          <a:solidFill>
                            <a:schemeClr val="tx1"/>
                          </a:solidFill>
                          <a:latin typeface="Arial" panose="020B0604020202020204" pitchFamily="34" charset="0"/>
                          <a:cs typeface="Arial" panose="020B0604020202020204" pitchFamily="34" charset="0"/>
                        </a:rPr>
                        <a:t>. Heaven is a</a:t>
                      </a:r>
                      <a:r>
                        <a:rPr lang="en-GB" sz="1200" b="0" baseline="0" dirty="0">
                          <a:solidFill>
                            <a:schemeClr val="tx1"/>
                          </a:solidFill>
                          <a:latin typeface="Arial" panose="020B0604020202020204" pitchFamily="34" charset="0"/>
                          <a:cs typeface="Arial" panose="020B0604020202020204" pitchFamily="34" charset="0"/>
                        </a:rPr>
                        <a:t> </a:t>
                      </a:r>
                      <a:r>
                        <a:rPr lang="en-GB" sz="1200" b="0" dirty="0">
                          <a:solidFill>
                            <a:schemeClr val="tx1"/>
                          </a:solidFill>
                          <a:latin typeface="Arial" panose="020B0604020202020204" pitchFamily="34" charset="0"/>
                          <a:cs typeface="Arial" panose="020B0604020202020204" pitchFamily="34" charset="0"/>
                        </a:rPr>
                        <a:t>reward with many beautiful things. Hell is a place of fire, torment and suffering.</a:t>
                      </a:r>
                    </a:p>
                    <a:p>
                      <a:pPr marL="171450" indent="-1714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Some Christians believe that heaven and hell are </a:t>
                      </a:r>
                      <a:r>
                        <a:rPr lang="en-GB" sz="1200" b="1" dirty="0">
                          <a:solidFill>
                            <a:schemeClr val="tx1"/>
                          </a:solidFill>
                          <a:latin typeface="Arial" panose="020B0604020202020204" pitchFamily="34" charset="0"/>
                          <a:cs typeface="Arial" panose="020B0604020202020204" pitchFamily="34" charset="0"/>
                        </a:rPr>
                        <a:t>spiritual states</a:t>
                      </a:r>
                      <a:r>
                        <a:rPr lang="en-GB" sz="1200" b="0" dirty="0">
                          <a:solidFill>
                            <a:schemeClr val="tx1"/>
                          </a:solidFill>
                          <a:latin typeface="Arial" panose="020B0604020202020204" pitchFamily="34" charset="0"/>
                          <a:cs typeface="Arial" panose="020B0604020202020204" pitchFamily="34" charset="0"/>
                        </a:rPr>
                        <a:t>. Heaven is a place quite literally being </a:t>
                      </a:r>
                      <a:r>
                        <a:rPr lang="en-GB" sz="1200" b="0" u="sng" dirty="0">
                          <a:solidFill>
                            <a:schemeClr val="tx1"/>
                          </a:solidFill>
                          <a:latin typeface="Arial" panose="020B0604020202020204" pitchFamily="34" charset="0"/>
                          <a:cs typeface="Arial" panose="020B0604020202020204" pitchFamily="34" charset="0"/>
                        </a:rPr>
                        <a:t>WITH</a:t>
                      </a:r>
                      <a:r>
                        <a:rPr lang="en-GB" sz="1200" b="0" dirty="0">
                          <a:solidFill>
                            <a:schemeClr val="tx1"/>
                          </a:solidFill>
                          <a:latin typeface="Arial" panose="020B0604020202020204" pitchFamily="34" charset="0"/>
                          <a:cs typeface="Arial" panose="020B0604020202020204" pitchFamily="34" charset="0"/>
                        </a:rPr>
                        <a:t> God. This is the ultimate ‘heaven’ and hell is being </a:t>
                      </a:r>
                      <a:r>
                        <a:rPr lang="en-GB" sz="1200" b="0" u="sng" dirty="0">
                          <a:solidFill>
                            <a:schemeClr val="tx1"/>
                          </a:solidFill>
                          <a:latin typeface="Arial" panose="020B0604020202020204" pitchFamily="34" charset="0"/>
                          <a:cs typeface="Arial" panose="020B0604020202020204" pitchFamily="34" charset="0"/>
                        </a:rPr>
                        <a:t>WITHOUT</a:t>
                      </a:r>
                      <a:r>
                        <a:rPr lang="en-GB" sz="1200" b="0" dirty="0">
                          <a:solidFill>
                            <a:schemeClr val="tx1"/>
                          </a:solidFill>
                          <a:latin typeface="Arial" panose="020B0604020202020204" pitchFamily="34" charset="0"/>
                          <a:cs typeface="Arial" panose="020B0604020202020204" pitchFamily="34" charset="0"/>
                        </a:rPr>
                        <a:t> God, the ultimate ‘loss and pain’.</a:t>
                      </a:r>
                      <a:endParaRPr lang="en-GB" sz="1200" b="1" i="1" dirty="0">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81987615"/>
                  </a:ext>
                </a:extLst>
              </a:tr>
            </a:tbl>
          </a:graphicData>
        </a:graphic>
      </p:graphicFrame>
    </p:spTree>
    <p:extLst>
      <p:ext uri="{BB962C8B-B14F-4D97-AF65-F5344CB8AC3E}">
        <p14:creationId xmlns:p14="http://schemas.microsoft.com/office/powerpoint/2010/main" val="2866565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5BA30F-B7C3-1044-8A24-BE1742A35FE4}"/>
              </a:ext>
            </a:extLst>
          </p:cNvPr>
          <p:cNvSpPr/>
          <p:nvPr/>
        </p:nvSpPr>
        <p:spPr>
          <a:xfrm>
            <a:off x="4944979" y="328595"/>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8929937F-A055-C546-805F-9C709C7D9E7B}"/>
              </a:ext>
            </a:extLst>
          </p:cNvPr>
          <p:cNvSpPr txBox="1"/>
          <p:nvPr/>
        </p:nvSpPr>
        <p:spPr>
          <a:xfrm>
            <a:off x="951641" y="88628"/>
            <a:ext cx="3557449" cy="615553"/>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Year 8 life after death key facts</a:t>
            </a:r>
          </a:p>
          <a:p>
            <a:r>
              <a:rPr lang="en-US" sz="1600" b="1" dirty="0">
                <a:latin typeface="Arial" panose="020B0604020202020204" pitchFamily="34" charset="0"/>
                <a:cs typeface="Arial" panose="020B0604020202020204" pitchFamily="34" charset="0"/>
              </a:rPr>
              <a:t>Islam</a:t>
            </a:r>
          </a:p>
        </p:txBody>
      </p:sp>
      <p:graphicFrame>
        <p:nvGraphicFramePr>
          <p:cNvPr id="14" name="Content Placeholder 3">
            <a:extLst>
              <a:ext uri="{FF2B5EF4-FFF2-40B4-BE49-F238E27FC236}">
                <a16:creationId xmlns:a16="http://schemas.microsoft.com/office/drawing/2014/main" id="{DB39B472-125B-2A4D-8898-B8A5A8F00087}"/>
              </a:ext>
            </a:extLst>
          </p:cNvPr>
          <p:cNvGraphicFramePr>
            <a:graphicFrameLocks noGrp="1"/>
          </p:cNvGraphicFramePr>
          <p:nvPr>
            <p:ph idx="1"/>
            <p:extLst/>
          </p:nvPr>
        </p:nvGraphicFramePr>
        <p:xfrm>
          <a:off x="71562" y="790259"/>
          <a:ext cx="9786782" cy="5988493"/>
        </p:xfrm>
        <a:graphic>
          <a:graphicData uri="http://schemas.openxmlformats.org/drawingml/2006/table">
            <a:tbl>
              <a:tblPr firstRow="1" bandRow="1">
                <a:tableStyleId>{5940675A-B579-460E-94D1-54222C63F5DA}</a:tableStyleId>
              </a:tblPr>
              <a:tblGrid>
                <a:gridCol w="5024694">
                  <a:extLst>
                    <a:ext uri="{9D8B030D-6E8A-4147-A177-3AD203B41FA5}">
                      <a16:colId xmlns:a16="http://schemas.microsoft.com/office/drawing/2014/main" val="2819291962"/>
                    </a:ext>
                  </a:extLst>
                </a:gridCol>
                <a:gridCol w="4762088">
                  <a:extLst>
                    <a:ext uri="{9D8B030D-6E8A-4147-A177-3AD203B41FA5}">
                      <a16:colId xmlns:a16="http://schemas.microsoft.com/office/drawing/2014/main" val="2243296876"/>
                    </a:ext>
                  </a:extLst>
                </a:gridCol>
              </a:tblGrid>
              <a:tr h="2757613">
                <a:tc>
                  <a:txBody>
                    <a:bodyPr/>
                    <a:lstStyle/>
                    <a:p>
                      <a:pPr marL="0" lvl="0" indent="0" algn="l">
                        <a:buFontTx/>
                        <a:buNone/>
                      </a:pPr>
                      <a:r>
                        <a:rPr lang="en-GB" sz="1200" b="1" u="sng" kern="1200" dirty="0">
                          <a:solidFill>
                            <a:schemeClr val="tx1"/>
                          </a:solidFill>
                          <a:effectLst/>
                          <a:latin typeface="Arial" panose="020B0604020202020204" pitchFamily="34" charset="0"/>
                          <a:ea typeface="+mn-ea"/>
                          <a:cs typeface="Arial" panose="020B0604020202020204" pitchFamily="34" charset="0"/>
                        </a:rPr>
                        <a:t>Muslim</a:t>
                      </a:r>
                      <a:r>
                        <a:rPr lang="en-GB" sz="1200" b="1" u="sng" kern="1200" baseline="0" dirty="0">
                          <a:solidFill>
                            <a:schemeClr val="tx1"/>
                          </a:solidFill>
                          <a:effectLst/>
                          <a:latin typeface="Arial" panose="020B0604020202020204" pitchFamily="34" charset="0"/>
                          <a:ea typeface="+mn-ea"/>
                          <a:cs typeface="Arial" panose="020B0604020202020204" pitchFamily="34" charset="0"/>
                        </a:rPr>
                        <a:t> Funeral</a:t>
                      </a:r>
                    </a:p>
                    <a:p>
                      <a:pPr marL="0" lvl="0" indent="0" algn="l">
                        <a:buFontTx/>
                        <a:buNone/>
                      </a:pPr>
                      <a:endParaRPr lang="en-GB" sz="500" b="1" u="sng" kern="1200" baseline="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kern="1200" baseline="0" dirty="0">
                          <a:solidFill>
                            <a:schemeClr val="tx1"/>
                          </a:solidFill>
                          <a:effectLst/>
                          <a:latin typeface="Arial" panose="020B0604020202020204" pitchFamily="34" charset="0"/>
                          <a:ea typeface="+mn-ea"/>
                          <a:cs typeface="Arial" panose="020B0604020202020204" pitchFamily="34" charset="0"/>
                        </a:rPr>
                        <a:t>Time of Death - </a:t>
                      </a:r>
                      <a:r>
                        <a:rPr lang="en-GB" sz="1200" b="0" u="none" dirty="0">
                          <a:latin typeface="Arial" panose="020B0604020202020204" pitchFamily="34" charset="0"/>
                          <a:cs typeface="Arial" panose="020B0604020202020204" pitchFamily="34" charset="0"/>
                        </a:rPr>
                        <a:t>The Shahadah is recited near death as it summaries the core beliefs of Muslims and a means to enter heaven.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kern="1200" dirty="0">
                          <a:latin typeface="Arial" panose="020B0604020202020204" pitchFamily="34" charset="0"/>
                          <a:cs typeface="Arial" panose="020B0604020202020204" pitchFamily="34" charset="0"/>
                        </a:rPr>
                        <a:t>Washing &amp; Shrouding - </a:t>
                      </a:r>
                      <a:r>
                        <a:rPr lang="en-GB" sz="1200" b="0" dirty="0">
                          <a:latin typeface="Arial" panose="020B0604020202020204" pitchFamily="34" charset="0"/>
                          <a:cs typeface="Arial" panose="020B0604020202020204" pitchFamily="34" charset="0"/>
                        </a:rPr>
                        <a:t>Bodies are very gently washed and then wrapped in sheets of white unsewn cloth signifying the belief in the equality of all humans, regardless of wealth, gender, race or colour.</a:t>
                      </a:r>
                      <a:endParaRPr lang="en-GB" sz="1200" b="0" kern="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Funeral – </a:t>
                      </a:r>
                      <a:r>
                        <a:rPr lang="en-GB" sz="1200" b="0" dirty="0">
                          <a:latin typeface="Arial" panose="020B0604020202020204" pitchFamily="34" charset="0"/>
                          <a:cs typeface="Arial" panose="020B0604020202020204" pitchFamily="34" charset="0"/>
                        </a:rPr>
                        <a:t>The Muslim community get together and pray Salat-ul </a:t>
                      </a:r>
                      <a:r>
                        <a:rPr lang="en-GB" sz="1200" b="0" dirty="0" err="1">
                          <a:latin typeface="Arial" panose="020B0604020202020204" pitchFamily="34" charset="0"/>
                          <a:cs typeface="Arial" panose="020B0604020202020204" pitchFamily="34" charset="0"/>
                        </a:rPr>
                        <a:t>Janazah</a:t>
                      </a:r>
                      <a:r>
                        <a:rPr lang="en-GB" sz="1200" b="0" dirty="0">
                          <a:latin typeface="Arial" panose="020B0604020202020204" pitchFamily="34" charset="0"/>
                          <a:cs typeface="Arial" panose="020B0604020202020204" pitchFamily="34" charset="0"/>
                        </a:rPr>
                        <a:t> (funeral prayer) and ask forgiveness to God on their behalf.</a:t>
                      </a:r>
                    </a:p>
                    <a:p>
                      <a:pPr marL="171450" indent="-171450">
                        <a:buFont typeface="Arial" panose="020B0604020202020204" pitchFamily="34" charset="0"/>
                        <a:buChar char="•"/>
                      </a:pPr>
                      <a:r>
                        <a:rPr lang="en-GB" sz="1200" b="1" dirty="0">
                          <a:solidFill>
                            <a:schemeClr val="tx1"/>
                          </a:solidFill>
                          <a:latin typeface="Arial" panose="020B0604020202020204" pitchFamily="34" charset="0"/>
                          <a:cs typeface="Arial" panose="020B0604020202020204" pitchFamily="34" charset="0"/>
                        </a:rPr>
                        <a:t>Burial - </a:t>
                      </a:r>
                      <a:r>
                        <a:rPr lang="en-GB" sz="1200" b="0" dirty="0">
                          <a:solidFill>
                            <a:schemeClr val="tx1"/>
                          </a:solidFill>
                          <a:latin typeface="Arial" panose="020B0604020202020204" pitchFamily="34" charset="0"/>
                          <a:cs typeface="Arial" panose="020B0604020202020204" pitchFamily="34" charset="0"/>
                        </a:rPr>
                        <a:t>The deceased is buried in a cemetery. </a:t>
                      </a:r>
                      <a:r>
                        <a:rPr lang="en-GB" sz="1200" dirty="0">
                          <a:solidFill>
                            <a:schemeClr val="tx1"/>
                          </a:solidFill>
                          <a:latin typeface="Arial" panose="020B0604020202020204" pitchFamily="34" charset="0"/>
                          <a:cs typeface="Arial" panose="020B0604020202020204" pitchFamily="34" charset="0"/>
                        </a:rPr>
                        <a:t>Muslims believe everyone was created from earth so therefore must be returned to earth after death</a:t>
                      </a:r>
                      <a:r>
                        <a:rPr lang="en-GB" sz="1200" i="0" dirty="0">
                          <a:solidFill>
                            <a:schemeClr val="tx1"/>
                          </a:solidFill>
                          <a:latin typeface="Arial" panose="020B0604020202020204" pitchFamily="34" charset="0"/>
                          <a:cs typeface="Arial" panose="020B0604020202020204" pitchFamily="34" charset="0"/>
                        </a:rPr>
                        <a:t>. Cremation is forbidden in Islam.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latin typeface="Arial" panose="020B0604020202020204" pitchFamily="34" charset="0"/>
                          <a:cs typeface="Arial" panose="020B0604020202020204" pitchFamily="34" charset="0"/>
                        </a:rPr>
                        <a:t>Mourning - </a:t>
                      </a:r>
                      <a:r>
                        <a:rPr lang="en-GB" sz="1200" b="0" dirty="0">
                          <a:latin typeface="Arial" panose="020B0604020202020204" pitchFamily="34" charset="0"/>
                          <a:cs typeface="Arial" panose="020B0604020202020204" pitchFamily="34" charset="0"/>
                        </a:rPr>
                        <a:t>Mourning should last no more than 3 days as death is not considered to be the end and so, Muslims place their faith in God and trust in him to take care of the dead.</a:t>
                      </a:r>
                      <a:endParaRPr lang="en-GB" sz="1200" b="0" u="sng"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GB" sz="100" dirty="0">
                        <a:solidFill>
                          <a:schemeClr val="bg1"/>
                        </a:solidFill>
                        <a:latin typeface="Arial" panose="020B0604020202020204" pitchFamily="34" charset="0"/>
                        <a:cs typeface="Arial" panose="020B0604020202020204" pitchFamily="34" charset="0"/>
                      </a:endParaRPr>
                    </a:p>
                  </a:txBody>
                  <a:tcPr/>
                </a:tc>
                <a:tc>
                  <a:txBody>
                    <a:bodyPr/>
                    <a:lstStyle/>
                    <a:p>
                      <a:r>
                        <a:rPr lang="en-GB" sz="1200" b="1" u="sng" kern="1200" dirty="0">
                          <a:solidFill>
                            <a:schemeClr val="tx1"/>
                          </a:solidFill>
                          <a:effectLst/>
                          <a:latin typeface="Arial" panose="020B0604020202020204" pitchFamily="34" charset="0"/>
                          <a:ea typeface="+mn-ea"/>
                          <a:cs typeface="Arial" panose="020B0604020202020204" pitchFamily="34" charset="0"/>
                        </a:rPr>
                        <a:t>After Burial</a:t>
                      </a:r>
                    </a:p>
                    <a:p>
                      <a:endParaRPr lang="en-GB" sz="500" b="1" u="sng"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latin typeface="Arial" panose="020B0604020202020204" pitchFamily="34" charset="0"/>
                          <a:cs typeface="Arial" panose="020B0604020202020204" pitchFamily="34" charset="0"/>
                        </a:rPr>
                        <a:t>Soon after the burial, Muslims believe that the soul enters a realm between this world and the </a:t>
                      </a:r>
                      <a:r>
                        <a:rPr lang="en-GB" sz="1200" b="1" dirty="0">
                          <a:solidFill>
                            <a:schemeClr val="tx1"/>
                          </a:solidFill>
                          <a:latin typeface="Arial" panose="020B0604020202020204" pitchFamily="34" charset="0"/>
                          <a:cs typeface="Arial" panose="020B0604020202020204" pitchFamily="34" charset="0"/>
                        </a:rPr>
                        <a:t>Akhirah</a:t>
                      </a:r>
                      <a:r>
                        <a:rPr lang="en-GB" sz="1200" dirty="0">
                          <a:solidFill>
                            <a:schemeClr val="tx1"/>
                          </a:solidFill>
                          <a:latin typeface="Arial" panose="020B0604020202020204" pitchFamily="34" charset="0"/>
                          <a:cs typeface="Arial" panose="020B0604020202020204" pitchFamily="34" charset="0"/>
                        </a:rPr>
                        <a:t> (Hereafter) called the </a:t>
                      </a:r>
                      <a:r>
                        <a:rPr lang="en-GB" sz="1200" b="1" dirty="0" err="1">
                          <a:solidFill>
                            <a:schemeClr val="tx1"/>
                          </a:solidFill>
                          <a:latin typeface="Arial" panose="020B0604020202020204" pitchFamily="34" charset="0"/>
                          <a:cs typeface="Arial" panose="020B0604020202020204" pitchFamily="34" charset="0"/>
                        </a:rPr>
                        <a:t>Barzakh</a:t>
                      </a:r>
                      <a:r>
                        <a:rPr lang="en-GB" sz="1200" b="1" dirty="0">
                          <a:solidFill>
                            <a:schemeClr val="tx1"/>
                          </a:solidFill>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err="1">
                          <a:solidFill>
                            <a:schemeClr val="tx1"/>
                          </a:solidFill>
                          <a:latin typeface="Arial" panose="020B0604020202020204" pitchFamily="34" charset="0"/>
                          <a:cs typeface="Arial" panose="020B0604020202020204" pitchFamily="34" charset="0"/>
                        </a:rPr>
                        <a:t>Barzakh</a:t>
                      </a:r>
                      <a:r>
                        <a:rPr lang="en-GB" sz="1200" b="0" dirty="0">
                          <a:solidFill>
                            <a:schemeClr val="tx1"/>
                          </a:solidFill>
                          <a:latin typeface="Arial" panose="020B0604020202020204" pitchFamily="34" charset="0"/>
                          <a:cs typeface="Arial" panose="020B0604020202020204" pitchFamily="34" charset="0"/>
                        </a:rPr>
                        <a:t> means a veil </a:t>
                      </a:r>
                      <a:r>
                        <a:rPr lang="en-GB" sz="1200" dirty="0">
                          <a:solidFill>
                            <a:schemeClr val="tx1"/>
                          </a:solidFill>
                          <a:latin typeface="Arial" panose="020B0604020202020204" pitchFamily="34" charset="0"/>
                          <a:cs typeface="Arial" panose="020B0604020202020204" pitchFamily="34" charset="0"/>
                        </a:rPr>
                        <a:t>or barrier.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latin typeface="Arial" panose="020B0604020202020204" pitchFamily="34" charset="0"/>
                          <a:cs typeface="Arial" panose="020B0604020202020204" pitchFamily="34" charset="0"/>
                        </a:rPr>
                        <a:t>The first thing that happens in the life of </a:t>
                      </a:r>
                      <a:r>
                        <a:rPr lang="en-GB" sz="1200" b="0" dirty="0" err="1">
                          <a:solidFill>
                            <a:schemeClr val="tx1"/>
                          </a:solidFill>
                          <a:latin typeface="Arial" panose="020B0604020202020204" pitchFamily="34" charset="0"/>
                          <a:cs typeface="Arial" panose="020B0604020202020204" pitchFamily="34" charset="0"/>
                        </a:rPr>
                        <a:t>Barzakh</a:t>
                      </a:r>
                      <a:r>
                        <a:rPr lang="en-GB" sz="1200" dirty="0">
                          <a:solidFill>
                            <a:schemeClr val="tx1"/>
                          </a:solidFill>
                          <a:latin typeface="Arial" panose="020B0604020202020204" pitchFamily="34" charset="0"/>
                          <a:cs typeface="Arial" panose="020B0604020202020204" pitchFamily="34" charset="0"/>
                        </a:rPr>
                        <a:t>, is that two angels, called </a:t>
                      </a:r>
                      <a:r>
                        <a:rPr lang="en-GB" sz="1200" b="1" dirty="0" err="1">
                          <a:solidFill>
                            <a:schemeClr val="tx1"/>
                          </a:solidFill>
                          <a:latin typeface="Arial" panose="020B0604020202020204" pitchFamily="34" charset="0"/>
                          <a:cs typeface="Arial" panose="020B0604020202020204" pitchFamily="34" charset="0"/>
                        </a:rPr>
                        <a:t>Munkar</a:t>
                      </a:r>
                      <a:r>
                        <a:rPr lang="en-GB" sz="1200" b="1" dirty="0">
                          <a:solidFill>
                            <a:schemeClr val="tx1"/>
                          </a:solidFill>
                          <a:latin typeface="Arial" panose="020B0604020202020204" pitchFamily="34" charset="0"/>
                          <a:cs typeface="Arial" panose="020B0604020202020204" pitchFamily="34" charset="0"/>
                        </a:rPr>
                        <a:t> and </a:t>
                      </a:r>
                      <a:r>
                        <a:rPr lang="en-GB" sz="1200" b="1" dirty="0" err="1">
                          <a:solidFill>
                            <a:schemeClr val="tx1"/>
                          </a:solidFill>
                          <a:latin typeface="Arial" panose="020B0604020202020204" pitchFamily="34" charset="0"/>
                          <a:cs typeface="Arial" panose="020B0604020202020204" pitchFamily="34" charset="0"/>
                        </a:rPr>
                        <a:t>Nakir</a:t>
                      </a:r>
                      <a:r>
                        <a:rPr lang="en-GB" sz="1200" dirty="0">
                          <a:solidFill>
                            <a:schemeClr val="tx1"/>
                          </a:solidFill>
                          <a:latin typeface="Arial" panose="020B0604020202020204" pitchFamily="34" charset="0"/>
                          <a:cs typeface="Arial" panose="020B0604020202020204" pitchFamily="34" charset="0"/>
                        </a:rPr>
                        <a:t>, approach the soul and ask three questions about Islam. ‘</a:t>
                      </a:r>
                      <a:r>
                        <a:rPr lang="en-GB" sz="1200" b="0" u="none" dirty="0">
                          <a:solidFill>
                            <a:schemeClr val="tx1"/>
                          </a:solidFill>
                          <a:latin typeface="Arial" panose="020B0604020202020204" pitchFamily="34" charset="0"/>
                          <a:cs typeface="Arial" panose="020B0604020202020204" pitchFamily="34" charset="0"/>
                        </a:rPr>
                        <a:t>Who is your Lord? What is your religion? Who is the final prophet?’ The heart will answer.</a:t>
                      </a:r>
                    </a:p>
                    <a:p>
                      <a:pPr marL="171450" lvl="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Thereafter, the soul remains in this realm according to their deeds until the world comes to an end.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latin typeface="Arial" panose="020B0604020202020204" pitchFamily="34" charset="0"/>
                          <a:cs typeface="Arial" panose="020B0604020202020204" pitchFamily="34" charset="0"/>
                        </a:rPr>
                        <a:t>If the person is destined for heaven, then the wait in the grave will be pleasant and beautiful. Otherwise, it will be a place of torment and pain. This will continue till everyone is resurrected.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422556"/>
                  </a:ext>
                </a:extLst>
              </a:tr>
              <a:tr h="3203764">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u="sng" dirty="0">
                          <a:solidFill>
                            <a:schemeClr val="tx1"/>
                          </a:solidFill>
                          <a:latin typeface="Arial" panose="020B0604020202020204" pitchFamily="34" charset="0"/>
                          <a:cs typeface="Arial" panose="020B0604020202020204" pitchFamily="34" charset="0"/>
                        </a:rPr>
                        <a:t>Stages of Hereafter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u="none" dirty="0">
                          <a:solidFill>
                            <a:schemeClr val="tx1"/>
                          </a:solidFill>
                          <a:latin typeface="Arial" panose="020B0604020202020204" pitchFamily="34" charset="0"/>
                          <a:cs typeface="Arial" panose="020B0604020202020204" pitchFamily="34" charset="0"/>
                        </a:rPr>
                        <a:t>1. </a:t>
                      </a:r>
                      <a:r>
                        <a:rPr lang="en-GB" sz="1200" b="1" u="sng" dirty="0">
                          <a:solidFill>
                            <a:schemeClr val="tx1"/>
                          </a:solidFill>
                          <a:latin typeface="Arial" panose="020B0604020202020204" pitchFamily="34" charset="0"/>
                          <a:cs typeface="Arial" panose="020B0604020202020204" pitchFamily="34" charset="0"/>
                        </a:rPr>
                        <a:t>The Last Hour</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Muslims believe that </a:t>
                      </a:r>
                      <a:r>
                        <a:rPr lang="en-GB" sz="1200" b="1" dirty="0">
                          <a:solidFill>
                            <a:schemeClr val="tx1"/>
                          </a:solidFill>
                          <a:latin typeface="Arial" panose="020B0604020202020204" pitchFamily="34" charset="0"/>
                          <a:cs typeface="Arial" panose="020B0604020202020204" pitchFamily="34" charset="0"/>
                        </a:rPr>
                        <a:t>everyone</a:t>
                      </a:r>
                      <a:r>
                        <a:rPr lang="en-GB" sz="1200" dirty="0">
                          <a:solidFill>
                            <a:schemeClr val="tx1"/>
                          </a:solidFill>
                          <a:latin typeface="Arial" panose="020B0604020202020204" pitchFamily="34" charset="0"/>
                          <a:cs typeface="Arial" panose="020B0604020202020204" pitchFamily="34" charset="0"/>
                        </a:rPr>
                        <a:t> in the world will die one day.</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The Angel of Death takes the soul of every person.</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Muslims believe that this </a:t>
                      </a:r>
                      <a:r>
                        <a:rPr lang="en-GB" sz="1200" b="1" dirty="0">
                          <a:solidFill>
                            <a:schemeClr val="tx1"/>
                          </a:solidFill>
                          <a:latin typeface="Arial" panose="020B0604020202020204" pitchFamily="34" charset="0"/>
                          <a:cs typeface="Arial" panose="020B0604020202020204" pitchFamily="34" charset="0"/>
                        </a:rPr>
                        <a:t>world</a:t>
                      </a:r>
                      <a:r>
                        <a:rPr lang="en-GB" sz="1200" dirty="0">
                          <a:solidFill>
                            <a:schemeClr val="tx1"/>
                          </a:solidFill>
                          <a:latin typeface="Arial" panose="020B0604020202020204" pitchFamily="34" charset="0"/>
                          <a:cs typeface="Arial" panose="020B0604020202020204" pitchFamily="34" charset="0"/>
                        </a:rPr>
                        <a:t> is temporary and will end one day.</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The eternal life is the </a:t>
                      </a:r>
                      <a:r>
                        <a:rPr lang="en-GB" sz="1200" b="1" dirty="0">
                          <a:solidFill>
                            <a:schemeClr val="tx1"/>
                          </a:solidFill>
                          <a:latin typeface="Arial" panose="020B0604020202020204" pitchFamily="34" charset="0"/>
                          <a:cs typeface="Arial" panose="020B0604020202020204" pitchFamily="34" charset="0"/>
                        </a:rPr>
                        <a:t>Akhirah</a:t>
                      </a:r>
                      <a:r>
                        <a:rPr lang="en-GB" sz="1200" dirty="0">
                          <a:solidFill>
                            <a:schemeClr val="tx1"/>
                          </a:solidFill>
                          <a:latin typeface="Arial" panose="020B0604020202020204" pitchFamily="34" charset="0"/>
                          <a:cs typeface="Arial" panose="020B0604020202020204" pitchFamily="34" charset="0"/>
                        </a:rPr>
                        <a:t> (</a:t>
                      </a:r>
                      <a:r>
                        <a:rPr lang="en-GB" sz="1200" b="1" dirty="0">
                          <a:solidFill>
                            <a:schemeClr val="tx1"/>
                          </a:solidFill>
                          <a:latin typeface="Arial" panose="020B0604020202020204" pitchFamily="34" charset="0"/>
                          <a:cs typeface="Arial" panose="020B0604020202020204" pitchFamily="34" charset="0"/>
                        </a:rPr>
                        <a:t>Hereafter)</a:t>
                      </a:r>
                      <a:r>
                        <a:rPr lang="en-GB" sz="1200" dirty="0">
                          <a:solidFill>
                            <a:schemeClr val="tx1"/>
                          </a:solidFill>
                          <a:latin typeface="Arial" panose="020B0604020202020204" pitchFamily="34" charset="0"/>
                          <a:cs typeface="Arial" panose="020B0604020202020204" pitchFamily="34" charset="0"/>
                        </a:rPr>
                        <a:t> which is life after death.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latin typeface="Arial" panose="020B0604020202020204" pitchFamily="34" charset="0"/>
                          <a:cs typeface="Arial" panose="020B0604020202020204" pitchFamily="34" charset="0"/>
                        </a:rPr>
                        <a:t>The entire universe will perish along with everyone in it by the impact of the sound of the </a:t>
                      </a:r>
                      <a:r>
                        <a:rPr lang="en-GB" sz="1200" b="1" dirty="0" err="1">
                          <a:solidFill>
                            <a:schemeClr val="tx1"/>
                          </a:solidFill>
                          <a:latin typeface="Arial" panose="020B0604020202020204" pitchFamily="34" charset="0"/>
                          <a:cs typeface="Arial" panose="020B0604020202020204" pitchFamily="34" charset="0"/>
                        </a:rPr>
                        <a:t>Soor</a:t>
                      </a:r>
                      <a:r>
                        <a:rPr lang="en-GB" sz="1200" dirty="0">
                          <a:solidFill>
                            <a:schemeClr val="tx1"/>
                          </a:solidFill>
                          <a:latin typeface="Arial" panose="020B0604020202020204" pitchFamily="34" charset="0"/>
                          <a:cs typeface="Arial" panose="020B0604020202020204" pitchFamily="34" charset="0"/>
                        </a:rPr>
                        <a:t> (a special trumpet) which will be blown by an angel called, </a:t>
                      </a:r>
                      <a:r>
                        <a:rPr lang="en-GB" sz="1200" b="1" dirty="0" err="1">
                          <a:solidFill>
                            <a:schemeClr val="tx1"/>
                          </a:solidFill>
                          <a:latin typeface="Arial" panose="020B0604020202020204" pitchFamily="34" charset="0"/>
                          <a:cs typeface="Arial" panose="020B0604020202020204" pitchFamily="34" charset="0"/>
                        </a:rPr>
                        <a:t>Israfil</a:t>
                      </a:r>
                      <a:r>
                        <a:rPr lang="en-GB" sz="1200" dirty="0">
                          <a:solidFill>
                            <a:schemeClr val="tx1"/>
                          </a:solidFill>
                          <a:latin typeface="Arial" panose="020B0604020202020204" pitchFamily="34" charset="0"/>
                          <a:cs typeface="Arial" panose="020B0604020202020204" pitchFamily="34" charset="0"/>
                        </a:rPr>
                        <a:t>. This is known as </a:t>
                      </a:r>
                      <a:r>
                        <a:rPr lang="en-GB" sz="1200" b="1" dirty="0">
                          <a:solidFill>
                            <a:schemeClr val="tx1"/>
                          </a:solidFill>
                          <a:latin typeface="Arial" panose="020B0604020202020204" pitchFamily="34" charset="0"/>
                          <a:cs typeface="Arial" panose="020B0604020202020204" pitchFamily="34" charset="0"/>
                        </a:rPr>
                        <a:t>‘The Last Hour’.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latin typeface="Arial" panose="020B0604020202020204" pitchFamily="34" charset="0"/>
                          <a:cs typeface="Arial" panose="020B0604020202020204" pitchFamily="34" charset="0"/>
                        </a:rPr>
                        <a:t>None knows when this will happen except Allah.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latin typeface="Arial" panose="020B0604020202020204" pitchFamily="34" charset="0"/>
                          <a:cs typeface="Arial" panose="020B0604020202020204" pitchFamily="34" charset="0"/>
                        </a:rPr>
                        <a:t>However, there are minor and major signs to signal it’s nearness.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u="none" dirty="0">
                          <a:solidFill>
                            <a:schemeClr val="tx1"/>
                          </a:solidFill>
                          <a:latin typeface="Arial" panose="020B0604020202020204" pitchFamily="34" charset="0"/>
                          <a:cs typeface="Arial" panose="020B0604020202020204" pitchFamily="34" charset="0"/>
                        </a:rPr>
                        <a:t>2. </a:t>
                      </a:r>
                      <a:r>
                        <a:rPr lang="en-GB" sz="1200" b="1" u="sng" dirty="0">
                          <a:solidFill>
                            <a:schemeClr val="tx1"/>
                          </a:solidFill>
                          <a:latin typeface="Arial" panose="020B0604020202020204" pitchFamily="34" charset="0"/>
                          <a:cs typeface="Arial" panose="020B0604020202020204" pitchFamily="34" charset="0"/>
                        </a:rPr>
                        <a:t>Resurrection</a:t>
                      </a:r>
                    </a:p>
                    <a:p>
                      <a:pPr marL="171450" lvl="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After a period where only Allah exists, He will bring back to life angel </a:t>
                      </a:r>
                      <a:r>
                        <a:rPr lang="en-GB" sz="1200" b="1" dirty="0" err="1">
                          <a:solidFill>
                            <a:schemeClr val="tx1"/>
                          </a:solidFill>
                          <a:latin typeface="Arial" panose="020B0604020202020204" pitchFamily="34" charset="0"/>
                          <a:cs typeface="Arial" panose="020B0604020202020204" pitchFamily="34" charset="0"/>
                        </a:rPr>
                        <a:t>Israfil</a:t>
                      </a:r>
                      <a:r>
                        <a:rPr lang="en-GB" sz="1200" dirty="0">
                          <a:solidFill>
                            <a:schemeClr val="tx1"/>
                          </a:solidFill>
                          <a:latin typeface="Arial" panose="020B0604020202020204" pitchFamily="34" charset="0"/>
                          <a:cs typeface="Arial" panose="020B0604020202020204" pitchFamily="34" charset="0"/>
                        </a:rPr>
                        <a:t> and order him to blow the </a:t>
                      </a:r>
                      <a:r>
                        <a:rPr lang="en-GB" sz="1200" b="1" dirty="0" err="1">
                          <a:solidFill>
                            <a:schemeClr val="tx1"/>
                          </a:solidFill>
                          <a:latin typeface="Arial" panose="020B0604020202020204" pitchFamily="34" charset="0"/>
                          <a:cs typeface="Arial" panose="020B0604020202020204" pitchFamily="34" charset="0"/>
                        </a:rPr>
                        <a:t>Soor</a:t>
                      </a:r>
                      <a:r>
                        <a:rPr lang="en-GB" sz="1200" dirty="0">
                          <a:solidFill>
                            <a:schemeClr val="tx1"/>
                          </a:solidFill>
                          <a:latin typeface="Arial" panose="020B0604020202020204" pitchFamily="34" charset="0"/>
                          <a:cs typeface="Arial" panose="020B0604020202020204" pitchFamily="34" charset="0"/>
                        </a:rPr>
                        <a:t> again, (for the second time) which will bring every living being back to life.</a:t>
                      </a:r>
                    </a:p>
                    <a:p>
                      <a:pPr marL="171450" lvl="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Everyone’s soul will unite with their bodies. </a:t>
                      </a:r>
                    </a:p>
                    <a:p>
                      <a:pPr marL="171450" lvl="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Everyone will </a:t>
                      </a:r>
                      <a:r>
                        <a:rPr lang="en-GB" sz="1200" b="1" dirty="0">
                          <a:solidFill>
                            <a:schemeClr val="tx1"/>
                          </a:solidFill>
                          <a:latin typeface="Arial" panose="020B0604020202020204" pitchFamily="34" charset="0"/>
                          <a:cs typeface="Arial" panose="020B0604020202020204" pitchFamily="34" charset="0"/>
                        </a:rPr>
                        <a:t>resurrect</a:t>
                      </a:r>
                      <a:r>
                        <a:rPr lang="en-GB" sz="1200" dirty="0">
                          <a:solidFill>
                            <a:schemeClr val="tx1"/>
                          </a:solidFill>
                          <a:latin typeface="Arial" panose="020B0604020202020204" pitchFamily="34" charset="0"/>
                          <a:cs typeface="Arial" panose="020B0604020202020204" pitchFamily="34" charset="0"/>
                        </a:rPr>
                        <a:t> and proceed towards </a:t>
                      </a:r>
                      <a:r>
                        <a:rPr lang="en-GB" sz="1200" b="1" dirty="0">
                          <a:solidFill>
                            <a:schemeClr val="tx1"/>
                          </a:solidFill>
                          <a:latin typeface="Arial" panose="020B0604020202020204" pitchFamily="34" charset="0"/>
                          <a:cs typeface="Arial" panose="020B0604020202020204" pitchFamily="34" charset="0"/>
                        </a:rPr>
                        <a:t>Judgement Day.</a:t>
                      </a:r>
                      <a:endParaRPr lang="en-GB" sz="100" b="0" kern="1200" dirty="0">
                        <a:solidFill>
                          <a:schemeClr val="tx1"/>
                        </a:solidFill>
                        <a:effectLst/>
                        <a:latin typeface="Arial" panose="020B0604020202020204" pitchFamily="34" charset="0"/>
                        <a:ea typeface="+mn-ea"/>
                        <a:cs typeface="Arial" panose="020B0604020202020204" pitchFamily="34" charset="0"/>
                      </a:endParaRPr>
                    </a:p>
                  </a:txBody>
                  <a:tcPr>
                    <a:lnR w="12700" cap="flat" cmpd="sng" algn="ctr">
                      <a:solidFill>
                        <a:schemeClr val="bg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u="none" dirty="0">
                          <a:solidFill>
                            <a:schemeClr val="tx1"/>
                          </a:solidFill>
                          <a:latin typeface="Arial" panose="020B0604020202020204" pitchFamily="34" charset="0"/>
                          <a:cs typeface="Arial" panose="020B0604020202020204" pitchFamily="34" charset="0"/>
                        </a:rPr>
                        <a:t>3. </a:t>
                      </a:r>
                      <a:r>
                        <a:rPr lang="en-GB" sz="1200" b="1" u="sng" dirty="0">
                          <a:solidFill>
                            <a:schemeClr val="tx1"/>
                          </a:solidFill>
                          <a:latin typeface="Arial" panose="020B0604020202020204" pitchFamily="34" charset="0"/>
                          <a:cs typeface="Arial" panose="020B0604020202020204" pitchFamily="34" charset="0"/>
                        </a:rPr>
                        <a:t>Judgement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latin typeface="Arial" panose="020B0604020202020204" pitchFamily="34" charset="0"/>
                          <a:cs typeface="Arial" panose="020B0604020202020204" pitchFamily="34" charset="0"/>
                        </a:rPr>
                        <a:t>Angels will give everyone their book of deeds in either their right hand, which will be a sign that Allah is pleased with them, or left hand, a sign of Allah’s displeasure.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latin typeface="Arial" panose="020B0604020202020204" pitchFamily="34" charset="0"/>
                          <a:cs typeface="Arial" panose="020B0604020202020204" pitchFamily="34" charset="0"/>
                        </a:rPr>
                        <a:t>Allah will then judge everyone on their faith and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latin typeface="Arial" panose="020B0604020202020204" pitchFamily="34" charset="0"/>
                          <a:cs typeface="Arial" panose="020B0604020202020204" pitchFamily="34" charset="0"/>
                        </a:rPr>
                        <a:t>Allah will be absolutely fair and just during this judgement.</a:t>
                      </a:r>
                      <a:endParaRPr lang="en-GB" sz="1200" b="1" u="sng" dirty="0">
                        <a:solidFill>
                          <a:schemeClr val="tx1"/>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All deeds of humans will be weighed on a scale called </a:t>
                      </a:r>
                      <a:r>
                        <a:rPr lang="en-GB" sz="1200" b="1" dirty="0">
                          <a:solidFill>
                            <a:schemeClr val="tx1"/>
                          </a:solidFill>
                          <a:latin typeface="Arial" panose="020B0604020202020204" pitchFamily="34" charset="0"/>
                          <a:cs typeface="Arial" panose="020B0604020202020204" pitchFamily="34" charset="0"/>
                        </a:rPr>
                        <a:t>Al-</a:t>
                      </a:r>
                      <a:r>
                        <a:rPr lang="en-GB" sz="1200" b="1" dirty="0" err="1">
                          <a:solidFill>
                            <a:schemeClr val="tx1"/>
                          </a:solidFill>
                          <a:latin typeface="Arial" panose="020B0604020202020204" pitchFamily="34" charset="0"/>
                          <a:cs typeface="Arial" panose="020B0604020202020204" pitchFamily="34" charset="0"/>
                        </a:rPr>
                        <a:t>Mizan</a:t>
                      </a:r>
                      <a:r>
                        <a:rPr lang="en-GB" sz="1200" b="1" dirty="0">
                          <a:solidFill>
                            <a:schemeClr val="tx1"/>
                          </a:solidFill>
                          <a:latin typeface="Arial" panose="020B0604020202020204" pitchFamily="34" charset="0"/>
                          <a:cs typeface="Arial" panose="020B0604020202020204" pitchFamily="34" charset="0"/>
                        </a:rPr>
                        <a:t>.</a:t>
                      </a:r>
                      <a:endParaRPr lang="en-GB" sz="1200" dirty="0">
                        <a:solidFill>
                          <a:schemeClr val="tx1"/>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The results from the weighing will give an indication of whether a person will be sent to heaven or hell.</a:t>
                      </a:r>
                    </a:p>
                    <a:p>
                      <a:pPr marL="171450" lvl="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However, ultimately, the final call is from Allah. He will forgive whoever he wants on this day and those entering heaven will only be because of His absolute </a:t>
                      </a:r>
                      <a:r>
                        <a:rPr lang="en-GB" sz="1200" b="1" dirty="0">
                          <a:solidFill>
                            <a:schemeClr val="tx1"/>
                          </a:solidFill>
                          <a:latin typeface="Arial" panose="020B0604020202020204" pitchFamily="34" charset="0"/>
                          <a:cs typeface="Arial" panose="020B0604020202020204" pitchFamily="34" charset="0"/>
                        </a:rPr>
                        <a:t>mercy</a:t>
                      </a:r>
                      <a:r>
                        <a:rPr lang="en-GB" sz="1200" dirty="0">
                          <a:solidFill>
                            <a:schemeClr val="tx1"/>
                          </a:solidFill>
                          <a:latin typeface="Arial" panose="020B0604020202020204" pitchFamily="34" charset="0"/>
                          <a:cs typeface="Arial" panose="020B0604020202020204" pitchFamily="34" charset="0"/>
                        </a:rPr>
                        <a:t>.</a:t>
                      </a:r>
                    </a:p>
                    <a:p>
                      <a:pPr marL="0" lvl="0" indent="0">
                        <a:buFont typeface="Arial" panose="020B0604020202020204" pitchFamily="34" charset="0"/>
                        <a:buNone/>
                      </a:pPr>
                      <a:r>
                        <a:rPr lang="en-GB" sz="1200" b="1" u="none" dirty="0">
                          <a:solidFill>
                            <a:schemeClr val="tx1"/>
                          </a:solidFill>
                          <a:latin typeface="Arial" panose="020B0604020202020204" pitchFamily="34" charset="0"/>
                          <a:cs typeface="Arial" panose="020B0604020202020204" pitchFamily="34" charset="0"/>
                        </a:rPr>
                        <a:t>4. </a:t>
                      </a:r>
                      <a:r>
                        <a:rPr lang="en-GB" sz="1200" b="1" u="sng" dirty="0">
                          <a:solidFill>
                            <a:schemeClr val="tx1"/>
                          </a:solidFill>
                          <a:latin typeface="Arial" panose="020B0604020202020204" pitchFamily="34" charset="0"/>
                          <a:cs typeface="Arial" panose="020B0604020202020204" pitchFamily="34" charset="0"/>
                        </a:rPr>
                        <a:t>Heaven &amp; Hell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u="none" dirty="0">
                          <a:solidFill>
                            <a:schemeClr val="tx1"/>
                          </a:solidFill>
                          <a:latin typeface="Arial" panose="020B0604020202020204" pitchFamily="34" charset="0"/>
                          <a:cs typeface="Arial" panose="020B0604020202020204" pitchFamily="34" charset="0"/>
                        </a:rPr>
                        <a:t>Muslims believe both heaven and hell are physical places.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tx1"/>
                          </a:solidFill>
                          <a:latin typeface="Arial" panose="020B0604020202020204" pitchFamily="34" charset="0"/>
                          <a:cs typeface="Arial" panose="020B0604020202020204" pitchFamily="34" charset="0"/>
                        </a:rPr>
                        <a:t>Heaven is known as </a:t>
                      </a:r>
                      <a:r>
                        <a:rPr lang="en-GB" sz="1200" b="1" dirty="0">
                          <a:solidFill>
                            <a:schemeClr val="tx1"/>
                          </a:solidFill>
                          <a:latin typeface="Arial" panose="020B0604020202020204" pitchFamily="34" charset="0"/>
                          <a:cs typeface="Arial" panose="020B0604020202020204" pitchFamily="34" charset="0"/>
                        </a:rPr>
                        <a:t>Jannah</a:t>
                      </a:r>
                      <a:r>
                        <a:rPr lang="en-GB" sz="1200" b="0" dirty="0">
                          <a:solidFill>
                            <a:schemeClr val="tx1"/>
                          </a:solidFill>
                          <a:latin typeface="Arial" panose="020B0604020202020204" pitchFamily="34" charset="0"/>
                          <a:cs typeface="Arial" panose="020B0604020202020204" pitchFamily="34" charset="0"/>
                        </a:rPr>
                        <a:t> and hell is known as </a:t>
                      </a:r>
                      <a:r>
                        <a:rPr lang="en-GB" sz="1200" b="1" dirty="0">
                          <a:solidFill>
                            <a:schemeClr val="tx1"/>
                          </a:solidFill>
                          <a:latin typeface="Arial" panose="020B0604020202020204" pitchFamily="34" charset="0"/>
                          <a:cs typeface="Arial" panose="020B0604020202020204" pitchFamily="34" charset="0"/>
                        </a:rPr>
                        <a:t>Jahannam</a:t>
                      </a:r>
                      <a:r>
                        <a:rPr lang="en-GB" sz="1200" b="0" dirty="0">
                          <a:solidFill>
                            <a:schemeClr val="tx1"/>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Jannah is a reward to those who lived their life according to the </a:t>
                      </a:r>
                      <a:r>
                        <a:rPr lang="en-GB" sz="1200" b="1" dirty="0">
                          <a:solidFill>
                            <a:schemeClr val="tx1"/>
                          </a:solidFill>
                          <a:latin typeface="Arial" panose="020B0604020202020204" pitchFamily="34" charset="0"/>
                          <a:cs typeface="Arial" panose="020B0604020202020204" pitchFamily="34" charset="0"/>
                        </a:rPr>
                        <a:t>Qur’an</a:t>
                      </a:r>
                      <a:r>
                        <a:rPr lang="en-GB" sz="1200" dirty="0">
                          <a:solidFill>
                            <a:schemeClr val="tx1"/>
                          </a:solidFill>
                          <a:latin typeface="Arial" panose="020B0604020202020204" pitchFamily="34" charset="0"/>
                          <a:cs typeface="Arial" panose="020B0604020202020204" pitchFamily="34" charset="0"/>
                        </a:rPr>
                        <a:t> and </a:t>
                      </a:r>
                      <a:r>
                        <a:rPr lang="en-GB" sz="1200" b="1" dirty="0">
                          <a:solidFill>
                            <a:schemeClr val="tx1"/>
                          </a:solidFill>
                          <a:latin typeface="Arial" panose="020B0604020202020204" pitchFamily="34" charset="0"/>
                          <a:cs typeface="Arial" panose="020B0604020202020204" pitchFamily="34" charset="0"/>
                        </a:rPr>
                        <a:t>Sunnah</a:t>
                      </a:r>
                      <a:r>
                        <a:rPr lang="en-GB" sz="1200" dirty="0">
                          <a:solidFill>
                            <a:schemeClr val="tx1"/>
                          </a:solidFill>
                          <a:latin typeface="Arial" panose="020B0604020202020204" pitchFamily="34" charset="0"/>
                          <a:cs typeface="Arial" panose="020B0604020202020204" pitchFamily="34" charset="0"/>
                        </a:rPr>
                        <a:t> and Jahannam is for those who did not.</a:t>
                      </a:r>
                    </a:p>
                    <a:p>
                      <a:endParaRPr lang="en-GB" sz="200" b="1" i="0" u="sng" kern="120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81987615"/>
                  </a:ext>
                </a:extLst>
              </a:tr>
            </a:tbl>
          </a:graphicData>
        </a:graphic>
      </p:graphicFrame>
      <p:pic>
        <p:nvPicPr>
          <p:cNvPr id="7" name="Picture 6">
            <a:extLst>
              <a:ext uri="{FF2B5EF4-FFF2-40B4-BE49-F238E27FC236}">
                <a16:creationId xmlns:a16="http://schemas.microsoft.com/office/drawing/2014/main" id="{0C01B6F8-4977-334D-859B-3ADA801EB833}"/>
              </a:ext>
            </a:extLst>
          </p:cNvPr>
          <p:cNvPicPr>
            <a:picLocks noChangeAspect="1"/>
          </p:cNvPicPr>
          <p:nvPr/>
        </p:nvPicPr>
        <p:blipFill>
          <a:blip r:embed="rId2">
            <a:biLevel thresh="50000"/>
          </a:blip>
          <a:stretch>
            <a:fillRect/>
          </a:stretch>
        </p:blipFill>
        <p:spPr>
          <a:xfrm>
            <a:off x="160892" y="60923"/>
            <a:ext cx="686090" cy="678699"/>
          </a:xfrm>
          <a:prstGeom prst="rect">
            <a:avLst/>
          </a:prstGeom>
        </p:spPr>
      </p:pic>
    </p:spTree>
    <p:extLst>
      <p:ext uri="{BB962C8B-B14F-4D97-AF65-F5344CB8AC3E}">
        <p14:creationId xmlns:p14="http://schemas.microsoft.com/office/powerpoint/2010/main" val="7811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42378734-F96A-2E48-ABE8-1F40E2CA3AC3}"/>
              </a:ext>
            </a:extLst>
          </p:cNvPr>
          <p:cNvPicPr>
            <a:picLocks noChangeAspect="1"/>
          </p:cNvPicPr>
          <p:nvPr/>
        </p:nvPicPr>
        <p:blipFill>
          <a:blip r:embed="rId3"/>
          <a:stretch>
            <a:fillRect/>
          </a:stretch>
        </p:blipFill>
        <p:spPr>
          <a:xfrm>
            <a:off x="7709950" y="4136198"/>
            <a:ext cx="1861003" cy="1712122"/>
          </a:xfrm>
          <a:prstGeom prst="rect">
            <a:avLst/>
          </a:prstGeom>
        </p:spPr>
      </p:pic>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nvPr>
        </p:nvGraphicFramePr>
        <p:xfrm>
          <a:off x="95249" y="1044977"/>
          <a:ext cx="9736727" cy="5731132"/>
        </p:xfrm>
        <a:graphic>
          <a:graphicData uri="http://schemas.openxmlformats.org/drawingml/2006/table">
            <a:tbl>
              <a:tblPr firstRow="1" bandRow="1">
                <a:tableStyleId>{5940675A-B579-460E-94D1-54222C63F5DA}</a:tableStyleId>
              </a:tblPr>
              <a:tblGrid>
                <a:gridCol w="4582505">
                  <a:extLst>
                    <a:ext uri="{9D8B030D-6E8A-4147-A177-3AD203B41FA5}">
                      <a16:colId xmlns:a16="http://schemas.microsoft.com/office/drawing/2014/main" val="2819291962"/>
                    </a:ext>
                  </a:extLst>
                </a:gridCol>
                <a:gridCol w="5154222">
                  <a:extLst>
                    <a:ext uri="{9D8B030D-6E8A-4147-A177-3AD203B41FA5}">
                      <a16:colId xmlns:a16="http://schemas.microsoft.com/office/drawing/2014/main" val="2243296876"/>
                    </a:ext>
                  </a:extLst>
                </a:gridCol>
              </a:tblGrid>
              <a:tr h="2469772">
                <a:tc>
                  <a:txBody>
                    <a:bodyPr/>
                    <a:lstStyle/>
                    <a:p>
                      <a:pPr marL="0" lvl="0" indent="0" algn="ctr">
                        <a:buFont typeface="Arial" panose="020B0604020202020204" pitchFamily="34" charset="0"/>
                        <a:buNone/>
                      </a:pPr>
                      <a:r>
                        <a:rPr lang="en-GB" sz="1200" b="1" dirty="0">
                          <a:solidFill>
                            <a:schemeClr val="tx1"/>
                          </a:solidFill>
                          <a:latin typeface="Arial"/>
                          <a:cs typeface="Arial"/>
                        </a:rPr>
                        <a:t>Most non-religious people </a:t>
                      </a:r>
                      <a:r>
                        <a:rPr lang="en-GB" sz="1200" b="1" u="sng" dirty="0">
                          <a:solidFill>
                            <a:schemeClr val="tx1"/>
                          </a:solidFill>
                          <a:latin typeface="Arial"/>
                          <a:cs typeface="Arial"/>
                        </a:rPr>
                        <a:t>do not believe</a:t>
                      </a:r>
                      <a:r>
                        <a:rPr lang="en-GB" sz="1200" b="1" u="none" dirty="0">
                          <a:solidFill>
                            <a:schemeClr val="tx1"/>
                          </a:solidFill>
                          <a:latin typeface="Arial"/>
                          <a:cs typeface="Arial"/>
                        </a:rPr>
                        <a:t> </a:t>
                      </a:r>
                      <a:r>
                        <a:rPr lang="en-GB" sz="1200" b="1" dirty="0">
                          <a:solidFill>
                            <a:schemeClr val="tx1"/>
                          </a:solidFill>
                          <a:latin typeface="Arial"/>
                          <a:cs typeface="Arial"/>
                        </a:rPr>
                        <a:t>there is any life after death. </a:t>
                      </a:r>
                    </a:p>
                    <a:p>
                      <a:pPr marL="0" lvl="0" indent="0" algn="ctr">
                        <a:buFont typeface="Arial" panose="020B0604020202020204" pitchFamily="34" charset="0"/>
                        <a:buNone/>
                      </a:pPr>
                      <a:endParaRPr lang="en-GB" sz="900" b="1" dirty="0">
                        <a:solidFill>
                          <a:schemeClr val="tx1"/>
                        </a:solidFill>
                        <a:latin typeface="Arial"/>
                        <a:cs typeface="Arial"/>
                      </a:endParaRP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Some say that nothing happens after death. There is no life, or resurrection or reincarnation after one passes away.</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Some might say that the only thing that lives on after death is a person’s legacy and remembrance as a memory of others.</a:t>
                      </a:r>
                    </a:p>
                    <a:p>
                      <a:pPr marL="0" lvl="0" indent="0">
                        <a:buFont typeface="Arial" panose="020B0604020202020204" pitchFamily="34" charset="0"/>
                        <a:buNone/>
                      </a:pPr>
                      <a:r>
                        <a:rPr lang="en-GB" sz="1200" b="1" kern="1200" dirty="0">
                          <a:solidFill>
                            <a:schemeClr val="tx1"/>
                          </a:solidFill>
                          <a:effectLst/>
                          <a:latin typeface="Arial" panose="020B0604020202020204" pitchFamily="34" charset="0"/>
                          <a:ea typeface="+mn-ea"/>
                          <a:cs typeface="Arial" panose="020B0604020202020204" pitchFamily="34" charset="0"/>
                        </a:rPr>
                        <a:t>Immortality as a legacy </a:t>
                      </a:r>
                    </a:p>
                    <a:p>
                      <a:pPr marL="0" lvl="0" indent="0">
                        <a:buFont typeface="Arial" panose="020B0604020202020204" pitchFamily="34" charset="0"/>
                        <a:buNone/>
                      </a:pPr>
                      <a:r>
                        <a:rPr lang="en-GB" sz="1200" b="0" kern="1200" dirty="0">
                          <a:solidFill>
                            <a:schemeClr val="tx1"/>
                          </a:solidFill>
                          <a:effectLst/>
                          <a:latin typeface="Arial" panose="020B0604020202020204" pitchFamily="34" charset="0"/>
                          <a:ea typeface="+mn-ea"/>
                          <a:cs typeface="Arial" panose="020B0604020202020204" pitchFamily="34" charset="0"/>
                        </a:rPr>
                        <a:t>is the belief that there is no actual life after death and that we will only exist in what we leave behind. </a:t>
                      </a:r>
                    </a:p>
                    <a:p>
                      <a:pPr marL="0" lvl="0" indent="0">
                        <a:buFont typeface="Arial" panose="020B0604020202020204" pitchFamily="34" charset="0"/>
                        <a:buNone/>
                      </a:pPr>
                      <a:r>
                        <a:rPr lang="en-GB" sz="1200" b="1" kern="1200" dirty="0">
                          <a:solidFill>
                            <a:schemeClr val="tx1"/>
                          </a:solidFill>
                          <a:effectLst/>
                          <a:latin typeface="Arial" panose="020B0604020202020204" pitchFamily="34" charset="0"/>
                          <a:ea typeface="+mn-ea"/>
                          <a:cs typeface="Arial" panose="020B0604020202020204" pitchFamily="34" charset="0"/>
                        </a:rPr>
                        <a:t>Immortality as a memory of others </a:t>
                      </a:r>
                    </a:p>
                    <a:p>
                      <a:pPr marL="0" lvl="0" indent="0">
                        <a:buFont typeface="Arial" panose="020B0604020202020204" pitchFamily="34" charset="0"/>
                        <a:buNone/>
                      </a:pPr>
                      <a:r>
                        <a:rPr lang="en-GB" sz="1200" b="0" kern="1200" dirty="0">
                          <a:solidFill>
                            <a:schemeClr val="tx1"/>
                          </a:solidFill>
                          <a:effectLst/>
                          <a:latin typeface="Arial" panose="020B0604020202020204" pitchFamily="34" charset="0"/>
                          <a:ea typeface="+mn-ea"/>
                          <a:cs typeface="Arial" panose="020B0604020202020204" pitchFamily="34" charset="0"/>
                        </a:rPr>
                        <a:t>is the belief that there is no actual life after death and that we will only exist in the memories of family and friends.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chemeClr val="tx1"/>
                          </a:solidFill>
                          <a:latin typeface="Arial"/>
                          <a:cs typeface="Arial"/>
                        </a:rPr>
                        <a:t>Some non-religious people </a:t>
                      </a:r>
                      <a:r>
                        <a:rPr lang="en-GB" sz="1200" b="1" u="sng" dirty="0">
                          <a:solidFill>
                            <a:schemeClr val="tx1"/>
                          </a:solidFill>
                          <a:latin typeface="Arial"/>
                          <a:cs typeface="Arial"/>
                        </a:rPr>
                        <a:t>might believe</a:t>
                      </a:r>
                      <a:r>
                        <a:rPr lang="en-GB" sz="1200" b="1" u="none" dirty="0">
                          <a:solidFill>
                            <a:schemeClr val="tx1"/>
                          </a:solidFill>
                          <a:latin typeface="Arial"/>
                          <a:cs typeface="Arial"/>
                        </a:rPr>
                        <a:t> </a:t>
                      </a:r>
                      <a:r>
                        <a:rPr lang="en-GB" sz="1200" b="1" dirty="0">
                          <a:solidFill>
                            <a:schemeClr val="tx1"/>
                          </a:solidFill>
                          <a:latin typeface="Arial"/>
                          <a:cs typeface="Arial"/>
                        </a:rPr>
                        <a:t>that there is life after death because of the following reasons: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1" dirty="0">
                        <a:solidFill>
                          <a:schemeClr val="tx1"/>
                        </a:solidFill>
                        <a:latin typeface="Arial"/>
                        <a:cs typeface="Arial"/>
                      </a:endParaRPr>
                    </a:p>
                    <a:p>
                      <a:pPr marL="171450" lvl="0" indent="-171450" fontAlgn="auto">
                        <a:spcBef>
                          <a:spcPts val="0"/>
                        </a:spcBef>
                        <a:spcAft>
                          <a:spcPts val="0"/>
                        </a:spcAft>
                        <a:buFont typeface="Arial" panose="020B0604020202020204" pitchFamily="34" charset="0"/>
                        <a:buChar char="•"/>
                        <a:defRPr/>
                      </a:pPr>
                      <a:r>
                        <a:rPr lang="en-GB" sz="1200" b="1" dirty="0">
                          <a:solidFill>
                            <a:schemeClr val="tx1"/>
                          </a:solidFill>
                          <a:latin typeface="Arial" pitchFamily="34" charset="0"/>
                          <a:cs typeface="Arial" pitchFamily="34" charset="0"/>
                          <a:sym typeface="Wingdings" pitchFamily="2" charset="2"/>
                        </a:rPr>
                        <a:t>Near-death experiences (NDE). </a:t>
                      </a:r>
                      <a:r>
                        <a:rPr lang="en-GB" sz="1200" dirty="0">
                          <a:solidFill>
                            <a:schemeClr val="tx1"/>
                          </a:solidFill>
                          <a:latin typeface="Arial" pitchFamily="34" charset="0"/>
                          <a:cs typeface="Arial" pitchFamily="34" charset="0"/>
                          <a:sym typeface="Wingdings" pitchFamily="2" charset="2"/>
                        </a:rPr>
                        <a:t>People claim to have near-death experiences when they are classed as </a:t>
                      </a:r>
                      <a:r>
                        <a:rPr lang="en-GB" sz="1200" b="0" dirty="0">
                          <a:solidFill>
                            <a:schemeClr val="tx1"/>
                          </a:solidFill>
                          <a:latin typeface="Arial" pitchFamily="34" charset="0"/>
                          <a:cs typeface="Arial" pitchFamily="34" charset="0"/>
                          <a:sym typeface="Wingdings" pitchFamily="2" charset="2"/>
                        </a:rPr>
                        <a:t>clinically dead for </a:t>
                      </a:r>
                      <a:r>
                        <a:rPr lang="en-GB" sz="1200" dirty="0">
                          <a:solidFill>
                            <a:schemeClr val="tx1"/>
                          </a:solidFill>
                          <a:latin typeface="Arial" pitchFamily="34" charset="0"/>
                          <a:cs typeface="Arial" pitchFamily="34" charset="0"/>
                          <a:sym typeface="Wingdings" pitchFamily="2" charset="2"/>
                        </a:rPr>
                        <a:t>a short period then revived or it happens during a medical operation. They often describe feelings of peace; out of body experiences; seeing a bright light; and even meeting deceased relatives.</a:t>
                      </a:r>
                    </a:p>
                    <a:p>
                      <a:pPr marL="171450" lvl="0" indent="-171450" fontAlgn="auto">
                        <a:spcBef>
                          <a:spcPts val="0"/>
                        </a:spcBef>
                        <a:spcAft>
                          <a:spcPts val="0"/>
                        </a:spcAft>
                        <a:buFont typeface="Arial" panose="020B0604020202020204" pitchFamily="34" charset="0"/>
                        <a:buChar char="•"/>
                        <a:defRPr/>
                      </a:pPr>
                      <a:r>
                        <a:rPr lang="en-GB" sz="1200" b="1" dirty="0">
                          <a:solidFill>
                            <a:schemeClr val="tx1"/>
                          </a:solidFill>
                          <a:latin typeface="Arial" pitchFamily="34" charset="0"/>
                          <a:cs typeface="Arial" pitchFamily="34" charset="0"/>
                          <a:sym typeface="Wingdings" pitchFamily="2" charset="2"/>
                        </a:rPr>
                        <a:t>Paranormal activities. </a:t>
                      </a:r>
                      <a:r>
                        <a:rPr lang="en-GB" sz="1200" dirty="0">
                          <a:solidFill>
                            <a:schemeClr val="tx1"/>
                          </a:solidFill>
                          <a:latin typeface="Arial" pitchFamily="34" charset="0"/>
                          <a:cs typeface="Arial" pitchFamily="34" charset="0"/>
                          <a:sym typeface="Wingdings" pitchFamily="2" charset="2"/>
                        </a:rPr>
                        <a:t>Beliefs in </a:t>
                      </a:r>
                      <a:r>
                        <a:rPr lang="en-GB" sz="1200" b="1" dirty="0">
                          <a:solidFill>
                            <a:schemeClr val="tx1"/>
                          </a:solidFill>
                          <a:latin typeface="Arial" pitchFamily="34" charset="0"/>
                          <a:cs typeface="Arial" pitchFamily="34" charset="0"/>
                          <a:sym typeface="Wingdings" pitchFamily="2" charset="2"/>
                        </a:rPr>
                        <a:t>ghosts</a:t>
                      </a:r>
                      <a:r>
                        <a:rPr lang="en-GB" sz="1200" dirty="0">
                          <a:solidFill>
                            <a:schemeClr val="tx1"/>
                          </a:solidFill>
                          <a:latin typeface="Arial" pitchFamily="34" charset="0"/>
                          <a:cs typeface="Arial" pitchFamily="34" charset="0"/>
                          <a:sym typeface="Wingdings" pitchFamily="2" charset="2"/>
                        </a:rPr>
                        <a:t> and </a:t>
                      </a:r>
                      <a:r>
                        <a:rPr lang="en-GB" sz="1200" b="1" dirty="0">
                          <a:solidFill>
                            <a:schemeClr val="tx1"/>
                          </a:solidFill>
                          <a:latin typeface="Arial" pitchFamily="34" charset="0"/>
                          <a:cs typeface="Arial" pitchFamily="34" charset="0"/>
                          <a:sym typeface="Wingdings" pitchFamily="2" charset="2"/>
                        </a:rPr>
                        <a:t>Ouija boards </a:t>
                      </a:r>
                      <a:r>
                        <a:rPr lang="en-GB" sz="1200" dirty="0">
                          <a:solidFill>
                            <a:schemeClr val="tx1"/>
                          </a:solidFill>
                          <a:latin typeface="Arial" pitchFamily="34" charset="0"/>
                          <a:cs typeface="Arial" pitchFamily="34" charset="0"/>
                          <a:sym typeface="Wingdings" pitchFamily="2" charset="2"/>
                        </a:rPr>
                        <a:t>give some people reasons to believe that the spirits, or souls, of the dead live on. Some believe in </a:t>
                      </a:r>
                      <a:r>
                        <a:rPr lang="en-GB" sz="1200" b="1" dirty="0">
                          <a:solidFill>
                            <a:schemeClr val="tx1"/>
                          </a:solidFill>
                          <a:latin typeface="Arial" pitchFamily="34" charset="0"/>
                          <a:cs typeface="Arial" pitchFamily="34" charset="0"/>
                          <a:sym typeface="Wingdings" pitchFamily="2" charset="2"/>
                        </a:rPr>
                        <a:t>Mediums </a:t>
                      </a:r>
                      <a:r>
                        <a:rPr lang="en-GB" sz="1200" b="0" dirty="0">
                          <a:solidFill>
                            <a:schemeClr val="tx1"/>
                          </a:solidFill>
                          <a:latin typeface="Arial" pitchFamily="34" charset="0"/>
                          <a:cs typeface="Arial" pitchFamily="34" charset="0"/>
                          <a:sym typeface="Wingdings" pitchFamily="2" charset="2"/>
                        </a:rPr>
                        <a:t>who </a:t>
                      </a:r>
                      <a:r>
                        <a:rPr lang="en-GB" sz="1200" dirty="0">
                          <a:solidFill>
                            <a:schemeClr val="tx1"/>
                          </a:solidFill>
                          <a:latin typeface="Arial" pitchFamily="34" charset="0"/>
                          <a:cs typeface="Arial" pitchFamily="34" charset="0"/>
                          <a:sym typeface="Wingdings" pitchFamily="2" charset="2"/>
                        </a:rPr>
                        <a:t>claim evidence for life after death by contacting people’s dead relatives and telling them things only their relatives could know.</a:t>
                      </a:r>
                      <a:endParaRPr lang="en-GB" sz="1200" b="1" dirty="0">
                        <a:solidFill>
                          <a:schemeClr val="tx1"/>
                        </a:solidFill>
                        <a:latin typeface="Arial" pitchFamily="34" charset="0"/>
                        <a:cs typeface="Arial" pitchFamily="34" charset="0"/>
                        <a:sym typeface="Wingdings" pitchFamily="2" charset="2"/>
                      </a:endParaRPr>
                    </a:p>
                    <a:p>
                      <a:pPr marL="171450" lvl="0" indent="-171450">
                        <a:buFont typeface="Arial" panose="020B0604020202020204" pitchFamily="34" charset="0"/>
                        <a:buChar char="•"/>
                      </a:pPr>
                      <a:endParaRPr lang="en-GB" sz="1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9422556"/>
                  </a:ext>
                </a:extLst>
              </a:tr>
              <a:tr h="3119732">
                <a:tc gridSpan="2">
                  <a:txBody>
                    <a:bodyPr/>
                    <a:lstStyle/>
                    <a:p>
                      <a:pPr marL="0" indent="0">
                        <a:buFont typeface="Arial" panose="020B0604020202020204" pitchFamily="34" charset="0"/>
                        <a:buNone/>
                      </a:pPr>
                      <a:r>
                        <a:rPr lang="en-GB" sz="1200" b="1" i="0" u="sng" kern="1200" dirty="0">
                          <a:solidFill>
                            <a:schemeClr val="tx1"/>
                          </a:solidFill>
                          <a:effectLst/>
                          <a:latin typeface="Arial" panose="020B0604020202020204" pitchFamily="34" charset="0"/>
                          <a:ea typeface="+mn-ea"/>
                          <a:cs typeface="Arial" panose="020B0604020202020204" pitchFamily="34" charset="0"/>
                        </a:rPr>
                        <a:t>Reincarnation</a:t>
                      </a:r>
                    </a:p>
                    <a:p>
                      <a:pPr marL="0" indent="0">
                        <a:buFont typeface="Arial" panose="020B0604020202020204" pitchFamily="34" charset="0"/>
                        <a:buNone/>
                      </a:pPr>
                      <a:endParaRPr lang="en-GB" sz="400" b="1" i="0" u="sng"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dirty="0">
                          <a:solidFill>
                            <a:schemeClr val="tx1"/>
                          </a:solidFill>
                          <a:latin typeface="Arial" panose="020B0604020202020204" pitchFamily="34" charset="0"/>
                          <a:cs typeface="Arial" panose="020B0604020202020204" pitchFamily="34" charset="0"/>
                        </a:rPr>
                        <a:t>Reincarnation is usually associated with </a:t>
                      </a:r>
                      <a:r>
                        <a:rPr lang="en-GB" sz="1200" b="1" u="none" dirty="0">
                          <a:solidFill>
                            <a:schemeClr val="tx1"/>
                          </a:solidFill>
                          <a:latin typeface="Arial" panose="020B0604020202020204" pitchFamily="34" charset="0"/>
                          <a:cs typeface="Arial" panose="020B0604020202020204" pitchFamily="34" charset="0"/>
                        </a:rPr>
                        <a:t>Hinduism</a:t>
                      </a:r>
                      <a:r>
                        <a:rPr lang="en-GB" sz="1200" u="none" dirty="0">
                          <a:solidFill>
                            <a:schemeClr val="tx1"/>
                          </a:solidFill>
                          <a:latin typeface="Arial" panose="020B0604020202020204" pitchFamily="34" charset="0"/>
                          <a:cs typeface="Arial" panose="020B0604020202020204" pitchFamily="34" charset="0"/>
                        </a:rPr>
                        <a:t>, </a:t>
                      </a:r>
                      <a:r>
                        <a:rPr lang="en-GB" sz="1200" b="1" u="none" dirty="0">
                          <a:solidFill>
                            <a:schemeClr val="tx1"/>
                          </a:solidFill>
                          <a:latin typeface="Arial" panose="020B0604020202020204" pitchFamily="34" charset="0"/>
                          <a:cs typeface="Arial" panose="020B0604020202020204" pitchFamily="34" charset="0"/>
                        </a:rPr>
                        <a:t>Sikhism</a:t>
                      </a:r>
                      <a:r>
                        <a:rPr lang="en-GB" sz="1200" u="none" dirty="0">
                          <a:solidFill>
                            <a:schemeClr val="tx1"/>
                          </a:solidFill>
                          <a:latin typeface="Arial" panose="020B0604020202020204" pitchFamily="34" charset="0"/>
                          <a:cs typeface="Arial" panose="020B0604020202020204" pitchFamily="34" charset="0"/>
                        </a:rPr>
                        <a:t> and </a:t>
                      </a:r>
                      <a:r>
                        <a:rPr lang="en-GB" sz="1200" b="1" u="none" dirty="0">
                          <a:solidFill>
                            <a:schemeClr val="tx1"/>
                          </a:solidFill>
                          <a:latin typeface="Arial" panose="020B0604020202020204" pitchFamily="34" charset="0"/>
                          <a:cs typeface="Arial" panose="020B0604020202020204" pitchFamily="34" charset="0"/>
                        </a:rPr>
                        <a:t>Buddhism</a:t>
                      </a:r>
                      <a:r>
                        <a:rPr lang="en-GB" sz="1200" u="none" dirty="0">
                          <a:solidFill>
                            <a:schemeClr val="tx1"/>
                          </a:solidFill>
                          <a:latin typeface="Arial" panose="020B0604020202020204" pitchFamily="34" charset="0"/>
                          <a:cs typeface="Arial" panose="020B0604020202020204" pitchFamily="34" charset="0"/>
                        </a:rPr>
                        <a:t> but </a:t>
                      </a:r>
                      <a:r>
                        <a:rPr lang="en-GB" sz="1200" b="1" u="none" dirty="0">
                          <a:solidFill>
                            <a:schemeClr val="tx1"/>
                          </a:solidFill>
                          <a:latin typeface="Arial" panose="020B0604020202020204" pitchFamily="34" charset="0"/>
                          <a:cs typeface="Arial" panose="020B0604020202020204" pitchFamily="34" charset="0"/>
                        </a:rPr>
                        <a:t>some non-religious people </a:t>
                      </a:r>
                      <a:r>
                        <a:rPr lang="en-GB" sz="1200" u="none" dirty="0">
                          <a:solidFill>
                            <a:schemeClr val="tx1"/>
                          </a:solidFill>
                          <a:latin typeface="Arial" panose="020B0604020202020204" pitchFamily="34" charset="0"/>
                          <a:cs typeface="Arial" panose="020B0604020202020204" pitchFamily="34" charset="0"/>
                        </a:rPr>
                        <a:t>have also</a:t>
                      </a:r>
                      <a:r>
                        <a:rPr lang="en-GB" sz="1200" u="none" baseline="0" dirty="0">
                          <a:solidFill>
                            <a:schemeClr val="tx1"/>
                          </a:solidFill>
                          <a:latin typeface="Arial" panose="020B0604020202020204" pitchFamily="34" charset="0"/>
                          <a:cs typeface="Arial" panose="020B0604020202020204" pitchFamily="34" charset="0"/>
                        </a:rPr>
                        <a:t> </a:t>
                      </a:r>
                      <a:r>
                        <a:rPr lang="en-GB" sz="1200" u="none" dirty="0">
                          <a:solidFill>
                            <a:schemeClr val="tx1"/>
                          </a:solidFill>
                          <a:latin typeface="Arial" panose="020B0604020202020204" pitchFamily="34" charset="0"/>
                          <a:cs typeface="Arial" panose="020B0604020202020204" pitchFamily="34" charset="0"/>
                        </a:rPr>
                        <a:t>adopted the idea.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u="none" kern="1200" dirty="0">
                          <a:solidFill>
                            <a:schemeClr val="tx1"/>
                          </a:solidFill>
                          <a:effectLst/>
                          <a:latin typeface="Arial" panose="020B0604020202020204" pitchFamily="34" charset="0"/>
                          <a:ea typeface="+mn-ea"/>
                          <a:cs typeface="Arial" panose="020B0604020202020204" pitchFamily="34" charset="0"/>
                        </a:rPr>
                        <a:t>Reincarnation is the belief that existence is a cycle of birth, life, death and rebirth. </a:t>
                      </a:r>
                    </a:p>
                    <a:p>
                      <a:pPr marL="171450" indent="-171450">
                        <a:buFont typeface="Arial" panose="020B0604020202020204" pitchFamily="34" charset="0"/>
                        <a:buChar char="•"/>
                      </a:pPr>
                      <a:r>
                        <a:rPr lang="en-GB" sz="1200" u="none" kern="1200" dirty="0">
                          <a:solidFill>
                            <a:schemeClr val="tx1"/>
                          </a:solidFill>
                          <a:effectLst/>
                          <a:latin typeface="Arial" panose="020B0604020202020204" pitchFamily="34" charset="0"/>
                          <a:ea typeface="+mn-ea"/>
                          <a:cs typeface="Arial" panose="020B0604020202020204" pitchFamily="34" charset="0"/>
                        </a:rPr>
                        <a:t>Rebirth is decided by a person’s </a:t>
                      </a:r>
                      <a:r>
                        <a:rPr lang="en-GB" sz="1200" b="1" u="none" kern="1200" dirty="0">
                          <a:solidFill>
                            <a:schemeClr val="tx1"/>
                          </a:solidFill>
                          <a:effectLst/>
                          <a:latin typeface="Arial" panose="020B0604020202020204" pitchFamily="34" charset="0"/>
                          <a:ea typeface="+mn-ea"/>
                          <a:cs typeface="Arial" panose="020B0604020202020204" pitchFamily="34" charset="0"/>
                        </a:rPr>
                        <a:t>karma</a:t>
                      </a:r>
                      <a:r>
                        <a:rPr lang="en-GB" sz="1200" u="none" kern="1200" dirty="0">
                          <a:solidFill>
                            <a:schemeClr val="tx1"/>
                          </a:solidFill>
                          <a:effectLst/>
                          <a:latin typeface="Arial" panose="020B0604020202020204" pitchFamily="34" charset="0"/>
                          <a:ea typeface="+mn-ea"/>
                          <a:cs typeface="Arial" panose="020B0604020202020204" pitchFamily="34" charset="0"/>
                        </a:rPr>
                        <a:t> and how a person lived and performed actions in their previous life.</a:t>
                      </a:r>
                    </a:p>
                    <a:p>
                      <a:pPr marL="171450" indent="-171450">
                        <a:buFont typeface="Arial" panose="020B0604020202020204" pitchFamily="34" charset="0"/>
                        <a:buChar char="•"/>
                      </a:pPr>
                      <a:r>
                        <a:rPr lang="en-GB" sz="1200" b="0" u="none" dirty="0">
                          <a:solidFill>
                            <a:schemeClr val="tx1"/>
                          </a:solidFill>
                          <a:latin typeface="Arial" panose="020B0604020202020204" pitchFamily="34" charset="0"/>
                          <a:cs typeface="Arial" panose="020B0604020202020204" pitchFamily="34" charset="0"/>
                        </a:rPr>
                        <a:t>Hindus, Sikhs and Buddhists say the actions you do in this life will determine what you come as in your                                                      next life in this world. </a:t>
                      </a:r>
                    </a:p>
                    <a:p>
                      <a:pPr marL="171450" indent="-171450">
                        <a:buFont typeface="Arial" panose="020B0604020202020204" pitchFamily="34" charset="0"/>
                        <a:buChar char="•"/>
                      </a:pPr>
                      <a:r>
                        <a:rPr lang="en-GB" sz="1200" b="0" u="none" dirty="0">
                          <a:solidFill>
                            <a:schemeClr val="tx1"/>
                          </a:solidFill>
                          <a:latin typeface="Arial" panose="020B0604020202020204" pitchFamily="34" charset="0"/>
                          <a:cs typeface="Arial" panose="020B0604020202020204" pitchFamily="34" charset="0"/>
                        </a:rPr>
                        <a:t>Good karma can be accumulated by the following:</a:t>
                      </a:r>
                    </a:p>
                    <a:p>
                      <a:pPr marL="628650" lvl="1" indent="-171450" algn="l">
                        <a:buFont typeface="Wingdings" pitchFamily="2" charset="2"/>
                        <a:buChar char="Ø"/>
                      </a:pPr>
                      <a:r>
                        <a:rPr lang="en-GB" sz="1200" b="1" u="none" dirty="0">
                          <a:solidFill>
                            <a:schemeClr val="tx1"/>
                          </a:solidFill>
                          <a:latin typeface="Arial" panose="020B0604020202020204" pitchFamily="34" charset="0"/>
                          <a:cs typeface="Arial" panose="020B0604020202020204" pitchFamily="34" charset="0"/>
                        </a:rPr>
                        <a:t>Hindus</a:t>
                      </a:r>
                      <a:r>
                        <a:rPr lang="en-GB" sz="1200" b="0" u="none" dirty="0">
                          <a:solidFill>
                            <a:schemeClr val="tx1"/>
                          </a:solidFill>
                          <a:latin typeface="Arial" panose="020B0604020202020204" pitchFamily="34" charset="0"/>
                          <a:cs typeface="Arial" panose="020B0604020202020204" pitchFamily="34" charset="0"/>
                        </a:rPr>
                        <a:t>: Following the </a:t>
                      </a:r>
                      <a:r>
                        <a:rPr lang="en-GB" sz="1200" b="1" u="none" dirty="0">
                          <a:solidFill>
                            <a:schemeClr val="tx1"/>
                          </a:solidFill>
                          <a:latin typeface="Arial" panose="020B0604020202020204" pitchFamily="34" charset="0"/>
                          <a:cs typeface="Arial" panose="020B0604020202020204" pitchFamily="34" charset="0"/>
                        </a:rPr>
                        <a:t>Vedas</a:t>
                      </a:r>
                      <a:r>
                        <a:rPr lang="en-GB" sz="1200" b="0" u="none" dirty="0">
                          <a:solidFill>
                            <a:schemeClr val="tx1"/>
                          </a:solidFill>
                          <a:latin typeface="Arial" panose="020B0604020202020204" pitchFamily="34" charset="0"/>
                          <a:cs typeface="Arial" panose="020B0604020202020204" pitchFamily="34" charset="0"/>
                        </a:rPr>
                        <a:t> and completing your </a:t>
                      </a:r>
                      <a:r>
                        <a:rPr lang="en-GB" sz="1200" b="1" u="none" dirty="0">
                          <a:solidFill>
                            <a:schemeClr val="tx1"/>
                          </a:solidFill>
                          <a:latin typeface="Arial" panose="020B0604020202020204" pitchFamily="34" charset="0"/>
                          <a:cs typeface="Arial" panose="020B0604020202020204" pitchFamily="34" charset="0"/>
                        </a:rPr>
                        <a:t>dharma.</a:t>
                      </a:r>
                      <a:endParaRPr lang="en-GB" sz="1200" b="0" u="none" dirty="0">
                        <a:solidFill>
                          <a:schemeClr val="tx1"/>
                        </a:solidFill>
                        <a:latin typeface="Arial" panose="020B0604020202020204" pitchFamily="34" charset="0"/>
                        <a:cs typeface="Arial" panose="020B0604020202020204" pitchFamily="34" charset="0"/>
                      </a:endParaRPr>
                    </a:p>
                    <a:p>
                      <a:pPr marL="628650" lvl="1" indent="-171450" algn="l">
                        <a:buFont typeface="Wingdings" pitchFamily="2" charset="2"/>
                        <a:buChar char="Ø"/>
                      </a:pPr>
                      <a:r>
                        <a:rPr lang="en-GB" sz="1200" b="1" u="none" dirty="0">
                          <a:solidFill>
                            <a:schemeClr val="tx1"/>
                          </a:solidFill>
                          <a:latin typeface="Arial" panose="020B0604020202020204" pitchFamily="34" charset="0"/>
                          <a:cs typeface="Arial" panose="020B0604020202020204" pitchFamily="34" charset="0"/>
                        </a:rPr>
                        <a:t>Sikhs</a:t>
                      </a:r>
                      <a:r>
                        <a:rPr lang="en-GB" sz="1200" b="0" u="none" dirty="0">
                          <a:solidFill>
                            <a:schemeClr val="tx1"/>
                          </a:solidFill>
                          <a:latin typeface="Arial" panose="020B0604020202020204" pitchFamily="34" charset="0"/>
                          <a:cs typeface="Arial" panose="020B0604020202020204" pitchFamily="34" charset="0"/>
                        </a:rPr>
                        <a:t>: Following the teachings of the </a:t>
                      </a:r>
                      <a:r>
                        <a:rPr lang="en-GB" sz="1200" b="1" u="none" dirty="0">
                          <a:solidFill>
                            <a:schemeClr val="tx1"/>
                          </a:solidFill>
                          <a:latin typeface="Arial" panose="020B0604020202020204" pitchFamily="34" charset="0"/>
                          <a:cs typeface="Arial" panose="020B0604020202020204" pitchFamily="34" charset="0"/>
                        </a:rPr>
                        <a:t>gurus</a:t>
                      </a:r>
                      <a:r>
                        <a:rPr lang="en-GB" sz="1200" b="0" u="none" dirty="0">
                          <a:solidFill>
                            <a:schemeClr val="tx1"/>
                          </a:solidFill>
                          <a:latin typeface="Arial" panose="020B0604020202020204" pitchFamily="34" charset="0"/>
                          <a:cs typeface="Arial" panose="020B0604020202020204" pitchFamily="34" charset="0"/>
                        </a:rPr>
                        <a:t> and carrying out the three types of </a:t>
                      </a:r>
                      <a:r>
                        <a:rPr lang="en-GB" sz="1200" b="1" u="none" dirty="0" err="1">
                          <a:solidFill>
                            <a:schemeClr val="tx1"/>
                          </a:solidFill>
                          <a:latin typeface="Arial" panose="020B0604020202020204" pitchFamily="34" charset="0"/>
                          <a:cs typeface="Arial" panose="020B0604020202020204" pitchFamily="34" charset="0"/>
                        </a:rPr>
                        <a:t>sewa</a:t>
                      </a:r>
                      <a:r>
                        <a:rPr lang="en-GB" sz="1200" b="1" u="none" dirty="0">
                          <a:solidFill>
                            <a:schemeClr val="tx1"/>
                          </a:solidFill>
                          <a:latin typeface="Arial" panose="020B0604020202020204" pitchFamily="34" charset="0"/>
                          <a:cs typeface="Arial" panose="020B0604020202020204" pitchFamily="34" charset="0"/>
                        </a:rPr>
                        <a:t>.</a:t>
                      </a:r>
                    </a:p>
                    <a:p>
                      <a:pPr marL="628650" lvl="1" indent="-171450" algn="l">
                        <a:buFont typeface="Wingdings" pitchFamily="2" charset="2"/>
                        <a:buChar char="Ø"/>
                      </a:pPr>
                      <a:r>
                        <a:rPr lang="en-GB" sz="1200" b="1" u="none" dirty="0">
                          <a:solidFill>
                            <a:schemeClr val="tx1"/>
                          </a:solidFill>
                          <a:latin typeface="Arial" panose="020B0604020202020204" pitchFamily="34" charset="0"/>
                          <a:cs typeface="Arial" panose="020B0604020202020204" pitchFamily="34" charset="0"/>
                        </a:rPr>
                        <a:t>Buddhists</a:t>
                      </a:r>
                      <a:r>
                        <a:rPr lang="en-GB" sz="1200" b="0" u="none" dirty="0">
                          <a:solidFill>
                            <a:schemeClr val="tx1"/>
                          </a:solidFill>
                          <a:latin typeface="Arial" panose="020B0604020202020204" pitchFamily="34" charset="0"/>
                          <a:cs typeface="Arial" panose="020B0604020202020204" pitchFamily="34" charset="0"/>
                        </a:rPr>
                        <a:t>: Following the </a:t>
                      </a:r>
                      <a:r>
                        <a:rPr lang="en-GB" sz="1200" b="1" u="none" dirty="0">
                          <a:solidFill>
                            <a:schemeClr val="tx1"/>
                          </a:solidFill>
                          <a:latin typeface="Arial" panose="020B0604020202020204" pitchFamily="34" charset="0"/>
                          <a:cs typeface="Arial" panose="020B0604020202020204" pitchFamily="34" charset="0"/>
                        </a:rPr>
                        <a:t>Eightfold Path </a:t>
                      </a:r>
                      <a:r>
                        <a:rPr lang="en-GB" sz="1200" b="0" u="none" dirty="0">
                          <a:solidFill>
                            <a:schemeClr val="tx1"/>
                          </a:solidFill>
                          <a:latin typeface="Arial" panose="020B0604020202020204" pitchFamily="34" charset="0"/>
                          <a:cs typeface="Arial" panose="020B0604020202020204" pitchFamily="34" charset="0"/>
                        </a:rPr>
                        <a:t>and accepting the </a:t>
                      </a:r>
                      <a:r>
                        <a:rPr lang="en-GB" sz="1200" b="1" u="none" dirty="0">
                          <a:solidFill>
                            <a:schemeClr val="tx1"/>
                          </a:solidFill>
                          <a:latin typeface="Arial" panose="020B0604020202020204" pitchFamily="34" charset="0"/>
                          <a:cs typeface="Arial" panose="020B0604020202020204" pitchFamily="34" charset="0"/>
                        </a:rPr>
                        <a:t>Four Noble Truths.</a:t>
                      </a:r>
                      <a:endParaRPr lang="en-GB" sz="500" b="1" u="none" dirty="0">
                        <a:solidFill>
                          <a:schemeClr val="tx1"/>
                        </a:solidFill>
                        <a:latin typeface="Arial" panose="020B0604020202020204" pitchFamily="34" charset="0"/>
                        <a:cs typeface="Arial" panose="020B0604020202020204" pitchFamily="34" charset="0"/>
                      </a:endParaRPr>
                    </a:p>
                    <a:p>
                      <a:pPr marL="171450" lvl="0" indent="-171450" algn="l">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If a person’s karma is really good, then instead of reincarnation or rebirth, the following will happen:</a:t>
                      </a:r>
                      <a:endParaRPr lang="en-GB" sz="400" b="1" dirty="0">
                        <a:solidFill>
                          <a:schemeClr val="tx1"/>
                        </a:solidFill>
                        <a:latin typeface="Arial" panose="020B0604020202020204" pitchFamily="34" charset="0"/>
                        <a:cs typeface="Arial" panose="020B0604020202020204" pitchFamily="34" charset="0"/>
                      </a:endParaRPr>
                    </a:p>
                    <a:p>
                      <a:pPr marL="628650" lvl="1" indent="-171450" algn="l">
                        <a:buFont typeface="Wingdings" pitchFamily="2" charset="2"/>
                        <a:buChar char="Ø"/>
                      </a:pPr>
                      <a:r>
                        <a:rPr lang="en-GB" sz="1200" b="1" dirty="0">
                          <a:solidFill>
                            <a:schemeClr val="tx1"/>
                          </a:solidFill>
                          <a:latin typeface="Arial" panose="020B0604020202020204" pitchFamily="34" charset="0"/>
                          <a:cs typeface="Arial" panose="020B0604020202020204" pitchFamily="34" charset="0"/>
                        </a:rPr>
                        <a:t>Hindus: </a:t>
                      </a:r>
                      <a:r>
                        <a:rPr lang="en-GB" sz="1200" b="0" dirty="0">
                          <a:solidFill>
                            <a:schemeClr val="tx1"/>
                          </a:solidFill>
                          <a:latin typeface="Arial" panose="020B0604020202020204" pitchFamily="34" charset="0"/>
                          <a:cs typeface="Arial" panose="020B0604020202020204" pitchFamily="34" charset="0"/>
                        </a:rPr>
                        <a:t>the </a:t>
                      </a:r>
                      <a:r>
                        <a:rPr lang="en-GB" sz="1200" b="0" u="sng" dirty="0">
                          <a:solidFill>
                            <a:schemeClr val="tx1"/>
                          </a:solidFill>
                          <a:latin typeface="Arial" panose="020B0604020202020204" pitchFamily="34" charset="0"/>
                          <a:cs typeface="Arial" panose="020B0604020202020204" pitchFamily="34" charset="0"/>
                        </a:rPr>
                        <a:t>soul</a:t>
                      </a:r>
                      <a:r>
                        <a:rPr lang="en-GB" sz="1200" b="0" dirty="0">
                          <a:solidFill>
                            <a:schemeClr val="tx1"/>
                          </a:solidFill>
                          <a:latin typeface="Arial" panose="020B0604020202020204" pitchFamily="34" charset="0"/>
                          <a:cs typeface="Arial" panose="020B0604020202020204" pitchFamily="34" charset="0"/>
                        </a:rPr>
                        <a:t> (</a:t>
                      </a:r>
                      <a:r>
                        <a:rPr lang="en-GB" sz="1200" b="1" dirty="0">
                          <a:solidFill>
                            <a:schemeClr val="tx1"/>
                          </a:solidFill>
                          <a:latin typeface="Arial" panose="020B0604020202020204" pitchFamily="34" charset="0"/>
                          <a:cs typeface="Arial" panose="020B0604020202020204" pitchFamily="34" charset="0"/>
                        </a:rPr>
                        <a:t>atman</a:t>
                      </a:r>
                      <a:r>
                        <a:rPr lang="en-GB" sz="1200" b="0" dirty="0">
                          <a:solidFill>
                            <a:schemeClr val="tx1"/>
                          </a:solidFill>
                          <a:latin typeface="Arial" panose="020B0604020202020204" pitchFamily="34" charset="0"/>
                          <a:cs typeface="Arial" panose="020B0604020202020204" pitchFamily="34" charset="0"/>
                        </a:rPr>
                        <a:t>) breaks free from the cycle and attains </a:t>
                      </a:r>
                      <a:r>
                        <a:rPr lang="en-GB" sz="1200" b="1" dirty="0">
                          <a:solidFill>
                            <a:schemeClr val="tx1"/>
                          </a:solidFill>
                          <a:latin typeface="Arial" panose="020B0604020202020204" pitchFamily="34" charset="0"/>
                          <a:cs typeface="Arial" panose="020B0604020202020204" pitchFamily="34" charset="0"/>
                        </a:rPr>
                        <a:t>Moksha </a:t>
                      </a:r>
                      <a:r>
                        <a:rPr lang="en-GB" sz="1200" b="0" i="1" dirty="0">
                          <a:solidFill>
                            <a:schemeClr val="tx1"/>
                          </a:solidFill>
                          <a:latin typeface="Arial" panose="020B0604020202020204" pitchFamily="34" charset="0"/>
                          <a:cs typeface="Arial" panose="020B0604020202020204" pitchFamily="34" charset="0"/>
                        </a:rPr>
                        <a:t>(soul absorbs with </a:t>
                      </a:r>
                      <a:r>
                        <a:rPr lang="en-GB" sz="1200" b="1" i="1" dirty="0">
                          <a:solidFill>
                            <a:schemeClr val="tx1"/>
                          </a:solidFill>
                          <a:latin typeface="Arial" panose="020B0604020202020204" pitchFamily="34" charset="0"/>
                          <a:cs typeface="Arial" panose="020B0604020202020204" pitchFamily="34" charset="0"/>
                        </a:rPr>
                        <a:t>Brahman</a:t>
                      </a:r>
                      <a:r>
                        <a:rPr lang="en-GB" sz="1200" b="0" i="1" dirty="0">
                          <a:solidFill>
                            <a:schemeClr val="tx1"/>
                          </a:solidFill>
                          <a:latin typeface="Arial" panose="020B0604020202020204" pitchFamily="34" charset="0"/>
                          <a:cs typeface="Arial" panose="020B0604020202020204" pitchFamily="34" charset="0"/>
                        </a:rPr>
                        <a:t>).</a:t>
                      </a:r>
                    </a:p>
                    <a:p>
                      <a:pPr marL="628650" lvl="1" indent="-171450" algn="l">
                        <a:buFont typeface="Wingdings" pitchFamily="2" charset="2"/>
                        <a:buChar char="Ø"/>
                      </a:pPr>
                      <a:r>
                        <a:rPr lang="en-GB" sz="1200" b="1" dirty="0">
                          <a:solidFill>
                            <a:schemeClr val="tx1"/>
                          </a:solidFill>
                          <a:latin typeface="Arial" panose="020B0604020202020204" pitchFamily="34" charset="0"/>
                          <a:cs typeface="Arial" panose="020B0604020202020204" pitchFamily="34" charset="0"/>
                        </a:rPr>
                        <a:t>Sikhs: </a:t>
                      </a:r>
                      <a:r>
                        <a:rPr lang="en-GB" sz="1200" b="0" dirty="0">
                          <a:solidFill>
                            <a:schemeClr val="tx1"/>
                          </a:solidFill>
                          <a:latin typeface="Arial" panose="020B0604020202020204" pitchFamily="34" charset="0"/>
                          <a:cs typeface="Arial" panose="020B0604020202020204" pitchFamily="34" charset="0"/>
                        </a:rPr>
                        <a:t>the </a:t>
                      </a:r>
                      <a:r>
                        <a:rPr lang="en-GB" sz="1200" b="0" u="sng" dirty="0">
                          <a:solidFill>
                            <a:schemeClr val="tx1"/>
                          </a:solidFill>
                          <a:latin typeface="Arial" panose="020B0604020202020204" pitchFamily="34" charset="0"/>
                          <a:cs typeface="Arial" panose="020B0604020202020204" pitchFamily="34" charset="0"/>
                        </a:rPr>
                        <a:t>soul</a:t>
                      </a:r>
                      <a:r>
                        <a:rPr lang="en-GB" sz="1200" b="0" dirty="0">
                          <a:solidFill>
                            <a:schemeClr val="tx1"/>
                          </a:solidFill>
                          <a:latin typeface="Arial" panose="020B0604020202020204" pitchFamily="34" charset="0"/>
                          <a:cs typeface="Arial" panose="020B0604020202020204" pitchFamily="34" charset="0"/>
                        </a:rPr>
                        <a:t> breaks free from the cycle and attains </a:t>
                      </a:r>
                      <a:r>
                        <a:rPr lang="en-GB" sz="1200" b="1" dirty="0">
                          <a:solidFill>
                            <a:schemeClr val="tx1"/>
                          </a:solidFill>
                          <a:latin typeface="Arial" panose="020B0604020202020204" pitchFamily="34" charset="0"/>
                          <a:cs typeface="Arial" panose="020B0604020202020204" pitchFamily="34" charset="0"/>
                        </a:rPr>
                        <a:t>Mukti</a:t>
                      </a:r>
                      <a:r>
                        <a:rPr lang="en-GB" sz="1200" b="0" dirty="0">
                          <a:solidFill>
                            <a:schemeClr val="tx1"/>
                          </a:solidFill>
                          <a:latin typeface="Arial" panose="020B0604020202020204" pitchFamily="34" charset="0"/>
                          <a:cs typeface="Arial" panose="020B0604020202020204" pitchFamily="34" charset="0"/>
                        </a:rPr>
                        <a:t> </a:t>
                      </a:r>
                      <a:r>
                        <a:rPr lang="en-GB" sz="1200" b="0" i="1" dirty="0">
                          <a:solidFill>
                            <a:schemeClr val="tx1"/>
                          </a:solidFill>
                          <a:latin typeface="Arial" panose="020B0604020202020204" pitchFamily="34" charset="0"/>
                          <a:cs typeface="Arial" panose="020B0604020202020204" pitchFamily="34" charset="0"/>
                        </a:rPr>
                        <a:t>(soul connects with </a:t>
                      </a:r>
                      <a:r>
                        <a:rPr lang="en-GB" sz="1200" b="1" i="1" dirty="0">
                          <a:solidFill>
                            <a:schemeClr val="tx1"/>
                          </a:solidFill>
                          <a:latin typeface="Arial" panose="020B0604020202020204" pitchFamily="34" charset="0"/>
                          <a:cs typeface="Arial" panose="020B0604020202020204" pitchFamily="34" charset="0"/>
                        </a:rPr>
                        <a:t>Waheguru</a:t>
                      </a:r>
                      <a:r>
                        <a:rPr lang="en-GB" sz="1200" b="0" i="1" dirty="0">
                          <a:solidFill>
                            <a:schemeClr val="tx1"/>
                          </a:solidFill>
                          <a:latin typeface="Arial" panose="020B0604020202020204" pitchFamily="34" charset="0"/>
                          <a:cs typeface="Arial" panose="020B0604020202020204" pitchFamily="34" charset="0"/>
                        </a:rPr>
                        <a:t>).</a:t>
                      </a:r>
                    </a:p>
                    <a:p>
                      <a:pPr marL="628650" lvl="1" indent="-171450" algn="l">
                        <a:buFont typeface="Wingdings" pitchFamily="2" charset="2"/>
                        <a:buChar char="Ø"/>
                      </a:pPr>
                      <a:r>
                        <a:rPr lang="en-GB" sz="1200" b="1" dirty="0">
                          <a:solidFill>
                            <a:schemeClr val="tx1"/>
                          </a:solidFill>
                          <a:latin typeface="Arial" panose="020B0604020202020204" pitchFamily="34" charset="0"/>
                          <a:cs typeface="Arial" panose="020B0604020202020204" pitchFamily="34" charset="0"/>
                        </a:rPr>
                        <a:t>Buddhists: </a:t>
                      </a:r>
                      <a:r>
                        <a:rPr lang="en-GB" sz="1200" b="0" dirty="0">
                          <a:solidFill>
                            <a:schemeClr val="tx1"/>
                          </a:solidFill>
                          <a:latin typeface="Arial" panose="020B0604020202020204" pitchFamily="34" charset="0"/>
                          <a:cs typeface="Arial" panose="020B0604020202020204" pitchFamily="34" charset="0"/>
                        </a:rPr>
                        <a:t>The </a:t>
                      </a:r>
                      <a:r>
                        <a:rPr lang="en-GB" sz="1200" b="0" u="sng" dirty="0">
                          <a:solidFill>
                            <a:schemeClr val="tx1"/>
                          </a:solidFill>
                          <a:latin typeface="Arial" panose="020B0604020202020204" pitchFamily="34" charset="0"/>
                          <a:cs typeface="Arial" panose="020B0604020202020204" pitchFamily="34" charset="0"/>
                        </a:rPr>
                        <a:t>energy</a:t>
                      </a:r>
                      <a:r>
                        <a:rPr lang="en-GB" sz="1200" b="0" dirty="0">
                          <a:solidFill>
                            <a:schemeClr val="tx1"/>
                          </a:solidFill>
                          <a:latin typeface="Arial" panose="020B0604020202020204" pitchFamily="34" charset="0"/>
                          <a:cs typeface="Arial" panose="020B0604020202020204" pitchFamily="34" charset="0"/>
                        </a:rPr>
                        <a:t> of a person breaks free from the cycle and attains </a:t>
                      </a:r>
                      <a:r>
                        <a:rPr lang="en-GB" sz="1200" b="1" dirty="0">
                          <a:solidFill>
                            <a:schemeClr val="tx1"/>
                          </a:solidFill>
                          <a:latin typeface="Arial" panose="020B0604020202020204" pitchFamily="34" charset="0"/>
                          <a:cs typeface="Arial" panose="020B0604020202020204" pitchFamily="34" charset="0"/>
                        </a:rPr>
                        <a:t>Nirvana </a:t>
                      </a:r>
                      <a:r>
                        <a:rPr lang="en-GB" sz="1200" b="0" dirty="0">
                          <a:solidFill>
                            <a:schemeClr val="tx1"/>
                          </a:solidFill>
                          <a:latin typeface="Arial" panose="020B0604020202020204" pitchFamily="34" charset="0"/>
                          <a:cs typeface="Arial" panose="020B0604020202020204" pitchFamily="34" charset="0"/>
                        </a:rPr>
                        <a:t>(enlightenment), an indescribable state of joy, happiness and the end of eternal suffering.</a:t>
                      </a:r>
                    </a:p>
                    <a:p>
                      <a:pPr marL="171450" lvl="0" indent="-171450" algn="l">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Hindus, Sikhs and Buddhists believe the best method of disposing the deceased is by burning the body in a funeral ceremony known as </a:t>
                      </a:r>
                      <a:r>
                        <a:rPr lang="en-GB" sz="1200" b="1" dirty="0">
                          <a:solidFill>
                            <a:schemeClr val="tx1"/>
                          </a:solidFill>
                          <a:latin typeface="Arial" panose="020B0604020202020204" pitchFamily="34" charset="0"/>
                          <a:cs typeface="Arial" panose="020B0604020202020204" pitchFamily="34" charset="0"/>
                        </a:rPr>
                        <a:t>cremation. </a:t>
                      </a:r>
                      <a:r>
                        <a:rPr lang="en-GB" sz="1200" b="0" dirty="0">
                          <a:solidFill>
                            <a:schemeClr val="tx1"/>
                          </a:solidFill>
                          <a:latin typeface="Arial" panose="020B0604020202020204" pitchFamily="34" charset="0"/>
                          <a:cs typeface="Arial" panose="020B0604020202020204" pitchFamily="34" charset="0"/>
                        </a:rPr>
                        <a:t>The ashes is then thrown into a holy river or any sea water. Some Buddhist might bury the ashes with the bones that remain.</a:t>
                      </a:r>
                    </a:p>
                  </a:txBody>
                  <a:tcPr>
                    <a:lnR w="12700" cap="flat" cmpd="sng" algn="ctr">
                      <a:solidFill>
                        <a:schemeClr val="tx1"/>
                      </a:solidFill>
                      <a:prstDash val="solid"/>
                      <a:round/>
                      <a:headEnd type="none" w="med" len="med"/>
                      <a:tailEnd type="none" w="med" len="med"/>
                    </a:lnR>
                  </a:tcPr>
                </a:tc>
                <a:tc hMerge="1">
                  <a:txBody>
                    <a:bodyPr/>
                    <a:lstStyle/>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339250179"/>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625738" y="79115"/>
            <a:ext cx="3557449" cy="861774"/>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Year 8 life after death key facts</a:t>
            </a:r>
          </a:p>
          <a:p>
            <a:r>
              <a:rPr lang="en-US" sz="1600" b="1" dirty="0">
                <a:latin typeface="Arial" panose="020B0604020202020204" pitchFamily="34" charset="0"/>
                <a:cs typeface="Arial" panose="020B0604020202020204" pitchFamily="34" charset="0"/>
              </a:rPr>
              <a:t>Hinduism, Sikhism, Buddhism</a:t>
            </a:r>
          </a:p>
          <a:p>
            <a:r>
              <a:rPr lang="en-US" sz="1600" b="1" dirty="0">
                <a:latin typeface="Arial" panose="020B0604020202020204" pitchFamily="34" charset="0"/>
                <a:cs typeface="Arial" panose="020B0604020202020204" pitchFamily="34" charset="0"/>
              </a:rPr>
              <a:t>and non-religious beliefs</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470674"/>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E450B5C-BC82-534F-A36A-56DFDCC4ADA8}"/>
              </a:ext>
            </a:extLst>
          </p:cNvPr>
          <p:cNvPicPr>
            <a:picLocks noChangeAspect="1"/>
          </p:cNvPicPr>
          <p:nvPr/>
        </p:nvPicPr>
        <p:blipFill rotWithShape="1">
          <a:blip r:embed="rId4"/>
          <a:srcRect l="6813" t="15365" r="60302" b="50000"/>
          <a:stretch/>
        </p:blipFill>
        <p:spPr>
          <a:xfrm>
            <a:off x="175280" y="318038"/>
            <a:ext cx="422672" cy="435384"/>
          </a:xfrm>
          <a:prstGeom prst="rect">
            <a:avLst/>
          </a:prstGeom>
        </p:spPr>
      </p:pic>
      <p:pic>
        <p:nvPicPr>
          <p:cNvPr id="10" name="Picture 9">
            <a:extLst>
              <a:ext uri="{FF2B5EF4-FFF2-40B4-BE49-F238E27FC236}">
                <a16:creationId xmlns:a16="http://schemas.microsoft.com/office/drawing/2014/main" id="{445906DC-8703-C843-A99B-44CF52A397E9}"/>
              </a:ext>
            </a:extLst>
          </p:cNvPr>
          <p:cNvPicPr>
            <a:picLocks noChangeAspect="1"/>
          </p:cNvPicPr>
          <p:nvPr/>
        </p:nvPicPr>
        <p:blipFill rotWithShape="1">
          <a:blip r:embed="rId5"/>
          <a:srcRect l="32361" t="35417" r="35764" b="32708"/>
          <a:stretch/>
        </p:blipFill>
        <p:spPr>
          <a:xfrm>
            <a:off x="1112606" y="301346"/>
            <a:ext cx="467141" cy="467141"/>
          </a:xfrm>
          <a:prstGeom prst="rect">
            <a:avLst/>
          </a:prstGeom>
        </p:spPr>
      </p:pic>
      <p:pic>
        <p:nvPicPr>
          <p:cNvPr id="11" name="Picture 10">
            <a:extLst>
              <a:ext uri="{FF2B5EF4-FFF2-40B4-BE49-F238E27FC236}">
                <a16:creationId xmlns:a16="http://schemas.microsoft.com/office/drawing/2014/main" id="{EEB6A7FE-5B8A-C242-8E11-1B391F93EB44}"/>
              </a:ext>
            </a:extLst>
          </p:cNvPr>
          <p:cNvPicPr>
            <a:picLocks noChangeAspect="1"/>
          </p:cNvPicPr>
          <p:nvPr/>
        </p:nvPicPr>
        <p:blipFill rotWithShape="1">
          <a:blip r:embed="rId5"/>
          <a:srcRect l="1528" t="68333" r="71457"/>
          <a:stretch/>
        </p:blipFill>
        <p:spPr>
          <a:xfrm>
            <a:off x="643943" y="287181"/>
            <a:ext cx="422672" cy="495472"/>
          </a:xfrm>
          <a:prstGeom prst="rect">
            <a:avLst/>
          </a:prstGeom>
        </p:spPr>
      </p:pic>
    </p:spTree>
    <p:extLst>
      <p:ext uri="{BB962C8B-B14F-4D97-AF65-F5344CB8AC3E}">
        <p14:creationId xmlns:p14="http://schemas.microsoft.com/office/powerpoint/2010/main" val="489381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nvPr>
        </p:nvGraphicFramePr>
        <p:xfrm>
          <a:off x="283002" y="1209265"/>
          <a:ext cx="9412532" cy="5486400"/>
        </p:xfrm>
        <a:graphic>
          <a:graphicData uri="http://schemas.openxmlformats.org/drawingml/2006/table">
            <a:tbl>
              <a:tblPr firstRow="1" bandRow="1">
                <a:tableStyleId>{5940675A-B579-460E-94D1-54222C63F5DA}</a:tableStyleId>
              </a:tblPr>
              <a:tblGrid>
                <a:gridCol w="4335890">
                  <a:extLst>
                    <a:ext uri="{9D8B030D-6E8A-4147-A177-3AD203B41FA5}">
                      <a16:colId xmlns:a16="http://schemas.microsoft.com/office/drawing/2014/main" val="2819291962"/>
                    </a:ext>
                  </a:extLst>
                </a:gridCol>
                <a:gridCol w="5076642">
                  <a:extLst>
                    <a:ext uri="{9D8B030D-6E8A-4147-A177-3AD203B41FA5}">
                      <a16:colId xmlns:a16="http://schemas.microsoft.com/office/drawing/2014/main" val="2243296876"/>
                    </a:ext>
                  </a:extLst>
                </a:gridCol>
              </a:tblGrid>
              <a:tr h="0">
                <a:tc>
                  <a:txBody>
                    <a:bodyPr/>
                    <a:lstStyle/>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Hajj is a pilgrimage that every Muslim tries to make at least once in their lifetime.</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Pilgrims travel to Makkah, in Saudi Arabia.</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When approaching Makkah, pilgrims must enter into a spiritual state of holiness or purity known as ihram. This involves performing ritual washing, praying and putting on ihram clothing. Men dress in two sheets of white cloth and women wear a single </a:t>
                      </a:r>
                      <a:r>
                        <a:rPr lang="en-US" sz="1200" kern="1200" dirty="0" err="1">
                          <a:solidFill>
                            <a:schemeClr val="tx1"/>
                          </a:solidFill>
                          <a:effectLst/>
                          <a:latin typeface="Arial" panose="020B0604020202020204" pitchFamily="34" charset="0"/>
                          <a:ea typeface="+mn-ea"/>
                          <a:cs typeface="Arial" panose="020B0604020202020204" pitchFamily="34" charset="0"/>
                        </a:rPr>
                        <a:t>colour</a:t>
                      </a:r>
                      <a:r>
                        <a:rPr lang="en-US" sz="1200" kern="1200" dirty="0">
                          <a:solidFill>
                            <a:schemeClr val="tx1"/>
                          </a:solidFill>
                          <a:effectLst/>
                          <a:latin typeface="Arial" panose="020B0604020202020204" pitchFamily="34" charset="0"/>
                          <a:ea typeface="+mn-ea"/>
                          <a:cs typeface="Arial" panose="020B0604020202020204" pitchFamily="34" charset="0"/>
                        </a:rPr>
                        <a:t>. While in this state, pilgrims are not allowed to do various things, including smoke, shave, wear perfume or </a:t>
                      </a:r>
                      <a:r>
                        <a:rPr lang="en-US" sz="1200" kern="1200" dirty="0" err="1">
                          <a:solidFill>
                            <a:schemeClr val="tx1"/>
                          </a:solidFill>
                          <a:effectLst/>
                          <a:latin typeface="Arial" panose="020B0604020202020204" pitchFamily="34" charset="0"/>
                          <a:ea typeface="+mn-ea"/>
                          <a:cs typeface="Arial" panose="020B0604020202020204" pitchFamily="34" charset="0"/>
                        </a:rPr>
                        <a:t>jewellery</a:t>
                      </a:r>
                      <a:r>
                        <a:rPr lang="en-US" sz="1200" kern="1200" dirty="0">
                          <a:solidFill>
                            <a:schemeClr val="tx1"/>
                          </a:solidFill>
                          <a:effectLst/>
                          <a:latin typeface="Arial" panose="020B0604020202020204" pitchFamily="34" charset="0"/>
                          <a:ea typeface="+mn-ea"/>
                          <a:cs typeface="Arial" panose="020B0604020202020204" pitchFamily="34" charset="0"/>
                        </a:rPr>
                        <a:t>, or cut their nails. It is a time to focus wholly on God.</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On arriving in Makkah, pilgrims head towards the Grand Mosque, which is home to the </a:t>
                      </a:r>
                      <a:r>
                        <a:rPr lang="en-US" sz="1200" kern="1200" dirty="0" err="1">
                          <a:solidFill>
                            <a:schemeClr val="tx1"/>
                          </a:solidFill>
                          <a:effectLst/>
                          <a:latin typeface="Arial" panose="020B0604020202020204" pitchFamily="34" charset="0"/>
                          <a:ea typeface="+mn-ea"/>
                          <a:cs typeface="Arial" panose="020B0604020202020204" pitchFamily="34" charset="0"/>
                        </a:rPr>
                        <a:t>Ka’aba</a:t>
                      </a:r>
                      <a:r>
                        <a:rPr lang="en-US" sz="1200" kern="1200" dirty="0">
                          <a:solidFill>
                            <a:schemeClr val="tx1"/>
                          </a:solidFill>
                          <a:effectLst/>
                          <a:latin typeface="Arial" panose="020B0604020202020204" pitchFamily="34" charset="0"/>
                          <a:ea typeface="+mn-ea"/>
                          <a:cs typeface="Arial" panose="020B0604020202020204" pitchFamily="34" charset="0"/>
                        </a:rPr>
                        <a:t>. Pilgrims walk around the </a:t>
                      </a:r>
                      <a:r>
                        <a:rPr lang="en-US" sz="1200" kern="1200" dirty="0" err="1">
                          <a:solidFill>
                            <a:schemeClr val="tx1"/>
                          </a:solidFill>
                          <a:effectLst/>
                          <a:latin typeface="Arial" panose="020B0604020202020204" pitchFamily="34" charset="0"/>
                          <a:ea typeface="+mn-ea"/>
                          <a:cs typeface="Arial" panose="020B0604020202020204" pitchFamily="34" charset="0"/>
                        </a:rPr>
                        <a:t>Ka’aba</a:t>
                      </a:r>
                      <a:r>
                        <a:rPr lang="en-US" sz="1200" kern="1200" dirty="0">
                          <a:solidFill>
                            <a:schemeClr val="tx1"/>
                          </a:solidFill>
                          <a:effectLst/>
                          <a:latin typeface="Arial" panose="020B0604020202020204" pitchFamily="34" charset="0"/>
                          <a:ea typeface="+mn-ea"/>
                          <a:cs typeface="Arial" panose="020B0604020202020204" pitchFamily="34" charset="0"/>
                        </a:rPr>
                        <a:t> seven times in an anticlockwise direction.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After circling the </a:t>
                      </a:r>
                      <a:r>
                        <a:rPr lang="en-US" sz="1200" kern="1200" dirty="0" err="1">
                          <a:solidFill>
                            <a:schemeClr val="tx1"/>
                          </a:solidFill>
                          <a:effectLst/>
                          <a:latin typeface="Arial" panose="020B0604020202020204" pitchFamily="34" charset="0"/>
                          <a:ea typeface="+mn-ea"/>
                          <a:cs typeface="Arial" panose="020B0604020202020204" pitchFamily="34" charset="0"/>
                        </a:rPr>
                        <a:t>Ka’aba</a:t>
                      </a:r>
                      <a:r>
                        <a:rPr lang="en-US" sz="1200" kern="1200" dirty="0">
                          <a:solidFill>
                            <a:schemeClr val="tx1"/>
                          </a:solidFill>
                          <a:effectLst/>
                          <a:latin typeface="Arial" panose="020B0604020202020204" pitchFamily="34" charset="0"/>
                          <a:ea typeface="+mn-ea"/>
                          <a:cs typeface="Arial" panose="020B0604020202020204" pitchFamily="34" charset="0"/>
                        </a:rPr>
                        <a:t>, pilgrims walk or run back and forth between two hills, </a:t>
                      </a:r>
                      <a:r>
                        <a:rPr lang="en-US" sz="1200" kern="1200" dirty="0" err="1">
                          <a:solidFill>
                            <a:schemeClr val="tx1"/>
                          </a:solidFill>
                          <a:effectLst/>
                          <a:latin typeface="Arial" panose="020B0604020202020204" pitchFamily="34" charset="0"/>
                          <a:ea typeface="+mn-ea"/>
                          <a:cs typeface="Arial" panose="020B0604020202020204" pitchFamily="34" charset="0"/>
                        </a:rPr>
                        <a:t>Safa</a:t>
                      </a:r>
                      <a:r>
                        <a:rPr lang="en-US" sz="1200" kern="1200">
                          <a:solidFill>
                            <a:schemeClr val="tx1"/>
                          </a:solidFill>
                          <a:effectLst/>
                          <a:latin typeface="Arial" panose="020B0604020202020204" pitchFamily="34" charset="0"/>
                          <a:ea typeface="+mn-ea"/>
                          <a:cs typeface="Arial" panose="020B0604020202020204" pitchFamily="34" charset="0"/>
                        </a:rPr>
                        <a:t> and </a:t>
                      </a:r>
                      <a:r>
                        <a:rPr lang="en-US" sz="1200" kern="1200" dirty="0" err="1">
                          <a:solidFill>
                            <a:schemeClr val="tx1"/>
                          </a:solidFill>
                          <a:effectLst/>
                          <a:latin typeface="Arial" panose="020B0604020202020204" pitchFamily="34" charset="0"/>
                          <a:ea typeface="+mn-ea"/>
                          <a:cs typeface="Arial" panose="020B0604020202020204" pitchFamily="34" charset="0"/>
                        </a:rPr>
                        <a:t>Marwah</a:t>
                      </a:r>
                      <a:r>
                        <a:rPr lang="en-US" sz="1200" kern="1200" dirty="0">
                          <a:solidFill>
                            <a:schemeClr val="tx1"/>
                          </a:solidFill>
                          <a:effectLst/>
                          <a:latin typeface="Arial" panose="020B0604020202020204" pitchFamily="34" charset="0"/>
                          <a:ea typeface="+mn-ea"/>
                          <a:cs typeface="Arial" panose="020B0604020202020204" pitchFamily="34" charset="0"/>
                        </a:rPr>
                        <a:t>. Muslims believe that Ibrahim’s wife rushed between these two hills in search of water for her dehydrated son, Ismail.</a:t>
                      </a: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9422556"/>
                  </a:ext>
                </a:extLst>
              </a:tr>
              <a:tr h="0">
                <a:tc gridSpan="2">
                  <a:txBody>
                    <a:bodyPr/>
                    <a:lstStyle/>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During hajj, pilgrims stand on or near Mount Arafat from noon to sunset, praying for forgiveness from God. This is a significant location, because it is believed to be where God forgave Adam and </a:t>
                      </a:r>
                      <a:r>
                        <a:rPr lang="en-US" sz="1200" kern="1200" dirty="0" err="1">
                          <a:solidFill>
                            <a:schemeClr val="tx1"/>
                          </a:solidFill>
                          <a:effectLst/>
                          <a:latin typeface="Arial" panose="020B0604020202020204" pitchFamily="34" charset="0"/>
                          <a:ea typeface="+mn-ea"/>
                          <a:cs typeface="Arial" panose="020B0604020202020204" pitchFamily="34" charset="0"/>
                        </a:rPr>
                        <a:t>Hawwa</a:t>
                      </a:r>
                      <a:r>
                        <a:rPr lang="en-US" sz="1200" kern="1200" dirty="0">
                          <a:solidFill>
                            <a:schemeClr val="tx1"/>
                          </a:solidFill>
                          <a:effectLst/>
                          <a:latin typeface="Arial" panose="020B0604020202020204" pitchFamily="34" charset="0"/>
                          <a:ea typeface="+mn-ea"/>
                          <a:cs typeface="Arial" panose="020B0604020202020204" pitchFamily="34" charset="0"/>
                        </a:rPr>
                        <a:t> (Eve) after they disobeyed him by eating fruit from a tree that was forbidden to them, and also where Muhammad delivered his final sermon.</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After Mount Arafat, pilgrims collect stones and head to Mina to throw the stones at three pillars (</a:t>
                      </a:r>
                      <a:r>
                        <a:rPr lang="en-US" sz="1200" kern="1200" dirty="0" err="1">
                          <a:solidFill>
                            <a:schemeClr val="tx1"/>
                          </a:solidFill>
                          <a:effectLst/>
                          <a:latin typeface="Arial" panose="020B0604020202020204" pitchFamily="34" charset="0"/>
                          <a:ea typeface="+mn-ea"/>
                          <a:cs typeface="Arial" panose="020B0604020202020204" pitchFamily="34" charset="0"/>
                        </a:rPr>
                        <a:t>jamarat</a:t>
                      </a:r>
                      <a:r>
                        <a:rPr lang="en-US" sz="1200" kern="1200" dirty="0">
                          <a:solidFill>
                            <a:schemeClr val="tx1"/>
                          </a:solidFill>
                          <a:effectLst/>
                          <a:latin typeface="Arial" panose="020B0604020202020204" pitchFamily="34" charset="0"/>
                          <a:ea typeface="+mn-ea"/>
                          <a:cs typeface="Arial" panose="020B0604020202020204" pitchFamily="34" charset="0"/>
                        </a:rPr>
                        <a:t>), which represent Satan. This is done to remember the willingness of the prophet Ibrahim to sacrifice his son, Ismail, despite Satan telling him not to. It also </a:t>
                      </a:r>
                      <a:r>
                        <a:rPr lang="en-US" sz="1200" kern="1200" dirty="0" err="1">
                          <a:solidFill>
                            <a:schemeClr val="tx1"/>
                          </a:solidFill>
                          <a:effectLst/>
                          <a:latin typeface="Arial" panose="020B0604020202020204" pitchFamily="34" charset="0"/>
                          <a:ea typeface="+mn-ea"/>
                          <a:cs typeface="Arial" panose="020B0604020202020204" pitchFamily="34" charset="0"/>
                        </a:rPr>
                        <a:t>symbolises</a:t>
                      </a:r>
                      <a:r>
                        <a:rPr lang="en-US" sz="1200" kern="1200" dirty="0">
                          <a:solidFill>
                            <a:schemeClr val="tx1"/>
                          </a:solidFill>
                          <a:effectLst/>
                          <a:latin typeface="Arial" panose="020B0604020202020204" pitchFamily="34" charset="0"/>
                          <a:ea typeface="+mn-ea"/>
                          <a:cs typeface="Arial" panose="020B0604020202020204" pitchFamily="34" charset="0"/>
                        </a:rPr>
                        <a:t> Muslims’ own rejection of evil. The stoning of Satan is often followed by the open-air sacrifice of an animal such as a goat or sheep. The meat can be eaten in Mina, but is often frozen and sent to poor Muslims in other countries.</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At the end of hajj, pilgrims leave the state of ihram, and men will join a queue outside one of Makkah’s many barber shops to have their heads shaved. Women usually just have one lock of their hair removed. Finally, pilgrims complete their pilgrimage by returning to the </a:t>
                      </a:r>
                      <a:r>
                        <a:rPr lang="en-US" sz="1200" kern="1200" dirty="0" err="1">
                          <a:solidFill>
                            <a:schemeClr val="tx1"/>
                          </a:solidFill>
                          <a:effectLst/>
                          <a:latin typeface="Arial" panose="020B0604020202020204" pitchFamily="34" charset="0"/>
                          <a:ea typeface="+mn-ea"/>
                          <a:cs typeface="Arial" panose="020B0604020202020204" pitchFamily="34" charset="0"/>
                        </a:rPr>
                        <a:t>Ka’aba</a:t>
                      </a:r>
                      <a:r>
                        <a:rPr lang="en-US" sz="1200" kern="1200" dirty="0">
                          <a:solidFill>
                            <a:schemeClr val="tx1"/>
                          </a:solidFill>
                          <a:effectLst/>
                          <a:latin typeface="Arial" panose="020B0604020202020204" pitchFamily="34" charset="0"/>
                          <a:ea typeface="+mn-ea"/>
                          <a:cs typeface="Arial" panose="020B0604020202020204" pitchFamily="34" charset="0"/>
                        </a:rPr>
                        <a:t> and circling it seven more times.</a:t>
                      </a:r>
                      <a:r>
                        <a:rPr lang="en-GB" sz="1200" dirty="0">
                          <a:effectLst/>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txBody>
                  <a:tcPr/>
                </a:tc>
                <a:tc hMerge="1">
                  <a:txBody>
                    <a:bodyPr/>
                    <a:lstStyle/>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339250179"/>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352047" y="300175"/>
            <a:ext cx="3159904"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Pilgrimage key </a:t>
            </a:r>
            <a:r>
              <a:rPr lang="en-US" b="1" dirty="0">
                <a:latin typeface="Arial" panose="020B0604020202020204" pitchFamily="34" charset="0"/>
                <a:cs typeface="Arial" panose="020B0604020202020204" pitchFamily="34" charset="0"/>
              </a:rPr>
              <a:t>facts</a:t>
            </a:r>
          </a:p>
          <a:p>
            <a:r>
              <a:rPr lang="en-US" b="1" dirty="0" smtClean="0">
                <a:latin typeface="Arial" panose="020B0604020202020204" pitchFamily="34" charset="0"/>
                <a:cs typeface="Arial" panose="020B0604020202020204" pitchFamily="34" charset="0"/>
              </a:rPr>
              <a:t>Islam - Hajj</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5BA30F-B7C3-1044-8A24-BE1742A35FE4}"/>
              </a:ext>
            </a:extLst>
          </p:cNvPr>
          <p:cNvSpPr/>
          <p:nvPr/>
        </p:nvSpPr>
        <p:spPr>
          <a:xfrm>
            <a:off x="4953000" y="668386"/>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BC60ABDD-7736-454D-A495-163E80225C27}"/>
              </a:ext>
            </a:extLst>
          </p:cNvPr>
          <p:cNvPicPr>
            <a:picLocks noChangeAspect="1"/>
          </p:cNvPicPr>
          <p:nvPr/>
        </p:nvPicPr>
        <p:blipFill rotWithShape="1">
          <a:blip r:embed="rId2"/>
          <a:srcRect t="35208" r="69722" b="32917"/>
          <a:stretch/>
        </p:blipFill>
        <p:spPr>
          <a:xfrm>
            <a:off x="283002" y="84781"/>
            <a:ext cx="833313" cy="877272"/>
          </a:xfrm>
          <a:prstGeom prst="rect">
            <a:avLst/>
          </a:prstGeom>
        </p:spPr>
      </p:pic>
      <p:pic>
        <p:nvPicPr>
          <p:cNvPr id="5" name="Picture 4">
            <a:extLst>
              <a:ext uri="{FF2B5EF4-FFF2-40B4-BE49-F238E27FC236}">
                <a16:creationId xmlns:a16="http://schemas.microsoft.com/office/drawing/2014/main" id="{2221790E-BB15-524B-9BCB-77933866C412}"/>
              </a:ext>
            </a:extLst>
          </p:cNvPr>
          <p:cNvPicPr>
            <a:picLocks noChangeAspect="1"/>
          </p:cNvPicPr>
          <p:nvPr/>
        </p:nvPicPr>
        <p:blipFill>
          <a:blip r:embed="rId3"/>
          <a:stretch>
            <a:fillRect/>
          </a:stretch>
        </p:blipFill>
        <p:spPr>
          <a:xfrm>
            <a:off x="4677511" y="1326669"/>
            <a:ext cx="4945487" cy="2781836"/>
          </a:xfrm>
          <a:prstGeom prst="rect">
            <a:avLst/>
          </a:prstGeom>
        </p:spPr>
      </p:pic>
    </p:spTree>
    <p:extLst>
      <p:ext uri="{BB962C8B-B14F-4D97-AF65-F5344CB8AC3E}">
        <p14:creationId xmlns:p14="http://schemas.microsoft.com/office/powerpoint/2010/main" val="1206290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nvPr>
        </p:nvGraphicFramePr>
        <p:xfrm>
          <a:off x="283002" y="1209265"/>
          <a:ext cx="9412532" cy="3931920"/>
        </p:xfrm>
        <a:graphic>
          <a:graphicData uri="http://schemas.openxmlformats.org/drawingml/2006/table">
            <a:tbl>
              <a:tblPr firstRow="1" bandRow="1">
                <a:tableStyleId>{5940675A-B579-460E-94D1-54222C63F5DA}</a:tableStyleId>
              </a:tblPr>
              <a:tblGrid>
                <a:gridCol w="6179791">
                  <a:extLst>
                    <a:ext uri="{9D8B030D-6E8A-4147-A177-3AD203B41FA5}">
                      <a16:colId xmlns:a16="http://schemas.microsoft.com/office/drawing/2014/main" val="2819291962"/>
                    </a:ext>
                  </a:extLst>
                </a:gridCol>
                <a:gridCol w="3232741">
                  <a:extLst>
                    <a:ext uri="{9D8B030D-6E8A-4147-A177-3AD203B41FA5}">
                      <a16:colId xmlns:a16="http://schemas.microsoft.com/office/drawing/2014/main" val="2243296876"/>
                    </a:ext>
                  </a:extLst>
                </a:gridCol>
              </a:tblGrid>
              <a:tr h="0">
                <a:tc>
                  <a:txBody>
                    <a:bodyPr/>
                    <a:lstStyle/>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a:t>
                      </a:r>
                      <a:r>
                        <a:rPr lang="en-GB" sz="1200" kern="1200" dirty="0" err="1">
                          <a:solidFill>
                            <a:schemeClr val="tx1"/>
                          </a:solidFill>
                          <a:effectLst/>
                          <a:latin typeface="Arial" panose="020B0604020202020204" pitchFamily="34" charset="0"/>
                          <a:ea typeface="+mn-ea"/>
                          <a:cs typeface="Arial" panose="020B0604020202020204" pitchFamily="34" charset="0"/>
                        </a:rPr>
                        <a:t>Kumbh</a:t>
                      </a:r>
                      <a:r>
                        <a:rPr lang="en-GB" sz="1200" kern="1200" dirty="0">
                          <a:solidFill>
                            <a:schemeClr val="tx1"/>
                          </a:solidFill>
                          <a:effectLst/>
                          <a:latin typeface="Arial" panose="020B0604020202020204" pitchFamily="34" charset="0"/>
                          <a:ea typeface="+mn-ea"/>
                          <a:cs typeface="Arial" panose="020B0604020202020204" pitchFamily="34" charset="0"/>
                        </a:rPr>
                        <a:t> Mela is a Hindu festival that takes place once every three years.</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a:t>
                      </a:r>
                      <a:r>
                        <a:rPr lang="en-GB" sz="1200" kern="1200" dirty="0" err="1">
                          <a:solidFill>
                            <a:schemeClr val="tx1"/>
                          </a:solidFill>
                          <a:effectLst/>
                          <a:latin typeface="Arial" panose="020B0604020202020204" pitchFamily="34" charset="0"/>
                          <a:ea typeface="+mn-ea"/>
                          <a:cs typeface="Arial" panose="020B0604020202020204" pitchFamily="34" charset="0"/>
                        </a:rPr>
                        <a:t>Kumbh</a:t>
                      </a:r>
                      <a:r>
                        <a:rPr lang="en-GB" sz="1200" kern="1200" dirty="0">
                          <a:solidFill>
                            <a:schemeClr val="tx1"/>
                          </a:solidFill>
                          <a:effectLst/>
                          <a:latin typeface="Arial" panose="020B0604020202020204" pitchFamily="34" charset="0"/>
                          <a:ea typeface="+mn-ea"/>
                          <a:cs typeface="Arial" panose="020B0604020202020204" pitchFamily="34" charset="0"/>
                        </a:rPr>
                        <a:t> Mela is one of the largest gatherings in the world. Up to 30 million pilgrims might attend every day.</a:t>
                      </a:r>
                    </a:p>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location of the </a:t>
                      </a:r>
                      <a:r>
                        <a:rPr lang="en-GB" sz="1200" kern="1200" dirty="0" err="1">
                          <a:solidFill>
                            <a:schemeClr val="tx1"/>
                          </a:solidFill>
                          <a:effectLst/>
                          <a:latin typeface="Arial" panose="020B0604020202020204" pitchFamily="34" charset="0"/>
                          <a:ea typeface="+mn-ea"/>
                          <a:cs typeface="Arial" panose="020B0604020202020204" pitchFamily="34" charset="0"/>
                        </a:rPr>
                        <a:t>Kumbh</a:t>
                      </a:r>
                      <a:r>
                        <a:rPr lang="en-GB" sz="1200" kern="1200" dirty="0">
                          <a:solidFill>
                            <a:schemeClr val="tx1"/>
                          </a:solidFill>
                          <a:effectLst/>
                          <a:latin typeface="Arial" panose="020B0604020202020204" pitchFamily="34" charset="0"/>
                          <a:ea typeface="+mn-ea"/>
                          <a:cs typeface="Arial" panose="020B0604020202020204" pitchFamily="34" charset="0"/>
                        </a:rPr>
                        <a:t> </a:t>
                      </a:r>
                      <a:r>
                        <a:rPr lang="en-GB" sz="1200" kern="1200">
                          <a:solidFill>
                            <a:schemeClr val="tx1"/>
                          </a:solidFill>
                          <a:effectLst/>
                          <a:latin typeface="Arial" panose="020B0604020202020204" pitchFamily="34" charset="0"/>
                          <a:ea typeface="+mn-ea"/>
                          <a:cs typeface="Arial" panose="020B0604020202020204" pitchFamily="34" charset="0"/>
                        </a:rPr>
                        <a:t>Mela rotates between </a:t>
                      </a:r>
                      <a:r>
                        <a:rPr lang="en-GB" sz="1200" kern="1200" dirty="0">
                          <a:solidFill>
                            <a:schemeClr val="tx1"/>
                          </a:solidFill>
                          <a:effectLst/>
                          <a:latin typeface="Arial" panose="020B0604020202020204" pitchFamily="34" charset="0"/>
                          <a:ea typeface="+mn-ea"/>
                          <a:cs typeface="Arial" panose="020B0604020202020204" pitchFamily="34" charset="0"/>
                        </a:rPr>
                        <a:t>four different venues in India.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According to medieval Hinduism, the gods spilled drops of Amrita (the drink of immortality) at four places, while transporting it in a </a:t>
                      </a:r>
                      <a:r>
                        <a:rPr lang="en-GB" sz="1200" b="0" i="0" u="none" strike="noStrike" kern="1200" dirty="0" err="1">
                          <a:solidFill>
                            <a:schemeClr val="tx1"/>
                          </a:solidFill>
                          <a:effectLst/>
                          <a:latin typeface="Arial" panose="020B0604020202020204" pitchFamily="34" charset="0"/>
                          <a:ea typeface="+mn-ea"/>
                          <a:cs typeface="Arial" panose="020B0604020202020204" pitchFamily="34" charset="0"/>
                        </a:rPr>
                        <a:t>kumbh</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 (pot) to take it away from the demons. These four places are the present-day sites of the </a:t>
                      </a:r>
                      <a:r>
                        <a:rPr lang="en-GB" sz="1200" b="0" i="0" u="none" strike="noStrike" kern="1200" dirty="0" err="1">
                          <a:solidFill>
                            <a:schemeClr val="tx1"/>
                          </a:solidFill>
                          <a:effectLst/>
                          <a:latin typeface="Arial" panose="020B0604020202020204" pitchFamily="34" charset="0"/>
                          <a:ea typeface="+mn-ea"/>
                          <a:cs typeface="Arial" panose="020B0604020202020204" pitchFamily="34" charset="0"/>
                        </a:rPr>
                        <a:t>Kumbh</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 Mela.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In the </a:t>
                      </a:r>
                      <a:r>
                        <a:rPr lang="en-GB" sz="1200" kern="1200" dirty="0" err="1">
                          <a:solidFill>
                            <a:schemeClr val="tx1"/>
                          </a:solidFill>
                          <a:effectLst/>
                          <a:latin typeface="Arial" panose="020B0604020202020204" pitchFamily="34" charset="0"/>
                          <a:ea typeface="+mn-ea"/>
                          <a:cs typeface="Arial" panose="020B0604020202020204" pitchFamily="34" charset="0"/>
                        </a:rPr>
                        <a:t>Kumbh</a:t>
                      </a:r>
                      <a:r>
                        <a:rPr lang="en-GB" sz="1200" kern="1200" dirty="0">
                          <a:solidFill>
                            <a:schemeClr val="tx1"/>
                          </a:solidFill>
                          <a:effectLst/>
                          <a:latin typeface="Arial" panose="020B0604020202020204" pitchFamily="34" charset="0"/>
                          <a:ea typeface="+mn-ea"/>
                          <a:cs typeface="Arial" panose="020B0604020202020204" pitchFamily="34" charset="0"/>
                        </a:rPr>
                        <a:t> Mela pilgrimage, people bathe in the sacred rivers of India to get rid of bad karma.</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River Ganges is the holiest river for Hindus as it is considered to be an extension of Lord Shiva.</a:t>
                      </a:r>
                    </a:p>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a:t>
                      </a:r>
                      <a:r>
                        <a:rPr lang="en-GB" sz="1200" kern="1200" dirty="0" err="1">
                          <a:solidFill>
                            <a:schemeClr val="tx1"/>
                          </a:solidFill>
                          <a:effectLst/>
                          <a:latin typeface="Arial" panose="020B0604020202020204" pitchFamily="34" charset="0"/>
                          <a:ea typeface="+mn-ea"/>
                          <a:cs typeface="Arial" panose="020B0604020202020204" pitchFamily="34" charset="0"/>
                        </a:rPr>
                        <a:t>Kumbh</a:t>
                      </a:r>
                      <a:r>
                        <a:rPr lang="en-GB" sz="1200" kern="1200" dirty="0">
                          <a:solidFill>
                            <a:schemeClr val="tx1"/>
                          </a:solidFill>
                          <a:effectLst/>
                          <a:latin typeface="Arial" panose="020B0604020202020204" pitchFamily="34" charset="0"/>
                          <a:ea typeface="+mn-ea"/>
                          <a:cs typeface="Arial" panose="020B0604020202020204" pitchFamily="34" charset="0"/>
                        </a:rPr>
                        <a:t> Mela is famous for attracting many ascetics, or sadhus, who often make the pilgrimage in large groups.</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For ordinary Hindus, the chance of seeing the sadhus is an important reason to make the pilgrimage. The sight of a holy man or woman is darshan: it is considered a blessing to have the chance to see such people.</a:t>
                      </a:r>
                    </a:p>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9422556"/>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242319" y="252887"/>
            <a:ext cx="3159904"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Pilgrimage key </a:t>
            </a:r>
            <a:r>
              <a:rPr lang="en-US" b="1" dirty="0">
                <a:latin typeface="Arial" panose="020B0604020202020204" pitchFamily="34" charset="0"/>
                <a:cs typeface="Arial" panose="020B0604020202020204" pitchFamily="34" charset="0"/>
              </a:rPr>
              <a:t>facts</a:t>
            </a:r>
          </a:p>
          <a:p>
            <a:r>
              <a:rPr lang="en-US" b="1" dirty="0">
                <a:latin typeface="Arial" panose="020B0604020202020204" pitchFamily="34" charset="0"/>
                <a:cs typeface="Arial" panose="020B0604020202020204" pitchFamily="34" charset="0"/>
              </a:rPr>
              <a:t>Hinduism - </a:t>
            </a:r>
            <a:r>
              <a:rPr lang="en-US" b="1" dirty="0" err="1">
                <a:latin typeface="Arial" panose="020B0604020202020204" pitchFamily="34" charset="0"/>
                <a:cs typeface="Arial" panose="020B0604020202020204" pitchFamily="34" charset="0"/>
              </a:rPr>
              <a:t>Kumbh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Mela</a:t>
            </a:r>
            <a:r>
              <a:rPr lang="en-US" b="1" dirty="0">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668386"/>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A1C0A55B-5088-C948-B017-C53E57691740}"/>
              </a:ext>
            </a:extLst>
          </p:cNvPr>
          <p:cNvPicPr>
            <a:picLocks noChangeAspect="1"/>
          </p:cNvPicPr>
          <p:nvPr/>
        </p:nvPicPr>
        <p:blipFill rotWithShape="1">
          <a:blip r:embed="rId2"/>
          <a:srcRect l="6813" t="15365" r="60302" b="50000"/>
          <a:stretch/>
        </p:blipFill>
        <p:spPr>
          <a:xfrm>
            <a:off x="283002" y="120670"/>
            <a:ext cx="794812" cy="818716"/>
          </a:xfrm>
          <a:prstGeom prst="rect">
            <a:avLst/>
          </a:prstGeom>
        </p:spPr>
      </p:pic>
      <p:pic>
        <p:nvPicPr>
          <p:cNvPr id="3" name="Picture 2">
            <a:extLst>
              <a:ext uri="{FF2B5EF4-FFF2-40B4-BE49-F238E27FC236}">
                <a16:creationId xmlns:a16="http://schemas.microsoft.com/office/drawing/2014/main" id="{3B5DC6EC-CD1C-E543-AD4A-E3D8C3FB67D3}"/>
              </a:ext>
            </a:extLst>
          </p:cNvPr>
          <p:cNvPicPr>
            <a:picLocks noChangeAspect="1"/>
          </p:cNvPicPr>
          <p:nvPr/>
        </p:nvPicPr>
        <p:blipFill>
          <a:blip r:embed="rId3"/>
          <a:stretch>
            <a:fillRect/>
          </a:stretch>
        </p:blipFill>
        <p:spPr>
          <a:xfrm>
            <a:off x="6781825" y="1669809"/>
            <a:ext cx="2615164" cy="2929180"/>
          </a:xfrm>
          <a:prstGeom prst="rect">
            <a:avLst/>
          </a:prstGeom>
        </p:spPr>
      </p:pic>
    </p:spTree>
    <p:extLst>
      <p:ext uri="{BB962C8B-B14F-4D97-AF65-F5344CB8AC3E}">
        <p14:creationId xmlns:p14="http://schemas.microsoft.com/office/powerpoint/2010/main" val="3928147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nvPr>
        </p:nvGraphicFramePr>
        <p:xfrm>
          <a:off x="283002" y="1056866"/>
          <a:ext cx="9412532" cy="5669280"/>
        </p:xfrm>
        <a:graphic>
          <a:graphicData uri="http://schemas.openxmlformats.org/drawingml/2006/table">
            <a:tbl>
              <a:tblPr firstRow="1" bandRow="1">
                <a:tableStyleId>{5940675A-B579-460E-94D1-54222C63F5DA}</a:tableStyleId>
              </a:tblPr>
              <a:tblGrid>
                <a:gridCol w="2354690">
                  <a:extLst>
                    <a:ext uri="{9D8B030D-6E8A-4147-A177-3AD203B41FA5}">
                      <a16:colId xmlns:a16="http://schemas.microsoft.com/office/drawing/2014/main" val="2819291962"/>
                    </a:ext>
                  </a:extLst>
                </a:gridCol>
                <a:gridCol w="7057842">
                  <a:extLst>
                    <a:ext uri="{9D8B030D-6E8A-4147-A177-3AD203B41FA5}">
                      <a16:colId xmlns:a16="http://schemas.microsoft.com/office/drawing/2014/main" val="2243296876"/>
                    </a:ext>
                  </a:extLst>
                </a:gridCol>
              </a:tblGrid>
              <a:tr h="402568">
                <a:tc gridSpan="2">
                  <a: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 </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Most Hindu homes have a shrine in them and Hindus perform puja, or worship, at home.</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shrines usually contain an image of the god or gods that are most important to that particular family.</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image of a deity found at a Hindu shrine is called a </a:t>
                      </a:r>
                      <a:r>
                        <a:rPr lang="en-GB" sz="1200" kern="1200" dirty="0" err="1">
                          <a:solidFill>
                            <a:schemeClr val="tx1"/>
                          </a:solidFill>
                          <a:effectLst/>
                          <a:latin typeface="Arial" panose="020B0604020202020204" pitchFamily="34" charset="0"/>
                          <a:ea typeface="+mn-ea"/>
                          <a:cs typeface="Arial" panose="020B0604020202020204" pitchFamily="34" charset="0"/>
                        </a:rPr>
                        <a:t>murti</a:t>
                      </a:r>
                      <a:r>
                        <a:rPr lang="en-GB" sz="1200" kern="1200" dirty="0">
                          <a:solidFill>
                            <a:schemeClr val="tx1"/>
                          </a:solidFill>
                          <a:effectLst/>
                          <a:latin typeface="Arial" panose="020B0604020202020204" pitchFamily="34" charset="0"/>
                          <a:ea typeface="+mn-ea"/>
                          <a:cs typeface="Arial" panose="020B0604020202020204" pitchFamily="34" charset="0"/>
                        </a:rPr>
                        <a:t>, which means form or image.</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a:t>
                      </a:r>
                      <a:r>
                        <a:rPr lang="en-GB" sz="1200" kern="1200" dirty="0" err="1">
                          <a:solidFill>
                            <a:schemeClr val="tx1"/>
                          </a:solidFill>
                          <a:effectLst/>
                          <a:latin typeface="Arial" panose="020B0604020202020204" pitchFamily="34" charset="0"/>
                          <a:ea typeface="+mn-ea"/>
                          <a:cs typeface="Arial" panose="020B0604020202020204" pitchFamily="34" charset="0"/>
                        </a:rPr>
                        <a:t>murti</a:t>
                      </a:r>
                      <a:r>
                        <a:rPr lang="en-GB" sz="1200" kern="1200" dirty="0">
                          <a:solidFill>
                            <a:schemeClr val="tx1"/>
                          </a:solidFill>
                          <a:effectLst/>
                          <a:latin typeface="Arial" panose="020B0604020202020204" pitchFamily="34" charset="0"/>
                          <a:ea typeface="+mn-ea"/>
                          <a:cs typeface="Arial" panose="020B0604020202020204" pitchFamily="34" charset="0"/>
                        </a:rPr>
                        <a:t> is a sacred object but it is not a god. It is just an image of a deity.</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Hindus believe that if it is produced and installed in the right way then the </a:t>
                      </a:r>
                      <a:r>
                        <a:rPr lang="en-GB" sz="1200" kern="1200" dirty="0" err="1">
                          <a:solidFill>
                            <a:schemeClr val="tx1"/>
                          </a:solidFill>
                          <a:effectLst/>
                          <a:latin typeface="Arial" panose="020B0604020202020204" pitchFamily="34" charset="0"/>
                          <a:ea typeface="+mn-ea"/>
                          <a:cs typeface="Arial" panose="020B0604020202020204" pitchFamily="34" charset="0"/>
                        </a:rPr>
                        <a:t>murti</a:t>
                      </a:r>
                      <a:r>
                        <a:rPr lang="en-GB" sz="1200" kern="1200" dirty="0">
                          <a:solidFill>
                            <a:schemeClr val="tx1"/>
                          </a:solidFill>
                          <a:effectLst/>
                          <a:latin typeface="Arial" panose="020B0604020202020204" pitchFamily="34" charset="0"/>
                          <a:ea typeface="+mn-ea"/>
                          <a:cs typeface="Arial" panose="020B0604020202020204" pitchFamily="34" charset="0"/>
                        </a:rPr>
                        <a:t> has a special connection to the deity.</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Puja is a daily routine for Hindus. It is a simple form of worship using mantras (prayers) and making offerings. It is made at least once a day, usually in the morning.</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Offerings of water, flowers, fruit and incense are placed in front of the images. Then the image of the god is ‘awakened’ by the lighting of a flame, the sound of a prayer (mantra), the playing of music (raga) or the ringing of a bell. Arti is then performed.</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Arti is an act of worship and of adoration. An </a:t>
                      </a:r>
                      <a:r>
                        <a:rPr lang="en-GB" sz="1200" kern="1200" dirty="0" err="1">
                          <a:solidFill>
                            <a:schemeClr val="tx1"/>
                          </a:solidFill>
                          <a:effectLst/>
                          <a:latin typeface="Arial" panose="020B0604020202020204" pitchFamily="34" charset="0"/>
                          <a:ea typeface="+mn-ea"/>
                          <a:cs typeface="Arial" panose="020B0604020202020204" pitchFamily="34" charset="0"/>
                        </a:rPr>
                        <a:t>arti</a:t>
                      </a:r>
                      <a:r>
                        <a:rPr lang="en-GB" sz="1200" kern="1200" dirty="0">
                          <a:solidFill>
                            <a:schemeClr val="tx1"/>
                          </a:solidFill>
                          <a:effectLst/>
                          <a:latin typeface="Arial" panose="020B0604020202020204" pitchFamily="34" charset="0"/>
                          <a:ea typeface="+mn-ea"/>
                          <a:cs typeface="Arial" panose="020B0604020202020204" pitchFamily="34" charset="0"/>
                        </a:rPr>
                        <a:t> lamp has five wicks – each one represents one of the five elements: earth, air, fire, water </a:t>
                      </a:r>
                      <a:r>
                        <a:rPr lang="en-GB" sz="1200" kern="1200">
                          <a:solidFill>
                            <a:schemeClr val="tx1"/>
                          </a:solidFill>
                          <a:effectLst/>
                          <a:latin typeface="Arial" panose="020B0604020202020204" pitchFamily="34" charset="0"/>
                          <a:ea typeface="+mn-ea"/>
                          <a:cs typeface="Arial" panose="020B0604020202020204" pitchFamily="34" charset="0"/>
                        </a:rPr>
                        <a:t>and space.</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sacred word ‘</a:t>
                      </a:r>
                      <a:r>
                        <a:rPr lang="en-GB" sz="1200" kern="1200" dirty="0" err="1">
                          <a:solidFill>
                            <a:schemeClr val="tx1"/>
                          </a:solidFill>
                          <a:effectLst/>
                          <a:latin typeface="Arial" panose="020B0604020202020204" pitchFamily="34" charset="0"/>
                          <a:ea typeface="+mn-ea"/>
                          <a:cs typeface="Arial" panose="020B0604020202020204" pitchFamily="34" charset="0"/>
                        </a:rPr>
                        <a:t>Aum</a:t>
                      </a:r>
                      <a:r>
                        <a:rPr lang="en-GB" sz="1200" kern="1200" dirty="0">
                          <a:solidFill>
                            <a:schemeClr val="tx1"/>
                          </a:solidFill>
                          <a:effectLst/>
                          <a:latin typeface="Arial" panose="020B0604020202020204" pitchFamily="34" charset="0"/>
                          <a:ea typeface="+mn-ea"/>
                          <a:cs typeface="Arial" panose="020B0604020202020204" pitchFamily="34" charset="0"/>
                        </a:rPr>
                        <a:t>’ (a sound symbol for Brahman) is chanted over and over again during worship.</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At the end of puja, the food that has been offered to the deities might be eaten. This is called </a:t>
                      </a:r>
                      <a:r>
                        <a:rPr lang="en-GB" sz="1200" kern="1200" dirty="0" err="1">
                          <a:solidFill>
                            <a:schemeClr val="tx1"/>
                          </a:solidFill>
                          <a:effectLst/>
                          <a:latin typeface="Arial" panose="020B0604020202020204" pitchFamily="34" charset="0"/>
                          <a:ea typeface="+mn-ea"/>
                          <a:cs typeface="Arial" panose="020B0604020202020204" pitchFamily="34" charset="0"/>
                        </a:rPr>
                        <a:t>prashad</a:t>
                      </a:r>
                      <a:r>
                        <a:rPr lang="en-GB" sz="1200" kern="1200" dirty="0">
                          <a:solidFill>
                            <a:schemeClr val="tx1"/>
                          </a:solidFill>
                          <a:effectLst/>
                          <a:latin typeface="Arial" panose="020B0604020202020204" pitchFamily="34" charset="0"/>
                          <a:ea typeface="+mn-ea"/>
                          <a:cs typeface="Arial" panose="020B0604020202020204" pitchFamily="34" charset="0"/>
                        </a:rPr>
                        <a:t>. Some Hindus believe that the </a:t>
                      </a:r>
                      <a:r>
                        <a:rPr lang="en-GB" sz="1200" kern="1200" dirty="0" err="1">
                          <a:solidFill>
                            <a:schemeClr val="tx1"/>
                          </a:solidFill>
                          <a:effectLst/>
                          <a:latin typeface="Arial" panose="020B0604020202020204" pitchFamily="34" charset="0"/>
                          <a:ea typeface="+mn-ea"/>
                          <a:cs typeface="Arial" panose="020B0604020202020204" pitchFamily="34" charset="0"/>
                        </a:rPr>
                        <a:t>prashad</a:t>
                      </a:r>
                      <a:r>
                        <a:rPr lang="en-GB" sz="1200" kern="1200" dirty="0">
                          <a:solidFill>
                            <a:schemeClr val="tx1"/>
                          </a:solidFill>
                          <a:effectLst/>
                          <a:latin typeface="Arial" panose="020B0604020202020204" pitchFamily="34" charset="0"/>
                          <a:ea typeface="+mn-ea"/>
                          <a:cs typeface="Arial" panose="020B0604020202020204" pitchFamily="34" charset="0"/>
                        </a:rPr>
                        <a:t> contains a blessing from their god.</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Many of the objects of worship used during Puja at the shrine appeal to the five senses of sight, hearing, smell, taste and touch. This is to involve the whole person in the worship.  </a:t>
                      </a:r>
                    </a:p>
                    <a:p>
                      <a:endParaRPr lang="en-US" sz="1200" dirty="0">
                        <a:latin typeface="Arial" panose="020B0604020202020204" pitchFamily="34" charset="0"/>
                        <a:cs typeface="Arial" panose="020B0604020202020204" pitchFamily="34" charset="0"/>
                      </a:endParaRPr>
                    </a:p>
                  </a:txBody>
                  <a:tcPr/>
                </a:tc>
                <a:tc hMerge="1">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525632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txBody>
                  <a:tcPr/>
                </a:tc>
                <a:tc>
                  <a: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Most puja trays include:</a:t>
                      </a:r>
                    </a:p>
                    <a:p>
                      <a:pPr lvl="0"/>
                      <a:r>
                        <a:rPr lang="en-GB" sz="1200" b="1" i="1" kern="1200" dirty="0" err="1">
                          <a:solidFill>
                            <a:schemeClr val="tx1"/>
                          </a:solidFill>
                          <a:effectLst/>
                          <a:latin typeface="Arial" panose="020B0604020202020204" pitchFamily="34" charset="0"/>
                          <a:ea typeface="+mn-ea"/>
                          <a:cs typeface="Arial" panose="020B0604020202020204" pitchFamily="34" charset="0"/>
                        </a:rPr>
                        <a:t>Murti</a:t>
                      </a:r>
                      <a:r>
                        <a:rPr lang="en-GB" sz="1200" kern="1200" dirty="0">
                          <a:solidFill>
                            <a:schemeClr val="tx1"/>
                          </a:solidFill>
                          <a:effectLst/>
                          <a:latin typeface="Arial" panose="020B0604020202020204" pitchFamily="34" charset="0"/>
                          <a:ea typeface="+mn-ea"/>
                          <a:cs typeface="Arial" panose="020B0604020202020204" pitchFamily="34" charset="0"/>
                        </a:rPr>
                        <a:t> – to help the person focus on their god</a:t>
                      </a:r>
                    </a:p>
                    <a:p>
                      <a:pPr lvl="0"/>
                      <a:r>
                        <a:rPr lang="en-GB" sz="1200" b="1" i="1" kern="1200" dirty="0">
                          <a:solidFill>
                            <a:schemeClr val="tx1"/>
                          </a:solidFill>
                          <a:effectLst/>
                          <a:latin typeface="Arial" panose="020B0604020202020204" pitchFamily="34" charset="0"/>
                          <a:ea typeface="+mn-ea"/>
                          <a:cs typeface="Arial" panose="020B0604020202020204" pitchFamily="34" charset="0"/>
                        </a:rPr>
                        <a:t>Incense</a:t>
                      </a:r>
                      <a:r>
                        <a:rPr lang="en-GB" sz="1200" kern="1200" dirty="0">
                          <a:solidFill>
                            <a:schemeClr val="tx1"/>
                          </a:solidFill>
                          <a:effectLst/>
                          <a:latin typeface="Arial" panose="020B0604020202020204" pitchFamily="34" charset="0"/>
                          <a:ea typeface="+mn-ea"/>
                          <a:cs typeface="Arial" panose="020B0604020202020204" pitchFamily="34" charset="0"/>
                        </a:rPr>
                        <a:t> – to purify and cleanse the air and create a holy atmosphere</a:t>
                      </a:r>
                    </a:p>
                    <a:p>
                      <a:pPr lvl="0"/>
                      <a:r>
                        <a:rPr lang="en-GB" sz="1200" b="1" i="1" kern="1200" dirty="0">
                          <a:solidFill>
                            <a:schemeClr val="tx1"/>
                          </a:solidFill>
                          <a:effectLst/>
                          <a:latin typeface="Arial" panose="020B0604020202020204" pitchFamily="34" charset="0"/>
                          <a:ea typeface="+mn-ea"/>
                          <a:cs typeface="Arial" panose="020B0604020202020204" pitchFamily="34" charset="0"/>
                        </a:rPr>
                        <a:t>Bell</a:t>
                      </a:r>
                      <a:r>
                        <a:rPr lang="en-GB" sz="1200" kern="1200" dirty="0">
                          <a:solidFill>
                            <a:schemeClr val="tx1"/>
                          </a:solidFill>
                          <a:effectLst/>
                          <a:latin typeface="Arial" panose="020B0604020202020204" pitchFamily="34" charset="0"/>
                          <a:ea typeface="+mn-ea"/>
                          <a:cs typeface="Arial" panose="020B0604020202020204" pitchFamily="34" charset="0"/>
                        </a:rPr>
                        <a:t> – to wake up the gods because it is unreasonable to expect something as a great as a god to be sat around waiting for humans to worship them</a:t>
                      </a:r>
                    </a:p>
                    <a:p>
                      <a:pPr lvl="0"/>
                      <a:r>
                        <a:rPr lang="en-GB" sz="1200" b="1" i="1" kern="1200" dirty="0">
                          <a:solidFill>
                            <a:schemeClr val="tx1"/>
                          </a:solidFill>
                          <a:effectLst/>
                          <a:latin typeface="Arial" panose="020B0604020202020204" pitchFamily="34" charset="0"/>
                          <a:ea typeface="+mn-ea"/>
                          <a:cs typeface="Arial" panose="020B0604020202020204" pitchFamily="34" charset="0"/>
                        </a:rPr>
                        <a:t>Light</a:t>
                      </a:r>
                      <a:r>
                        <a:rPr lang="en-GB" sz="1200" kern="1200" dirty="0">
                          <a:solidFill>
                            <a:schemeClr val="tx1"/>
                          </a:solidFill>
                          <a:effectLst/>
                          <a:latin typeface="Arial" panose="020B0604020202020204" pitchFamily="34" charset="0"/>
                          <a:ea typeface="+mn-ea"/>
                          <a:cs typeface="Arial" panose="020B0604020202020204" pitchFamily="34" charset="0"/>
                        </a:rPr>
                        <a:t> – the light is moved around the shrine symbolising the presence of the god. Hindus pass their hands over the flame then over their head to symbolise being covered with the presence of god</a:t>
                      </a:r>
                    </a:p>
                    <a:p>
                      <a:pPr lvl="0"/>
                      <a:r>
                        <a:rPr lang="en-GB" sz="1200" b="1" i="1" kern="1200" dirty="0">
                          <a:solidFill>
                            <a:schemeClr val="tx1"/>
                          </a:solidFill>
                          <a:effectLst/>
                          <a:latin typeface="Arial" panose="020B0604020202020204" pitchFamily="34" charset="0"/>
                          <a:ea typeface="+mn-ea"/>
                          <a:cs typeface="Arial" panose="020B0604020202020204" pitchFamily="34" charset="0"/>
                        </a:rPr>
                        <a:t>Offerings</a:t>
                      </a:r>
                      <a:r>
                        <a:rPr lang="en-GB" sz="1200" kern="1200" dirty="0">
                          <a:solidFill>
                            <a:schemeClr val="tx1"/>
                          </a:solidFill>
                          <a:effectLst/>
                          <a:latin typeface="Arial" panose="020B0604020202020204" pitchFamily="34" charset="0"/>
                          <a:ea typeface="+mn-ea"/>
                          <a:cs typeface="Arial" panose="020B0604020202020204" pitchFamily="34" charset="0"/>
                        </a:rPr>
                        <a:t> – these are a show of love</a:t>
                      </a:r>
                    </a:p>
                    <a:p>
                      <a:pPr lvl="0"/>
                      <a:r>
                        <a:rPr lang="en-GB" sz="1200" b="1" i="1" kern="1200" dirty="0">
                          <a:solidFill>
                            <a:schemeClr val="tx1"/>
                          </a:solidFill>
                          <a:effectLst/>
                          <a:latin typeface="Arial" panose="020B0604020202020204" pitchFamily="34" charset="0"/>
                          <a:ea typeface="+mn-ea"/>
                          <a:cs typeface="Arial" panose="020B0604020202020204" pitchFamily="34" charset="0"/>
                        </a:rPr>
                        <a:t>Water</a:t>
                      </a:r>
                      <a:r>
                        <a:rPr lang="en-GB" sz="1200" kern="1200" dirty="0">
                          <a:solidFill>
                            <a:schemeClr val="tx1"/>
                          </a:solidFill>
                          <a:effectLst/>
                          <a:latin typeface="Arial" panose="020B0604020202020204" pitchFamily="34" charset="0"/>
                          <a:ea typeface="+mn-ea"/>
                          <a:cs typeface="Arial" panose="020B0604020202020204" pitchFamily="34" charset="0"/>
                        </a:rPr>
                        <a:t> – this is used for purification and worshippers will take three sips before saying their prayer (mantra)</a:t>
                      </a:r>
                    </a:p>
                    <a:p>
                      <a:pPr lvl="0"/>
                      <a:r>
                        <a:rPr lang="en-GB" sz="1200" b="1" i="1" kern="1200" dirty="0" err="1">
                          <a:solidFill>
                            <a:schemeClr val="tx1"/>
                          </a:solidFill>
                          <a:effectLst/>
                          <a:latin typeface="Arial" panose="020B0604020202020204" pitchFamily="34" charset="0"/>
                          <a:ea typeface="+mn-ea"/>
                          <a:cs typeface="Arial" panose="020B0604020202020204" pitchFamily="34" charset="0"/>
                        </a:rPr>
                        <a:t>Kum</a:t>
                      </a:r>
                      <a:r>
                        <a:rPr lang="en-GB" sz="1200" b="1" i="1" kern="1200" dirty="0">
                          <a:solidFill>
                            <a:schemeClr val="tx1"/>
                          </a:solidFill>
                          <a:effectLst/>
                          <a:latin typeface="Arial" panose="020B0604020202020204" pitchFamily="34" charset="0"/>
                          <a:ea typeface="+mn-ea"/>
                          <a:cs typeface="Arial" panose="020B0604020202020204" pitchFamily="34" charset="0"/>
                        </a:rPr>
                        <a:t> </a:t>
                      </a:r>
                      <a:r>
                        <a:rPr lang="en-GB" sz="1200" b="1" i="1" kern="1200" dirty="0" err="1">
                          <a:solidFill>
                            <a:schemeClr val="tx1"/>
                          </a:solidFill>
                          <a:effectLst/>
                          <a:latin typeface="Arial" panose="020B0604020202020204" pitchFamily="34" charset="0"/>
                          <a:ea typeface="+mn-ea"/>
                          <a:cs typeface="Arial" panose="020B0604020202020204" pitchFamily="34" charset="0"/>
                        </a:rPr>
                        <a:t>kum</a:t>
                      </a:r>
                      <a:r>
                        <a:rPr lang="en-GB" sz="1200" b="1" i="1" kern="1200" dirty="0">
                          <a:solidFill>
                            <a:schemeClr val="tx1"/>
                          </a:solidFill>
                          <a:effectLst/>
                          <a:latin typeface="Arial" panose="020B0604020202020204" pitchFamily="34" charset="0"/>
                          <a:ea typeface="+mn-ea"/>
                          <a:cs typeface="Arial" panose="020B0604020202020204" pitchFamily="34" charset="0"/>
                        </a:rPr>
                        <a:t> powder </a:t>
                      </a:r>
                      <a:r>
                        <a:rPr lang="en-GB" sz="1200" kern="1200" dirty="0">
                          <a:solidFill>
                            <a:schemeClr val="tx1"/>
                          </a:solidFill>
                          <a:effectLst/>
                          <a:latin typeface="Arial" panose="020B0604020202020204" pitchFamily="34" charset="0"/>
                          <a:ea typeface="+mn-ea"/>
                          <a:cs typeface="Arial" panose="020B0604020202020204" pitchFamily="34" charset="0"/>
                        </a:rPr>
                        <a:t>– worshippers make a paste from this powder and use it to mark their forehead to show their devotion and the blessings and protection of their god</a:t>
                      </a:r>
                    </a:p>
                  </a:txBody>
                  <a:tcPr/>
                </a:tc>
                <a:extLst>
                  <a:ext uri="{0D108BD9-81ED-4DB2-BD59-A6C34878D82A}">
                    <a16:rowId xmlns:a16="http://schemas.microsoft.com/office/drawing/2014/main" val="1759422556"/>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007695" y="160553"/>
            <a:ext cx="2899255"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Worship key </a:t>
            </a:r>
            <a:r>
              <a:rPr lang="en-US" b="1" dirty="0">
                <a:latin typeface="Arial" panose="020B0604020202020204" pitchFamily="34" charset="0"/>
                <a:cs typeface="Arial" panose="020B0604020202020204" pitchFamily="34" charset="0"/>
              </a:rPr>
              <a:t>facts</a:t>
            </a:r>
          </a:p>
          <a:p>
            <a:r>
              <a:rPr lang="en-US" b="1" dirty="0" smtClean="0">
                <a:latin typeface="Arial" panose="020B0604020202020204" pitchFamily="34" charset="0"/>
                <a:cs typeface="Arial" panose="020B0604020202020204" pitchFamily="34" charset="0"/>
              </a:rPr>
              <a:t>Hinduism - Puja</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5BA30F-B7C3-1044-8A24-BE1742A35FE4}"/>
              </a:ext>
            </a:extLst>
          </p:cNvPr>
          <p:cNvSpPr/>
          <p:nvPr/>
        </p:nvSpPr>
        <p:spPr>
          <a:xfrm>
            <a:off x="4953000" y="523417"/>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E1E40A3B-57AA-4A42-ABBA-9BE9AA2CCED9}"/>
              </a:ext>
            </a:extLst>
          </p:cNvPr>
          <p:cNvPicPr>
            <a:picLocks noChangeAspect="1"/>
          </p:cNvPicPr>
          <p:nvPr/>
        </p:nvPicPr>
        <p:blipFill>
          <a:blip r:embed="rId2"/>
          <a:stretch>
            <a:fillRect/>
          </a:stretch>
        </p:blipFill>
        <p:spPr>
          <a:xfrm>
            <a:off x="318171" y="4906108"/>
            <a:ext cx="2279650" cy="1280874"/>
          </a:xfrm>
          <a:prstGeom prst="rect">
            <a:avLst/>
          </a:prstGeom>
        </p:spPr>
      </p:pic>
      <p:pic>
        <p:nvPicPr>
          <p:cNvPr id="8" name="Picture 7">
            <a:extLst>
              <a:ext uri="{FF2B5EF4-FFF2-40B4-BE49-F238E27FC236}">
                <a16:creationId xmlns:a16="http://schemas.microsoft.com/office/drawing/2014/main" id="{659A25CE-7CDD-9349-9B2D-819546F0BA9B}"/>
              </a:ext>
            </a:extLst>
          </p:cNvPr>
          <p:cNvPicPr>
            <a:picLocks noChangeAspect="1"/>
          </p:cNvPicPr>
          <p:nvPr/>
        </p:nvPicPr>
        <p:blipFill rotWithShape="1">
          <a:blip r:embed="rId3"/>
          <a:srcRect l="6813" t="15365" r="60302" b="50000"/>
          <a:stretch/>
        </p:blipFill>
        <p:spPr>
          <a:xfrm>
            <a:off x="216818" y="76388"/>
            <a:ext cx="790877" cy="814663"/>
          </a:xfrm>
          <a:prstGeom prst="rect">
            <a:avLst/>
          </a:prstGeom>
        </p:spPr>
      </p:pic>
    </p:spTree>
    <p:extLst>
      <p:ext uri="{BB962C8B-B14F-4D97-AF65-F5344CB8AC3E}">
        <p14:creationId xmlns:p14="http://schemas.microsoft.com/office/powerpoint/2010/main" val="1180074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nvPr>
        </p:nvGraphicFramePr>
        <p:xfrm>
          <a:off x="283002" y="1056866"/>
          <a:ext cx="9412532" cy="4663440"/>
        </p:xfrm>
        <a:graphic>
          <a:graphicData uri="http://schemas.openxmlformats.org/drawingml/2006/table">
            <a:tbl>
              <a:tblPr firstRow="1" bandRow="1">
                <a:tableStyleId>{5940675A-B579-460E-94D1-54222C63F5DA}</a:tableStyleId>
              </a:tblPr>
              <a:tblGrid>
                <a:gridCol w="4652413">
                  <a:extLst>
                    <a:ext uri="{9D8B030D-6E8A-4147-A177-3AD203B41FA5}">
                      <a16:colId xmlns:a16="http://schemas.microsoft.com/office/drawing/2014/main" val="2819291962"/>
                    </a:ext>
                  </a:extLst>
                </a:gridCol>
                <a:gridCol w="4760119">
                  <a:extLst>
                    <a:ext uri="{9D8B030D-6E8A-4147-A177-3AD203B41FA5}">
                      <a16:colId xmlns:a16="http://schemas.microsoft.com/office/drawing/2014/main" val="2243296876"/>
                    </a:ext>
                  </a:extLst>
                </a:gridCol>
              </a:tblGrid>
              <a:tr h="402568">
                <a:tc gridSpan="2">
                  <a:txBody>
                    <a:bodyPr/>
                    <a:lstStyle/>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Jews are obliged to pray three times a day. This is in the Talmud.</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By reciting the Amidah (Standing Prayer), Jews can fulfil their obligation to pray.</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There are19 blessings in the Amidah.</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On special days, such as Shabbat and High Holy Days, the blessings are slightly different.</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txBody>
                  <a:tcPr/>
                </a:tc>
                <a:tc hMerge="1">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5256320"/>
                  </a:ext>
                </a:extLst>
              </a:tr>
              <a:tr h="0">
                <a:tc>
                  <a:txBody>
                    <a:bodyPr/>
                    <a:lstStyle/>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Jews stand with their feet together while reciting the Amidah as a sign of respect for G-d.</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Jews should face the direction of Israel when praying the Amidah. This shows respect for the Temples and reminds them that the synagogues were established to try to fill the gap in Jewish life left by the Temples’ destruction.</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In many synagogues in the west, the ark is on the eastern wall to face Jerusalem. It is the holiest place in the synagogue.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Arial" panose="020B0604020202020204" pitchFamily="34" charset="0"/>
                        <a:cs typeface="Arial" panose="020B0604020202020204" pitchFamily="34" charset="0"/>
                      </a:endParaRPr>
                    </a:p>
                  </a:txBody>
                  <a:tcPr/>
                </a:tc>
                <a:tc>
                  <a:txBody>
                    <a:bodyPr/>
                    <a:lstStyle/>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Amidah is a Jew’s opportunity to approach G-d in private prayer and it should therefore be said quietly.</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Only a grave emergency justifies interrupting the Amidah since it is considered a conversation with G-d.</a:t>
                      </a:r>
                    </a:p>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9422556"/>
                  </a:ext>
                </a:extLst>
              </a:tr>
              <a:tr h="0">
                <a:tc gridSpan="2">
                  <a:txBody>
                    <a:bodyPr/>
                    <a:lstStyle/>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Before a Jew begins the Amidah, they take three small steps forward as if they were approaching a king. If there isn’t much space, they take several tiny steps back before taking the three symbolic steps forward.</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Jews bends their knees and bows at both the beginning and the end of the first blessing.</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Jews will stand straight up when they say G-d’s name (‘Adonai’).</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In the sixth blessing, for forgiveness, when saying ‘</a:t>
                      </a:r>
                      <a:r>
                        <a:rPr lang="en-GB" sz="1200" kern="1200" dirty="0" err="1">
                          <a:solidFill>
                            <a:schemeClr val="tx1"/>
                          </a:solidFill>
                          <a:effectLst/>
                          <a:latin typeface="Arial" panose="020B0604020202020204" pitchFamily="34" charset="0"/>
                          <a:ea typeface="+mn-ea"/>
                          <a:cs typeface="Arial" panose="020B0604020202020204" pitchFamily="34" charset="0"/>
                        </a:rPr>
                        <a:t>hatanu</a:t>
                      </a:r>
                      <a:r>
                        <a:rPr lang="en-GB" sz="1200" kern="1200" dirty="0">
                          <a:solidFill>
                            <a:schemeClr val="tx1"/>
                          </a:solidFill>
                          <a:effectLst/>
                          <a:latin typeface="Arial" panose="020B0604020202020204" pitchFamily="34" charset="0"/>
                          <a:ea typeface="+mn-ea"/>
                          <a:cs typeface="Arial" panose="020B0604020202020204" pitchFamily="34" charset="0"/>
                        </a:rPr>
                        <a:t>’ (we have sinned) most Jews will lightly beat their chest with their right hand. This symbolises that the heart is the source of temptation to sin.</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At the end of the eighteenth blessing, for thanksgiving, Jews will bow again.</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At the end of the Amidah, Jews will meditate before saying ‘</a:t>
                      </a:r>
                      <a:r>
                        <a:rPr lang="en-GB" sz="1200" kern="1200" dirty="0" err="1">
                          <a:solidFill>
                            <a:schemeClr val="tx1"/>
                          </a:solidFill>
                          <a:effectLst/>
                          <a:latin typeface="Arial" panose="020B0604020202020204" pitchFamily="34" charset="0"/>
                          <a:ea typeface="+mn-ea"/>
                          <a:cs typeface="Arial" panose="020B0604020202020204" pitchFamily="34" charset="0"/>
                        </a:rPr>
                        <a:t>Oseh</a:t>
                      </a:r>
                      <a:r>
                        <a:rPr lang="en-GB" sz="1200" kern="1200" dirty="0">
                          <a:solidFill>
                            <a:schemeClr val="tx1"/>
                          </a:solidFill>
                          <a:effectLst/>
                          <a:latin typeface="Arial" panose="020B0604020202020204" pitchFamily="34" charset="0"/>
                          <a:ea typeface="+mn-ea"/>
                          <a:cs typeface="Arial" panose="020B0604020202020204" pitchFamily="34" charset="0"/>
                        </a:rPr>
                        <a:t> shalom </a:t>
                      </a:r>
                      <a:r>
                        <a:rPr lang="en-GB" sz="1200" kern="1200" dirty="0" err="1">
                          <a:solidFill>
                            <a:schemeClr val="tx1"/>
                          </a:solidFill>
                          <a:effectLst/>
                          <a:latin typeface="Arial" panose="020B0604020202020204" pitchFamily="34" charset="0"/>
                          <a:ea typeface="+mn-ea"/>
                          <a:cs typeface="Arial" panose="020B0604020202020204" pitchFamily="34" charset="0"/>
                        </a:rPr>
                        <a:t>bimromav</a:t>
                      </a:r>
                      <a:r>
                        <a:rPr lang="en-GB" sz="1200" kern="1200" dirty="0">
                          <a:solidFill>
                            <a:schemeClr val="tx1"/>
                          </a:solidFill>
                          <a:effectLst/>
                          <a:latin typeface="Arial" panose="020B0604020202020204" pitchFamily="34" charset="0"/>
                          <a:ea typeface="+mn-ea"/>
                          <a:cs typeface="Arial" panose="020B0604020202020204" pitchFamily="34" charset="0"/>
                        </a:rPr>
                        <a:t>’ (this means ‘He who makes peace in his heights’). While saying that line, they bow three times – to the left, to the right, then forwards. This is symbolic of leaving a king.</a:t>
                      </a:r>
                    </a:p>
                  </a:txBody>
                  <a:tcPr/>
                </a:tc>
                <a:tc hMerge="1">
                  <a:txBody>
                    <a:bodyPr/>
                    <a:lstStyle/>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006153355"/>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107897" y="194536"/>
            <a:ext cx="3159839"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Worship key </a:t>
            </a:r>
            <a:r>
              <a:rPr lang="en-US" b="1" dirty="0">
                <a:latin typeface="Arial" panose="020B0604020202020204" pitchFamily="34" charset="0"/>
                <a:cs typeface="Arial" panose="020B0604020202020204" pitchFamily="34" charset="0"/>
              </a:rPr>
              <a:t>facts</a:t>
            </a:r>
          </a:p>
          <a:p>
            <a:r>
              <a:rPr lang="en-US" b="1" dirty="0">
                <a:latin typeface="Arial" panose="020B0604020202020204" pitchFamily="34" charset="0"/>
                <a:cs typeface="Arial" panose="020B0604020202020204" pitchFamily="34" charset="0"/>
              </a:rPr>
              <a:t>Judaism - Standing Prayer </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523417"/>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23EABA39-885D-E847-BFDB-CAB597076452}"/>
              </a:ext>
            </a:extLst>
          </p:cNvPr>
          <p:cNvPicPr>
            <a:picLocks noChangeAspect="1"/>
          </p:cNvPicPr>
          <p:nvPr/>
        </p:nvPicPr>
        <p:blipFill rotWithShape="1">
          <a:blip r:embed="rId2"/>
          <a:srcRect l="34236" t="2083" r="37222" b="66250"/>
          <a:stretch/>
        </p:blipFill>
        <p:spPr>
          <a:xfrm>
            <a:off x="227073" y="81933"/>
            <a:ext cx="785531" cy="871538"/>
          </a:xfrm>
          <a:prstGeom prst="rect">
            <a:avLst/>
          </a:prstGeom>
        </p:spPr>
      </p:pic>
    </p:spTree>
    <p:extLst>
      <p:ext uri="{BB962C8B-B14F-4D97-AF65-F5344CB8AC3E}">
        <p14:creationId xmlns:p14="http://schemas.microsoft.com/office/powerpoint/2010/main" val="2680848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nvPr>
        </p:nvGraphicFramePr>
        <p:xfrm>
          <a:off x="283002" y="1056866"/>
          <a:ext cx="9412532" cy="5394960"/>
        </p:xfrm>
        <a:graphic>
          <a:graphicData uri="http://schemas.openxmlformats.org/drawingml/2006/table">
            <a:tbl>
              <a:tblPr firstRow="1" bandRow="1">
                <a:tableStyleId>{5940675A-B579-460E-94D1-54222C63F5DA}</a:tableStyleId>
              </a:tblPr>
              <a:tblGrid>
                <a:gridCol w="7114260">
                  <a:extLst>
                    <a:ext uri="{9D8B030D-6E8A-4147-A177-3AD203B41FA5}">
                      <a16:colId xmlns:a16="http://schemas.microsoft.com/office/drawing/2014/main" val="2819291962"/>
                    </a:ext>
                  </a:extLst>
                </a:gridCol>
                <a:gridCol w="832338">
                  <a:extLst>
                    <a:ext uri="{9D8B030D-6E8A-4147-A177-3AD203B41FA5}">
                      <a16:colId xmlns:a16="http://schemas.microsoft.com/office/drawing/2014/main" val="1403717364"/>
                    </a:ext>
                  </a:extLst>
                </a:gridCol>
                <a:gridCol w="1465934">
                  <a:extLst>
                    <a:ext uri="{9D8B030D-6E8A-4147-A177-3AD203B41FA5}">
                      <a16:colId xmlns:a16="http://schemas.microsoft.com/office/drawing/2014/main" val="2243296876"/>
                    </a:ext>
                  </a:extLst>
                </a:gridCol>
              </a:tblGrid>
              <a:tr h="402568">
                <a:tc gridSpan="3">
                  <a:txBody>
                    <a:bodyPr/>
                    <a:lstStyle/>
                    <a:p>
                      <a:pPr marL="171450" lvl="0" indent="-171450">
                        <a:buFont typeface="Arial" panose="020B0604020202020204" pitchFamily="34" charset="0"/>
                        <a:buChar char="•"/>
                      </a:pPr>
                      <a:r>
                        <a:rPr lang="en-GB" sz="1200" b="1" i="1" kern="1200" dirty="0">
                          <a:solidFill>
                            <a:schemeClr val="tx1"/>
                          </a:solidFill>
                          <a:effectLst/>
                          <a:latin typeface="Arial" panose="020B0604020202020204" pitchFamily="34" charset="0"/>
                          <a:ea typeface="+mn-ea"/>
                          <a:cs typeface="Arial" panose="020B0604020202020204" pitchFamily="34" charset="0"/>
                        </a:rPr>
                        <a:t>Holy Communion </a:t>
                      </a:r>
                      <a:r>
                        <a:rPr lang="en-GB" sz="1200" kern="1200" dirty="0">
                          <a:solidFill>
                            <a:schemeClr val="tx1"/>
                          </a:solidFill>
                          <a:effectLst/>
                          <a:latin typeface="Arial" panose="020B0604020202020204" pitchFamily="34" charset="0"/>
                          <a:ea typeface="+mn-ea"/>
                          <a:cs typeface="Arial" panose="020B0604020202020204" pitchFamily="34" charset="0"/>
                        </a:rPr>
                        <a:t>is also known as </a:t>
                      </a:r>
                      <a:r>
                        <a:rPr lang="en-GB" sz="1200" b="1" i="1" kern="1200" dirty="0">
                          <a:solidFill>
                            <a:schemeClr val="tx1"/>
                          </a:solidFill>
                          <a:effectLst/>
                          <a:latin typeface="Arial" panose="020B0604020202020204" pitchFamily="34" charset="0"/>
                          <a:ea typeface="+mn-ea"/>
                          <a:cs typeface="Arial" panose="020B0604020202020204" pitchFamily="34" charset="0"/>
                        </a:rPr>
                        <a:t>Eucharist</a:t>
                      </a:r>
                      <a:r>
                        <a:rPr lang="en-GB" sz="1200" kern="1200" dirty="0">
                          <a:solidFill>
                            <a:schemeClr val="tx1"/>
                          </a:solidFill>
                          <a:effectLst/>
                          <a:latin typeface="Arial" panose="020B0604020202020204" pitchFamily="34" charset="0"/>
                          <a:ea typeface="+mn-ea"/>
                          <a:cs typeface="Arial" panose="020B0604020202020204" pitchFamily="34" charset="0"/>
                        </a:rPr>
                        <a:t> or </a:t>
                      </a:r>
                      <a:r>
                        <a:rPr lang="en-GB" sz="1200" b="1" i="1" kern="1200" dirty="0">
                          <a:solidFill>
                            <a:schemeClr val="tx1"/>
                          </a:solidFill>
                          <a:effectLst/>
                          <a:latin typeface="Arial" panose="020B0604020202020204" pitchFamily="34" charset="0"/>
                          <a:ea typeface="+mn-ea"/>
                          <a:cs typeface="Arial" panose="020B0604020202020204" pitchFamily="34" charset="0"/>
                        </a:rPr>
                        <a:t>Mass</a:t>
                      </a:r>
                      <a:r>
                        <a:rPr lang="en-GB" sz="1200" kern="1200" dirty="0">
                          <a:solidFill>
                            <a:schemeClr val="tx1"/>
                          </a:solidFill>
                          <a:effectLst/>
                          <a:latin typeface="Arial" panose="020B0604020202020204" pitchFamily="34" charset="0"/>
                          <a:ea typeface="+mn-ea"/>
                          <a:cs typeface="Arial" panose="020B0604020202020204" pitchFamily="34" charset="0"/>
                        </a:rPr>
                        <a:t>.</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Holy Communion is a </a:t>
                      </a:r>
                      <a:r>
                        <a:rPr lang="en-GB" sz="1200" b="1" i="1" kern="1200" dirty="0">
                          <a:solidFill>
                            <a:schemeClr val="tx1"/>
                          </a:solidFill>
                          <a:effectLst/>
                          <a:latin typeface="Arial" panose="020B0604020202020204" pitchFamily="34" charset="0"/>
                          <a:ea typeface="+mn-ea"/>
                          <a:cs typeface="Arial" panose="020B0604020202020204" pitchFamily="34" charset="0"/>
                        </a:rPr>
                        <a:t>sacramen</a:t>
                      </a:r>
                      <a:r>
                        <a:rPr lang="en-GB" sz="1200" kern="1200" dirty="0">
                          <a:solidFill>
                            <a:schemeClr val="tx1"/>
                          </a:solidFill>
                          <a:effectLst/>
                          <a:latin typeface="Arial" panose="020B0604020202020204" pitchFamily="34" charset="0"/>
                          <a:ea typeface="+mn-ea"/>
                          <a:cs typeface="Arial" panose="020B0604020202020204" pitchFamily="34" charset="0"/>
                        </a:rPr>
                        <a:t>t. This means that it is an outward sign of an inward grace. Another way of describing this is that a sacrament is an action made holy or special because of its believed ability to demonstrate a truth about God.</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Christians don't say that they 'do' or 'carry out' the Eucharist; they </a:t>
                      </a:r>
                      <a:r>
                        <a:rPr lang="en-GB" sz="1200" b="1" i="1" kern="1200" dirty="0">
                          <a:solidFill>
                            <a:schemeClr val="tx1"/>
                          </a:solidFill>
                          <a:effectLst/>
                          <a:latin typeface="Arial" panose="020B0604020202020204" pitchFamily="34" charset="0"/>
                          <a:ea typeface="+mn-ea"/>
                          <a:cs typeface="Arial" panose="020B0604020202020204" pitchFamily="34" charset="0"/>
                        </a:rPr>
                        <a:t>celebrate</a:t>
                      </a:r>
                      <a:r>
                        <a:rPr lang="en-GB" sz="1200" kern="1200" dirty="0">
                          <a:solidFill>
                            <a:schemeClr val="tx1"/>
                          </a:solidFill>
                          <a:effectLst/>
                          <a:latin typeface="Arial" panose="020B0604020202020204" pitchFamily="34" charset="0"/>
                          <a:ea typeface="+mn-ea"/>
                          <a:cs typeface="Arial" panose="020B0604020202020204" pitchFamily="34" charset="0"/>
                        </a:rPr>
                        <a:t> it. In some churches, the person who takes the leading role in the ceremony is called the </a:t>
                      </a:r>
                      <a:r>
                        <a:rPr lang="en-GB" sz="1200" b="1" i="1" kern="1200" dirty="0">
                          <a:solidFill>
                            <a:schemeClr val="tx1"/>
                          </a:solidFill>
                          <a:effectLst/>
                          <a:latin typeface="Arial" panose="020B0604020202020204" pitchFamily="34" charset="0"/>
                          <a:ea typeface="+mn-ea"/>
                          <a:cs typeface="Arial" panose="020B0604020202020204" pitchFamily="34" charset="0"/>
                        </a:rPr>
                        <a:t>celebrant</a:t>
                      </a:r>
                      <a:r>
                        <a:rPr lang="en-GB" sz="1200" i="1" kern="1200" dirty="0">
                          <a:solidFill>
                            <a:schemeClr val="tx1"/>
                          </a:solidFill>
                          <a:effectLst/>
                          <a:latin typeface="Arial" panose="020B0604020202020204" pitchFamily="34" charset="0"/>
                          <a:ea typeface="+mn-ea"/>
                          <a:cs typeface="Arial" panose="020B0604020202020204" pitchFamily="34" charset="0"/>
                        </a:rPr>
                        <a:t>.</a:t>
                      </a: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endParaRPr lang="en-US"/>
                    </a:p>
                  </a:txBody>
                  <a:tcPr/>
                </a:tc>
                <a:tc hMerge="1">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5256320"/>
                  </a:ext>
                </a:extLst>
              </a:tr>
              <a:tr h="0">
                <a:tc>
                  <a:txBody>
                    <a:bodyPr/>
                    <a:lstStyle/>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Christians often have Holy Communion services at church. Holy Communion is a </a:t>
                      </a:r>
                      <a:r>
                        <a:rPr lang="en-GB" sz="1200" b="1" i="1" kern="1200" dirty="0">
                          <a:solidFill>
                            <a:schemeClr val="tx1"/>
                          </a:solidFill>
                          <a:effectLst/>
                          <a:latin typeface="Arial" panose="020B0604020202020204" pitchFamily="34" charset="0"/>
                          <a:ea typeface="+mn-ea"/>
                          <a:cs typeface="Arial" panose="020B0604020202020204" pitchFamily="34" charset="0"/>
                        </a:rPr>
                        <a:t>re-enactment of the Last Supper</a:t>
                      </a:r>
                      <a:r>
                        <a:rPr lang="en-GB" sz="1200" kern="1200" dirty="0">
                          <a:solidFill>
                            <a:schemeClr val="tx1"/>
                          </a:solidFill>
                          <a:effectLst/>
                          <a:latin typeface="Arial" panose="020B0604020202020204" pitchFamily="34" charset="0"/>
                          <a:ea typeface="+mn-ea"/>
                          <a:cs typeface="Arial" panose="020B0604020202020204" pitchFamily="34" charset="0"/>
                        </a:rPr>
                        <a:t>, the final meal that Jesus shared with his disciples before his arrest and crucifixion.</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At the Last Supper, Jesus ate bread and drank wine and told his disciples to do the same in memory of him. </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Jesus gave his disciples</a:t>
                      </a:r>
                      <a:r>
                        <a:rPr lang="en-GB" sz="1200" b="1" i="1" kern="1200" dirty="0">
                          <a:solidFill>
                            <a:schemeClr val="tx1"/>
                          </a:solidFill>
                          <a:effectLst/>
                          <a:latin typeface="Arial" panose="020B0604020202020204" pitchFamily="34" charset="0"/>
                          <a:ea typeface="+mn-ea"/>
                          <a:cs typeface="Arial" panose="020B0604020202020204" pitchFamily="34" charset="0"/>
                        </a:rPr>
                        <a:t> bread </a:t>
                      </a:r>
                      <a:r>
                        <a:rPr lang="en-GB" sz="1200" kern="1200" dirty="0">
                          <a:solidFill>
                            <a:schemeClr val="tx1"/>
                          </a:solidFill>
                          <a:effectLst/>
                          <a:latin typeface="Arial" panose="020B0604020202020204" pitchFamily="34" charset="0"/>
                          <a:ea typeface="+mn-ea"/>
                          <a:cs typeface="Arial" panose="020B0604020202020204" pitchFamily="34" charset="0"/>
                        </a:rPr>
                        <a:t>and </a:t>
                      </a:r>
                      <a:r>
                        <a:rPr lang="en-GB" sz="1200" b="1" i="1" kern="1200" dirty="0">
                          <a:solidFill>
                            <a:schemeClr val="tx1"/>
                          </a:solidFill>
                          <a:effectLst/>
                          <a:latin typeface="Arial" panose="020B0604020202020204" pitchFamily="34" charset="0"/>
                          <a:ea typeface="+mn-ea"/>
                          <a:cs typeface="Arial" panose="020B0604020202020204" pitchFamily="34" charset="0"/>
                        </a:rPr>
                        <a:t>wine</a:t>
                      </a:r>
                      <a:r>
                        <a:rPr lang="en-GB" sz="1200" kern="1200" dirty="0">
                          <a:solidFill>
                            <a:schemeClr val="tx1"/>
                          </a:solidFill>
                          <a:effectLst/>
                          <a:latin typeface="Arial" panose="020B0604020202020204" pitchFamily="34" charset="0"/>
                          <a:ea typeface="+mn-ea"/>
                          <a:cs typeface="Arial" panose="020B0604020202020204" pitchFamily="34" charset="0"/>
                        </a:rPr>
                        <a:t> and told them that they were symbols for his </a:t>
                      </a:r>
                      <a:r>
                        <a:rPr lang="en-GB" sz="1200" b="1" i="1" kern="1200" dirty="0">
                          <a:solidFill>
                            <a:schemeClr val="tx1"/>
                          </a:solidFill>
                          <a:effectLst/>
                          <a:latin typeface="Arial" panose="020B0604020202020204" pitchFamily="34" charset="0"/>
                          <a:ea typeface="+mn-ea"/>
                          <a:cs typeface="Arial" panose="020B0604020202020204" pitchFamily="34" charset="0"/>
                        </a:rPr>
                        <a:t>body</a:t>
                      </a:r>
                      <a:r>
                        <a:rPr lang="en-GB" sz="1200" kern="1200" dirty="0">
                          <a:solidFill>
                            <a:schemeClr val="tx1"/>
                          </a:solidFill>
                          <a:effectLst/>
                          <a:latin typeface="Arial" panose="020B0604020202020204" pitchFamily="34" charset="0"/>
                          <a:ea typeface="+mn-ea"/>
                          <a:cs typeface="Arial" panose="020B0604020202020204" pitchFamily="34" charset="0"/>
                        </a:rPr>
                        <a:t> and his </a:t>
                      </a:r>
                      <a:r>
                        <a:rPr lang="en-GB" sz="1200" b="1" i="1" kern="1200" dirty="0">
                          <a:solidFill>
                            <a:schemeClr val="tx1"/>
                          </a:solidFill>
                          <a:effectLst/>
                          <a:latin typeface="Arial" panose="020B0604020202020204" pitchFamily="34" charset="0"/>
                          <a:ea typeface="+mn-ea"/>
                          <a:cs typeface="Arial" panose="020B0604020202020204" pitchFamily="34" charset="0"/>
                        </a:rPr>
                        <a:t>blood</a:t>
                      </a:r>
                      <a:r>
                        <a:rPr lang="en-GB" sz="1200" kern="1200" dirty="0">
                          <a:solidFill>
                            <a:schemeClr val="tx1"/>
                          </a:solidFill>
                          <a:effectLst/>
                          <a:latin typeface="Arial" panose="020B0604020202020204" pitchFamily="34" charset="0"/>
                          <a:ea typeface="+mn-ea"/>
                          <a:cs typeface="Arial" panose="020B0604020202020204" pitchFamily="34" charset="0"/>
                        </a:rPr>
                        <a:t> that would be sacrificed on the cross for them.</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Luke 22:19 says "And He took bread, gave thanks and broke it, and gave it to them saying, 'This is my body given for you; do this in remembrance of me.’”</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Catholics believe that when the priest repeats Jesus’ words from the Last Supper, the bread and wine actually turn into the body and blood of Jesus, even though they look the same on the outside. This is called </a:t>
                      </a:r>
                      <a:r>
                        <a:rPr lang="en-GB" sz="1200" b="1" i="1" kern="1200" dirty="0">
                          <a:solidFill>
                            <a:schemeClr val="tx1"/>
                          </a:solidFill>
                          <a:effectLst/>
                          <a:latin typeface="Arial" panose="020B0604020202020204" pitchFamily="34" charset="0"/>
                          <a:ea typeface="+mn-ea"/>
                          <a:cs typeface="Arial" panose="020B0604020202020204" pitchFamily="34" charset="0"/>
                        </a:rPr>
                        <a:t>transubstantiation</a:t>
                      </a:r>
                      <a:r>
                        <a:rPr lang="en-GB" sz="1200" kern="1200" dirty="0">
                          <a:solidFill>
                            <a:schemeClr val="tx1"/>
                          </a:solidFill>
                          <a:effectLst/>
                          <a:latin typeface="Arial" panose="020B0604020202020204" pitchFamily="34" charset="0"/>
                          <a:ea typeface="+mn-ea"/>
                          <a:cs typeface="Arial" panose="020B0604020202020204" pitchFamily="34" charset="0"/>
                        </a:rPr>
                        <a:t>.</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Other Christian denominations think that the bread and wine symbolise Jesus’ body and blood but that they are not transformed. This is called </a:t>
                      </a:r>
                      <a:r>
                        <a:rPr lang="en-GB" sz="1200" b="1" i="1" kern="1200" dirty="0">
                          <a:solidFill>
                            <a:schemeClr val="tx1"/>
                          </a:solidFill>
                          <a:effectLst/>
                          <a:latin typeface="Arial" panose="020B0604020202020204" pitchFamily="34" charset="0"/>
                          <a:ea typeface="+mn-ea"/>
                          <a:cs typeface="Arial" panose="020B0604020202020204" pitchFamily="34" charset="0"/>
                        </a:rPr>
                        <a:t>consubstantiation</a:t>
                      </a:r>
                      <a:r>
                        <a:rPr lang="en-GB" sz="1200" kern="1200" dirty="0">
                          <a:solidFill>
                            <a:schemeClr val="tx1"/>
                          </a:solidFill>
                          <a:effectLst/>
                          <a:latin typeface="Arial" panose="020B0604020202020204" pitchFamily="34" charset="0"/>
                          <a:ea typeface="+mn-ea"/>
                          <a:cs typeface="Arial" panose="020B0604020202020204" pitchFamily="34" charset="0"/>
                        </a:rPr>
                        <a:t>.</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Protestants believe that Jesus made his sacrifice on the cross and simply follow the tradition of the sacrament in memory of the event, recalling its </a:t>
                      </a:r>
                      <a:r>
                        <a:rPr lang="en-GB" sz="1200" b="1" i="1" kern="1200" dirty="0">
                          <a:solidFill>
                            <a:schemeClr val="tx1"/>
                          </a:solidFill>
                          <a:effectLst/>
                          <a:latin typeface="Arial" panose="020B0604020202020204" pitchFamily="34" charset="0"/>
                          <a:ea typeface="+mn-ea"/>
                          <a:cs typeface="Arial" panose="020B0604020202020204" pitchFamily="34" charset="0"/>
                        </a:rPr>
                        <a:t>symbolic importance </a:t>
                      </a:r>
                      <a:r>
                        <a:rPr lang="en-GB" sz="1200" kern="1200" dirty="0">
                          <a:solidFill>
                            <a:schemeClr val="tx1"/>
                          </a:solidFill>
                          <a:effectLst/>
                          <a:latin typeface="Arial" panose="020B0604020202020204" pitchFamily="34" charset="0"/>
                          <a:ea typeface="+mn-ea"/>
                          <a:cs typeface="Arial" panose="020B0604020202020204" pitchFamily="34" charset="0"/>
                        </a:rPr>
                        <a:t>in the life of Jesus.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Arial" panose="020B0604020202020204" pitchFamily="34" charset="0"/>
                        <a:cs typeface="Arial" panose="020B0604020202020204" pitchFamily="34" charset="0"/>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The Religious Society of Friends (</a:t>
                      </a:r>
                      <a:r>
                        <a:rPr lang="en-GB" sz="1200" b="1" i="1" kern="1200" dirty="0">
                          <a:solidFill>
                            <a:schemeClr val="tx1"/>
                          </a:solidFill>
                          <a:effectLst/>
                          <a:latin typeface="Arial" panose="020B0604020202020204" pitchFamily="34" charset="0"/>
                          <a:ea typeface="+mn-ea"/>
                          <a:cs typeface="Arial" panose="020B0604020202020204" pitchFamily="34" charset="0"/>
                        </a:rPr>
                        <a:t>Quakers</a:t>
                      </a:r>
                      <a:r>
                        <a:rPr lang="en-GB" sz="1200" kern="1200" dirty="0">
                          <a:solidFill>
                            <a:schemeClr val="tx1"/>
                          </a:solidFill>
                          <a:effectLst/>
                          <a:latin typeface="Arial" panose="020B0604020202020204" pitchFamily="34" charset="0"/>
                          <a:ea typeface="+mn-ea"/>
                          <a:cs typeface="Arial" panose="020B0604020202020204" pitchFamily="34" charset="0"/>
                        </a:rPr>
                        <a:t>) do not celebrate Holy Communion because they do not recognise the sacraments. They don't regard some activities as more sacred than others, nor do they believe that any particular ritual is needed to get in touch with God.</a:t>
                      </a:r>
                    </a:p>
                  </a:txBody>
                  <a:tcPr/>
                </a:tc>
                <a:extLst>
                  <a:ext uri="{0D108BD9-81ED-4DB2-BD59-A6C34878D82A}">
                    <a16:rowId xmlns:a16="http://schemas.microsoft.com/office/drawing/2014/main" val="1759422556"/>
                  </a:ext>
                </a:extLst>
              </a:tr>
              <a:tr h="0">
                <a:tc gridSpan="3">
                  <a:txBody>
                    <a:bodyPr/>
                    <a:lstStyle/>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Holy Communion symbolises the </a:t>
                      </a:r>
                      <a:r>
                        <a:rPr lang="en-GB" sz="1200" b="1" i="1" kern="1200" dirty="0">
                          <a:solidFill>
                            <a:schemeClr val="tx1"/>
                          </a:solidFill>
                          <a:effectLst/>
                          <a:latin typeface="Arial" panose="020B0604020202020204" pitchFamily="34" charset="0"/>
                          <a:ea typeface="+mn-ea"/>
                          <a:cs typeface="Arial" panose="020B0604020202020204" pitchFamily="34" charset="0"/>
                        </a:rPr>
                        <a:t>new covenant </a:t>
                      </a:r>
                      <a:r>
                        <a:rPr lang="en-GB" sz="1200" kern="1200" dirty="0">
                          <a:solidFill>
                            <a:schemeClr val="tx1"/>
                          </a:solidFill>
                          <a:effectLst/>
                          <a:latin typeface="Arial" panose="020B0604020202020204" pitchFamily="34" charset="0"/>
                          <a:ea typeface="+mn-ea"/>
                          <a:cs typeface="Arial" panose="020B0604020202020204" pitchFamily="34" charset="0"/>
                        </a:rPr>
                        <a:t>(promise) given by God to His followers. The old covenant was the one given by God to Israel when He freed His people from slavery in Egypt. The new sacrament symbolises freedom from the slavery of sin and the promise of eternal life.</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Celebrating Holy Communion helps individuals to become closer to God and strengthen their faith. They receive </a:t>
                      </a:r>
                      <a:r>
                        <a:rPr lang="en-GB" sz="1200" b="1" i="1" kern="1200" dirty="0">
                          <a:solidFill>
                            <a:schemeClr val="tx1"/>
                          </a:solidFill>
                          <a:effectLst/>
                          <a:latin typeface="Arial" panose="020B0604020202020204" pitchFamily="34" charset="0"/>
                          <a:ea typeface="+mn-ea"/>
                          <a:cs typeface="Arial" panose="020B0604020202020204" pitchFamily="34" charset="0"/>
                        </a:rPr>
                        <a:t>God’s grace </a:t>
                      </a:r>
                      <a:r>
                        <a:rPr lang="en-GB" sz="1200" kern="1200" dirty="0">
                          <a:solidFill>
                            <a:schemeClr val="tx1"/>
                          </a:solidFill>
                          <a:effectLst/>
                          <a:latin typeface="Arial" panose="020B0604020202020204" pitchFamily="34" charset="0"/>
                          <a:ea typeface="+mn-ea"/>
                          <a:cs typeface="Arial" panose="020B0604020202020204" pitchFamily="34" charset="0"/>
                        </a:rPr>
                        <a:t>by joining in the </a:t>
                      </a:r>
                      <a:r>
                        <a:rPr lang="en-GB" sz="1200" b="1" i="1" kern="1200" dirty="0">
                          <a:solidFill>
                            <a:schemeClr val="tx1"/>
                          </a:solidFill>
                          <a:effectLst/>
                          <a:latin typeface="Arial" panose="020B0604020202020204" pitchFamily="34" charset="0"/>
                          <a:ea typeface="+mn-ea"/>
                          <a:cs typeface="Arial" panose="020B0604020202020204" pitchFamily="34" charset="0"/>
                        </a:rPr>
                        <a:t>sacrifice of Jesus</a:t>
                      </a:r>
                      <a:r>
                        <a:rPr lang="en-GB" sz="1200" kern="1200" dirty="0">
                          <a:solidFill>
                            <a:schemeClr val="tx1"/>
                          </a:solidFill>
                          <a:effectLst/>
                          <a:latin typeface="Arial" panose="020B0604020202020204" pitchFamily="34" charset="0"/>
                          <a:ea typeface="+mn-ea"/>
                          <a:cs typeface="Arial" panose="020B0604020202020204" pitchFamily="34" charset="0"/>
                        </a:rPr>
                        <a:t>.</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Holy Communion also has benefits for communities because it brings the community of believers together in unity by sharing the bread and the wine. This can provide support and encouragement for people who are going through a difficult time.</a:t>
                      </a:r>
                      <a:r>
                        <a:rPr lang="en-GB" sz="1200" dirty="0">
                          <a:effectLst/>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006153355"/>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062127" y="200251"/>
            <a:ext cx="3634328"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Worship key </a:t>
            </a:r>
            <a:r>
              <a:rPr lang="en-US" b="1" dirty="0">
                <a:latin typeface="Arial" panose="020B0604020202020204" pitchFamily="34" charset="0"/>
                <a:cs typeface="Arial" panose="020B0604020202020204" pitchFamily="34" charset="0"/>
              </a:rPr>
              <a:t>facts</a:t>
            </a:r>
          </a:p>
          <a:p>
            <a:r>
              <a:rPr lang="en-US" b="1" dirty="0">
                <a:latin typeface="Arial" panose="020B0604020202020204" pitchFamily="34" charset="0"/>
                <a:cs typeface="Arial" panose="020B0604020202020204" pitchFamily="34" charset="0"/>
              </a:rPr>
              <a:t>Christianity - Holy Communion </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523417"/>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D36571F5-F091-3648-86AE-D0F3A89FB0D0}"/>
              </a:ext>
            </a:extLst>
          </p:cNvPr>
          <p:cNvPicPr>
            <a:picLocks noChangeAspect="1"/>
          </p:cNvPicPr>
          <p:nvPr/>
        </p:nvPicPr>
        <p:blipFill>
          <a:blip r:embed="rId2"/>
          <a:stretch>
            <a:fillRect/>
          </a:stretch>
        </p:blipFill>
        <p:spPr>
          <a:xfrm>
            <a:off x="7417776" y="2252797"/>
            <a:ext cx="789647" cy="986894"/>
          </a:xfrm>
          <a:prstGeom prst="rect">
            <a:avLst/>
          </a:prstGeom>
        </p:spPr>
      </p:pic>
      <p:pic>
        <p:nvPicPr>
          <p:cNvPr id="10" name="Picture 9">
            <a:extLst>
              <a:ext uri="{FF2B5EF4-FFF2-40B4-BE49-F238E27FC236}">
                <a16:creationId xmlns:a16="http://schemas.microsoft.com/office/drawing/2014/main" id="{A08BEE83-33B2-9649-896A-D0F56EF120A2}"/>
              </a:ext>
            </a:extLst>
          </p:cNvPr>
          <p:cNvPicPr>
            <a:picLocks noChangeAspect="1"/>
          </p:cNvPicPr>
          <p:nvPr/>
        </p:nvPicPr>
        <p:blipFill rotWithShape="1">
          <a:blip r:embed="rId3"/>
          <a:srcRect l="23041" r="21871"/>
          <a:stretch/>
        </p:blipFill>
        <p:spPr>
          <a:xfrm>
            <a:off x="7451297" y="3603942"/>
            <a:ext cx="735752" cy="1335600"/>
          </a:xfrm>
          <a:prstGeom prst="rect">
            <a:avLst/>
          </a:prstGeom>
        </p:spPr>
      </p:pic>
      <p:pic>
        <p:nvPicPr>
          <p:cNvPr id="11" name="Picture 10">
            <a:extLst>
              <a:ext uri="{FF2B5EF4-FFF2-40B4-BE49-F238E27FC236}">
                <a16:creationId xmlns:a16="http://schemas.microsoft.com/office/drawing/2014/main" id="{603A5A49-6495-5E4F-8291-B5FBA3C629C4}"/>
              </a:ext>
            </a:extLst>
          </p:cNvPr>
          <p:cNvPicPr>
            <a:picLocks noChangeAspect="1"/>
          </p:cNvPicPr>
          <p:nvPr/>
        </p:nvPicPr>
        <p:blipFill rotWithShape="1">
          <a:blip r:embed="rId4"/>
          <a:srcRect l="3026" t="2083" r="72599" b="66250"/>
          <a:stretch/>
        </p:blipFill>
        <p:spPr>
          <a:xfrm>
            <a:off x="283002" y="94843"/>
            <a:ext cx="670855" cy="871538"/>
          </a:xfrm>
          <a:prstGeom prst="rect">
            <a:avLst/>
          </a:prstGeom>
        </p:spPr>
      </p:pic>
    </p:spTree>
    <p:extLst>
      <p:ext uri="{BB962C8B-B14F-4D97-AF65-F5344CB8AC3E}">
        <p14:creationId xmlns:p14="http://schemas.microsoft.com/office/powerpoint/2010/main" val="2566703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nvPr>
        </p:nvGraphicFramePr>
        <p:xfrm>
          <a:off x="283002" y="1056866"/>
          <a:ext cx="9412532" cy="5577840"/>
        </p:xfrm>
        <a:graphic>
          <a:graphicData uri="http://schemas.openxmlformats.org/drawingml/2006/table">
            <a:tbl>
              <a:tblPr firstRow="1" bandRow="1">
                <a:tableStyleId>{5940675A-B579-460E-94D1-54222C63F5DA}</a:tableStyleId>
              </a:tblPr>
              <a:tblGrid>
                <a:gridCol w="5809040">
                  <a:extLst>
                    <a:ext uri="{9D8B030D-6E8A-4147-A177-3AD203B41FA5}">
                      <a16:colId xmlns:a16="http://schemas.microsoft.com/office/drawing/2014/main" val="2819291962"/>
                    </a:ext>
                  </a:extLst>
                </a:gridCol>
                <a:gridCol w="3603492">
                  <a:extLst>
                    <a:ext uri="{9D8B030D-6E8A-4147-A177-3AD203B41FA5}">
                      <a16:colId xmlns:a16="http://schemas.microsoft.com/office/drawing/2014/main" val="1403717364"/>
                    </a:ext>
                  </a:extLst>
                </a:gridCol>
              </a:tblGrid>
              <a:tr h="402568">
                <a:tc gridSpan="2">
                  <a:txBody>
                    <a:bodyPr/>
                    <a:lstStyle/>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r>
                        <a:rPr lang="en-GB" sz="1200" b="1" kern="1200" dirty="0">
                          <a:solidFill>
                            <a:schemeClr val="tx1"/>
                          </a:solidFill>
                          <a:effectLst/>
                          <a:latin typeface="Arial" panose="020B0604020202020204" pitchFamily="34" charset="0"/>
                          <a:ea typeface="+mn-ea"/>
                          <a:cs typeface="Arial" panose="020B0604020202020204" pitchFamily="34" charset="0"/>
                        </a:rPr>
                        <a:t>Kirtan</a:t>
                      </a:r>
                    </a:p>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Devotional singing of the Guru </a:t>
                      </a:r>
                      <a:r>
                        <a:rPr lang="en-GB" sz="1200" kern="1200" dirty="0" err="1">
                          <a:solidFill>
                            <a:schemeClr val="tx1"/>
                          </a:solidFill>
                          <a:effectLst/>
                          <a:latin typeface="Arial" panose="020B0604020202020204" pitchFamily="34" charset="0"/>
                          <a:ea typeface="+mn-ea"/>
                          <a:cs typeface="Arial" panose="020B0604020202020204" pitchFamily="34" charset="0"/>
                        </a:rPr>
                        <a:t>Granth</a:t>
                      </a:r>
                      <a:r>
                        <a:rPr lang="en-GB" sz="1200" kern="1200" dirty="0">
                          <a:solidFill>
                            <a:schemeClr val="tx1"/>
                          </a:solidFill>
                          <a:effectLst/>
                          <a:latin typeface="Arial" panose="020B0604020202020204" pitchFamily="34" charset="0"/>
                          <a:ea typeface="+mn-ea"/>
                          <a:cs typeface="Arial" panose="020B0604020202020204" pitchFamily="34" charset="0"/>
                        </a:rPr>
                        <a:t> Sahib is called </a:t>
                      </a:r>
                      <a:r>
                        <a:rPr lang="en-GB" sz="1200" b="1" i="1" kern="1200" dirty="0">
                          <a:solidFill>
                            <a:schemeClr val="tx1"/>
                          </a:solidFill>
                          <a:effectLst/>
                          <a:latin typeface="Arial" panose="020B0604020202020204" pitchFamily="34" charset="0"/>
                          <a:ea typeface="+mn-ea"/>
                          <a:cs typeface="Arial" panose="020B0604020202020204" pitchFamily="34" charset="0"/>
                        </a:rPr>
                        <a:t>kirtan</a:t>
                      </a:r>
                      <a:r>
                        <a:rPr lang="en-GB" sz="1200" kern="1200" dirty="0">
                          <a:solidFill>
                            <a:schemeClr val="tx1"/>
                          </a:solidFill>
                          <a:effectLst/>
                          <a:latin typeface="Arial" panose="020B0604020202020204" pitchFamily="34" charset="0"/>
                          <a:ea typeface="+mn-ea"/>
                          <a:cs typeface="Arial" panose="020B0604020202020204" pitchFamily="34" charset="0"/>
                        </a:rPr>
                        <a:t>.</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Kirtan means ‘singing the praises of God’.</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Kirtan usually takes place during the service on a Sunday. It also often happens during festivals to honour the Gurus.</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Generally in the Gurdwara the musicians either sing alone or request the </a:t>
                      </a:r>
                      <a:r>
                        <a:rPr lang="en-GB" sz="1200" b="1" i="1" kern="1200" dirty="0" err="1">
                          <a:solidFill>
                            <a:schemeClr val="tx1"/>
                          </a:solidFill>
                          <a:effectLst/>
                          <a:latin typeface="Arial" panose="020B0604020202020204" pitchFamily="34" charset="0"/>
                          <a:ea typeface="+mn-ea"/>
                          <a:cs typeface="Arial" panose="020B0604020202020204" pitchFamily="34" charset="0"/>
                        </a:rPr>
                        <a:t>Sangat</a:t>
                      </a:r>
                      <a:r>
                        <a:rPr lang="en-GB" sz="1200" b="1" i="1" kern="1200" dirty="0">
                          <a:solidFill>
                            <a:schemeClr val="tx1"/>
                          </a:solidFill>
                          <a:effectLst/>
                          <a:latin typeface="Arial" panose="020B0604020202020204" pitchFamily="34" charset="0"/>
                          <a:ea typeface="+mn-ea"/>
                          <a:cs typeface="Arial" panose="020B0604020202020204" pitchFamily="34" charset="0"/>
                        </a:rPr>
                        <a:t> (congregation) </a:t>
                      </a:r>
                      <a:r>
                        <a:rPr lang="en-GB" sz="1200" kern="1200" dirty="0">
                          <a:solidFill>
                            <a:schemeClr val="tx1"/>
                          </a:solidFill>
                          <a:effectLst/>
                          <a:latin typeface="Arial" panose="020B0604020202020204" pitchFamily="34" charset="0"/>
                          <a:ea typeface="+mn-ea"/>
                          <a:cs typeface="Arial" panose="020B0604020202020204" pitchFamily="34" charset="0"/>
                        </a:rPr>
                        <a:t>to repeat the lines of the hymn after them in chorus. This is known as congregational hymn singing.</a:t>
                      </a:r>
                    </a:p>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endParaRPr lang="en-US" dirty="0"/>
                    </a:p>
                  </a:txBody>
                  <a:tcPr/>
                </a:tc>
                <a:extLst>
                  <a:ext uri="{0D108BD9-81ED-4DB2-BD59-A6C34878D82A}">
                    <a16:rowId xmlns:a16="http://schemas.microsoft.com/office/drawing/2014/main" val="3385256320"/>
                  </a:ext>
                </a:extLst>
              </a:tr>
              <a:tr h="0">
                <a:tc>
                  <a:txBody>
                    <a:bodyPr/>
                    <a:lstStyle/>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r>
                        <a:rPr lang="en-GB" sz="1200" b="1" kern="1200" dirty="0">
                          <a:solidFill>
                            <a:schemeClr val="tx1"/>
                          </a:solidFill>
                          <a:effectLst/>
                          <a:latin typeface="Arial" panose="020B0604020202020204" pitchFamily="34" charset="0"/>
                          <a:ea typeface="+mn-ea"/>
                          <a:cs typeface="Arial" panose="020B0604020202020204" pitchFamily="34" charset="0"/>
                        </a:rPr>
                        <a:t>Langar</a:t>
                      </a:r>
                    </a:p>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Langar means </a:t>
                      </a:r>
                      <a:r>
                        <a:rPr lang="en-GB" sz="1200" b="1" i="1" kern="1200" dirty="0">
                          <a:solidFill>
                            <a:schemeClr val="tx1"/>
                          </a:solidFill>
                          <a:effectLst/>
                          <a:latin typeface="Arial" panose="020B0604020202020204" pitchFamily="34" charset="0"/>
                          <a:ea typeface="+mn-ea"/>
                          <a:cs typeface="Arial" panose="020B0604020202020204" pitchFamily="34" charset="0"/>
                        </a:rPr>
                        <a:t>free kitchen</a:t>
                      </a:r>
                      <a:r>
                        <a:rPr lang="en-GB" sz="1200" kern="1200" dirty="0">
                          <a:solidFill>
                            <a:schemeClr val="tx1"/>
                          </a:solidFill>
                          <a:effectLst/>
                          <a:latin typeface="Arial" panose="020B0604020202020204" pitchFamily="34" charset="0"/>
                          <a:ea typeface="+mn-ea"/>
                          <a:cs typeface="Arial" panose="020B0604020202020204" pitchFamily="34" charset="0"/>
                        </a:rPr>
                        <a:t>. It is a shared eating area in a Gurdwara.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Arial" panose="020B0604020202020204" pitchFamily="34" charset="0"/>
                          <a:ea typeface="+mn-ea"/>
                          <a:cs typeface="Arial" panose="020B0604020202020204" pitchFamily="34" charset="0"/>
                        </a:rPr>
                        <a:t>The langar is open to everyone – it doesn’t matter what gender, ethnicity or religion they are. Men and women sit side by side in the langar.</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All the food that is served in a langar is </a:t>
                      </a:r>
                      <a:r>
                        <a:rPr lang="en-GB" sz="1200" b="1" i="1" kern="1200" dirty="0">
                          <a:solidFill>
                            <a:schemeClr val="tx1"/>
                          </a:solidFill>
                          <a:effectLst/>
                          <a:latin typeface="Arial" panose="020B0604020202020204" pitchFamily="34" charset="0"/>
                          <a:ea typeface="+mn-ea"/>
                          <a:cs typeface="Arial" panose="020B0604020202020204" pitchFamily="34" charset="0"/>
                        </a:rPr>
                        <a:t>vegetarian</a:t>
                      </a:r>
                      <a:r>
                        <a:rPr lang="en-GB" sz="1200" kern="1200" dirty="0">
                          <a:solidFill>
                            <a:schemeClr val="tx1"/>
                          </a:solidFill>
                          <a:effectLst/>
                          <a:latin typeface="Arial" panose="020B0604020202020204" pitchFamily="34" charset="0"/>
                          <a:ea typeface="+mn-ea"/>
                          <a:cs typeface="Arial" panose="020B0604020202020204" pitchFamily="34" charset="0"/>
                        </a:rPr>
                        <a:t>. Everyone receives the same food.</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Sikhs are expected to </a:t>
                      </a:r>
                      <a:r>
                        <a:rPr lang="en-GB" sz="1200" b="0" i="0" kern="1200" dirty="0">
                          <a:solidFill>
                            <a:schemeClr val="tx1"/>
                          </a:solidFill>
                          <a:effectLst/>
                          <a:latin typeface="Arial" panose="020B0604020202020204" pitchFamily="34" charset="0"/>
                          <a:ea typeface="+mn-ea"/>
                          <a:cs typeface="Arial" panose="020B0604020202020204" pitchFamily="34" charset="0"/>
                        </a:rPr>
                        <a:t>volunteer</a:t>
                      </a:r>
                      <a:r>
                        <a:rPr lang="en-GB" sz="1200" kern="1200" dirty="0">
                          <a:solidFill>
                            <a:schemeClr val="tx1"/>
                          </a:solidFill>
                          <a:effectLst/>
                          <a:latin typeface="Arial" panose="020B0604020202020204" pitchFamily="34" charset="0"/>
                          <a:ea typeface="+mn-ea"/>
                          <a:cs typeface="Arial" panose="020B0604020202020204" pitchFamily="34" charset="0"/>
                        </a:rPr>
                        <a:t> at the langar by donating, cooking and serving food as well as washing up and cleaning. This is a part of the </a:t>
                      </a:r>
                      <a:r>
                        <a:rPr lang="en-GB" sz="1200" b="1" i="1" kern="1200" dirty="0" err="1">
                          <a:solidFill>
                            <a:schemeClr val="tx1"/>
                          </a:solidFill>
                          <a:effectLst/>
                          <a:latin typeface="Arial" panose="020B0604020202020204" pitchFamily="34" charset="0"/>
                          <a:ea typeface="+mn-ea"/>
                          <a:cs typeface="Arial" panose="020B0604020202020204" pitchFamily="34" charset="0"/>
                        </a:rPr>
                        <a:t>sewa</a:t>
                      </a:r>
                      <a:r>
                        <a:rPr lang="en-GB" sz="1200" kern="1200" dirty="0">
                          <a:solidFill>
                            <a:schemeClr val="tx1"/>
                          </a:solidFill>
                          <a:effectLst/>
                          <a:latin typeface="Arial" panose="020B0604020202020204" pitchFamily="34" charset="0"/>
                          <a:ea typeface="+mn-ea"/>
                          <a:cs typeface="Arial" panose="020B0604020202020204" pitchFamily="34" charset="0"/>
                        </a:rPr>
                        <a:t> (service to others).</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Traditionally, people sit on the floor to eat so that everyone is at the same level with nobody in a higher position. Nowadays, some people sit on benches.</a:t>
                      </a:r>
                    </a:p>
                    <a:p>
                      <a:pPr marL="17145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59422556"/>
                  </a:ext>
                </a:extLst>
              </a:tr>
              <a:tr h="0">
                <a:tc gridSpan="2">
                  <a:txBody>
                    <a:bodyPr/>
                    <a:lstStyle/>
                    <a:p>
                      <a:pPr marL="0" lvl="0" indent="0">
                        <a:buFontTx/>
                        <a:buNone/>
                      </a:pPr>
                      <a:r>
                        <a:rPr lang="en-GB" sz="1200" kern="1200" dirty="0">
                          <a:solidFill>
                            <a:schemeClr val="tx1"/>
                          </a:solidFill>
                          <a:effectLst/>
                          <a:latin typeface="Arial" panose="020B0604020202020204" pitchFamily="34" charset="0"/>
                          <a:ea typeface="+mn-ea"/>
                          <a:cs typeface="Arial" panose="020B0604020202020204" pitchFamily="34" charset="0"/>
                        </a:rPr>
                        <a:t>In October each year, Sikhs in the UK and around the world have </a:t>
                      </a:r>
                      <a:r>
                        <a:rPr lang="en-GB" sz="1200" b="1" i="1" kern="1200" dirty="0">
                          <a:solidFill>
                            <a:schemeClr val="tx1"/>
                          </a:solidFill>
                          <a:effectLst/>
                          <a:latin typeface="Arial" panose="020B0604020202020204" pitchFamily="34" charset="0"/>
                          <a:ea typeface="+mn-ea"/>
                          <a:cs typeface="Arial" panose="020B0604020202020204" pitchFamily="34" charset="0"/>
                        </a:rPr>
                        <a:t>International Langar Week</a:t>
                      </a:r>
                      <a:r>
                        <a:rPr lang="en-GB" sz="1200" kern="1200" dirty="0">
                          <a:solidFill>
                            <a:schemeClr val="tx1"/>
                          </a:solidFill>
                          <a:effectLst/>
                          <a:latin typeface="Arial" panose="020B0604020202020204" pitchFamily="34" charset="0"/>
                          <a:ea typeface="+mn-ea"/>
                          <a:cs typeface="Arial" panose="020B0604020202020204" pitchFamily="34" charset="0"/>
                        </a:rPr>
                        <a:t>. During this time they try to:</a:t>
                      </a:r>
                    </a:p>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228600" lvl="0" indent="-228600">
                        <a:buFont typeface="+mj-lt"/>
                        <a:buAutoNum type="arabicPeriod"/>
                      </a:pPr>
                      <a:r>
                        <a:rPr lang="en-GB" sz="1200" kern="1200" dirty="0">
                          <a:solidFill>
                            <a:schemeClr val="tx1"/>
                          </a:solidFill>
                          <a:effectLst/>
                          <a:latin typeface="Arial" panose="020B0604020202020204" pitchFamily="34" charset="0"/>
                          <a:ea typeface="+mn-ea"/>
                          <a:cs typeface="Arial" panose="020B0604020202020204" pitchFamily="34" charset="0"/>
                        </a:rPr>
                        <a:t>Introduce a friend to the langar</a:t>
                      </a:r>
                    </a:p>
                    <a:p>
                      <a:pPr marL="228600" lvl="0" indent="-228600">
                        <a:buFont typeface="+mj-lt"/>
                        <a:buAutoNum type="arabicPeriod"/>
                      </a:pPr>
                      <a:r>
                        <a:rPr lang="en-GB" sz="1200" kern="1200" dirty="0">
                          <a:solidFill>
                            <a:schemeClr val="tx1"/>
                          </a:solidFill>
                          <a:effectLst/>
                          <a:latin typeface="Arial" panose="020B0604020202020204" pitchFamily="34" charset="0"/>
                          <a:ea typeface="+mn-ea"/>
                          <a:cs typeface="Arial" panose="020B0604020202020204" pitchFamily="34" charset="0"/>
                        </a:rPr>
                        <a:t>Set up a langar in a public place</a:t>
                      </a:r>
                    </a:p>
                    <a:p>
                      <a:pPr marL="228600" lvl="0" indent="-228600">
                        <a:buFont typeface="+mj-lt"/>
                        <a:buAutoNum type="arabicPeriod"/>
                      </a:pPr>
                      <a:r>
                        <a:rPr lang="en-GB" sz="1200" kern="1200" dirty="0">
                          <a:solidFill>
                            <a:schemeClr val="tx1"/>
                          </a:solidFill>
                          <a:effectLst/>
                          <a:latin typeface="Arial" panose="020B0604020202020204" pitchFamily="34" charset="0"/>
                          <a:ea typeface="+mn-ea"/>
                          <a:cs typeface="Arial" panose="020B0604020202020204" pitchFamily="34" charset="0"/>
                        </a:rPr>
                        <a:t>Join a local street langar team that gives food to the poor</a:t>
                      </a:r>
                    </a:p>
                    <a:p>
                      <a:pPr marL="17145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0946811"/>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964529" y="150583"/>
            <a:ext cx="3313728"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Worship key </a:t>
            </a:r>
            <a:r>
              <a:rPr lang="en-US" b="1" dirty="0">
                <a:latin typeface="Arial" panose="020B0604020202020204" pitchFamily="34" charset="0"/>
                <a:cs typeface="Arial" panose="020B0604020202020204" pitchFamily="34" charset="0"/>
              </a:rPr>
              <a:t>facts</a:t>
            </a:r>
          </a:p>
          <a:p>
            <a:r>
              <a:rPr lang="en-US" b="1" dirty="0">
                <a:latin typeface="Arial" panose="020B0604020202020204" pitchFamily="34" charset="0"/>
                <a:cs typeface="Arial" panose="020B0604020202020204" pitchFamily="34" charset="0"/>
              </a:rPr>
              <a:t>Sikhism - </a:t>
            </a:r>
            <a:r>
              <a:rPr lang="en-US" b="1" dirty="0" err="1">
                <a:latin typeface="Arial" panose="020B0604020202020204" pitchFamily="34" charset="0"/>
                <a:cs typeface="Arial" panose="020B0604020202020204" pitchFamily="34" charset="0"/>
              </a:rPr>
              <a:t>Kirtan</a:t>
            </a:r>
            <a:r>
              <a:rPr lang="en-US" b="1" dirty="0">
                <a:latin typeface="Arial" panose="020B0604020202020204" pitchFamily="34" charset="0"/>
                <a:cs typeface="Arial" panose="020B0604020202020204" pitchFamily="34" charset="0"/>
              </a:rPr>
              <a:t> and </a:t>
            </a:r>
            <a:r>
              <a:rPr lang="en-US" b="1" dirty="0" err="1">
                <a:latin typeface="Arial" panose="020B0604020202020204" pitchFamily="34" charset="0"/>
                <a:cs typeface="Arial" panose="020B0604020202020204" pitchFamily="34" charset="0"/>
              </a:rPr>
              <a:t>Langar</a:t>
            </a:r>
            <a:r>
              <a:rPr lang="en-US" b="1" dirty="0">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523417"/>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0EF3CC2B-9BDA-1B46-B1E0-87CF91908249}"/>
              </a:ext>
            </a:extLst>
          </p:cNvPr>
          <p:cNvPicPr>
            <a:picLocks noChangeAspect="1"/>
          </p:cNvPicPr>
          <p:nvPr/>
        </p:nvPicPr>
        <p:blipFill rotWithShape="1">
          <a:blip r:embed="rId2"/>
          <a:srcRect l="1528" t="68333" r="71457"/>
          <a:stretch/>
        </p:blipFill>
        <p:spPr>
          <a:xfrm>
            <a:off x="187569" y="37980"/>
            <a:ext cx="743483" cy="871538"/>
          </a:xfrm>
          <a:prstGeom prst="rect">
            <a:avLst/>
          </a:prstGeom>
        </p:spPr>
      </p:pic>
      <p:pic>
        <p:nvPicPr>
          <p:cNvPr id="6" name="Picture 5">
            <a:extLst>
              <a:ext uri="{FF2B5EF4-FFF2-40B4-BE49-F238E27FC236}">
                <a16:creationId xmlns:a16="http://schemas.microsoft.com/office/drawing/2014/main" id="{ED0F4754-F28E-4547-A5C9-3183AD8829E9}"/>
              </a:ext>
            </a:extLst>
          </p:cNvPr>
          <p:cNvPicPr>
            <a:picLocks noChangeAspect="1"/>
          </p:cNvPicPr>
          <p:nvPr/>
        </p:nvPicPr>
        <p:blipFill>
          <a:blip r:embed="rId3">
            <a:grayscl/>
          </a:blip>
          <a:stretch>
            <a:fillRect/>
          </a:stretch>
        </p:blipFill>
        <p:spPr>
          <a:xfrm>
            <a:off x="6081421" y="2803562"/>
            <a:ext cx="3597953" cy="2635945"/>
          </a:xfrm>
          <a:prstGeom prst="rect">
            <a:avLst/>
          </a:prstGeom>
        </p:spPr>
      </p:pic>
    </p:spTree>
    <p:extLst>
      <p:ext uri="{BB962C8B-B14F-4D97-AF65-F5344CB8AC3E}">
        <p14:creationId xmlns:p14="http://schemas.microsoft.com/office/powerpoint/2010/main" val="3111956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ext uri="{D42A27DB-BD31-4B8C-83A1-F6EECF244321}">
                <p14:modId xmlns:p14="http://schemas.microsoft.com/office/powerpoint/2010/main" val="475535014"/>
              </p:ext>
            </p:extLst>
          </p:nvPr>
        </p:nvGraphicFramePr>
        <p:xfrm>
          <a:off x="214557" y="1262061"/>
          <a:ext cx="9503874" cy="5312572"/>
        </p:xfrm>
        <a:graphic>
          <a:graphicData uri="http://schemas.openxmlformats.org/drawingml/2006/table">
            <a:tbl>
              <a:tblPr firstRow="1" bandRow="1">
                <a:tableStyleId>{5940675A-B579-460E-94D1-54222C63F5DA}</a:tableStyleId>
              </a:tblPr>
              <a:tblGrid>
                <a:gridCol w="2753930">
                  <a:extLst>
                    <a:ext uri="{9D8B030D-6E8A-4147-A177-3AD203B41FA5}">
                      <a16:colId xmlns:a16="http://schemas.microsoft.com/office/drawing/2014/main" val="2819291962"/>
                    </a:ext>
                  </a:extLst>
                </a:gridCol>
                <a:gridCol w="6749944">
                  <a:extLst>
                    <a:ext uri="{9D8B030D-6E8A-4147-A177-3AD203B41FA5}">
                      <a16:colId xmlns:a16="http://schemas.microsoft.com/office/drawing/2014/main" val="3620425190"/>
                    </a:ext>
                  </a:extLst>
                </a:gridCol>
              </a:tblGrid>
              <a:tr h="2045233">
                <a:tc>
                  <a:txBody>
                    <a:bodyPr/>
                    <a:lstStyle/>
                    <a:p>
                      <a:r>
                        <a:rPr lang="en-GB" sz="1200" b="1" i="0" u="none" strike="noStrike" kern="1200" baseline="0" dirty="0">
                          <a:solidFill>
                            <a:schemeClr val="tx1"/>
                          </a:solidFill>
                          <a:effectLst/>
                          <a:latin typeface="Arial" panose="020B0604020202020204" pitchFamily="34" charset="0"/>
                          <a:ea typeface="+mn-ea"/>
                          <a:cs typeface="Arial" panose="020B0604020202020204" pitchFamily="34" charset="0"/>
                        </a:rPr>
                        <a:t>Genesis 1</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1 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In the beginning God created the heavens and the earth.</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2 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Now the earth was formless and empty, darkness was over the surface of the deep, and the Spirit of God was hovering over the waters.</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3 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And God said, “Let there be light,” and there was light. </a:t>
                      </a: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r>
                        <a:rPr lang="en-GB" sz="1200" b="0" i="1" u="none" strike="noStrike" kern="1200" dirty="0">
                          <a:solidFill>
                            <a:schemeClr val="tx1"/>
                          </a:solidFill>
                          <a:effectLst/>
                          <a:latin typeface="Arial" panose="020B0604020202020204" pitchFamily="34" charset="0"/>
                          <a:ea typeface="+mn-ea"/>
                          <a:cs typeface="Arial" panose="020B0604020202020204" pitchFamily="34" charset="0"/>
                        </a:rPr>
                        <a:t>God the Father and God the Holy Spirit were present at creation.</a:t>
                      </a:r>
                    </a:p>
                    <a:p>
                      <a:r>
                        <a:rPr lang="en-GB" sz="1200" b="0" i="1" u="none" strike="noStrike" kern="1200" dirty="0">
                          <a:solidFill>
                            <a:schemeClr val="tx1"/>
                          </a:solidFill>
                          <a:effectLst/>
                          <a:latin typeface="Arial" panose="020B0604020202020204" pitchFamily="34" charset="0"/>
                          <a:ea typeface="+mn-ea"/>
                          <a:cs typeface="Arial" panose="020B0604020202020204" pitchFamily="34" charset="0"/>
                        </a:rPr>
                        <a:t>God’s word created the universe and life.</a:t>
                      </a: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a:tc>
                <a:tc rowSpan="2">
                  <a:txBody>
                    <a:bodyPr/>
                    <a:lstStyle/>
                    <a:p>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Genesis 1 repeatedly states that ‘God saw that it was good’. Most Christians believe that this means that the world was created to be good.</a:t>
                      </a: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9422556"/>
                  </a:ext>
                </a:extLst>
              </a:tr>
              <a:tr h="2477932">
                <a:tc>
                  <a:txBody>
                    <a:bodyPr/>
                    <a:lstStyle/>
                    <a:p>
                      <a:r>
                        <a:rPr lang="en-GB" sz="1200" b="1" i="0" u="none" strike="noStrike" kern="1200" dirty="0">
                          <a:solidFill>
                            <a:schemeClr val="tx1"/>
                          </a:solidFill>
                          <a:effectLst/>
                          <a:latin typeface="Arial" panose="020B0604020202020204" pitchFamily="34" charset="0"/>
                          <a:ea typeface="+mn-ea"/>
                          <a:cs typeface="Arial" panose="020B0604020202020204" pitchFamily="34" charset="0"/>
                        </a:rPr>
                        <a:t>John 1</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1 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In the beginning was the Word, and the Word was with God, and the Word was God.</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2 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He was with God in the beginning.</a:t>
                      </a:r>
                    </a:p>
                    <a:p>
                      <a:r>
                        <a:rPr lang="en-GB" sz="1200" b="1" i="0" u="none" strike="noStrike" kern="1200" baseline="30000" dirty="0">
                          <a:solidFill>
                            <a:schemeClr val="tx1"/>
                          </a:solidFill>
                          <a:effectLst/>
                          <a:latin typeface="Arial" panose="020B0604020202020204" pitchFamily="34" charset="0"/>
                          <a:ea typeface="+mn-ea"/>
                          <a:cs typeface="Arial" panose="020B0604020202020204" pitchFamily="34" charset="0"/>
                        </a:rPr>
                        <a:t>3 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Through him all things were made; without him nothing was made that has been made.</a:t>
                      </a:r>
                    </a:p>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r>
                        <a:rPr lang="en-GB" sz="1200" b="0" i="1" u="none" strike="noStrike" kern="1200" dirty="0">
                          <a:solidFill>
                            <a:schemeClr val="tx1"/>
                          </a:solidFill>
                          <a:effectLst/>
                          <a:latin typeface="Arial" panose="020B0604020202020204" pitchFamily="34" charset="0"/>
                          <a:ea typeface="+mn-ea"/>
                          <a:cs typeface="Arial" panose="020B0604020202020204" pitchFamily="34" charset="0"/>
                        </a:rPr>
                        <a:t>God the Father and God the Son (The Word) were present at creation.</a:t>
                      </a:r>
                    </a:p>
                  </a:txBody>
                  <a:tcPr/>
                </a:tc>
                <a:tc vMerge="1">
                  <a:txBody>
                    <a:bodyPr/>
                    <a:lstStyle/>
                    <a:p>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912283790"/>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242319" y="252887"/>
            <a:ext cx="2762359" cy="646331"/>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Year 8 Creation stories</a:t>
            </a:r>
          </a:p>
          <a:p>
            <a:r>
              <a:rPr lang="en-US" b="1" dirty="0">
                <a:latin typeface="Arial" panose="020B0604020202020204" pitchFamily="34" charset="0"/>
                <a:cs typeface="Arial" panose="020B0604020202020204" pitchFamily="34" charset="0"/>
              </a:rPr>
              <a:t>Christianity</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668386"/>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06205CAE-6834-2944-A724-4578EADB924C}"/>
              </a:ext>
            </a:extLst>
          </p:cNvPr>
          <p:cNvPicPr>
            <a:picLocks noChangeAspect="1"/>
          </p:cNvPicPr>
          <p:nvPr/>
        </p:nvPicPr>
        <p:blipFill>
          <a:blip r:embed="rId2"/>
          <a:stretch>
            <a:fillRect/>
          </a:stretch>
        </p:blipFill>
        <p:spPr>
          <a:xfrm>
            <a:off x="3487723" y="1993804"/>
            <a:ext cx="5775548" cy="4103045"/>
          </a:xfrm>
          <a:prstGeom prst="rect">
            <a:avLst/>
          </a:prstGeom>
        </p:spPr>
      </p:pic>
      <p:pic>
        <p:nvPicPr>
          <p:cNvPr id="13" name="Picture 12">
            <a:extLst>
              <a:ext uri="{FF2B5EF4-FFF2-40B4-BE49-F238E27FC236}">
                <a16:creationId xmlns:a16="http://schemas.microsoft.com/office/drawing/2014/main" id="{BF406494-90CE-B141-9BDC-530D9F4472DC}"/>
              </a:ext>
            </a:extLst>
          </p:cNvPr>
          <p:cNvPicPr>
            <a:picLocks noChangeAspect="1"/>
          </p:cNvPicPr>
          <p:nvPr/>
        </p:nvPicPr>
        <p:blipFill rotWithShape="1">
          <a:blip r:embed="rId3"/>
          <a:srcRect l="3026" t="2083" r="72599" b="66250"/>
          <a:stretch/>
        </p:blipFill>
        <p:spPr>
          <a:xfrm>
            <a:off x="293997" y="140283"/>
            <a:ext cx="670855" cy="871538"/>
          </a:xfrm>
          <a:prstGeom prst="rect">
            <a:avLst/>
          </a:prstGeom>
        </p:spPr>
      </p:pic>
    </p:spTree>
    <p:extLst>
      <p:ext uri="{BB962C8B-B14F-4D97-AF65-F5344CB8AC3E}">
        <p14:creationId xmlns:p14="http://schemas.microsoft.com/office/powerpoint/2010/main" val="2658925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ext uri="{D42A27DB-BD31-4B8C-83A1-F6EECF244321}">
                <p14:modId xmlns:p14="http://schemas.microsoft.com/office/powerpoint/2010/main" val="955514333"/>
              </p:ext>
            </p:extLst>
          </p:nvPr>
        </p:nvGraphicFramePr>
        <p:xfrm>
          <a:off x="296127" y="1038021"/>
          <a:ext cx="9313745" cy="5730240"/>
        </p:xfrm>
        <a:graphic>
          <a:graphicData uri="http://schemas.openxmlformats.org/drawingml/2006/table">
            <a:tbl>
              <a:tblPr firstRow="1" bandRow="1">
                <a:tableStyleId>{5940675A-B579-460E-94D1-54222C63F5DA}</a:tableStyleId>
              </a:tblPr>
              <a:tblGrid>
                <a:gridCol w="1862749">
                  <a:extLst>
                    <a:ext uri="{9D8B030D-6E8A-4147-A177-3AD203B41FA5}">
                      <a16:colId xmlns:a16="http://schemas.microsoft.com/office/drawing/2014/main" val="2243296876"/>
                    </a:ext>
                  </a:extLst>
                </a:gridCol>
                <a:gridCol w="1862749">
                  <a:extLst>
                    <a:ext uri="{9D8B030D-6E8A-4147-A177-3AD203B41FA5}">
                      <a16:colId xmlns:a16="http://schemas.microsoft.com/office/drawing/2014/main" val="299876387"/>
                    </a:ext>
                  </a:extLst>
                </a:gridCol>
                <a:gridCol w="1862749">
                  <a:extLst>
                    <a:ext uri="{9D8B030D-6E8A-4147-A177-3AD203B41FA5}">
                      <a16:colId xmlns:a16="http://schemas.microsoft.com/office/drawing/2014/main" val="3811171650"/>
                    </a:ext>
                  </a:extLst>
                </a:gridCol>
                <a:gridCol w="1862749">
                  <a:extLst>
                    <a:ext uri="{9D8B030D-6E8A-4147-A177-3AD203B41FA5}">
                      <a16:colId xmlns:a16="http://schemas.microsoft.com/office/drawing/2014/main" val="3708136794"/>
                    </a:ext>
                  </a:extLst>
                </a:gridCol>
                <a:gridCol w="1862749">
                  <a:extLst>
                    <a:ext uri="{9D8B030D-6E8A-4147-A177-3AD203B41FA5}">
                      <a16:colId xmlns:a16="http://schemas.microsoft.com/office/drawing/2014/main" val="4009779393"/>
                    </a:ext>
                  </a:extLst>
                </a:gridCol>
              </a:tblGrid>
              <a:tr h="584671">
                <a:tc gridSpan="5">
                  <a:txBody>
                    <a:bodyPr/>
                    <a:lstStyle/>
                    <a:p>
                      <a:pPr marL="0" lvl="0" indent="0">
                        <a:buFontTx/>
                        <a:buNone/>
                      </a:pPr>
                      <a:r>
                        <a:rPr lang="en-GB" sz="1100" b="1" kern="1200" dirty="0">
                          <a:solidFill>
                            <a:schemeClr val="tx1"/>
                          </a:solidFill>
                          <a:effectLst/>
                          <a:latin typeface="Arial" panose="020B0604020202020204" pitchFamily="34" charset="0"/>
                          <a:ea typeface="+mn-ea"/>
                          <a:cs typeface="Arial" panose="020B0604020202020204" pitchFamily="34" charset="0"/>
                        </a:rPr>
                        <a:t>Summary of the Big Bang theory</a:t>
                      </a:r>
                    </a:p>
                    <a:p>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The theory states that about 13.7 billion years ago all the matter in the Universe was concentrated into a single incredibly tiny point.</a:t>
                      </a:r>
                    </a:p>
                    <a:p>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It began to enlarge rapidly in a hot explosion, and it is still expanding today.</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98789040"/>
                  </a:ext>
                </a:extLst>
              </a:tr>
              <a:tr h="584671">
                <a:tc gridSpan="5">
                  <a:txBody>
                    <a:bodyPr/>
                    <a:lstStyle/>
                    <a:p>
                      <a:pPr marL="0" lvl="0" indent="0">
                        <a:buFontTx/>
                        <a:buNone/>
                      </a:pPr>
                      <a:r>
                        <a:rPr lang="en-GB" sz="1100" b="1" kern="1200" dirty="0">
                          <a:solidFill>
                            <a:schemeClr val="tx1"/>
                          </a:solidFill>
                          <a:effectLst/>
                          <a:latin typeface="Arial" panose="020B0604020202020204" pitchFamily="34" charset="0"/>
                          <a:ea typeface="+mn-ea"/>
                          <a:cs typeface="Arial" panose="020B0604020202020204" pitchFamily="34" charset="0"/>
                        </a:rPr>
                        <a:t>Summary of evolution</a:t>
                      </a:r>
                    </a:p>
                    <a:p>
                      <a:pPr marL="0" lvl="0" indent="0">
                        <a:buFontTx/>
                        <a:buNone/>
                      </a:pPr>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Darwin observed that although individuals in a species shared similarities, they were not exact copies of each other.</a:t>
                      </a:r>
                    </a:p>
                    <a:p>
                      <a:pPr marL="0" lvl="0" indent="0">
                        <a:buFontTx/>
                        <a:buNone/>
                      </a:pPr>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He also noticed that everything in the natural world was in competition. The winners were those that had characteristics which made them better adapted for survival. These living things were more likely to reproduce and pass on their useful characteristics to their offspring.</a:t>
                      </a:r>
                    </a:p>
                    <a:p>
                      <a:pPr marL="0" lvl="0" indent="0">
                        <a:buFontTx/>
                        <a:buNone/>
                      </a:pPr>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Individuals that were poorly adapted were less likely to survive and their characteristics were not as likely to be inherited.</a:t>
                      </a:r>
                    </a:p>
                    <a:p>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Given enough time, these small changes can add up to the extent that a new species altogether can evolve.</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37550776"/>
                  </a:ext>
                </a:extLst>
              </a:tr>
              <a:tr h="584671">
                <a:tc gridSpan="5">
                  <a:txBody>
                    <a:bodyPr/>
                    <a:lstStyle/>
                    <a:p>
                      <a:pPr marL="0" lvl="0" indent="0">
                        <a:buFontTx/>
                        <a:buNone/>
                      </a:pPr>
                      <a:r>
                        <a:rPr lang="en-GB" sz="1100" b="1" kern="1200" dirty="0">
                          <a:solidFill>
                            <a:schemeClr val="tx1"/>
                          </a:solidFill>
                          <a:effectLst/>
                          <a:latin typeface="Arial" panose="020B0604020202020204" pitchFamily="34" charset="0"/>
                          <a:ea typeface="+mn-ea"/>
                          <a:cs typeface="Arial" panose="020B0604020202020204" pitchFamily="34" charset="0"/>
                        </a:rPr>
                        <a:t>Summary of creationism</a:t>
                      </a:r>
                      <a:endParaRPr lang="en-GB"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100" kern="1200" dirty="0">
                          <a:solidFill>
                            <a:schemeClr val="tx1"/>
                          </a:solidFill>
                          <a:effectLst/>
                          <a:latin typeface="Arial" panose="020B0604020202020204" pitchFamily="34" charset="0"/>
                          <a:ea typeface="+mn-ea"/>
                          <a:cs typeface="Arial" panose="020B0604020202020204" pitchFamily="34" charset="0"/>
                        </a:rPr>
                        <a:t>Creationists believe that all the forms of life existing today were created by the actions of God.</a:t>
                      </a:r>
                    </a:p>
                    <a:p>
                      <a:pPr marL="171450" lvl="0" indent="-171450">
                        <a:buFont typeface="Arial" panose="020B0604020202020204" pitchFamily="34" charset="0"/>
                        <a:buChar char="•"/>
                      </a:pPr>
                      <a:r>
                        <a:rPr lang="en-GB" sz="1100" kern="1200" dirty="0">
                          <a:solidFill>
                            <a:schemeClr val="tx1"/>
                          </a:solidFill>
                          <a:effectLst/>
                          <a:latin typeface="Arial" panose="020B0604020202020204" pitchFamily="34" charset="0"/>
                          <a:ea typeface="+mn-ea"/>
                          <a:cs typeface="Arial" panose="020B0604020202020204" pitchFamily="34" charset="0"/>
                        </a:rPr>
                        <a:t>The organisms created by God can't produce new forms of organism - only God can do this.</a:t>
                      </a:r>
                    </a:p>
                  </a:txBody>
                  <a:tcPr/>
                </a:tc>
                <a:tc hMerge="1">
                  <a:txBody>
                    <a:bodyPr/>
                    <a:lstStyle/>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630756402"/>
                  </a:ext>
                </a:extLst>
              </a:tr>
              <a:tr h="1689868">
                <a:tc rowSpan="3">
                  <a: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Young Earth creationism </a:t>
                      </a:r>
                      <a:r>
                        <a:rPr lang="en-GB" sz="1100" kern="1200" dirty="0">
                          <a:solidFill>
                            <a:schemeClr val="tx1"/>
                          </a:solidFill>
                          <a:effectLst/>
                          <a:latin typeface="Arial" panose="020B0604020202020204" pitchFamily="34" charset="0"/>
                          <a:ea typeface="+mn-ea"/>
                          <a:cs typeface="Arial" panose="020B0604020202020204" pitchFamily="34" charset="0"/>
                        </a:rPr>
                        <a:t>teaches that:</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 Book of Genesis is literally true.</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 Earth and all forms of life were created by God in 6 days, around 10,000 years ago.</a:t>
                      </a:r>
                    </a:p>
                    <a:p>
                      <a:pPr mar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Scientists are almost unanimous in saying that the Young Earth theory is false.</a:t>
                      </a:r>
                    </a:p>
                  </a:txBody>
                  <a:tcPr/>
                </a:tc>
                <a:tc rowSpan="3">
                  <a: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Old Earth creationism </a:t>
                      </a:r>
                      <a:r>
                        <a:rPr lang="en-GB" sz="1100" kern="1200" dirty="0">
                          <a:solidFill>
                            <a:schemeClr val="tx1"/>
                          </a:solidFill>
                          <a:effectLst/>
                          <a:latin typeface="Arial" panose="020B0604020202020204" pitchFamily="34" charset="0"/>
                          <a:ea typeface="+mn-ea"/>
                          <a:cs typeface="Arial" panose="020B0604020202020204" pitchFamily="34" charset="0"/>
                        </a:rPr>
                        <a:t>teaches that:</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 Earth is as old as scientists say (around 4 billion years).</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 universe, Earth, and life were created by processes in which God played an active part.</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There have been countless divine acts of creation throughout history.</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God acts both by direct creation and by guiding the processes He created.</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Humans were created directly created by God.</a:t>
                      </a:r>
                    </a:p>
                  </a:txBody>
                  <a:tcPr/>
                </a:tc>
                <a:tc rowSpan="2">
                  <a: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Gap creationism </a:t>
                      </a:r>
                      <a:r>
                        <a:rPr lang="en-GB" sz="1100" kern="1200" dirty="0">
                          <a:solidFill>
                            <a:schemeClr val="tx1"/>
                          </a:solidFill>
                          <a:effectLst/>
                          <a:latin typeface="Arial" panose="020B0604020202020204" pitchFamily="34" charset="0"/>
                          <a:ea typeface="+mn-ea"/>
                          <a:cs typeface="Arial" panose="020B0604020202020204" pitchFamily="34" charset="0"/>
                        </a:rPr>
                        <a:t>adds a new idea:</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There were two creations - one before Adam, and a second one, which included Adam and Eve, after a long gap.</a:t>
                      </a:r>
                    </a:p>
                    <a:p>
                      <a:pPr mar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Most scientists say that the geological evidence shows that this theory is false.</a:t>
                      </a:r>
                    </a:p>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rowSpan="3">
                  <a: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Progressive creationism </a:t>
                      </a:r>
                      <a:r>
                        <a:rPr lang="en-GB" sz="1100" kern="1200" dirty="0">
                          <a:solidFill>
                            <a:schemeClr val="tx1"/>
                          </a:solidFill>
                          <a:effectLst/>
                          <a:latin typeface="Arial" panose="020B0604020202020204" pitchFamily="34" charset="0"/>
                          <a:ea typeface="+mn-ea"/>
                          <a:cs typeface="Arial" panose="020B0604020202020204" pitchFamily="34" charset="0"/>
                        </a:rPr>
                        <a:t>accepts the scientific timetable of creation, and gives evolution a small part to play.</a:t>
                      </a:r>
                    </a:p>
                    <a:p>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God created the various species of plants and animals one after another - according to the timetable shown by fossils.</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God created each kind of organism as we find it.</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Different forms of organism are separate creations, not the result of evolution from an earlier form.</a:t>
                      </a:r>
                    </a:p>
                    <a:p>
                      <a:pPr marL="0" lv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Some created organisms do become extinct.</a:t>
                      </a:r>
                    </a:p>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0" indent="0">
                        <a:buFontTx/>
                        <a:buNone/>
                      </a:pPr>
                      <a:r>
                        <a:rPr lang="en-GB" sz="1100" b="1" kern="1200" dirty="0">
                          <a:solidFill>
                            <a:schemeClr val="tx1"/>
                          </a:solidFill>
                          <a:effectLst/>
                          <a:latin typeface="Arial" panose="020B0604020202020204" pitchFamily="34" charset="0"/>
                          <a:ea typeface="+mn-ea"/>
                          <a:cs typeface="Arial" panose="020B0604020202020204" pitchFamily="34" charset="0"/>
                        </a:rPr>
                        <a:t>Theistic evolution</a:t>
                      </a:r>
                    </a:p>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Arial" panose="020B0604020202020204" pitchFamily="34" charset="0"/>
                          <a:ea typeface="+mn-ea"/>
                          <a:cs typeface="Arial" panose="020B0604020202020204" pitchFamily="34" charset="0"/>
                        </a:rPr>
                        <a:t>In Theistic Evolution, God creates the original universe and the forces that operate in it but doesn’t play an active part beyond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9422556"/>
                  </a:ext>
                </a:extLst>
              </a:tr>
              <a:tr h="226166">
                <a:tc vMerge="1">
                  <a:txBody>
                    <a:bodyPr/>
                    <a:lstStyle/>
                    <a:p>
                      <a:endParaRPr lang="en-GB"/>
                    </a:p>
                  </a:txBody>
                  <a:tcPr/>
                </a:tc>
                <a:tc vMerge="1">
                  <a:txBody>
                    <a:bodyPr/>
                    <a:lstStyle/>
                    <a:p>
                      <a:endParaRPr lang="en-GB"/>
                    </a:p>
                  </a:txBody>
                  <a:tcPr/>
                </a:tc>
                <a:tc vMerge="1">
                  <a:txBody>
                    <a:bodyPr/>
                    <a:lstStyle/>
                    <a:p>
                      <a:pPr marL="171450" indent="-171450">
                        <a:buFont typeface="Arial" panose="020B0604020202020204" pitchFamily="34" charset="0"/>
                        <a:buChar char="•"/>
                      </a:pPr>
                      <a:endParaRPr lang="en-GB" sz="1100" kern="1200" dirty="0">
                        <a:solidFill>
                          <a:schemeClr val="tx1"/>
                        </a:solidFill>
                        <a:effectLst/>
                        <a:latin typeface="Arial" panose="020B0604020202020204" pitchFamily="34" charset="0"/>
                        <a:ea typeface="+mn-ea"/>
                        <a:cs typeface="Arial" panose="020B0604020202020204" pitchFamily="34" charset="0"/>
                      </a:endParaRPr>
                    </a:p>
                  </a:txBody>
                  <a:tcPr/>
                </a:tc>
                <a:tc vMerge="1">
                  <a:txBody>
                    <a:bodyPr/>
                    <a:lstStyle/>
                    <a:p>
                      <a:endParaRPr lang="en-GB"/>
                    </a:p>
                  </a:txBody>
                  <a:tcPr/>
                </a:tc>
                <a:tc rowSpan="2">
                  <a:txBody>
                    <a:bodyPr/>
                    <a:lstStyle/>
                    <a:p>
                      <a:pPr marL="0" lvl="0" indent="0">
                        <a:buFontTx/>
                        <a:buNone/>
                      </a:pPr>
                      <a:r>
                        <a:rPr lang="en-GB" sz="1100" b="1" kern="1200" dirty="0">
                          <a:solidFill>
                            <a:schemeClr val="tx1"/>
                          </a:solidFill>
                          <a:effectLst/>
                          <a:latin typeface="Arial" panose="020B0604020202020204" pitchFamily="34" charset="0"/>
                          <a:ea typeface="+mn-ea"/>
                          <a:cs typeface="Arial" panose="020B0604020202020204" pitchFamily="34" charset="0"/>
                        </a:rPr>
                        <a:t>Intelligent design </a:t>
                      </a:r>
                      <a:r>
                        <a:rPr lang="en-GB" sz="1100" b="0" kern="1200" dirty="0">
                          <a:solidFill>
                            <a:schemeClr val="tx1"/>
                          </a:solidFill>
                          <a:effectLst/>
                          <a:latin typeface="Arial" panose="020B0604020202020204" pitchFamily="34" charset="0"/>
                          <a:ea typeface="+mn-ea"/>
                          <a:cs typeface="Arial" panose="020B0604020202020204" pitchFamily="34" charset="0"/>
                        </a:rPr>
                        <a:t>teaches that</a:t>
                      </a:r>
                    </a:p>
                    <a:p>
                      <a:pPr marL="0" lvl="0" indent="0">
                        <a:buFontTx/>
                        <a:buNone/>
                      </a:pPr>
                      <a:endParaRPr lang="en-GB" sz="11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Everything is planned and designed by God.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dirty="0">
                          <a:solidFill>
                            <a:schemeClr val="tx1"/>
                          </a:solidFill>
                          <a:effectLst/>
                          <a:latin typeface="Arial" panose="020B0604020202020204" pitchFamily="34" charset="0"/>
                          <a:ea typeface="+mn-ea"/>
                          <a:cs typeface="Arial" panose="020B0604020202020204" pitchFamily="34" charset="0"/>
                        </a:rPr>
                        <a:t>Each and every change that takes place is the direct working of God in creation.</a:t>
                      </a:r>
                    </a:p>
                  </a:txBody>
                  <a:tcPr/>
                </a:tc>
                <a:extLst>
                  <a:ext uri="{0D108BD9-81ED-4DB2-BD59-A6C34878D82A}">
                    <a16:rowId xmlns:a16="http://schemas.microsoft.com/office/drawing/2014/main" val="2615388387"/>
                  </a:ext>
                </a:extLst>
              </a:tr>
              <a:tr h="1340994">
                <a:tc vMerge="1">
                  <a:txBody>
                    <a:bodyPr/>
                    <a:lstStyle/>
                    <a:p>
                      <a:endParaRPr lang="en-GB"/>
                    </a:p>
                  </a:txBody>
                  <a:tcPr/>
                </a:tc>
                <a:tc vMerge="1">
                  <a:txBody>
                    <a:bodyPr/>
                    <a:lstStyle/>
                    <a:p>
                      <a:endParaRPr lang="en-GB"/>
                    </a:p>
                  </a:txBody>
                  <a:tcPr/>
                </a:tc>
                <a:tc>
                  <a:txBody>
                    <a:bodyPr/>
                    <a:lstStyle/>
                    <a:p>
                      <a:r>
                        <a:rPr lang="en-GB" sz="1100" b="1" kern="1200" dirty="0">
                          <a:solidFill>
                            <a:schemeClr val="tx1"/>
                          </a:solidFill>
                          <a:effectLst/>
                          <a:latin typeface="Arial" panose="020B0604020202020204" pitchFamily="34" charset="0"/>
                          <a:ea typeface="+mn-ea"/>
                          <a:cs typeface="Arial" panose="020B0604020202020204" pitchFamily="34" charset="0"/>
                        </a:rPr>
                        <a:t>Day-Age creationism </a:t>
                      </a:r>
                      <a:r>
                        <a:rPr lang="en-GB" sz="1100" b="0" kern="1200" dirty="0">
                          <a:solidFill>
                            <a:schemeClr val="tx1"/>
                          </a:solidFill>
                          <a:effectLst/>
                          <a:latin typeface="Arial" panose="020B0604020202020204" pitchFamily="34" charset="0"/>
                          <a:ea typeface="+mn-ea"/>
                          <a:cs typeface="Arial" panose="020B0604020202020204" pitchFamily="34" charset="0"/>
                        </a:rPr>
                        <a:t>teaches that:</a:t>
                      </a:r>
                      <a:endParaRPr lang="en-GB" sz="1100" b="1" kern="1200" dirty="0">
                        <a:solidFill>
                          <a:schemeClr val="tx1"/>
                        </a:solidFill>
                        <a:effectLst/>
                        <a:latin typeface="Arial" panose="020B0604020202020204" pitchFamily="34" charset="0"/>
                        <a:ea typeface="+mn-ea"/>
                        <a:cs typeface="Arial" panose="020B0604020202020204" pitchFamily="34" charset="0"/>
                      </a:endParaRPr>
                    </a:p>
                    <a:p>
                      <a:pPr>
                        <a:buFontTx/>
                        <a:buNone/>
                      </a:pPr>
                      <a:endParaRPr lang="en-GB" sz="1100" b="1" kern="1200" dirty="0">
                        <a:solidFill>
                          <a:schemeClr val="tx1"/>
                        </a:solidFill>
                        <a:effectLst/>
                        <a:latin typeface="Arial" panose="020B0604020202020204" pitchFamily="34" charset="0"/>
                        <a:ea typeface="+mn-ea"/>
                        <a:cs typeface="Arial" panose="020B0604020202020204" pitchFamily="34" charset="0"/>
                      </a:endParaRPr>
                    </a:p>
                    <a:p>
                      <a:pPr marL="0" indent="0">
                        <a:buFontTx/>
                        <a:buNone/>
                      </a:pPr>
                      <a:r>
                        <a:rPr lang="en-GB" sz="1100" kern="1200" dirty="0">
                          <a:solidFill>
                            <a:schemeClr val="tx1"/>
                          </a:solidFill>
                          <a:effectLst/>
                          <a:latin typeface="Arial" panose="020B0604020202020204" pitchFamily="34" charset="0"/>
                          <a:ea typeface="+mn-ea"/>
                          <a:cs typeface="Arial" panose="020B0604020202020204" pitchFamily="34" charset="0"/>
                        </a:rPr>
                        <a:t>Each 'day' in the Biblical '6 days' of creation wasn't really a day, but a period of millions of years.</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894983307"/>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51301" y="124715"/>
            <a:ext cx="4301242" cy="646331"/>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Year 8 Science and Religion key facts</a:t>
            </a:r>
          </a:p>
          <a:p>
            <a:r>
              <a:rPr lang="en-US" b="1" dirty="0">
                <a:latin typeface="Arial" panose="020B0604020202020204" pitchFamily="34" charset="0"/>
                <a:cs typeface="Arial" panose="020B0604020202020204" pitchFamily="34" charset="0"/>
              </a:rPr>
              <a:t>Evolution and Christian Creationism</a:t>
            </a:r>
          </a:p>
        </p:txBody>
      </p:sp>
      <p:sp>
        <p:nvSpPr>
          <p:cNvPr id="2" name="Rectangle 1">
            <a:extLst>
              <a:ext uri="{FF2B5EF4-FFF2-40B4-BE49-F238E27FC236}">
                <a16:creationId xmlns:a16="http://schemas.microsoft.com/office/drawing/2014/main" id="{285BA30F-B7C3-1044-8A24-BE1742A35FE4}"/>
              </a:ext>
            </a:extLst>
          </p:cNvPr>
          <p:cNvSpPr/>
          <p:nvPr/>
        </p:nvSpPr>
        <p:spPr>
          <a:xfrm>
            <a:off x="4916731" y="540213"/>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69026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03B5EBA-95D0-204F-9CD2-1C11AA57DFA1}"/>
              </a:ext>
            </a:extLst>
          </p:cNvPr>
          <p:cNvGraphicFramePr>
            <a:graphicFrameLocks noGrp="1"/>
          </p:cNvGraphicFramePr>
          <p:nvPr>
            <p:extLst/>
          </p:nvPr>
        </p:nvGraphicFramePr>
        <p:xfrm>
          <a:off x="83457" y="717027"/>
          <a:ext cx="9713685" cy="5950968"/>
        </p:xfrm>
        <a:graphic>
          <a:graphicData uri="http://schemas.openxmlformats.org/drawingml/2006/table">
            <a:tbl>
              <a:tblPr firstRow="1" bandRow="1">
                <a:tableStyleId>{5940675A-B579-460E-94D1-54222C63F5DA}</a:tableStyleId>
              </a:tblPr>
              <a:tblGrid>
                <a:gridCol w="1942737">
                  <a:extLst>
                    <a:ext uri="{9D8B030D-6E8A-4147-A177-3AD203B41FA5}">
                      <a16:colId xmlns:a16="http://schemas.microsoft.com/office/drawing/2014/main" val="2814132049"/>
                    </a:ext>
                  </a:extLst>
                </a:gridCol>
                <a:gridCol w="1942737">
                  <a:extLst>
                    <a:ext uri="{9D8B030D-6E8A-4147-A177-3AD203B41FA5}">
                      <a16:colId xmlns:a16="http://schemas.microsoft.com/office/drawing/2014/main" val="3613383378"/>
                    </a:ext>
                  </a:extLst>
                </a:gridCol>
                <a:gridCol w="1942737">
                  <a:extLst>
                    <a:ext uri="{9D8B030D-6E8A-4147-A177-3AD203B41FA5}">
                      <a16:colId xmlns:a16="http://schemas.microsoft.com/office/drawing/2014/main" val="3890375066"/>
                    </a:ext>
                  </a:extLst>
                </a:gridCol>
                <a:gridCol w="1942737">
                  <a:extLst>
                    <a:ext uri="{9D8B030D-6E8A-4147-A177-3AD203B41FA5}">
                      <a16:colId xmlns:a16="http://schemas.microsoft.com/office/drawing/2014/main" val="458383275"/>
                    </a:ext>
                  </a:extLst>
                </a:gridCol>
                <a:gridCol w="1942737">
                  <a:extLst>
                    <a:ext uri="{9D8B030D-6E8A-4147-A177-3AD203B41FA5}">
                      <a16:colId xmlns:a16="http://schemas.microsoft.com/office/drawing/2014/main" val="1363515277"/>
                    </a:ext>
                  </a:extLst>
                </a:gridCol>
              </a:tblGrid>
              <a:tr h="370840">
                <a:tc gridSpan="5">
                  <a:txBody>
                    <a:bodyPr/>
                    <a:lstStyle/>
                    <a:p>
                      <a:pPr algn="just"/>
                      <a:r>
                        <a:rPr lang="en-GB" sz="1200" b="1" dirty="0">
                          <a:solidFill>
                            <a:srgbClr val="231F20"/>
                          </a:solidFill>
                          <a:latin typeface="Arial" panose="020B0604020202020204" pitchFamily="34" charset="0"/>
                          <a:cs typeface="Arial" panose="020B0604020202020204" pitchFamily="34" charset="0"/>
                        </a:rPr>
                        <a:t>Stewardship and dominion</a:t>
                      </a:r>
                    </a:p>
                    <a:p>
                      <a:pPr algn="just"/>
                      <a:r>
                        <a:rPr lang="en-GB" sz="1200" b="1" i="0" u="none" strike="noStrike" kern="1200" dirty="0">
                          <a:solidFill>
                            <a:schemeClr val="tx1"/>
                          </a:solidFill>
                          <a:effectLst/>
                          <a:latin typeface="Arial" panose="020B0604020202020204" pitchFamily="34" charset="0"/>
                          <a:ea typeface="+mn-ea"/>
                          <a:cs typeface="Arial" panose="020B0604020202020204" pitchFamily="34" charset="0"/>
                        </a:rPr>
                        <a:t>Dominion</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 means humanity's right to control and have power over the land and all other living beings.</a:t>
                      </a:r>
                    </a:p>
                    <a:p>
                      <a:pPr algn="just"/>
                      <a:r>
                        <a:rPr lang="en-GB" sz="1200" b="1" i="0" u="none" strike="noStrike" kern="1200" dirty="0">
                          <a:solidFill>
                            <a:schemeClr val="tx1"/>
                          </a:solidFill>
                          <a:effectLst/>
                          <a:latin typeface="Arial" panose="020B0604020202020204" pitchFamily="34" charset="0"/>
                          <a:ea typeface="+mn-ea"/>
                          <a:cs typeface="Arial" panose="020B0604020202020204" pitchFamily="34" charset="0"/>
                        </a:rPr>
                        <a:t>Stewardship</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 refers to the responsibilities to the land that come with the right and power.</a:t>
                      </a:r>
                      <a:endParaRPr lang="en-GB" sz="1200" dirty="0">
                        <a:solidFill>
                          <a:srgbClr val="231F20"/>
                        </a:solidFill>
                        <a:latin typeface="Arial" panose="020B0604020202020204" pitchFamily="34" charset="0"/>
                        <a:cs typeface="Arial" panose="020B0604020202020204" pitchFamily="34" charset="0"/>
                      </a:endParaRPr>
                    </a:p>
                  </a:txBody>
                  <a:tcPr/>
                </a:tc>
                <a:tc hMerge="1">
                  <a:txBody>
                    <a:bodyPr/>
                    <a:lstStyle/>
                    <a:p>
                      <a:endParaRPr lang="en-GB" sz="1200" b="0" i="0" dirty="0">
                        <a:solidFill>
                          <a:srgbClr val="231F20"/>
                        </a:solidFill>
                        <a:effectLst/>
                        <a:latin typeface="Arial" panose="020B0604020202020204" pitchFamily="34" charset="0"/>
                        <a:cs typeface="Arial" panose="020B0604020202020204" pitchFamily="34" charset="0"/>
                      </a:endParaRPr>
                    </a:p>
                  </a:txBody>
                  <a:tcPr/>
                </a:tc>
                <a:tc hMerge="1">
                  <a:txBody>
                    <a:bodyPr/>
                    <a:lstStyle/>
                    <a:p>
                      <a:endParaRPr lang="en-GB" sz="1200" dirty="0">
                        <a:latin typeface="Arial" panose="020B0604020202020204" pitchFamily="34" charset="0"/>
                        <a:cs typeface="Arial" panose="020B0604020202020204" pitchFamily="34" charset="0"/>
                      </a:endParaRPr>
                    </a:p>
                  </a:txBody>
                  <a:tcPr/>
                </a:tc>
                <a:tc hMerge="1">
                  <a:txBody>
                    <a:bodyPr/>
                    <a:lstStyle/>
                    <a:p>
                      <a:pPr algn="just"/>
                      <a:endParaRPr lang="en-GB" sz="1200" dirty="0">
                        <a:solidFill>
                          <a:srgbClr val="231F20"/>
                        </a:solidFill>
                        <a:latin typeface="Arial" panose="020B0604020202020204" pitchFamily="34" charset="0"/>
                        <a:cs typeface="Arial" panose="020B0604020202020204" pitchFamily="34" charset="0"/>
                      </a:endParaRPr>
                    </a:p>
                  </a:txBody>
                  <a:tcPr/>
                </a:tc>
                <a:tc hMerge="1">
                  <a:txBody>
                    <a:bodyPr/>
                    <a:lstStyle/>
                    <a:p>
                      <a:pPr algn="just"/>
                      <a:endParaRPr lang="en-GB" sz="1200" dirty="0">
                        <a:solidFill>
                          <a:srgbClr val="231F2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5905724"/>
                  </a:ext>
                </a:extLst>
              </a:tr>
              <a:tr h="1196088">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634732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31F20"/>
                          </a:solidFill>
                          <a:latin typeface="Arial" panose="020B0604020202020204" pitchFamily="34" charset="0"/>
                          <a:cs typeface="Arial" panose="020B0604020202020204" pitchFamily="34" charset="0"/>
                        </a:rPr>
                        <a:t>Christians and Jews </a:t>
                      </a:r>
                      <a:r>
                        <a:rPr lang="en-GB" sz="1200" dirty="0">
                          <a:solidFill>
                            <a:srgbClr val="231F20"/>
                          </a:solidFill>
                          <a:latin typeface="Arial" panose="020B0604020202020204" pitchFamily="34" charset="0"/>
                          <a:cs typeface="Arial" panose="020B0604020202020204" pitchFamily="34" charset="0"/>
                        </a:rPr>
                        <a:t>believe that God instructed Adam and Eve to be his </a:t>
                      </a:r>
                      <a:r>
                        <a:rPr lang="en-GB" sz="1200" b="1" dirty="0">
                          <a:solidFill>
                            <a:srgbClr val="231F20"/>
                          </a:solidFill>
                          <a:latin typeface="Arial" panose="020B0604020202020204" pitchFamily="34" charset="0"/>
                          <a:cs typeface="Arial" panose="020B0604020202020204" pitchFamily="34" charset="0"/>
                        </a:rPr>
                        <a:t>stewards</a:t>
                      </a:r>
                      <a:r>
                        <a:rPr lang="en-GB" sz="1200" dirty="0">
                          <a:solidFill>
                            <a:srgbClr val="231F20"/>
                          </a:solidFill>
                          <a:latin typeface="Arial" panose="020B0604020202020204" pitchFamily="34" charset="0"/>
                          <a:cs typeface="Arial" panose="020B0604020202020204" pitchFamily="34" charset="0"/>
                        </a:rPr>
                        <a:t>, a story told in the Book of Genesis. God also gave them </a:t>
                      </a:r>
                      <a:r>
                        <a:rPr lang="en-GB" sz="1200" b="1" dirty="0">
                          <a:solidFill>
                            <a:srgbClr val="231F20"/>
                          </a:solidFill>
                          <a:latin typeface="Arial" panose="020B0604020202020204" pitchFamily="34" charset="0"/>
                          <a:cs typeface="Arial" panose="020B0604020202020204" pitchFamily="34" charset="0"/>
                        </a:rPr>
                        <a:t>dominion</a:t>
                      </a:r>
                      <a:r>
                        <a:rPr lang="en-GB" sz="1200" dirty="0">
                          <a:solidFill>
                            <a:srgbClr val="231F20"/>
                          </a:solidFill>
                          <a:latin typeface="Arial" panose="020B0604020202020204" pitchFamily="34" charset="0"/>
                          <a:cs typeface="Arial" panose="020B0604020202020204" pitchFamily="34" charset="0"/>
                        </a:rPr>
                        <a:t>, which means that they have authority over the other creatures that God created. Most Christians and Jews believe that this means humans have a huge </a:t>
                      </a:r>
                      <a:r>
                        <a:rPr lang="en-GB" sz="1200" b="1" dirty="0">
                          <a:solidFill>
                            <a:srgbClr val="231F20"/>
                          </a:solidFill>
                          <a:latin typeface="Arial" panose="020B0604020202020204" pitchFamily="34" charset="0"/>
                          <a:cs typeface="Arial" panose="020B0604020202020204" pitchFamily="34" charset="0"/>
                        </a:rPr>
                        <a:t>responsibility</a:t>
                      </a:r>
                      <a:r>
                        <a:rPr lang="en-GB" sz="1200" dirty="0">
                          <a:solidFill>
                            <a:srgbClr val="231F20"/>
                          </a:solidFill>
                          <a:latin typeface="Arial" panose="020B0604020202020204" pitchFamily="34" charset="0"/>
                          <a:cs typeface="Arial" panose="020B0604020202020204" pitchFamily="34" charset="0"/>
                        </a:rPr>
                        <a:t>, and it does not mean that God gives humans the right to treat the planet however they would like.</a:t>
                      </a:r>
                    </a:p>
                    <a:p>
                      <a:pPr algn="l"/>
                      <a:endParaRPr lang="en-GB" sz="12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31F20"/>
                          </a:solidFill>
                          <a:latin typeface="Arial" panose="020B0604020202020204" pitchFamily="34" charset="0"/>
                          <a:cs typeface="Arial" panose="020B0604020202020204" pitchFamily="34" charset="0"/>
                        </a:rPr>
                        <a:t>The Qur’an also tells </a:t>
                      </a:r>
                      <a:r>
                        <a:rPr lang="en-GB" sz="1200" b="1" dirty="0">
                          <a:solidFill>
                            <a:srgbClr val="231F20"/>
                          </a:solidFill>
                          <a:latin typeface="Arial" panose="020B0604020202020204" pitchFamily="34" charset="0"/>
                          <a:cs typeface="Arial" panose="020B0604020202020204" pitchFamily="34" charset="0"/>
                        </a:rPr>
                        <a:t>Muslims</a:t>
                      </a:r>
                      <a:r>
                        <a:rPr lang="en-GB" sz="1200" dirty="0">
                          <a:solidFill>
                            <a:srgbClr val="231F20"/>
                          </a:solidFill>
                          <a:latin typeface="Arial" panose="020B0604020202020204" pitchFamily="34" charset="0"/>
                          <a:cs typeface="Arial" panose="020B0604020202020204" pitchFamily="34" charset="0"/>
                        </a:rPr>
                        <a:t> that they have the duty of </a:t>
                      </a:r>
                      <a:r>
                        <a:rPr lang="en-GB" sz="1200" b="0" dirty="0">
                          <a:solidFill>
                            <a:srgbClr val="231F20"/>
                          </a:solidFill>
                          <a:latin typeface="Arial" panose="020B0604020202020204" pitchFamily="34" charset="0"/>
                          <a:cs typeface="Arial" panose="020B0604020202020204" pitchFamily="34" charset="0"/>
                        </a:rPr>
                        <a:t>guardianship</a:t>
                      </a:r>
                      <a:r>
                        <a:rPr lang="en-GB" sz="1200" dirty="0">
                          <a:solidFill>
                            <a:srgbClr val="231F20"/>
                          </a:solidFill>
                          <a:latin typeface="Arial" panose="020B0604020202020204" pitchFamily="34" charset="0"/>
                          <a:cs typeface="Arial" panose="020B0604020202020204" pitchFamily="34" charset="0"/>
                        </a:rPr>
                        <a:t>, which is known as </a:t>
                      </a:r>
                      <a:r>
                        <a:rPr lang="en-GB" sz="1200" b="1" dirty="0" err="1">
                          <a:solidFill>
                            <a:srgbClr val="231F20"/>
                          </a:solidFill>
                          <a:latin typeface="Arial" panose="020B0604020202020204" pitchFamily="34" charset="0"/>
                          <a:cs typeface="Arial" panose="020B0604020202020204" pitchFamily="34" charset="0"/>
                        </a:rPr>
                        <a:t>khalifah</a:t>
                      </a:r>
                      <a:r>
                        <a:rPr lang="en-GB" sz="1200" dirty="0">
                          <a:solidFill>
                            <a:srgbClr val="231F20"/>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31F20"/>
                          </a:solidFill>
                          <a:latin typeface="Arial" panose="020B0604020202020204" pitchFamily="34" charset="0"/>
                          <a:cs typeface="Arial" panose="020B0604020202020204" pitchFamily="34" charset="0"/>
                        </a:rPr>
                        <a:t>Muslims believe that they will be held accountable for their actions affecting the planet on the Day of Judgement.</a:t>
                      </a:r>
                      <a:endParaRPr lang="en-GB" sz="1200" b="0" i="0" dirty="0">
                        <a:solidFill>
                          <a:srgbClr val="231F20"/>
                        </a:solidFill>
                        <a:effectLst/>
                        <a:latin typeface="Arial" panose="020B0604020202020204" pitchFamily="34" charset="0"/>
                        <a:cs typeface="Arial" panose="020B0604020202020204" pitchFamily="34" charset="0"/>
                      </a:endParaRPr>
                    </a:p>
                    <a:p>
                      <a:pPr algn="l"/>
                      <a:endParaRPr lang="en-GB" sz="1200" dirty="0">
                        <a:latin typeface="Arial" panose="020B0604020202020204" pitchFamily="34" charset="0"/>
                        <a:cs typeface="Arial" panose="020B0604020202020204" pitchFamily="34" charset="0"/>
                      </a:endParaRPr>
                    </a:p>
                  </a:txBody>
                  <a:tcPr/>
                </a:tc>
                <a:tc>
                  <a:txBody>
                    <a:bodyPr/>
                    <a:lstStyle/>
                    <a:p>
                      <a:pPr algn="l"/>
                      <a:r>
                        <a:rPr lang="en-GB" sz="1200" b="1" dirty="0">
                          <a:solidFill>
                            <a:srgbClr val="231F20"/>
                          </a:solidFill>
                          <a:latin typeface="Arial" panose="020B0604020202020204" pitchFamily="34" charset="0"/>
                          <a:cs typeface="Arial" panose="020B0604020202020204" pitchFamily="34" charset="0"/>
                        </a:rPr>
                        <a:t>Hindus </a:t>
                      </a:r>
                      <a:r>
                        <a:rPr lang="en-GB" sz="1200" b="0" dirty="0">
                          <a:solidFill>
                            <a:srgbClr val="231F20"/>
                          </a:solidFill>
                          <a:latin typeface="Arial" panose="020B0604020202020204" pitchFamily="34" charset="0"/>
                          <a:cs typeface="Arial" panose="020B0604020202020204" pitchFamily="34" charset="0"/>
                        </a:rPr>
                        <a:t>believe that the world was created by </a:t>
                      </a:r>
                      <a:r>
                        <a:rPr lang="en-GB" sz="1200" b="1" dirty="0">
                          <a:solidFill>
                            <a:srgbClr val="231F20"/>
                          </a:solidFill>
                          <a:latin typeface="Arial" panose="020B0604020202020204" pitchFamily="34" charset="0"/>
                          <a:cs typeface="Arial" panose="020B0604020202020204" pitchFamily="34" charset="0"/>
                        </a:rPr>
                        <a:t>Brahman, </a:t>
                      </a:r>
                      <a:r>
                        <a:rPr lang="en-GB" sz="1200" dirty="0">
                          <a:solidFill>
                            <a:srgbClr val="231F20"/>
                          </a:solidFill>
                          <a:latin typeface="Arial" panose="020B0604020202020204" pitchFamily="34" charset="0"/>
                          <a:cs typeface="Arial" panose="020B0604020202020204" pitchFamily="34" charset="0"/>
                        </a:rPr>
                        <a:t>which makes it </a:t>
                      </a:r>
                      <a:r>
                        <a:rPr lang="en-GB" sz="1200" b="1" dirty="0">
                          <a:solidFill>
                            <a:srgbClr val="231F20"/>
                          </a:solidFill>
                          <a:latin typeface="Arial" panose="020B0604020202020204" pitchFamily="34" charset="0"/>
                          <a:cs typeface="Arial" panose="020B0604020202020204" pitchFamily="34" charset="0"/>
                        </a:rPr>
                        <a:t>sacred</a:t>
                      </a:r>
                      <a:r>
                        <a:rPr lang="en-GB" sz="1200" dirty="0">
                          <a:solidFill>
                            <a:srgbClr val="231F20"/>
                          </a:solidFill>
                          <a:latin typeface="Arial" panose="020B0604020202020204" pitchFamily="34" charset="0"/>
                          <a:cs typeface="Arial" panose="020B0604020202020204" pitchFamily="34" charset="0"/>
                        </a:rPr>
                        <a:t>. They also believe that Brahman is present in everything, so doing harm to the world is doing harm to Brahman as well.</a:t>
                      </a:r>
                    </a:p>
                    <a:p>
                      <a:pPr algn="l"/>
                      <a:r>
                        <a:rPr lang="en-GB" sz="1200" dirty="0">
                          <a:solidFill>
                            <a:srgbClr val="231F20"/>
                          </a:solidFill>
                          <a:latin typeface="Arial" panose="020B0604020202020204" pitchFamily="34" charset="0"/>
                          <a:cs typeface="Arial" panose="020B0604020202020204" pitchFamily="34" charset="0"/>
                        </a:rPr>
                        <a:t>Hindus live by the principle of </a:t>
                      </a:r>
                      <a:r>
                        <a:rPr lang="en-GB" sz="1200" b="1" dirty="0">
                          <a:solidFill>
                            <a:srgbClr val="231F20"/>
                          </a:solidFill>
                          <a:latin typeface="Arial" panose="020B0604020202020204" pitchFamily="34" charset="0"/>
                          <a:cs typeface="Arial" panose="020B0604020202020204" pitchFamily="34" charset="0"/>
                        </a:rPr>
                        <a:t>ahimsa</a:t>
                      </a:r>
                      <a:r>
                        <a:rPr lang="en-GB" sz="1200" dirty="0">
                          <a:solidFill>
                            <a:srgbClr val="231F20"/>
                          </a:solidFill>
                          <a:latin typeface="Arial" panose="020B0604020202020204" pitchFamily="34" charset="0"/>
                          <a:cs typeface="Arial" panose="020B0604020202020204" pitchFamily="34" charset="0"/>
                        </a:rPr>
                        <a:t> which means non-harm to other living creatures. For this reason, many Hindus are vegetarian or vegan, which many people acknowledge has less of an impact on the environment than raising animals and killing them to eat meat.</a:t>
                      </a:r>
                    </a:p>
                    <a:p>
                      <a:pPr algn="l"/>
                      <a:endParaRPr lang="en-GB" sz="12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31F20"/>
                          </a:solidFill>
                          <a:latin typeface="Arial" panose="020B0604020202020204" pitchFamily="34" charset="0"/>
                          <a:cs typeface="Arial" panose="020B0604020202020204" pitchFamily="34" charset="0"/>
                        </a:rPr>
                        <a:t>Many </a:t>
                      </a:r>
                      <a:r>
                        <a:rPr lang="en-GB" sz="1200" b="1" dirty="0">
                          <a:solidFill>
                            <a:srgbClr val="231F20"/>
                          </a:solidFill>
                          <a:latin typeface="Arial" panose="020B0604020202020204" pitchFamily="34" charset="0"/>
                          <a:cs typeface="Arial" panose="020B0604020202020204" pitchFamily="34" charset="0"/>
                        </a:rPr>
                        <a:t>Sikhs</a:t>
                      </a:r>
                      <a:r>
                        <a:rPr lang="en-GB" sz="1200" dirty="0">
                          <a:solidFill>
                            <a:srgbClr val="231F20"/>
                          </a:solidFill>
                          <a:latin typeface="Arial" panose="020B0604020202020204" pitchFamily="34" charset="0"/>
                          <a:cs typeface="Arial" panose="020B0604020202020204" pitchFamily="34" charset="0"/>
                        </a:rPr>
                        <a:t> also believe that God (Waheguru) created the world and is present in it, and this also motivates them to care for the planet. Sikhs believe that caring for the planet and doing their best to avoid damaging it is an important part of the duty of </a:t>
                      </a:r>
                      <a:r>
                        <a:rPr lang="en-GB" sz="1200" b="1" dirty="0" err="1">
                          <a:solidFill>
                            <a:srgbClr val="231F20"/>
                          </a:solidFill>
                          <a:latin typeface="Arial" panose="020B0604020202020204" pitchFamily="34" charset="0"/>
                          <a:cs typeface="Arial" panose="020B0604020202020204" pitchFamily="34" charset="0"/>
                        </a:rPr>
                        <a:t>sewa</a:t>
                      </a:r>
                      <a:r>
                        <a:rPr lang="en-GB" sz="1200" dirty="0">
                          <a:solidFill>
                            <a:srgbClr val="231F20"/>
                          </a:solidFill>
                          <a:latin typeface="Arial" panose="020B0604020202020204" pitchFamily="34" charset="0"/>
                          <a:cs typeface="Arial" panose="020B0604020202020204" pitchFamily="34" charset="0"/>
                        </a:rPr>
                        <a:t>, meaning service, by which they live their lives.</a:t>
                      </a:r>
                      <a:endParaRPr lang="en-GB" sz="1200" b="0" i="0" dirty="0">
                        <a:solidFill>
                          <a:srgbClr val="231F20"/>
                        </a:solidFill>
                        <a:effectLst/>
                        <a:latin typeface="Arial" panose="020B0604020202020204" pitchFamily="34" charset="0"/>
                        <a:cs typeface="Arial" panose="020B0604020202020204" pitchFamily="34" charset="0"/>
                      </a:endParaRPr>
                    </a:p>
                    <a:p>
                      <a:pPr algn="l"/>
                      <a:endParaRPr lang="en-GB" sz="1200" dirty="0">
                        <a:latin typeface="Arial" panose="020B0604020202020204" pitchFamily="34" charset="0"/>
                        <a:cs typeface="Arial" panose="020B0604020202020204" pitchFamily="34" charset="0"/>
                      </a:endParaRPr>
                    </a:p>
                  </a:txBody>
                  <a:tcPr/>
                </a:tc>
                <a:tc>
                  <a:txBody>
                    <a:bodyPr/>
                    <a:lstStyle/>
                    <a:p>
                      <a:pPr algn="l"/>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Buddhists believe that if a person has a right mind, the actions they perform will be beneficial not just to themselves but to the whole world and also to the </a:t>
                      </a:r>
                      <a:r>
                        <a:rPr lang="en-GB" sz="1200" b="1" i="0" u="none" strike="noStrike" kern="1200" dirty="0">
                          <a:solidFill>
                            <a:schemeClr val="tx1"/>
                          </a:solidFill>
                          <a:effectLst/>
                          <a:latin typeface="Arial" panose="020B0604020202020204" pitchFamily="34" charset="0"/>
                          <a:ea typeface="+mn-ea"/>
                          <a:cs typeface="Arial" panose="020B0604020202020204" pitchFamily="34" charset="0"/>
                        </a:rPr>
                        <a:t>environment</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 </a:t>
                      </a:r>
                    </a:p>
                    <a:p>
                      <a:pPr algn="l"/>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Buddhists believe that our actions affect the planet in a harmful way because we are selfish and we crave things. These actions result in more suffering in the future. The effects of </a:t>
                      </a:r>
                      <a:r>
                        <a:rPr lang="en-GB" sz="1200" b="1" i="0" u="none" strike="noStrike" kern="1200" dirty="0">
                          <a:solidFill>
                            <a:schemeClr val="tx1"/>
                          </a:solidFill>
                          <a:effectLst/>
                          <a:latin typeface="Arial" panose="020B0604020202020204" pitchFamily="34" charset="0"/>
                          <a:ea typeface="+mn-ea"/>
                          <a:cs typeface="Arial" panose="020B0604020202020204" pitchFamily="34" charset="0"/>
                        </a:rPr>
                        <a:t>karma</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 will continue to work in a person's rebirth, so by being compassionate, we will improve our own future and that of the environment.</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54698610"/>
                  </a:ext>
                </a:extLst>
              </a:tr>
            </a:tbl>
          </a:graphicData>
        </a:graphic>
      </p:graphicFrame>
      <p:sp>
        <p:nvSpPr>
          <p:cNvPr id="5" name="TextBox 4">
            <a:extLst>
              <a:ext uri="{FF2B5EF4-FFF2-40B4-BE49-F238E27FC236}">
                <a16:creationId xmlns:a16="http://schemas.microsoft.com/office/drawing/2014/main" id="{59631D3C-B926-6C43-889E-1CAFB5CE9861}"/>
              </a:ext>
            </a:extLst>
          </p:cNvPr>
          <p:cNvSpPr txBox="1"/>
          <p:nvPr/>
        </p:nvSpPr>
        <p:spPr>
          <a:xfrm>
            <a:off x="0" y="94686"/>
            <a:ext cx="422429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Year 8 Religion and care of the world</a:t>
            </a:r>
          </a:p>
        </p:txBody>
      </p:sp>
      <p:sp>
        <p:nvSpPr>
          <p:cNvPr id="6" name="Rectangle 5">
            <a:extLst>
              <a:ext uri="{FF2B5EF4-FFF2-40B4-BE49-F238E27FC236}">
                <a16:creationId xmlns:a16="http://schemas.microsoft.com/office/drawing/2014/main" id="{A251EBA5-6D12-914A-8CD2-E1AEDC41CFFF}"/>
              </a:ext>
            </a:extLst>
          </p:cNvPr>
          <p:cNvSpPr/>
          <p:nvPr/>
        </p:nvSpPr>
        <p:spPr>
          <a:xfrm>
            <a:off x="5140569" y="94686"/>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8AF00194-0D9E-D947-97B8-EBB4C480BD69}"/>
              </a:ext>
            </a:extLst>
          </p:cNvPr>
          <p:cNvPicPr>
            <a:picLocks noChangeAspect="1"/>
          </p:cNvPicPr>
          <p:nvPr/>
        </p:nvPicPr>
        <p:blipFill rotWithShape="1">
          <a:blip r:embed="rId2"/>
          <a:srcRect l="34236" t="2083" r="37222" b="66250"/>
          <a:stretch/>
        </p:blipFill>
        <p:spPr>
          <a:xfrm>
            <a:off x="223625" y="1461114"/>
            <a:ext cx="785531" cy="871538"/>
          </a:xfrm>
          <a:prstGeom prst="rect">
            <a:avLst/>
          </a:prstGeom>
        </p:spPr>
      </p:pic>
      <p:pic>
        <p:nvPicPr>
          <p:cNvPr id="8" name="Picture 7">
            <a:extLst>
              <a:ext uri="{FF2B5EF4-FFF2-40B4-BE49-F238E27FC236}">
                <a16:creationId xmlns:a16="http://schemas.microsoft.com/office/drawing/2014/main" id="{835B4957-F846-744A-8576-06DC6401F22F}"/>
              </a:ext>
            </a:extLst>
          </p:cNvPr>
          <p:cNvPicPr>
            <a:picLocks noChangeAspect="1"/>
          </p:cNvPicPr>
          <p:nvPr/>
        </p:nvPicPr>
        <p:blipFill rotWithShape="1">
          <a:blip r:embed="rId2"/>
          <a:srcRect l="3026" t="2083" r="72599" b="66250"/>
          <a:stretch/>
        </p:blipFill>
        <p:spPr>
          <a:xfrm>
            <a:off x="1149324" y="1461114"/>
            <a:ext cx="670855" cy="871538"/>
          </a:xfrm>
          <a:prstGeom prst="rect">
            <a:avLst/>
          </a:prstGeom>
        </p:spPr>
      </p:pic>
      <p:pic>
        <p:nvPicPr>
          <p:cNvPr id="9" name="Picture 8">
            <a:extLst>
              <a:ext uri="{FF2B5EF4-FFF2-40B4-BE49-F238E27FC236}">
                <a16:creationId xmlns:a16="http://schemas.microsoft.com/office/drawing/2014/main" id="{13AB9800-D2D6-EE46-A604-51EB02F9D481}"/>
              </a:ext>
            </a:extLst>
          </p:cNvPr>
          <p:cNvPicPr>
            <a:picLocks noChangeAspect="1"/>
          </p:cNvPicPr>
          <p:nvPr/>
        </p:nvPicPr>
        <p:blipFill>
          <a:blip r:embed="rId3">
            <a:biLevel thresh="50000"/>
          </a:blip>
          <a:stretch>
            <a:fillRect/>
          </a:stretch>
        </p:blipFill>
        <p:spPr>
          <a:xfrm>
            <a:off x="2561558" y="1436562"/>
            <a:ext cx="1021750" cy="961468"/>
          </a:xfrm>
          <a:prstGeom prst="rect">
            <a:avLst/>
          </a:prstGeom>
        </p:spPr>
      </p:pic>
      <p:pic>
        <p:nvPicPr>
          <p:cNvPr id="10" name="Picture 9">
            <a:extLst>
              <a:ext uri="{FF2B5EF4-FFF2-40B4-BE49-F238E27FC236}">
                <a16:creationId xmlns:a16="http://schemas.microsoft.com/office/drawing/2014/main" id="{E2AECEE9-20C2-0148-8A12-828BE9DEC2BC}"/>
              </a:ext>
            </a:extLst>
          </p:cNvPr>
          <p:cNvPicPr>
            <a:picLocks noChangeAspect="1"/>
          </p:cNvPicPr>
          <p:nvPr/>
        </p:nvPicPr>
        <p:blipFill rotWithShape="1">
          <a:blip r:embed="rId2"/>
          <a:srcRect l="1528" t="68333" r="71457"/>
          <a:stretch/>
        </p:blipFill>
        <p:spPr>
          <a:xfrm>
            <a:off x="6493195" y="1506079"/>
            <a:ext cx="743483" cy="871538"/>
          </a:xfrm>
          <a:prstGeom prst="rect">
            <a:avLst/>
          </a:prstGeom>
        </p:spPr>
      </p:pic>
      <p:pic>
        <p:nvPicPr>
          <p:cNvPr id="11" name="Picture 10">
            <a:extLst>
              <a:ext uri="{FF2B5EF4-FFF2-40B4-BE49-F238E27FC236}">
                <a16:creationId xmlns:a16="http://schemas.microsoft.com/office/drawing/2014/main" id="{BF30C391-7510-414E-BB51-77D8B05812C5}"/>
              </a:ext>
            </a:extLst>
          </p:cNvPr>
          <p:cNvPicPr>
            <a:picLocks noChangeAspect="1"/>
          </p:cNvPicPr>
          <p:nvPr/>
        </p:nvPicPr>
        <p:blipFill rotWithShape="1">
          <a:blip r:embed="rId4"/>
          <a:srcRect l="6813" t="15365" r="60302" b="50000"/>
          <a:stretch/>
        </p:blipFill>
        <p:spPr>
          <a:xfrm>
            <a:off x="4486302" y="1461114"/>
            <a:ext cx="933396" cy="961468"/>
          </a:xfrm>
          <a:prstGeom prst="rect">
            <a:avLst/>
          </a:prstGeom>
        </p:spPr>
      </p:pic>
      <p:pic>
        <p:nvPicPr>
          <p:cNvPr id="12" name="Picture 11">
            <a:extLst>
              <a:ext uri="{FF2B5EF4-FFF2-40B4-BE49-F238E27FC236}">
                <a16:creationId xmlns:a16="http://schemas.microsoft.com/office/drawing/2014/main" id="{22F71F83-0359-D64C-BE8B-01771466BEF0}"/>
              </a:ext>
            </a:extLst>
          </p:cNvPr>
          <p:cNvPicPr>
            <a:picLocks noChangeAspect="1"/>
          </p:cNvPicPr>
          <p:nvPr/>
        </p:nvPicPr>
        <p:blipFill rotWithShape="1">
          <a:blip r:embed="rId2"/>
          <a:srcRect l="32361" t="35417" r="35764" b="32708"/>
          <a:stretch/>
        </p:blipFill>
        <p:spPr>
          <a:xfrm>
            <a:off x="8401715" y="1520758"/>
            <a:ext cx="877272" cy="877272"/>
          </a:xfrm>
          <a:prstGeom prst="rect">
            <a:avLst/>
          </a:prstGeom>
        </p:spPr>
      </p:pic>
    </p:spTree>
    <p:extLst>
      <p:ext uri="{BB962C8B-B14F-4D97-AF65-F5344CB8AC3E}">
        <p14:creationId xmlns:p14="http://schemas.microsoft.com/office/powerpoint/2010/main" val="4229836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8CA0ECC-B01E-4F48-A5A6-570CECD37C10}"/>
              </a:ext>
            </a:extLst>
          </p:cNvPr>
          <p:cNvGraphicFramePr>
            <a:graphicFrameLocks noGrp="1"/>
          </p:cNvGraphicFramePr>
          <p:nvPr>
            <p:extLst/>
          </p:nvPr>
        </p:nvGraphicFramePr>
        <p:xfrm>
          <a:off x="161815" y="44964"/>
          <a:ext cx="9544632" cy="6842906"/>
        </p:xfrm>
        <a:graphic>
          <a:graphicData uri="http://schemas.openxmlformats.org/drawingml/2006/table">
            <a:tbl>
              <a:tblPr firstRow="1" bandRow="1">
                <a:tableStyleId>{5940675A-B579-460E-94D1-54222C63F5DA}</a:tableStyleId>
              </a:tblPr>
              <a:tblGrid>
                <a:gridCol w="1590772">
                  <a:extLst>
                    <a:ext uri="{9D8B030D-6E8A-4147-A177-3AD203B41FA5}">
                      <a16:colId xmlns:a16="http://schemas.microsoft.com/office/drawing/2014/main" val="213648232"/>
                    </a:ext>
                  </a:extLst>
                </a:gridCol>
                <a:gridCol w="1590772">
                  <a:extLst>
                    <a:ext uri="{9D8B030D-6E8A-4147-A177-3AD203B41FA5}">
                      <a16:colId xmlns:a16="http://schemas.microsoft.com/office/drawing/2014/main" val="3900881863"/>
                    </a:ext>
                  </a:extLst>
                </a:gridCol>
                <a:gridCol w="1590772">
                  <a:extLst>
                    <a:ext uri="{9D8B030D-6E8A-4147-A177-3AD203B41FA5}">
                      <a16:colId xmlns:a16="http://schemas.microsoft.com/office/drawing/2014/main" val="2616728779"/>
                    </a:ext>
                  </a:extLst>
                </a:gridCol>
                <a:gridCol w="1590772">
                  <a:extLst>
                    <a:ext uri="{9D8B030D-6E8A-4147-A177-3AD203B41FA5}">
                      <a16:colId xmlns:a16="http://schemas.microsoft.com/office/drawing/2014/main" val="1009381"/>
                    </a:ext>
                  </a:extLst>
                </a:gridCol>
                <a:gridCol w="1590772">
                  <a:extLst>
                    <a:ext uri="{9D8B030D-6E8A-4147-A177-3AD203B41FA5}">
                      <a16:colId xmlns:a16="http://schemas.microsoft.com/office/drawing/2014/main" val="860602117"/>
                    </a:ext>
                  </a:extLst>
                </a:gridCol>
                <a:gridCol w="1590772">
                  <a:extLst>
                    <a:ext uri="{9D8B030D-6E8A-4147-A177-3AD203B41FA5}">
                      <a16:colId xmlns:a16="http://schemas.microsoft.com/office/drawing/2014/main" val="3577822848"/>
                    </a:ext>
                  </a:extLst>
                </a:gridCol>
              </a:tblGrid>
              <a:tr h="282998">
                <a:tc>
                  <a:txBody>
                    <a:bodyPr/>
                    <a:lstStyle/>
                    <a:p>
                      <a:pPr algn="ctr"/>
                      <a:r>
                        <a:rPr lang="en-GB" sz="1200" b="1" dirty="0">
                          <a:latin typeface="Arial" panose="020B0604020202020204" pitchFamily="34" charset="0"/>
                          <a:cs typeface="Arial" panose="020B0604020202020204" pitchFamily="34" charset="0"/>
                        </a:rPr>
                        <a:t>Judaism</a:t>
                      </a:r>
                    </a:p>
                  </a:txBody>
                  <a:tcPr/>
                </a:tc>
                <a:tc>
                  <a:txBody>
                    <a:bodyPr/>
                    <a:lstStyle/>
                    <a:p>
                      <a:pPr algn="ctr"/>
                      <a:r>
                        <a:rPr lang="en-GB" sz="1200" b="1" dirty="0">
                          <a:latin typeface="Arial" panose="020B0604020202020204" pitchFamily="34" charset="0"/>
                          <a:cs typeface="Arial" panose="020B0604020202020204" pitchFamily="34" charset="0"/>
                        </a:rPr>
                        <a:t>Christianity</a:t>
                      </a:r>
                    </a:p>
                  </a:txBody>
                  <a:tcPr/>
                </a:tc>
                <a:tc>
                  <a:txBody>
                    <a:bodyPr/>
                    <a:lstStyle/>
                    <a:p>
                      <a:pPr algn="ctr"/>
                      <a:r>
                        <a:rPr lang="en-GB" sz="1200" b="1" dirty="0">
                          <a:latin typeface="Arial" panose="020B0604020202020204" pitchFamily="34" charset="0"/>
                          <a:cs typeface="Arial" panose="020B0604020202020204" pitchFamily="34" charset="0"/>
                        </a:rPr>
                        <a:t>Islam</a:t>
                      </a:r>
                    </a:p>
                  </a:txBody>
                  <a:tcPr/>
                </a:tc>
                <a:tc>
                  <a:txBody>
                    <a:bodyPr/>
                    <a:lstStyle/>
                    <a:p>
                      <a:pPr algn="ctr"/>
                      <a:r>
                        <a:rPr lang="en-GB" sz="1200" b="1" dirty="0">
                          <a:latin typeface="Arial" panose="020B0604020202020204" pitchFamily="34" charset="0"/>
                          <a:cs typeface="Arial" panose="020B0604020202020204" pitchFamily="34" charset="0"/>
                        </a:rPr>
                        <a:t>Sikhism</a:t>
                      </a:r>
                    </a:p>
                  </a:txBody>
                  <a:tcPr/>
                </a:tc>
                <a:tc>
                  <a:txBody>
                    <a:bodyPr/>
                    <a:lstStyle/>
                    <a:p>
                      <a:pPr algn="ctr"/>
                      <a:r>
                        <a:rPr lang="en-GB" sz="1200" b="1" dirty="0">
                          <a:latin typeface="Arial" panose="020B0604020202020204" pitchFamily="34" charset="0"/>
                          <a:cs typeface="Arial" panose="020B0604020202020204" pitchFamily="34" charset="0"/>
                        </a:rPr>
                        <a:t>Hinduism</a:t>
                      </a:r>
                    </a:p>
                  </a:txBody>
                  <a:tcPr/>
                </a:tc>
                <a:tc>
                  <a:txBody>
                    <a:bodyPr/>
                    <a:lstStyle/>
                    <a:p>
                      <a:pPr algn="ctr"/>
                      <a:r>
                        <a:rPr lang="en-GB" sz="1200" b="1" dirty="0">
                          <a:latin typeface="Arial" panose="020B0604020202020204" pitchFamily="34" charset="0"/>
                          <a:cs typeface="Arial" panose="020B0604020202020204" pitchFamily="34" charset="0"/>
                        </a:rPr>
                        <a:t>Buddhism</a:t>
                      </a:r>
                    </a:p>
                  </a:txBody>
                  <a:tcPr/>
                </a:tc>
                <a:extLst>
                  <a:ext uri="{0D108BD9-81ED-4DB2-BD59-A6C34878D82A}">
                    <a16:rowId xmlns:a16="http://schemas.microsoft.com/office/drawing/2014/main" val="3360520026"/>
                  </a:ext>
                </a:extLst>
              </a:tr>
              <a:tr h="5188308">
                <a:tc>
                  <a:txBody>
                    <a:bodyPr/>
                    <a:lstStyle/>
                    <a:p>
                      <a:pPr marL="0" marR="0" lvl="0" indent="0" algn="l">
                        <a:lnSpc>
                          <a:spcPct val="100000"/>
                        </a:lnSpc>
                        <a:spcBef>
                          <a:spcPts val="0"/>
                        </a:spcBef>
                        <a:spcAft>
                          <a:spcPts val="0"/>
                        </a:spcAft>
                        <a:buNone/>
                      </a:pPr>
                      <a:r>
                        <a:rPr lang="en-US" sz="1200" b="0" i="0" u="none" strike="noStrike" noProof="0" dirty="0">
                          <a:latin typeface="Arial"/>
                        </a:rPr>
                        <a:t>“The Lord God took the man and put him in the Garden of Eden to work it and take care of it.”</a:t>
                      </a:r>
                      <a:endParaRPr lang="en-US" sz="1200" b="0" i="0" u="none" strike="noStrike" noProof="0"/>
                    </a:p>
                    <a:p>
                      <a:pPr lvl="0">
                        <a:buNone/>
                      </a:pPr>
                      <a:r>
                        <a:rPr lang="en-GB" sz="1200" b="0" i="0" u="none" strike="noStrike" noProof="0" dirty="0">
                          <a:latin typeface="Arial"/>
                        </a:rPr>
                        <a:t>Genesis 2:15</a:t>
                      </a:r>
                      <a:endParaRPr lang="en-US" sz="1200"/>
                    </a:p>
                    <a:p>
                      <a:pPr marL="0" marR="0" lvl="0" indent="0" algn="l">
                        <a:lnSpc>
                          <a:spcPct val="100000"/>
                        </a:lnSpc>
                        <a:spcBef>
                          <a:spcPts val="0"/>
                        </a:spcBef>
                        <a:spcAft>
                          <a:spcPts val="0"/>
                        </a:spcAft>
                        <a:buClrTx/>
                        <a:buSzTx/>
                        <a:buFontTx/>
                        <a:buNone/>
                      </a:pPr>
                      <a:endParaRPr lang="en-US" altLang="en-US" sz="1200" b="0" dirty="0">
                        <a:latin typeface="Arial"/>
                        <a:cs typeface="Arial"/>
                      </a:endParaRPr>
                    </a:p>
                    <a:p>
                      <a:pPr marL="0" marR="0" lvl="0" indent="0" algn="l">
                        <a:lnSpc>
                          <a:spcPct val="100000"/>
                        </a:lnSpc>
                        <a:spcBef>
                          <a:spcPts val="0"/>
                        </a:spcBef>
                        <a:spcAft>
                          <a:spcPts val="0"/>
                        </a:spcAft>
                        <a:buClrTx/>
                        <a:buSzTx/>
                        <a:buFontTx/>
                        <a:buNone/>
                      </a:pPr>
                      <a:r>
                        <a:rPr lang="en-US" altLang="en-US" sz="1200" b="0" dirty="0">
                          <a:latin typeface="Arial"/>
                          <a:cs typeface="Arial"/>
                        </a:rPr>
                        <a:t>The Jewish festival of Tu </a:t>
                      </a:r>
                      <a:r>
                        <a:rPr lang="en-US" altLang="en-US" sz="1200" b="0" dirty="0" err="1">
                          <a:latin typeface="Arial"/>
                          <a:cs typeface="Arial"/>
                        </a:rPr>
                        <a:t>B'Shevat</a:t>
                      </a:r>
                      <a:r>
                        <a:rPr lang="en-US" altLang="en-US" sz="1200" b="0" dirty="0">
                          <a:latin typeface="Arial"/>
                          <a:cs typeface="Arial"/>
                        </a:rPr>
                        <a:t>, in January or February, is also known as the </a:t>
                      </a:r>
                      <a:r>
                        <a:rPr lang="en-US" altLang="en-US" sz="1200" b="0" i="0" dirty="0">
                          <a:latin typeface="Arial"/>
                          <a:cs typeface="Arial"/>
                        </a:rPr>
                        <a:t>New Year of the Trees</a:t>
                      </a:r>
                      <a:r>
                        <a:rPr lang="en-US" altLang="en-US" sz="1200" b="0" dirty="0">
                          <a:latin typeface="Arial"/>
                          <a:cs typeface="Arial"/>
                        </a:rPr>
                        <a:t>. Many Jews plant trees, donate to environmental charities and take part in environmental action, such as cleaning litter from rivers. Tu </a:t>
                      </a:r>
                      <a:r>
                        <a:rPr lang="en-US" altLang="en-US" sz="1200" b="0" dirty="0" err="1">
                          <a:latin typeface="Arial"/>
                          <a:cs typeface="Arial"/>
                        </a:rPr>
                        <a:t>B'Shevat</a:t>
                      </a:r>
                      <a:r>
                        <a:rPr lang="en-US" altLang="en-US" sz="1200" b="0" dirty="0">
                          <a:latin typeface="Arial"/>
                          <a:cs typeface="Arial"/>
                        </a:rPr>
                        <a:t> reminds Jews to thank God for the Earth, and to take care of it.</a:t>
                      </a:r>
                      <a:endParaRPr lang="en-US" sz="1200" dirty="0"/>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200" b="0" dirty="0">
                          <a:latin typeface="Arial" panose="020B0604020202020204" pitchFamily="34" charset="0"/>
                          <a:cs typeface="Arial" panose="020B0604020202020204" pitchFamily="34" charset="0"/>
                        </a:rPr>
                        <a:t>“Christianity is first and foremost a concern for the whole of the created order — biodiversity and business; politics and pollution; rivers, religion and rainforests...If Christians believe in Jesus, they must </a:t>
                      </a:r>
                      <a:r>
                        <a:rPr lang="en-US" altLang="en-US" sz="1200" b="0" dirty="0" err="1">
                          <a:latin typeface="Arial" panose="020B0604020202020204" pitchFamily="34" charset="0"/>
                          <a:cs typeface="Arial" panose="020B0604020202020204" pitchFamily="34" charset="0"/>
                        </a:rPr>
                        <a:t>recognise</a:t>
                      </a:r>
                      <a:r>
                        <a:rPr lang="en-US" altLang="en-US" sz="1200" b="0" dirty="0">
                          <a:latin typeface="Arial" panose="020B0604020202020204" pitchFamily="34" charset="0"/>
                          <a:cs typeface="Arial" panose="020B0604020202020204" pitchFamily="34" charset="0"/>
                        </a:rPr>
                        <a:t> that concern for climate change is not an optional extra but a core matter of faith.”</a:t>
                      </a:r>
                    </a:p>
                    <a:p>
                      <a:pPr lvl="0" defTabSz="914400" eaLnBrk="0" fontAlgn="base" hangingPunct="0">
                        <a:spcBef>
                          <a:spcPct val="0"/>
                        </a:spcBef>
                        <a:spcAft>
                          <a:spcPct val="0"/>
                        </a:spcAft>
                      </a:pPr>
                      <a:endParaRPr lang="en-US" altLang="en-US" sz="1200" b="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n-US" altLang="en-US" sz="1200" b="0" dirty="0">
                          <a:latin typeface="Arial" panose="020B0604020202020204" pitchFamily="34" charset="0"/>
                          <a:cs typeface="Arial" panose="020B0604020202020204" pitchFamily="34" charset="0"/>
                        </a:rPr>
                        <a:t>Anglican Communion Environmental Network</a:t>
                      </a:r>
                    </a:p>
                  </a:txBody>
                  <a:tcPr/>
                </a:tc>
                <a:tc>
                  <a:txBody>
                    <a:bodyPr/>
                    <a:lstStyle/>
                    <a:p>
                      <a:pPr lvl="0" defTabSz="914400" eaLnBrk="0" fontAlgn="base" hangingPunct="0">
                        <a:spcBef>
                          <a:spcPct val="0"/>
                        </a:spcBef>
                        <a:spcAft>
                          <a:spcPct val="0"/>
                        </a:spcAft>
                      </a:pPr>
                      <a:r>
                        <a:rPr lang="en-US" altLang="en-US" sz="1200" b="0" dirty="0">
                          <a:latin typeface="Arial" panose="020B0604020202020204" pitchFamily="34" charset="0"/>
                          <a:cs typeface="Arial" panose="020B0604020202020204" pitchFamily="34" charset="0"/>
                        </a:rPr>
                        <a:t>Muslims believe that the world belongs to God, not to humans, and that people will have to answer to God for how well they have cared for the planet:</a:t>
                      </a:r>
                    </a:p>
                    <a:p>
                      <a:pPr lvl="0" defTabSz="914400" eaLnBrk="0" fontAlgn="base" hangingPunct="0">
                        <a:spcBef>
                          <a:spcPct val="0"/>
                        </a:spcBef>
                        <a:spcAft>
                          <a:spcPct val="0"/>
                        </a:spcAft>
                      </a:pPr>
                      <a:endParaRPr lang="en-US" altLang="en-US" sz="1200" b="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n-US" altLang="en-US" sz="1200" b="0" dirty="0">
                          <a:latin typeface="Arial" panose="020B0604020202020204" pitchFamily="34" charset="0"/>
                          <a:cs typeface="Arial" panose="020B0604020202020204" pitchFamily="34" charset="0"/>
                        </a:rPr>
                        <a:t>“It is He who has appointed you viceroys in the earth … that He may try you in what He has given you.”</a:t>
                      </a:r>
                    </a:p>
                    <a:p>
                      <a:pPr lvl="0" defTabSz="914400" eaLnBrk="0" fontAlgn="base" hangingPunct="0">
                        <a:spcBef>
                          <a:spcPct val="0"/>
                        </a:spcBef>
                        <a:spcAft>
                          <a:spcPct val="0"/>
                        </a:spcAft>
                      </a:pPr>
                      <a:endParaRPr lang="en-US" altLang="en-US" sz="1200" b="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n-US" altLang="en-US" sz="1200" b="0" dirty="0">
                          <a:latin typeface="Arial" panose="020B0604020202020204" pitchFamily="34" charset="0"/>
                          <a:cs typeface="Arial" panose="020B0604020202020204" pitchFamily="34" charset="0"/>
                        </a:rPr>
                        <a:t>Qur’an</a:t>
                      </a:r>
                    </a:p>
                    <a:p>
                      <a:pPr lvl="0" defTabSz="914400" eaLnBrk="0" fontAlgn="base" hangingPunct="0">
                        <a:spcBef>
                          <a:spcPct val="0"/>
                        </a:spcBef>
                        <a:spcAft>
                          <a:spcPct val="0"/>
                        </a:spcAft>
                      </a:pPr>
                      <a:endParaRPr lang="en-US" altLang="en-US" sz="1200" b="0" dirty="0">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n-US" altLang="en-US" sz="1200" b="0" dirty="0">
                          <a:latin typeface="Arial" panose="020B0604020202020204" pitchFamily="34" charset="0"/>
                          <a:cs typeface="Arial" panose="020B0604020202020204" pitchFamily="34" charset="0"/>
                        </a:rPr>
                        <a:t>* A viceroy is someone appointed to rule on behalf of a leader.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Arial" panose="020B0604020202020204" pitchFamily="34" charset="0"/>
                          <a:cs typeface="Arial" panose="020B0604020202020204" pitchFamily="34" charset="0"/>
                        </a:rPr>
                        <a:t>Guru Nanak the founder of Sikhism, said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Arial" panose="020B0604020202020204" pitchFamily="34" charset="0"/>
                          <a:cs typeface="Arial" panose="020B0604020202020204" pitchFamily="34" charset="0"/>
                        </a:rPr>
                        <a:t>“Air is the Guru, Water the Father, and the Earth is the Great Mother’.”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Arial" panose="020B0604020202020204" pitchFamily="34" charset="0"/>
                          <a:cs typeface="Arial" panose="020B0604020202020204" pitchFamily="34" charset="0"/>
                        </a:rPr>
                        <a:t>This shows that Sikhs believe that the natural world nurtures and helps us grow. This makes Sikhs want to preserve the world.</a:t>
                      </a:r>
                    </a:p>
                    <a:p>
                      <a:endParaRPr lang="en-GB" sz="1200" b="0" dirty="0">
                        <a:latin typeface="Arial" panose="020B0604020202020204" pitchFamily="34" charset="0"/>
                        <a:cs typeface="Arial" panose="020B0604020202020204" pitchFamily="34" charset="0"/>
                      </a:endParaRPr>
                    </a:p>
                  </a:txBody>
                  <a:tcPr/>
                </a:tc>
                <a:tc>
                  <a:txBody>
                    <a:bodyPr/>
                    <a:lstStyle/>
                    <a:p>
                      <a:pPr lvl="0" defTabSz="914400" eaLnBrk="0" fontAlgn="base" hangingPunct="0">
                        <a:spcBef>
                          <a:spcPct val="0"/>
                        </a:spcBef>
                        <a:spcAft>
                          <a:spcPct val="0"/>
                        </a:spcAft>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‘Everything (animate or inanimate) that is in the universe is dwelt in by God. Enjoy it with the spirit of renunciation. Do not covet what belongs to others.’</a:t>
                      </a:r>
                    </a:p>
                    <a:p>
                      <a:pPr lvl="0" defTabSz="914400" eaLnBrk="0" fontAlgn="base" hangingPunct="0">
                        <a:spcBef>
                          <a:spcPct val="0"/>
                        </a:spcBef>
                        <a:spcAft>
                          <a:spcPct val="0"/>
                        </a:spcAft>
                      </a:pPr>
                      <a:endParaRPr lang="en-GB" altLang="en-US" sz="1200" b="0" i="0" u="none" strike="noStrike" kern="1200" dirty="0">
                        <a:solidFill>
                          <a:schemeClr val="tx1"/>
                        </a:solidFill>
                        <a:effectLst/>
                        <a:latin typeface="Arial" panose="020B0604020202020204" pitchFamily="34" charset="0"/>
                        <a:ea typeface="+mn-ea"/>
                        <a:cs typeface="Arial" panose="020B0604020202020204" pitchFamily="34" charset="0"/>
                      </a:endParaRPr>
                    </a:p>
                    <a:p>
                      <a:pPr lvl="0" defTabSz="914400" eaLnBrk="0" fontAlgn="base" hangingPunct="0">
                        <a:spcBef>
                          <a:spcPct val="0"/>
                        </a:spcBef>
                        <a:spcAft>
                          <a:spcPct val="0"/>
                        </a:spcAft>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Upanishad</a:t>
                      </a:r>
                      <a:endParaRPr lang="en-US" altLang="en-US" sz="1200" b="0" i="0" dirty="0">
                        <a:latin typeface="Arial" panose="020B0604020202020204" pitchFamily="34" charset="0"/>
                        <a:cs typeface="Arial" panose="020B0604020202020204" pitchFamily="34" charset="0"/>
                      </a:endParaRPr>
                    </a:p>
                    <a:p>
                      <a:endParaRPr lang="en-GB" sz="1200" b="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Arial" panose="020B0604020202020204" pitchFamily="34" charset="0"/>
                          <a:cs typeface="Arial" panose="020B0604020202020204" pitchFamily="34" charset="0"/>
                        </a:rPr>
                        <a:t>“As people alive today, we must consider future generations: a clean environment is a human right like any other. It is part of our responsibility toward others to ensure that the world we pass on is as healthy, if not healthier, than we found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Arial" panose="020B0604020202020204" pitchFamily="34" charset="0"/>
                          <a:cs typeface="Arial" panose="020B0604020202020204" pitchFamily="34" charset="0"/>
                        </a:rPr>
                        <a:t>Dalai Lama, speaking at the Global Environmental Forum for the Next Generation in Tokyo, 2015</a:t>
                      </a:r>
                    </a:p>
                    <a:p>
                      <a:endParaRPr lang="en-GB"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19431786"/>
                  </a:ext>
                </a:extLst>
              </a:tr>
              <a:tr h="766131">
                <a:tc gridSpan="4">
                  <a:txBody>
                    <a:bodyPr/>
                    <a:lstStyle/>
                    <a:p>
                      <a:pPr algn="just"/>
                      <a:endParaRPr lang="en-GB" sz="1200" dirty="0">
                        <a:solidFill>
                          <a:srgbClr val="231F20"/>
                        </a:solidFill>
                        <a:latin typeface="Arial" panose="020B0604020202020204" pitchFamily="34" charset="0"/>
                        <a:cs typeface="Arial" panose="020B0604020202020204" pitchFamily="34" charset="0"/>
                      </a:endParaRPr>
                    </a:p>
                    <a:p>
                      <a:pPr algn="just"/>
                      <a:endParaRPr lang="en-GB" sz="1200" dirty="0">
                        <a:solidFill>
                          <a:srgbClr val="231F20"/>
                        </a:solidFill>
                        <a:latin typeface="Arial" panose="020B0604020202020204" pitchFamily="34" charset="0"/>
                        <a:cs typeface="Arial" panose="020B0604020202020204" pitchFamily="34" charset="0"/>
                      </a:endParaRPr>
                    </a:p>
                    <a:p>
                      <a:pPr algn="just"/>
                      <a:endParaRPr lang="en-GB" sz="1200" dirty="0">
                        <a:solidFill>
                          <a:srgbClr val="231F20"/>
                        </a:solidFill>
                        <a:latin typeface="Arial" panose="020B0604020202020204" pitchFamily="34" charset="0"/>
                        <a:cs typeface="Arial" panose="020B0604020202020204" pitchFamily="34" charset="0"/>
                      </a:endParaRPr>
                    </a:p>
                    <a:p>
                      <a:pPr algn="just"/>
                      <a:endParaRPr lang="en-GB" sz="1200" dirty="0">
                        <a:solidFill>
                          <a:srgbClr val="231F20"/>
                        </a:solidFill>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txBody>
                  <a:tcPr/>
                </a:tc>
                <a:tc hMerge="1">
                  <a:txBody>
                    <a:bodyPr/>
                    <a:lstStyle/>
                    <a:p>
                      <a:pPr lvl="0" defTabSz="914400" eaLnBrk="0" fontAlgn="base" hangingPunct="0">
                        <a:spcBef>
                          <a:spcPct val="0"/>
                        </a:spcBef>
                        <a:spcAft>
                          <a:spcPct val="0"/>
                        </a:spcAft>
                      </a:pPr>
                      <a:endParaRPr lang="en-US" altLang="en-US" sz="1200" b="0" dirty="0">
                        <a:latin typeface="Arial" panose="020B0604020202020204" pitchFamily="34" charset="0"/>
                        <a:cs typeface="Arial" panose="020B0604020202020204" pitchFamily="34" charset="0"/>
                      </a:endParaRPr>
                    </a:p>
                  </a:txBody>
                  <a:tcPr/>
                </a:tc>
                <a:tc hMerge="1">
                  <a:txBody>
                    <a:bodyPr/>
                    <a:lstStyle/>
                    <a:p>
                      <a:pPr lvl="0" defTabSz="914400" eaLnBrk="0" fontAlgn="base" hangingPunct="0">
                        <a:spcBef>
                          <a:spcPct val="0"/>
                        </a:spcBef>
                        <a:spcAft>
                          <a:spcPct val="0"/>
                        </a:spcAft>
                      </a:pPr>
                      <a:endParaRPr lang="en-US" altLang="en-US" sz="1200" b="0" dirty="0">
                        <a:latin typeface="Arial" panose="020B0604020202020204" pitchFamily="34" charset="0"/>
                        <a:cs typeface="Arial" panose="020B0604020202020204" pitchFamily="34" charset="0"/>
                      </a:endParaRPr>
                    </a:p>
                  </a:txBody>
                  <a:tcPr/>
                </a:tc>
                <a:tc hMerge="1">
                  <a:txBody>
                    <a:bodyPr/>
                    <a:lstStyle/>
                    <a:p>
                      <a:pPr algn="just"/>
                      <a:endParaRPr lang="en-US" sz="1200" dirty="0">
                        <a:latin typeface="Arial" panose="020B0604020202020204" pitchFamily="34" charset="0"/>
                        <a:cs typeface="Arial" panose="020B0604020202020204" pitchFamily="34" charset="0"/>
                      </a:endParaRPr>
                    </a:p>
                  </a:txBody>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solidFill>
                            <a:srgbClr val="231F20"/>
                          </a:solidFill>
                          <a:latin typeface="Arial" panose="020B0604020202020204" pitchFamily="34" charset="0"/>
                          <a:cs typeface="Arial" panose="020B0604020202020204" pitchFamily="34" charset="0"/>
                        </a:rPr>
                        <a:t>There are lots of examples of non-religious people who are </a:t>
                      </a:r>
                      <a:r>
                        <a:rPr lang="en-GB" sz="1200" b="1" dirty="0">
                          <a:solidFill>
                            <a:srgbClr val="231F20"/>
                          </a:solidFill>
                          <a:latin typeface="Arial" panose="020B0604020202020204" pitchFamily="34" charset="0"/>
                          <a:cs typeface="Arial" panose="020B0604020202020204" pitchFamily="34" charset="0"/>
                        </a:rPr>
                        <a:t>environmental activists</a:t>
                      </a:r>
                      <a:r>
                        <a:rPr lang="en-GB" sz="1200" dirty="0">
                          <a:solidFill>
                            <a:srgbClr val="231F20"/>
                          </a:solidFill>
                          <a:latin typeface="Arial" panose="020B0604020202020204" pitchFamily="34" charset="0"/>
                          <a:cs typeface="Arial" panose="020B0604020202020204" pitchFamily="34" charset="0"/>
                        </a:rPr>
                        <a:t>. These activists strive to take personal responsibility for the environment, as well as encouraging others to do so. Atheists do not believe the world was created by a god and do not believe that the world is sacred. </a:t>
                      </a:r>
                    </a:p>
                  </a:txBody>
                  <a:tcPr/>
                </a:tc>
                <a:tc hMerge="1">
                  <a:txBody>
                    <a:bodyPr/>
                    <a:lstStyle/>
                    <a:p>
                      <a:pPr algn="just"/>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8283139"/>
                  </a:ext>
                </a:extLst>
              </a:tr>
            </a:tbl>
          </a:graphicData>
        </a:graphic>
      </p:graphicFrame>
      <p:pic>
        <p:nvPicPr>
          <p:cNvPr id="13" name="Picture 12">
            <a:extLst>
              <a:ext uri="{FF2B5EF4-FFF2-40B4-BE49-F238E27FC236}">
                <a16:creationId xmlns:a16="http://schemas.microsoft.com/office/drawing/2014/main" id="{B5B42A16-D5F4-EC46-A167-31868D3A71CC}"/>
              </a:ext>
            </a:extLst>
          </p:cNvPr>
          <p:cNvPicPr>
            <a:picLocks noChangeAspect="1"/>
          </p:cNvPicPr>
          <p:nvPr/>
        </p:nvPicPr>
        <p:blipFill>
          <a:blip r:embed="rId2"/>
          <a:stretch>
            <a:fillRect/>
          </a:stretch>
        </p:blipFill>
        <p:spPr>
          <a:xfrm>
            <a:off x="2337849" y="5588696"/>
            <a:ext cx="2539676" cy="1269838"/>
          </a:xfrm>
          <a:prstGeom prst="rect">
            <a:avLst/>
          </a:prstGeom>
        </p:spPr>
      </p:pic>
      <p:pic>
        <p:nvPicPr>
          <p:cNvPr id="14" name="Picture 13">
            <a:extLst>
              <a:ext uri="{FF2B5EF4-FFF2-40B4-BE49-F238E27FC236}">
                <a16:creationId xmlns:a16="http://schemas.microsoft.com/office/drawing/2014/main" id="{8D202F7F-F6BF-6549-9AFD-020F195CB3C0}"/>
              </a:ext>
            </a:extLst>
          </p:cNvPr>
          <p:cNvPicPr>
            <a:picLocks noChangeAspect="1"/>
          </p:cNvPicPr>
          <p:nvPr/>
        </p:nvPicPr>
        <p:blipFill>
          <a:blip r:embed="rId3"/>
          <a:stretch>
            <a:fillRect/>
          </a:stretch>
        </p:blipFill>
        <p:spPr>
          <a:xfrm>
            <a:off x="440586" y="5588697"/>
            <a:ext cx="1727899" cy="1269838"/>
          </a:xfrm>
          <a:prstGeom prst="rect">
            <a:avLst/>
          </a:prstGeom>
        </p:spPr>
      </p:pic>
      <p:pic>
        <p:nvPicPr>
          <p:cNvPr id="15" name="Picture 14">
            <a:extLst>
              <a:ext uri="{FF2B5EF4-FFF2-40B4-BE49-F238E27FC236}">
                <a16:creationId xmlns:a16="http://schemas.microsoft.com/office/drawing/2014/main" id="{E285AADB-E656-EE4D-B5ED-0FD73531F3EB}"/>
              </a:ext>
            </a:extLst>
          </p:cNvPr>
          <p:cNvPicPr>
            <a:picLocks noChangeAspect="1"/>
          </p:cNvPicPr>
          <p:nvPr/>
        </p:nvPicPr>
        <p:blipFill rotWithShape="1">
          <a:blip r:embed="rId4"/>
          <a:srcRect l="26795" t="6158" r="26639" b="5326"/>
          <a:stretch/>
        </p:blipFill>
        <p:spPr>
          <a:xfrm>
            <a:off x="5060097" y="5588697"/>
            <a:ext cx="1188683" cy="1269838"/>
          </a:xfrm>
          <a:prstGeom prst="rect">
            <a:avLst/>
          </a:prstGeom>
        </p:spPr>
      </p:pic>
    </p:spTree>
    <p:extLst>
      <p:ext uri="{BB962C8B-B14F-4D97-AF65-F5344CB8AC3E}">
        <p14:creationId xmlns:p14="http://schemas.microsoft.com/office/powerpoint/2010/main" val="2219297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nvPr>
        </p:nvGraphicFramePr>
        <p:xfrm>
          <a:off x="283002" y="1209265"/>
          <a:ext cx="9412532" cy="5486400"/>
        </p:xfrm>
        <a:graphic>
          <a:graphicData uri="http://schemas.openxmlformats.org/drawingml/2006/table">
            <a:tbl>
              <a:tblPr firstRow="1" bandRow="1">
                <a:tableStyleId>{5940675A-B579-460E-94D1-54222C63F5DA}</a:tableStyleId>
              </a:tblPr>
              <a:tblGrid>
                <a:gridCol w="4335890">
                  <a:extLst>
                    <a:ext uri="{9D8B030D-6E8A-4147-A177-3AD203B41FA5}">
                      <a16:colId xmlns:a16="http://schemas.microsoft.com/office/drawing/2014/main" val="2819291962"/>
                    </a:ext>
                  </a:extLst>
                </a:gridCol>
                <a:gridCol w="2636347">
                  <a:extLst>
                    <a:ext uri="{9D8B030D-6E8A-4147-A177-3AD203B41FA5}">
                      <a16:colId xmlns:a16="http://schemas.microsoft.com/office/drawing/2014/main" val="2243296876"/>
                    </a:ext>
                  </a:extLst>
                </a:gridCol>
                <a:gridCol w="2440295">
                  <a:extLst>
                    <a:ext uri="{9D8B030D-6E8A-4147-A177-3AD203B41FA5}">
                      <a16:colId xmlns:a16="http://schemas.microsoft.com/office/drawing/2014/main" val="2306190850"/>
                    </a:ext>
                  </a:extLst>
                </a:gridCol>
              </a:tblGrid>
              <a:tr h="0">
                <a:tc>
                  <a:txBody>
                    <a:bodyPr/>
                    <a:lstStyle/>
                    <a:p>
                      <a:pPr marL="0" lvl="0" indent="0">
                        <a:buFontTx/>
                        <a:buNone/>
                      </a:pPr>
                      <a:r>
                        <a:rPr lang="en-GB" sz="1200" b="1" kern="1200" dirty="0">
                          <a:solidFill>
                            <a:schemeClr val="tx1"/>
                          </a:solidFill>
                          <a:effectLst/>
                          <a:latin typeface="Arial" panose="020B0604020202020204" pitchFamily="34" charset="0"/>
                          <a:ea typeface="+mn-ea"/>
                          <a:cs typeface="Arial" panose="020B0604020202020204" pitchFamily="34" charset="0"/>
                        </a:rPr>
                        <a:t>Ramadan and Id ul-</a:t>
                      </a:r>
                      <a:r>
                        <a:rPr lang="en-GB" sz="1200" b="1" kern="1200" dirty="0" err="1">
                          <a:solidFill>
                            <a:schemeClr val="tx1"/>
                          </a:solidFill>
                          <a:effectLst/>
                          <a:latin typeface="Arial" panose="020B0604020202020204" pitchFamily="34" charset="0"/>
                          <a:ea typeface="+mn-ea"/>
                          <a:cs typeface="Arial" panose="020B0604020202020204" pitchFamily="34" charset="0"/>
                        </a:rPr>
                        <a:t>Fitr</a:t>
                      </a:r>
                      <a:endParaRPr lang="en-GB" sz="1200" b="1"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Ramadan is a month of </a:t>
                      </a:r>
                      <a:r>
                        <a:rPr lang="en-GB" sz="1200" b="1" i="1" kern="1200" dirty="0">
                          <a:solidFill>
                            <a:schemeClr val="tx1"/>
                          </a:solidFill>
                          <a:effectLst/>
                          <a:latin typeface="Arial" panose="020B0604020202020204" pitchFamily="34" charset="0"/>
                          <a:ea typeface="+mn-ea"/>
                          <a:cs typeface="Arial" panose="020B0604020202020204" pitchFamily="34" charset="0"/>
                        </a:rPr>
                        <a:t>fasting</a:t>
                      </a:r>
                      <a:r>
                        <a:rPr lang="en-GB" sz="1200" kern="1200" dirty="0">
                          <a:solidFill>
                            <a:schemeClr val="tx1"/>
                          </a:solidFill>
                          <a:effectLst/>
                          <a:latin typeface="Arial" panose="020B0604020202020204" pitchFamily="34" charset="0"/>
                          <a:ea typeface="+mn-ea"/>
                          <a:cs typeface="Arial" panose="020B0604020202020204" pitchFamily="34" charset="0"/>
                        </a:rPr>
                        <a:t> – not eating or drinking during daylight hours.</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During the month of </a:t>
                      </a:r>
                      <a:r>
                        <a:rPr lang="en-GB" sz="1200" b="1" i="1" kern="1200" dirty="0">
                          <a:solidFill>
                            <a:schemeClr val="tx1"/>
                          </a:solidFill>
                          <a:effectLst/>
                          <a:latin typeface="Arial" panose="020B0604020202020204" pitchFamily="34" charset="0"/>
                          <a:ea typeface="+mn-ea"/>
                          <a:cs typeface="Arial" panose="020B0604020202020204" pitchFamily="34" charset="0"/>
                        </a:rPr>
                        <a:t>Ramadan</a:t>
                      </a:r>
                      <a:r>
                        <a:rPr lang="en-GB" sz="1200" kern="1200" dirty="0">
                          <a:solidFill>
                            <a:schemeClr val="tx1"/>
                          </a:solidFill>
                          <a:effectLst/>
                          <a:latin typeface="Arial" panose="020B0604020202020204" pitchFamily="34" charset="0"/>
                          <a:ea typeface="+mn-ea"/>
                          <a:cs typeface="Arial" panose="020B0604020202020204" pitchFamily="34" charset="0"/>
                        </a:rPr>
                        <a:t>, Muslims celebrate Muhammad receiving his first revelation from the angel Jibril on the Night of Power.</a:t>
                      </a:r>
                    </a:p>
                    <a:p>
                      <a:pPr marL="171450" lvl="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Ramadan ends with a celebration known as </a:t>
                      </a:r>
                      <a:r>
                        <a:rPr lang="en-GB" sz="1200" b="1" i="1" kern="1200" dirty="0">
                          <a:solidFill>
                            <a:schemeClr val="tx1"/>
                          </a:solidFill>
                          <a:effectLst/>
                          <a:latin typeface="Arial" panose="020B0604020202020204" pitchFamily="34" charset="0"/>
                          <a:ea typeface="+mn-ea"/>
                          <a:cs typeface="Arial" panose="020B0604020202020204" pitchFamily="34" charset="0"/>
                        </a:rPr>
                        <a:t>Id ul-</a:t>
                      </a:r>
                      <a:r>
                        <a:rPr lang="en-GB" sz="1200" b="1" i="1" kern="1200" dirty="0" err="1">
                          <a:solidFill>
                            <a:schemeClr val="tx1"/>
                          </a:solidFill>
                          <a:effectLst/>
                          <a:latin typeface="Arial" panose="020B0604020202020204" pitchFamily="34" charset="0"/>
                          <a:ea typeface="+mn-ea"/>
                          <a:cs typeface="Arial" panose="020B0604020202020204" pitchFamily="34" charset="0"/>
                        </a:rPr>
                        <a:t>Fitr</a:t>
                      </a:r>
                      <a:r>
                        <a:rPr lang="en-GB" sz="1200" kern="1200" dirty="0">
                          <a:solidFill>
                            <a:schemeClr val="tx1"/>
                          </a:solidFill>
                          <a:effectLst/>
                          <a:latin typeface="Arial" panose="020B0604020202020204" pitchFamily="34" charset="0"/>
                          <a:ea typeface="+mn-ea"/>
                          <a:cs typeface="Arial" panose="020B0604020202020204" pitchFamily="34" charset="0"/>
                        </a:rPr>
                        <a:t>.</a:t>
                      </a:r>
                      <a:r>
                        <a:rPr lang="en-GB" sz="1200" dirty="0">
                          <a:effectLst/>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Arial" panose="020B0604020202020204" pitchFamily="34" charset="0"/>
                          <a:ea typeface="+mn-ea"/>
                          <a:cs typeface="Arial" panose="020B0604020202020204" pitchFamily="34" charset="0"/>
                        </a:rPr>
                        <a:t>‘Id ul-</a:t>
                      </a:r>
                      <a:r>
                        <a:rPr lang="en-GB" sz="1200" kern="1200" dirty="0" err="1">
                          <a:solidFill>
                            <a:schemeClr val="tx1"/>
                          </a:solidFill>
                          <a:effectLst/>
                          <a:latin typeface="Arial" panose="020B0604020202020204" pitchFamily="34" charset="0"/>
                          <a:ea typeface="+mn-ea"/>
                          <a:cs typeface="Arial" panose="020B0604020202020204" pitchFamily="34" charset="0"/>
                        </a:rPr>
                        <a:t>Fitr</a:t>
                      </a:r>
                      <a:r>
                        <a:rPr lang="en-GB" sz="1200" kern="1200" dirty="0">
                          <a:solidFill>
                            <a:schemeClr val="tx1"/>
                          </a:solidFill>
                          <a:effectLst/>
                          <a:latin typeface="Arial" panose="020B0604020202020204" pitchFamily="34" charset="0"/>
                          <a:ea typeface="+mn-ea"/>
                          <a:cs typeface="Arial" panose="020B0604020202020204" pitchFamily="34" charset="0"/>
                        </a:rPr>
                        <a:t>’ means </a:t>
                      </a:r>
                      <a:r>
                        <a:rPr lang="en-GB" sz="1200" b="1" i="1" kern="1200" dirty="0">
                          <a:solidFill>
                            <a:schemeClr val="tx1"/>
                          </a:solidFill>
                          <a:effectLst/>
                          <a:latin typeface="Arial" panose="020B0604020202020204" pitchFamily="34" charset="0"/>
                          <a:ea typeface="+mn-ea"/>
                          <a:cs typeface="Arial" panose="020B0604020202020204" pitchFamily="34" charset="0"/>
                        </a:rPr>
                        <a:t>‘the festival of breaking the fast’</a:t>
                      </a:r>
                      <a:r>
                        <a:rPr lang="en-GB" sz="1200" b="0" i="0" kern="1200" dirty="0">
                          <a:solidFill>
                            <a:schemeClr val="tx1"/>
                          </a:solidFill>
                          <a:effectLst/>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Arial" panose="020B0604020202020204" pitchFamily="34" charset="0"/>
                          <a:ea typeface="+mn-ea"/>
                          <a:cs typeface="Arial" panose="020B0604020202020204" pitchFamily="34" charset="0"/>
                        </a:rPr>
                        <a:t>The</a:t>
                      </a:r>
                      <a:r>
                        <a:rPr lang="en-GB" sz="1200" kern="1200" dirty="0">
                          <a:solidFill>
                            <a:schemeClr val="tx1"/>
                          </a:solidFill>
                          <a:effectLst/>
                          <a:latin typeface="Arial" panose="020B0604020202020204" pitchFamily="34" charset="0"/>
                          <a:ea typeface="+mn-ea"/>
                          <a:cs typeface="Arial" panose="020B0604020202020204" pitchFamily="34" charset="0"/>
                        </a:rPr>
                        <a:t> Id ul-</a:t>
                      </a:r>
                      <a:r>
                        <a:rPr lang="en-GB" sz="1200" kern="1200" dirty="0" err="1">
                          <a:solidFill>
                            <a:schemeClr val="tx1"/>
                          </a:solidFill>
                          <a:effectLst/>
                          <a:latin typeface="Arial" panose="020B0604020202020204" pitchFamily="34" charset="0"/>
                          <a:ea typeface="+mn-ea"/>
                          <a:cs typeface="Arial" panose="020B0604020202020204" pitchFamily="34" charset="0"/>
                        </a:rPr>
                        <a:t>Fitr</a:t>
                      </a:r>
                      <a:r>
                        <a:rPr lang="en-GB" sz="1200" kern="1200" dirty="0">
                          <a:solidFill>
                            <a:schemeClr val="tx1"/>
                          </a:solidFill>
                          <a:effectLst/>
                          <a:latin typeface="Arial" panose="020B0604020202020204" pitchFamily="34" charset="0"/>
                          <a:ea typeface="+mn-ea"/>
                          <a:cs typeface="Arial" panose="020B0604020202020204" pitchFamily="34" charset="0"/>
                        </a:rPr>
                        <a:t> festival begins at the first sight of the </a:t>
                      </a:r>
                      <a:r>
                        <a:rPr lang="en-GB" sz="1200" b="1" i="1" kern="1200" dirty="0">
                          <a:solidFill>
                            <a:schemeClr val="tx1"/>
                          </a:solidFill>
                          <a:effectLst/>
                          <a:latin typeface="Arial" panose="020B0604020202020204" pitchFamily="34" charset="0"/>
                          <a:ea typeface="+mn-ea"/>
                          <a:cs typeface="Arial" panose="020B0604020202020204" pitchFamily="34" charset="0"/>
                        </a:rPr>
                        <a:t>new moon</a:t>
                      </a:r>
                      <a:r>
                        <a:rPr lang="en-GB" sz="1200" kern="1200" dirty="0">
                          <a:solidFill>
                            <a:schemeClr val="tx1"/>
                          </a:solidFill>
                          <a:effectLst/>
                          <a:latin typeface="Arial" panose="020B0604020202020204" pitchFamily="34" charset="0"/>
                          <a:ea typeface="+mn-ea"/>
                          <a:cs typeface="Arial" panose="020B0604020202020204" pitchFamily="34" charset="0"/>
                        </a:rPr>
                        <a:t> in the sky.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Arial" panose="020B0604020202020204" pitchFamily="34" charset="0"/>
                          <a:ea typeface="+mn-ea"/>
                          <a:cs typeface="Arial" panose="020B0604020202020204" pitchFamily="34" charset="0"/>
                        </a:rPr>
                        <a:t>Muslims are forbidden from fasting on Id ul-</a:t>
                      </a:r>
                      <a:r>
                        <a:rPr lang="en-GB" sz="1200" kern="1200" dirty="0" err="1">
                          <a:solidFill>
                            <a:schemeClr val="tx1"/>
                          </a:solidFill>
                          <a:effectLst/>
                          <a:latin typeface="Arial" panose="020B0604020202020204" pitchFamily="34" charset="0"/>
                          <a:ea typeface="+mn-ea"/>
                          <a:cs typeface="Arial" panose="020B0604020202020204" pitchFamily="34" charset="0"/>
                        </a:rPr>
                        <a:t>Fitr</a:t>
                      </a:r>
                      <a:r>
                        <a:rPr lang="en-GB" sz="1200" kern="1200" dirty="0">
                          <a:solidFill>
                            <a:schemeClr val="tx1"/>
                          </a:solidFill>
                          <a:effectLst/>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tc gridSpan="2">
                  <a:txBody>
                    <a:bodyPr/>
                    <a:lstStyle/>
                    <a:p>
                      <a:pPr marL="0" lvl="0" indent="0">
                        <a:buFontTx/>
                        <a:buNone/>
                      </a:pPr>
                      <a:r>
                        <a:rPr lang="en-GB" sz="1200" b="1" kern="1200" dirty="0">
                          <a:solidFill>
                            <a:schemeClr val="tx1"/>
                          </a:solidFill>
                          <a:effectLst/>
                          <a:latin typeface="Arial" panose="020B0604020202020204" pitchFamily="34" charset="0"/>
                          <a:ea typeface="+mn-ea"/>
                          <a:cs typeface="Arial" panose="020B0604020202020204" pitchFamily="34" charset="0"/>
                        </a:rPr>
                        <a:t>Before Id ul-</a:t>
                      </a:r>
                      <a:r>
                        <a:rPr lang="en-GB" sz="1200" b="1" kern="1200" dirty="0" err="1">
                          <a:solidFill>
                            <a:schemeClr val="tx1"/>
                          </a:solidFill>
                          <a:effectLst/>
                          <a:latin typeface="Arial" panose="020B0604020202020204" pitchFamily="34" charset="0"/>
                          <a:ea typeface="+mn-ea"/>
                          <a:cs typeface="Arial" panose="020B0604020202020204" pitchFamily="34" charset="0"/>
                        </a:rPr>
                        <a:t>Fitr</a:t>
                      </a:r>
                      <a:r>
                        <a:rPr lang="en-GB" sz="1200" b="1" kern="1200" dirty="0">
                          <a:solidFill>
                            <a:schemeClr val="tx1"/>
                          </a:solidFill>
                          <a:effectLst/>
                          <a:latin typeface="Arial" panose="020B0604020202020204" pitchFamily="34" charset="0"/>
                          <a:ea typeface="+mn-ea"/>
                          <a:cs typeface="Arial" panose="020B0604020202020204" pitchFamily="34" charset="0"/>
                        </a:rPr>
                        <a:t> begins</a:t>
                      </a:r>
                    </a:p>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Arial" panose="020B0604020202020204" pitchFamily="34" charset="0"/>
                          <a:ea typeface="+mn-ea"/>
                          <a:cs typeface="Arial" panose="020B0604020202020204" pitchFamily="34" charset="0"/>
                        </a:rPr>
                        <a:t>A few days before Id ul-</a:t>
                      </a:r>
                      <a:r>
                        <a:rPr lang="en-GB" sz="1200" kern="1200" dirty="0" err="1">
                          <a:solidFill>
                            <a:schemeClr val="tx1"/>
                          </a:solidFill>
                          <a:effectLst/>
                          <a:latin typeface="Arial" panose="020B0604020202020204" pitchFamily="34" charset="0"/>
                          <a:ea typeface="+mn-ea"/>
                          <a:cs typeface="Arial" panose="020B0604020202020204" pitchFamily="34" charset="0"/>
                        </a:rPr>
                        <a:t>Ftr</a:t>
                      </a:r>
                      <a:r>
                        <a:rPr lang="en-GB" sz="1200" kern="1200" dirty="0">
                          <a:solidFill>
                            <a:schemeClr val="tx1"/>
                          </a:solidFill>
                          <a:effectLst/>
                          <a:latin typeface="Arial" panose="020B0604020202020204" pitchFamily="34" charset="0"/>
                          <a:ea typeface="+mn-ea"/>
                          <a:cs typeface="Arial" panose="020B0604020202020204" pitchFamily="34" charset="0"/>
                        </a:rPr>
                        <a:t> begins, each Muslim family makes a donation known as </a:t>
                      </a:r>
                      <a:r>
                        <a:rPr lang="en-GB" sz="1200" b="1" i="1" kern="1200" dirty="0" err="1">
                          <a:solidFill>
                            <a:schemeClr val="tx1"/>
                          </a:solidFill>
                          <a:effectLst/>
                          <a:latin typeface="Arial" panose="020B0604020202020204" pitchFamily="34" charset="0"/>
                          <a:ea typeface="+mn-ea"/>
                          <a:cs typeface="Arial" panose="020B0604020202020204" pitchFamily="34" charset="0"/>
                        </a:rPr>
                        <a:t>sadaqah</a:t>
                      </a:r>
                      <a:r>
                        <a:rPr lang="en-GB" sz="1200" b="1" i="1" kern="1200" dirty="0">
                          <a:solidFill>
                            <a:schemeClr val="tx1"/>
                          </a:solidFill>
                          <a:effectLst/>
                          <a:latin typeface="Arial" panose="020B0604020202020204" pitchFamily="34" charset="0"/>
                          <a:ea typeface="+mn-ea"/>
                          <a:cs typeface="Arial" panose="020B0604020202020204" pitchFamily="34" charset="0"/>
                        </a:rPr>
                        <a:t> ul-</a:t>
                      </a:r>
                      <a:r>
                        <a:rPr lang="en-GB" sz="1200" b="1" i="1" kern="1200" dirty="0" err="1">
                          <a:solidFill>
                            <a:schemeClr val="tx1"/>
                          </a:solidFill>
                          <a:effectLst/>
                          <a:latin typeface="Arial" panose="020B0604020202020204" pitchFamily="34" charset="0"/>
                          <a:ea typeface="+mn-ea"/>
                          <a:cs typeface="Arial" panose="020B0604020202020204" pitchFamily="34" charset="0"/>
                        </a:rPr>
                        <a:t>fitr</a:t>
                      </a:r>
                      <a:r>
                        <a:rPr lang="en-GB" sz="1200" kern="1200" dirty="0">
                          <a:solidFill>
                            <a:schemeClr val="tx1"/>
                          </a:solidFill>
                          <a:effectLst/>
                          <a:latin typeface="Arial" panose="020B0604020202020204" pitchFamily="34" charset="0"/>
                          <a:ea typeface="+mn-ea"/>
                          <a:cs typeface="Arial" panose="020B0604020202020204" pitchFamily="34" charset="0"/>
                        </a:rPr>
                        <a:t> (charity of fast-breaking).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err="1">
                          <a:solidFill>
                            <a:schemeClr val="tx1"/>
                          </a:solidFill>
                          <a:effectLst/>
                          <a:latin typeface="Arial" panose="020B0604020202020204" pitchFamily="34" charset="0"/>
                          <a:ea typeface="+mn-ea"/>
                          <a:cs typeface="Arial" panose="020B0604020202020204" pitchFamily="34" charset="0"/>
                        </a:rPr>
                        <a:t>Sadaqah</a:t>
                      </a:r>
                      <a:r>
                        <a:rPr lang="en-GB" sz="1200" kern="1200" dirty="0">
                          <a:solidFill>
                            <a:schemeClr val="tx1"/>
                          </a:solidFill>
                          <a:effectLst/>
                          <a:latin typeface="Arial" panose="020B0604020202020204" pitchFamily="34" charset="0"/>
                          <a:ea typeface="+mn-ea"/>
                          <a:cs typeface="Arial" panose="020B0604020202020204" pitchFamily="34" charset="0"/>
                        </a:rPr>
                        <a:t> ul-</a:t>
                      </a:r>
                      <a:r>
                        <a:rPr lang="en-GB" sz="1200" kern="1200" dirty="0" err="1">
                          <a:solidFill>
                            <a:schemeClr val="tx1"/>
                          </a:solidFill>
                          <a:effectLst/>
                          <a:latin typeface="Arial" panose="020B0604020202020204" pitchFamily="34" charset="0"/>
                          <a:ea typeface="+mn-ea"/>
                          <a:cs typeface="Arial" panose="020B0604020202020204" pitchFamily="34" charset="0"/>
                        </a:rPr>
                        <a:t>fitr</a:t>
                      </a:r>
                      <a:r>
                        <a:rPr lang="en-GB" sz="1200" kern="1200" dirty="0">
                          <a:solidFill>
                            <a:schemeClr val="tx1"/>
                          </a:solidFill>
                          <a:effectLst/>
                          <a:latin typeface="Arial" panose="020B0604020202020204" pitchFamily="34" charset="0"/>
                          <a:ea typeface="+mn-ea"/>
                          <a:cs typeface="Arial" panose="020B0604020202020204" pitchFamily="34" charset="0"/>
                        </a:rPr>
                        <a:t> is a donation of food like rice and dates given to less fortunate families so that they can feast and celebrate on the holiday.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Arial" panose="020B0604020202020204" pitchFamily="34" charset="0"/>
                          <a:ea typeface="+mn-ea"/>
                          <a:cs typeface="Arial" panose="020B0604020202020204" pitchFamily="34" charset="0"/>
                        </a:rPr>
                        <a:t>Muslim families will </a:t>
                      </a:r>
                      <a:r>
                        <a:rPr lang="en-GB" sz="1200" b="1" i="1" kern="1200" dirty="0">
                          <a:solidFill>
                            <a:schemeClr val="tx1"/>
                          </a:solidFill>
                          <a:effectLst/>
                          <a:latin typeface="Arial" panose="020B0604020202020204" pitchFamily="34" charset="0"/>
                          <a:ea typeface="+mn-ea"/>
                          <a:cs typeface="Arial" panose="020B0604020202020204" pitchFamily="34" charset="0"/>
                        </a:rPr>
                        <a:t>buy new clothes </a:t>
                      </a:r>
                      <a:r>
                        <a:rPr lang="en-GB" sz="1200" kern="1200" dirty="0">
                          <a:solidFill>
                            <a:schemeClr val="tx1"/>
                          </a:solidFill>
                          <a:effectLst/>
                          <a:latin typeface="Arial" panose="020B0604020202020204" pitchFamily="34" charset="0"/>
                          <a:ea typeface="+mn-ea"/>
                          <a:cs typeface="Arial" panose="020B0604020202020204" pitchFamily="34" charset="0"/>
                        </a:rPr>
                        <a:t>ready to wear at Id ul-</a:t>
                      </a:r>
                      <a:r>
                        <a:rPr lang="en-GB" sz="1200" kern="1200" dirty="0" err="1">
                          <a:solidFill>
                            <a:schemeClr val="tx1"/>
                          </a:solidFill>
                          <a:effectLst/>
                          <a:latin typeface="Arial" panose="020B0604020202020204" pitchFamily="34" charset="0"/>
                          <a:ea typeface="+mn-ea"/>
                          <a:cs typeface="Arial" panose="020B0604020202020204" pitchFamily="34" charset="0"/>
                        </a:rPr>
                        <a:t>Fitr</a:t>
                      </a:r>
                      <a:r>
                        <a:rPr lang="en-GB" sz="1200" kern="1200" dirty="0">
                          <a:solidFill>
                            <a:schemeClr val="tx1"/>
                          </a:solidFill>
                          <a:effectLst/>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Arial" panose="020B0604020202020204" pitchFamily="34" charset="0"/>
                          <a:ea typeface="+mn-ea"/>
                          <a:cs typeface="Arial" panose="020B0604020202020204" pitchFamily="34" charset="0"/>
                        </a:rPr>
                        <a:t>Muslims will </a:t>
                      </a:r>
                      <a:r>
                        <a:rPr lang="en-GB" sz="1200" b="1" i="1" kern="1200" dirty="0">
                          <a:solidFill>
                            <a:schemeClr val="tx1"/>
                          </a:solidFill>
                          <a:effectLst/>
                          <a:latin typeface="Arial" panose="020B0604020202020204" pitchFamily="34" charset="0"/>
                          <a:ea typeface="+mn-ea"/>
                          <a:cs typeface="Arial" panose="020B0604020202020204" pitchFamily="34" charset="0"/>
                        </a:rPr>
                        <a:t>clean their houses </a:t>
                      </a:r>
                      <a:r>
                        <a:rPr lang="en-GB" sz="1200" kern="1200" dirty="0">
                          <a:solidFill>
                            <a:schemeClr val="tx1"/>
                          </a:solidFill>
                          <a:effectLst/>
                          <a:latin typeface="Arial" panose="020B0604020202020204" pitchFamily="34" charset="0"/>
                          <a:ea typeface="+mn-ea"/>
                          <a:cs typeface="Arial" panose="020B0604020202020204" pitchFamily="34" charset="0"/>
                        </a:rPr>
                        <a:t>ready for the celebrations.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Arial" panose="020B0604020202020204" pitchFamily="34" charset="0"/>
                          <a:ea typeface="+mn-ea"/>
                          <a:cs typeface="Arial" panose="020B0604020202020204" pitchFamily="34" charset="0"/>
                        </a:rPr>
                        <a:t>Many Muslims will buy </a:t>
                      </a:r>
                      <a:r>
                        <a:rPr lang="en-GB" sz="1200" b="1" i="1" kern="1200" dirty="0">
                          <a:solidFill>
                            <a:schemeClr val="tx1"/>
                          </a:solidFill>
                          <a:effectLst/>
                          <a:latin typeface="Arial" panose="020B0604020202020204" pitchFamily="34" charset="0"/>
                          <a:ea typeface="+mn-ea"/>
                          <a:cs typeface="Arial" panose="020B0604020202020204" pitchFamily="34" charset="0"/>
                        </a:rPr>
                        <a:t>gifts and cards </a:t>
                      </a:r>
                      <a:r>
                        <a:rPr lang="en-GB" sz="1200" kern="1200" dirty="0">
                          <a:solidFill>
                            <a:schemeClr val="tx1"/>
                          </a:solidFill>
                          <a:effectLst/>
                          <a:latin typeface="Arial" panose="020B0604020202020204" pitchFamily="34" charset="0"/>
                          <a:ea typeface="+mn-ea"/>
                          <a:cs typeface="Arial" panose="020B0604020202020204" pitchFamily="34" charset="0"/>
                        </a:rPr>
                        <a:t>ready to give to friends and family when Id ul-</a:t>
                      </a:r>
                      <a:r>
                        <a:rPr lang="en-GB" sz="1200" kern="1200" dirty="0" err="1">
                          <a:solidFill>
                            <a:schemeClr val="tx1"/>
                          </a:solidFill>
                          <a:effectLst/>
                          <a:latin typeface="Arial" panose="020B0604020202020204" pitchFamily="34" charset="0"/>
                          <a:ea typeface="+mn-ea"/>
                          <a:cs typeface="Arial" panose="020B0604020202020204" pitchFamily="34" charset="0"/>
                        </a:rPr>
                        <a:t>Fitr</a:t>
                      </a:r>
                      <a:r>
                        <a:rPr lang="en-GB" sz="1200" kern="1200" dirty="0">
                          <a:solidFill>
                            <a:schemeClr val="tx1"/>
                          </a:solidFill>
                          <a:effectLst/>
                          <a:latin typeface="Arial" panose="020B0604020202020204" pitchFamily="34" charset="0"/>
                          <a:ea typeface="+mn-ea"/>
                          <a:cs typeface="Arial" panose="020B0604020202020204" pitchFamily="34" charset="0"/>
                        </a:rPr>
                        <a:t> arrives.</a:t>
                      </a:r>
                    </a:p>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759422556"/>
                  </a:ext>
                </a:extLst>
              </a:tr>
              <a:tr h="0">
                <a:tc gridSpan="2">
                  <a:txBody>
                    <a:bodyPr/>
                    <a:lstStyle/>
                    <a:p>
                      <a:r>
                        <a:rPr lang="en-GB" sz="1200" b="1" i="0" kern="1200" dirty="0">
                          <a:solidFill>
                            <a:schemeClr val="tx1"/>
                          </a:solidFill>
                          <a:effectLst/>
                          <a:latin typeface="Arial" panose="020B0604020202020204" pitchFamily="34" charset="0"/>
                          <a:ea typeface="+mn-ea"/>
                          <a:cs typeface="Arial" panose="020B0604020202020204" pitchFamily="34" charset="0"/>
                        </a:rPr>
                        <a:t>What happens at Id ul-</a:t>
                      </a:r>
                      <a:r>
                        <a:rPr lang="en-GB" sz="1200" b="1" i="0" kern="1200" dirty="0" err="1">
                          <a:solidFill>
                            <a:schemeClr val="tx1"/>
                          </a:solidFill>
                          <a:effectLst/>
                          <a:latin typeface="Arial" panose="020B0604020202020204" pitchFamily="34" charset="0"/>
                          <a:ea typeface="+mn-ea"/>
                          <a:cs typeface="Arial" panose="020B0604020202020204" pitchFamily="34" charset="0"/>
                        </a:rPr>
                        <a:t>Fitr</a:t>
                      </a:r>
                      <a:r>
                        <a:rPr lang="en-GB" sz="1200" b="1" i="0" kern="1200" dirty="0">
                          <a:solidFill>
                            <a:schemeClr val="tx1"/>
                          </a:solidFill>
                          <a:effectLst/>
                          <a:latin typeface="Arial" panose="020B0604020202020204" pitchFamily="34" charset="0"/>
                          <a:ea typeface="+mn-ea"/>
                          <a:cs typeface="Arial" panose="020B0604020202020204" pitchFamily="34" charset="0"/>
                        </a:rPr>
                        <a:t>?</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Id ul-</a:t>
                      </a:r>
                      <a:r>
                        <a:rPr lang="en-GB" sz="1200" kern="1200" dirty="0" err="1">
                          <a:solidFill>
                            <a:schemeClr val="tx1"/>
                          </a:solidFill>
                          <a:effectLst/>
                          <a:latin typeface="Arial" panose="020B0604020202020204" pitchFamily="34" charset="0"/>
                          <a:ea typeface="+mn-ea"/>
                          <a:cs typeface="Arial" panose="020B0604020202020204" pitchFamily="34" charset="0"/>
                        </a:rPr>
                        <a:t>Fitr</a:t>
                      </a:r>
                      <a:r>
                        <a:rPr lang="en-GB" sz="1200" kern="1200" dirty="0">
                          <a:solidFill>
                            <a:schemeClr val="tx1"/>
                          </a:solidFill>
                          <a:effectLst/>
                          <a:latin typeface="Arial" panose="020B0604020202020204" pitchFamily="34" charset="0"/>
                          <a:ea typeface="+mn-ea"/>
                          <a:cs typeface="Arial" panose="020B0604020202020204" pitchFamily="34" charset="0"/>
                        </a:rPr>
                        <a:t> is a time of prayer and celebration.</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There is a </a:t>
                      </a:r>
                      <a:r>
                        <a:rPr lang="en-GB" sz="1200" b="1" i="1" kern="1200" dirty="0">
                          <a:solidFill>
                            <a:schemeClr val="tx1"/>
                          </a:solidFill>
                          <a:effectLst/>
                          <a:latin typeface="Arial" panose="020B0604020202020204" pitchFamily="34" charset="0"/>
                          <a:ea typeface="+mn-ea"/>
                          <a:cs typeface="Arial" panose="020B0604020202020204" pitchFamily="34" charset="0"/>
                        </a:rPr>
                        <a:t>special salah</a:t>
                      </a:r>
                      <a:r>
                        <a:rPr lang="en-GB" sz="1200" kern="1200" dirty="0">
                          <a:solidFill>
                            <a:schemeClr val="tx1"/>
                          </a:solidFill>
                          <a:effectLst/>
                          <a:latin typeface="Arial" panose="020B0604020202020204" pitchFamily="34" charset="0"/>
                          <a:ea typeface="+mn-ea"/>
                          <a:cs typeface="Arial" panose="020B0604020202020204" pitchFamily="34" charset="0"/>
                        </a:rPr>
                        <a:t> (prayer) for Id ul-</a:t>
                      </a:r>
                      <a:r>
                        <a:rPr lang="en-GB" sz="1200" kern="1200" dirty="0" err="1">
                          <a:solidFill>
                            <a:schemeClr val="tx1"/>
                          </a:solidFill>
                          <a:effectLst/>
                          <a:latin typeface="Arial" panose="020B0604020202020204" pitchFamily="34" charset="0"/>
                          <a:ea typeface="+mn-ea"/>
                          <a:cs typeface="Arial" panose="020B0604020202020204" pitchFamily="34" charset="0"/>
                        </a:rPr>
                        <a:t>Fitr</a:t>
                      </a:r>
                      <a:r>
                        <a:rPr lang="en-GB" sz="1200" kern="1200" dirty="0">
                          <a:solidFill>
                            <a:schemeClr val="tx1"/>
                          </a:solidFill>
                          <a:effectLst/>
                          <a:latin typeface="Arial" panose="020B0604020202020204" pitchFamily="34" charset="0"/>
                          <a:ea typeface="+mn-ea"/>
                          <a:cs typeface="Arial" panose="020B0604020202020204" pitchFamily="34" charset="0"/>
                        </a:rPr>
                        <a:t> and it can only be performed in </a:t>
                      </a:r>
                      <a:r>
                        <a:rPr lang="en-GB" sz="1200" b="1" i="1" kern="1200" dirty="0">
                          <a:solidFill>
                            <a:schemeClr val="tx1"/>
                          </a:solidFill>
                          <a:effectLst/>
                          <a:latin typeface="Arial" panose="020B0604020202020204" pitchFamily="34" charset="0"/>
                          <a:ea typeface="+mn-ea"/>
                          <a:cs typeface="Arial" panose="020B0604020202020204" pitchFamily="34" charset="0"/>
                        </a:rPr>
                        <a:t>congregation</a:t>
                      </a:r>
                      <a:r>
                        <a:rPr lang="en-GB" sz="1200" kern="1200" dirty="0">
                          <a:solidFill>
                            <a:schemeClr val="tx1"/>
                          </a:solidFill>
                          <a:effectLst/>
                          <a:latin typeface="Arial" panose="020B0604020202020204" pitchFamily="34" charset="0"/>
                          <a:ea typeface="+mn-ea"/>
                          <a:cs typeface="Arial" panose="020B0604020202020204" pitchFamily="34" charset="0"/>
                        </a:rPr>
                        <a:t> (with other people). This often happens in an open field or a large hall. Muslims will wear their best clothes to this prayer.</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 After Id prayers, a specially prepared </a:t>
                      </a:r>
                      <a:r>
                        <a:rPr lang="en-GB" sz="1200" b="1" i="1" kern="1200" dirty="0">
                          <a:solidFill>
                            <a:schemeClr val="tx1"/>
                          </a:solidFill>
                          <a:effectLst/>
                          <a:latin typeface="Arial" panose="020B0604020202020204" pitchFamily="34" charset="0"/>
                          <a:ea typeface="+mn-ea"/>
                          <a:cs typeface="Arial" panose="020B0604020202020204" pitchFamily="34" charset="0"/>
                        </a:rPr>
                        <a:t>sweet dish</a:t>
                      </a:r>
                      <a:r>
                        <a:rPr lang="en-GB" sz="1200" kern="1200" dirty="0">
                          <a:solidFill>
                            <a:schemeClr val="tx1"/>
                          </a:solidFill>
                          <a:effectLst/>
                          <a:latin typeface="Arial" panose="020B0604020202020204" pitchFamily="34" charset="0"/>
                          <a:ea typeface="+mn-ea"/>
                          <a:cs typeface="Arial" panose="020B0604020202020204" pitchFamily="34" charset="0"/>
                        </a:rPr>
                        <a:t> is eaten and the rest of the day is spent celebrating with friends and family.</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Muslims will often </a:t>
                      </a:r>
                      <a:r>
                        <a:rPr lang="en-GB" sz="1200" b="1" i="1" kern="1200" dirty="0">
                          <a:solidFill>
                            <a:schemeClr val="tx1"/>
                          </a:solidFill>
                          <a:effectLst/>
                          <a:latin typeface="Arial" panose="020B0604020202020204" pitchFamily="34" charset="0"/>
                          <a:ea typeface="+mn-ea"/>
                          <a:cs typeface="Arial" panose="020B0604020202020204" pitchFamily="34" charset="0"/>
                        </a:rPr>
                        <a:t>decorate their houses,</a:t>
                      </a:r>
                      <a:r>
                        <a:rPr lang="en-GB" sz="1200" kern="1200" dirty="0">
                          <a:solidFill>
                            <a:schemeClr val="tx1"/>
                          </a:solidFill>
                          <a:effectLst/>
                          <a:latin typeface="Arial" panose="020B0604020202020204" pitchFamily="34" charset="0"/>
                          <a:ea typeface="+mn-ea"/>
                          <a:cs typeface="Arial" panose="020B0604020202020204" pitchFamily="34" charset="0"/>
                        </a:rPr>
                        <a:t> eat </a:t>
                      </a:r>
                      <a:r>
                        <a:rPr lang="en-GB" sz="1200" b="1" i="1" kern="1200" dirty="0">
                          <a:solidFill>
                            <a:schemeClr val="tx1"/>
                          </a:solidFill>
                          <a:effectLst/>
                          <a:latin typeface="Arial" panose="020B0604020202020204" pitchFamily="34" charset="0"/>
                          <a:ea typeface="+mn-ea"/>
                          <a:cs typeface="Arial" panose="020B0604020202020204" pitchFamily="34" charset="0"/>
                        </a:rPr>
                        <a:t>feasts</a:t>
                      </a:r>
                      <a:r>
                        <a:rPr lang="en-GB" sz="1200" kern="1200" dirty="0">
                          <a:solidFill>
                            <a:schemeClr val="tx1"/>
                          </a:solidFill>
                          <a:effectLst/>
                          <a:latin typeface="Arial" panose="020B0604020202020204" pitchFamily="34" charset="0"/>
                          <a:ea typeface="+mn-ea"/>
                          <a:cs typeface="Arial" panose="020B0604020202020204" pitchFamily="34" charset="0"/>
                        </a:rPr>
                        <a:t> together and give each other </a:t>
                      </a:r>
                      <a:r>
                        <a:rPr lang="en-GB" sz="1200" b="1" i="1" kern="1200" dirty="0">
                          <a:solidFill>
                            <a:schemeClr val="tx1"/>
                          </a:solidFill>
                          <a:effectLst/>
                          <a:latin typeface="Arial" panose="020B0604020202020204" pitchFamily="34" charset="0"/>
                          <a:ea typeface="+mn-ea"/>
                          <a:cs typeface="Arial" panose="020B0604020202020204" pitchFamily="34" charset="0"/>
                        </a:rPr>
                        <a:t>gifts and cards</a:t>
                      </a:r>
                      <a:r>
                        <a:rPr lang="en-GB" sz="1200" kern="1200" dirty="0">
                          <a:solidFill>
                            <a:schemeClr val="tx1"/>
                          </a:solidFill>
                          <a:effectLst/>
                          <a:latin typeface="Arial" panose="020B0604020202020204" pitchFamily="34" charset="0"/>
                          <a:ea typeface="+mn-ea"/>
                          <a:cs typeface="Arial" panose="020B0604020202020204" pitchFamily="34" charset="0"/>
                        </a:rPr>
                        <a:t>.</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They will also give to </a:t>
                      </a:r>
                      <a:r>
                        <a:rPr lang="en-GB" sz="1200" b="1" i="1" kern="1200" dirty="0">
                          <a:solidFill>
                            <a:schemeClr val="tx1"/>
                          </a:solidFill>
                          <a:effectLst/>
                          <a:latin typeface="Arial" panose="020B0604020202020204" pitchFamily="34" charset="0"/>
                          <a:ea typeface="+mn-ea"/>
                          <a:cs typeface="Arial" panose="020B0604020202020204" pitchFamily="34" charset="0"/>
                        </a:rPr>
                        <a:t>charity</a:t>
                      </a:r>
                      <a:r>
                        <a:rPr lang="en-GB" sz="1200" kern="1200" dirty="0">
                          <a:solidFill>
                            <a:schemeClr val="tx1"/>
                          </a:solidFill>
                          <a:effectLst/>
                          <a:latin typeface="Arial" panose="020B0604020202020204" pitchFamily="34" charset="0"/>
                          <a:ea typeface="+mn-ea"/>
                          <a:cs typeface="Arial" panose="020B0604020202020204" pitchFamily="34" charset="0"/>
                        </a:rPr>
                        <a:t>. There will be a special sermon (khutbah) at the mosque to remind people how to pay </a:t>
                      </a:r>
                      <a:r>
                        <a:rPr lang="en-GB" sz="1200" b="1" i="1" kern="1200" dirty="0">
                          <a:solidFill>
                            <a:schemeClr val="tx1"/>
                          </a:solidFill>
                          <a:effectLst/>
                          <a:latin typeface="Arial" panose="020B0604020202020204" pitchFamily="34" charset="0"/>
                          <a:ea typeface="+mn-ea"/>
                          <a:cs typeface="Arial" panose="020B0604020202020204" pitchFamily="34" charset="0"/>
                        </a:rPr>
                        <a:t>zakah</a:t>
                      </a:r>
                      <a:r>
                        <a:rPr lang="en-GB" sz="1200" kern="1200" dirty="0">
                          <a:solidFill>
                            <a:schemeClr val="tx1"/>
                          </a:solidFill>
                          <a:effectLst/>
                          <a:latin typeface="Arial" panose="020B0604020202020204" pitchFamily="34" charset="0"/>
                          <a:ea typeface="+mn-ea"/>
                          <a:cs typeface="Arial" panose="020B0604020202020204" pitchFamily="34" charset="0"/>
                        </a:rPr>
                        <a:t>.</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 On the first day of Id ul-</a:t>
                      </a:r>
                      <a:r>
                        <a:rPr lang="en-GB" sz="1200" kern="1200" dirty="0" err="1">
                          <a:solidFill>
                            <a:schemeClr val="tx1"/>
                          </a:solidFill>
                          <a:effectLst/>
                          <a:latin typeface="Arial" panose="020B0604020202020204" pitchFamily="34" charset="0"/>
                          <a:ea typeface="+mn-ea"/>
                          <a:cs typeface="Arial" panose="020B0604020202020204" pitchFamily="34" charset="0"/>
                        </a:rPr>
                        <a:t>Fitr</a:t>
                      </a:r>
                      <a:r>
                        <a:rPr lang="en-GB" sz="1200" kern="1200" dirty="0">
                          <a:solidFill>
                            <a:schemeClr val="tx1"/>
                          </a:solidFill>
                          <a:effectLst/>
                          <a:latin typeface="Arial" panose="020B0604020202020204" pitchFamily="34" charset="0"/>
                          <a:ea typeface="+mn-ea"/>
                          <a:cs typeface="Arial" panose="020B0604020202020204" pitchFamily="34" charset="0"/>
                        </a:rPr>
                        <a:t>, Muslim families usually go to the mosque to </a:t>
                      </a:r>
                      <a:r>
                        <a:rPr lang="en-GB" sz="1200" b="1" i="1" kern="1200" dirty="0">
                          <a:solidFill>
                            <a:schemeClr val="tx1"/>
                          </a:solidFill>
                          <a:effectLst/>
                          <a:latin typeface="Arial" panose="020B0604020202020204" pitchFamily="34" charset="0"/>
                          <a:ea typeface="+mn-ea"/>
                          <a:cs typeface="Arial" panose="020B0604020202020204" pitchFamily="34" charset="0"/>
                        </a:rPr>
                        <a:t>thank God</a:t>
                      </a:r>
                      <a:r>
                        <a:rPr lang="en-GB" sz="1200" kern="1200" dirty="0">
                          <a:solidFill>
                            <a:schemeClr val="tx1"/>
                          </a:solidFill>
                          <a:effectLst/>
                          <a:latin typeface="Arial" panose="020B0604020202020204" pitchFamily="34" charset="0"/>
                          <a:ea typeface="+mn-ea"/>
                          <a:cs typeface="Arial" panose="020B0604020202020204" pitchFamily="34" charset="0"/>
                        </a:rPr>
                        <a:t> that their fast is complete and for His support over the previous month in helping them to practice self-control. They are reminded by the imam that Muhammad promised that those who complete the fast will receive pleasure on </a:t>
                      </a:r>
                      <a:r>
                        <a:rPr lang="en-GB" sz="1200" kern="1200">
                          <a:solidFill>
                            <a:schemeClr val="tx1"/>
                          </a:solidFill>
                          <a:effectLst/>
                          <a:latin typeface="Arial" panose="020B0604020202020204" pitchFamily="34" charset="0"/>
                          <a:ea typeface="+mn-ea"/>
                          <a:cs typeface="Arial" panose="020B0604020202020204" pitchFamily="34" charset="0"/>
                        </a:rPr>
                        <a:t>earth and a </a:t>
                      </a:r>
                      <a:r>
                        <a:rPr lang="en-GB" sz="1200" kern="1200" dirty="0">
                          <a:solidFill>
                            <a:schemeClr val="tx1"/>
                          </a:solidFill>
                          <a:effectLst/>
                          <a:latin typeface="Arial" panose="020B0604020202020204" pitchFamily="34" charset="0"/>
                          <a:ea typeface="+mn-ea"/>
                          <a:cs typeface="Arial" panose="020B0604020202020204" pitchFamily="34" charset="0"/>
                        </a:rPr>
                        <a:t>reward from God on the Day of Judgement.</a:t>
                      </a:r>
                      <a:r>
                        <a:rPr lang="en-GB" sz="1200" dirty="0">
                          <a:effectLst/>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txBody>
                  <a:tcPr>
                    <a:lnR w="38100" cap="flat" cmpd="sng" algn="ctr">
                      <a:solidFill>
                        <a:schemeClr val="bg1"/>
                      </a:solidFill>
                      <a:prstDash val="solid"/>
                      <a:round/>
                      <a:headEnd type="none" w="med" len="med"/>
                      <a:tailEnd type="none" w="med" len="med"/>
                    </a:lnR>
                  </a:tcPr>
                </a:tc>
                <a:tc hMerge="1">
                  <a:txBody>
                    <a:bodyPr/>
                    <a:lstStyle/>
                    <a:p>
                      <a:pPr marL="171450" lvl="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0" indent="0">
                        <a:buFontTx/>
                        <a:buNone/>
                      </a:pPr>
                      <a:endParaRPr lang="en-US" sz="1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339250179"/>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352047" y="300175"/>
            <a:ext cx="2967544"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Festivals key </a:t>
            </a:r>
            <a:r>
              <a:rPr lang="en-US" b="1" dirty="0">
                <a:latin typeface="Arial" panose="020B0604020202020204" pitchFamily="34" charset="0"/>
                <a:cs typeface="Arial" panose="020B0604020202020204" pitchFamily="34" charset="0"/>
              </a:rPr>
              <a:t>facts</a:t>
            </a:r>
          </a:p>
          <a:p>
            <a:r>
              <a:rPr lang="en-US" b="1" dirty="0">
                <a:latin typeface="Arial" panose="020B0604020202020204" pitchFamily="34" charset="0"/>
                <a:cs typeface="Arial" panose="020B0604020202020204" pitchFamily="34" charset="0"/>
              </a:rPr>
              <a:t>Islam - Id </a:t>
            </a:r>
            <a:r>
              <a:rPr lang="en-US" b="1" dirty="0" err="1" smtClean="0">
                <a:latin typeface="Arial" panose="020B0604020202020204" pitchFamily="34" charset="0"/>
                <a:cs typeface="Arial" panose="020B0604020202020204" pitchFamily="34" charset="0"/>
              </a:rPr>
              <a:t>ul-Fitr</a:t>
            </a: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5BA30F-B7C3-1044-8A24-BE1742A35FE4}"/>
              </a:ext>
            </a:extLst>
          </p:cNvPr>
          <p:cNvSpPr/>
          <p:nvPr/>
        </p:nvSpPr>
        <p:spPr>
          <a:xfrm>
            <a:off x="4953000" y="668386"/>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BC60ABDD-7736-454D-A495-163E80225C27}"/>
              </a:ext>
            </a:extLst>
          </p:cNvPr>
          <p:cNvPicPr>
            <a:picLocks noChangeAspect="1"/>
          </p:cNvPicPr>
          <p:nvPr/>
        </p:nvPicPr>
        <p:blipFill rotWithShape="1">
          <a:blip r:embed="rId2"/>
          <a:srcRect t="35208" r="69722" b="32917"/>
          <a:stretch/>
        </p:blipFill>
        <p:spPr>
          <a:xfrm>
            <a:off x="283002" y="84781"/>
            <a:ext cx="833313" cy="877272"/>
          </a:xfrm>
          <a:prstGeom prst="rect">
            <a:avLst/>
          </a:prstGeom>
        </p:spPr>
      </p:pic>
      <p:pic>
        <p:nvPicPr>
          <p:cNvPr id="3" name="Picture 2">
            <a:extLst>
              <a:ext uri="{FF2B5EF4-FFF2-40B4-BE49-F238E27FC236}">
                <a16:creationId xmlns:a16="http://schemas.microsoft.com/office/drawing/2014/main" id="{70EC7A16-7288-2640-B356-322DA8481D3F}"/>
              </a:ext>
            </a:extLst>
          </p:cNvPr>
          <p:cNvPicPr>
            <a:picLocks noChangeAspect="1"/>
          </p:cNvPicPr>
          <p:nvPr/>
        </p:nvPicPr>
        <p:blipFill>
          <a:blip r:embed="rId3"/>
          <a:stretch>
            <a:fillRect/>
          </a:stretch>
        </p:blipFill>
        <p:spPr>
          <a:xfrm>
            <a:off x="7704944" y="3741217"/>
            <a:ext cx="1918054" cy="2879497"/>
          </a:xfrm>
          <a:prstGeom prst="rect">
            <a:avLst/>
          </a:prstGeom>
        </p:spPr>
      </p:pic>
    </p:spTree>
    <p:extLst>
      <p:ext uri="{BB962C8B-B14F-4D97-AF65-F5344CB8AC3E}">
        <p14:creationId xmlns:p14="http://schemas.microsoft.com/office/powerpoint/2010/main" val="3079663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nvPr>
        </p:nvGraphicFramePr>
        <p:xfrm>
          <a:off x="283002" y="1320476"/>
          <a:ext cx="9412533" cy="5257800"/>
        </p:xfrm>
        <a:graphic>
          <a:graphicData uri="http://schemas.openxmlformats.org/drawingml/2006/table">
            <a:tbl>
              <a:tblPr firstRow="1" bandRow="1">
                <a:tableStyleId>{5940675A-B579-460E-94D1-54222C63F5DA}</a:tableStyleId>
              </a:tblPr>
              <a:tblGrid>
                <a:gridCol w="6275022">
                  <a:extLst>
                    <a:ext uri="{9D8B030D-6E8A-4147-A177-3AD203B41FA5}">
                      <a16:colId xmlns:a16="http://schemas.microsoft.com/office/drawing/2014/main" val="2819291962"/>
                    </a:ext>
                  </a:extLst>
                </a:gridCol>
                <a:gridCol w="3137511">
                  <a:extLst>
                    <a:ext uri="{9D8B030D-6E8A-4147-A177-3AD203B41FA5}">
                      <a16:colId xmlns:a16="http://schemas.microsoft.com/office/drawing/2014/main" val="2243296876"/>
                    </a:ext>
                  </a:extLst>
                </a:gridCol>
              </a:tblGrid>
              <a:tr h="2606040">
                <a:tc>
                  <a:txBody>
                    <a:bodyPr/>
                    <a:lstStyle/>
                    <a:p>
                      <a:pPr marL="0" lvl="0" indent="0">
                        <a:buFontTx/>
                        <a:buNone/>
                      </a:pPr>
                      <a:r>
                        <a:rPr lang="en-GB" sz="1200" b="1" kern="1200" dirty="0">
                          <a:solidFill>
                            <a:schemeClr val="tx1"/>
                          </a:solidFill>
                          <a:effectLst/>
                          <a:latin typeface="Arial" panose="020B0604020202020204" pitchFamily="34" charset="0"/>
                          <a:ea typeface="+mn-ea"/>
                          <a:cs typeface="Arial" panose="020B0604020202020204" pitchFamily="34" charset="0"/>
                        </a:rPr>
                        <a:t>What happens at Diwali?</a:t>
                      </a: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Diwali is known as the festival of lights.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To celebrate, houses are cleaned and then decorated with candles and colourful lights. Clay lamps, known as </a:t>
                      </a:r>
                      <a:r>
                        <a:rPr lang="en-GB" sz="1200" b="0" i="0" u="none" strike="noStrike" kern="1200" dirty="0" err="1">
                          <a:solidFill>
                            <a:schemeClr val="tx1"/>
                          </a:solidFill>
                          <a:effectLst/>
                          <a:latin typeface="Arial" panose="020B0604020202020204" pitchFamily="34" charset="0"/>
                          <a:ea typeface="+mn-ea"/>
                          <a:cs typeface="Arial" panose="020B0604020202020204" pitchFamily="34" charset="0"/>
                        </a:rPr>
                        <a:t>diyas</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 are lit.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Houses will often be decorated with Rangoli artworks – patterns created on the floor using coloured rice or powder.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Huge firework displays are held.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During Diwali, Hindus often wear new clothes.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Families and friends share sweets and gifts and there is also a strong belief in giving food and goods to those in need. </a:t>
                      </a:r>
                    </a:p>
                    <a:p>
                      <a:pPr marL="171450" lvl="0" indent="-171450">
                        <a:buFont typeface="Arial" panose="020B0604020202020204" pitchFamily="34" charset="0"/>
                        <a:buChar char="•"/>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Diwali coincides with the Hindu new year. Hindus will celebrate new beginnings and the triumph of good over evil and light over darkness. </a:t>
                      </a:r>
                    </a:p>
                    <a:p>
                      <a:pPr marL="171450" lvl="0" indent="-171450">
                        <a:buFont typeface="Arial" panose="020B0604020202020204" pitchFamily="34" charset="0"/>
                        <a:buChar char="•"/>
                      </a:pPr>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a:lnB w="38100" cap="flat" cmpd="sng" algn="ctr">
                      <a:solidFill>
                        <a:schemeClr val="bg1"/>
                      </a:solidFill>
                      <a:prstDash val="solid"/>
                      <a:round/>
                      <a:headEnd type="none" w="med" len="med"/>
                      <a:tailEnd type="none" w="med" len="med"/>
                    </a:lnB>
                  </a:tcPr>
                </a:tc>
                <a:tc rowSpan="2">
                  <a:txBody>
                    <a:bodyPr/>
                    <a:lstStyle/>
                    <a:p>
                      <a:pPr marL="0" indent="0">
                        <a:buFontTx/>
                        <a:buNone/>
                      </a:pPr>
                      <a:r>
                        <a:rPr lang="en-GB" sz="1200" b="1" kern="1200" dirty="0">
                          <a:solidFill>
                            <a:schemeClr val="tx1"/>
                          </a:solidFill>
                          <a:effectLst/>
                          <a:latin typeface="Arial" panose="020B0604020202020204" pitchFamily="34" charset="0"/>
                          <a:ea typeface="+mn-ea"/>
                          <a:cs typeface="Arial" panose="020B0604020202020204" pitchFamily="34" charset="0"/>
                        </a:rPr>
                        <a:t>What is the meaning of Diwali?</a:t>
                      </a:r>
                    </a:p>
                    <a:p>
                      <a:pPr marL="285750" indent="-2857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Diwali has different meanings for different Hindus.</a:t>
                      </a:r>
                    </a:p>
                    <a:p>
                      <a:pPr marL="285750" indent="-2857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For some Hindus, the glow of lights at Diwali symbolises the </a:t>
                      </a:r>
                      <a:r>
                        <a:rPr lang="en-GB" sz="1200" b="1" i="1" kern="1200" dirty="0">
                          <a:solidFill>
                            <a:schemeClr val="tx1"/>
                          </a:solidFill>
                          <a:effectLst/>
                          <a:latin typeface="Arial" panose="020B0604020202020204" pitchFamily="34" charset="0"/>
                          <a:ea typeface="+mn-ea"/>
                          <a:cs typeface="Arial" panose="020B0604020202020204" pitchFamily="34" charset="0"/>
                        </a:rPr>
                        <a:t>sun’s nourishing energy</a:t>
                      </a:r>
                      <a:r>
                        <a:rPr lang="en-GB" sz="1200" kern="1200" dirty="0">
                          <a:solidFill>
                            <a:schemeClr val="tx1"/>
                          </a:solidFill>
                          <a:effectLst/>
                          <a:latin typeface="Arial" panose="020B0604020202020204" pitchFamily="34" charset="0"/>
                          <a:ea typeface="+mn-ea"/>
                          <a:cs typeface="Arial" panose="020B0604020202020204" pitchFamily="34" charset="0"/>
                        </a:rPr>
                        <a:t>, and is a reminder of their dependence on the Supreme Deity who created this world, sustains it and will eventually destroy it.</a:t>
                      </a:r>
                    </a:p>
                    <a:p>
                      <a:pPr marL="285750" indent="-2857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Some Hindus light lamps at Diwali to help </a:t>
                      </a:r>
                      <a:r>
                        <a:rPr lang="en-GB" sz="1200" b="1" i="1" kern="1200" dirty="0">
                          <a:solidFill>
                            <a:schemeClr val="tx1"/>
                          </a:solidFill>
                          <a:effectLst/>
                          <a:latin typeface="Arial" panose="020B0604020202020204" pitchFamily="34" charset="0"/>
                          <a:ea typeface="+mn-ea"/>
                          <a:cs typeface="Arial" panose="020B0604020202020204" pitchFamily="34" charset="0"/>
                        </a:rPr>
                        <a:t>Lakshmi</a:t>
                      </a:r>
                      <a:r>
                        <a:rPr lang="en-GB" sz="1200" kern="1200" dirty="0">
                          <a:solidFill>
                            <a:schemeClr val="tx1"/>
                          </a:solidFill>
                          <a:effectLst/>
                          <a:latin typeface="Arial" panose="020B0604020202020204" pitchFamily="34" charset="0"/>
                          <a:ea typeface="+mn-ea"/>
                          <a:cs typeface="Arial" panose="020B0604020202020204" pitchFamily="34" charset="0"/>
                        </a:rPr>
                        <a:t>, the goddess of wealth, enter their homes and bring them good fortune.</a:t>
                      </a:r>
                    </a:p>
                    <a:p>
                      <a:pPr marL="285750" indent="-2857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Other Hindus remember the events of the Ramayana at Diwali. For them, the lights are a reminder of </a:t>
                      </a:r>
                      <a:r>
                        <a:rPr lang="en-GB" sz="1200" b="1" i="1" kern="1200" dirty="0">
                          <a:solidFill>
                            <a:schemeClr val="tx1"/>
                          </a:solidFill>
                          <a:effectLst/>
                          <a:latin typeface="Arial" panose="020B0604020202020204" pitchFamily="34" charset="0"/>
                          <a:ea typeface="+mn-ea"/>
                          <a:cs typeface="Arial" panose="020B0604020202020204" pitchFamily="34" charset="0"/>
                        </a:rPr>
                        <a:t>Rama and Sita returning home</a:t>
                      </a:r>
                      <a:r>
                        <a:rPr lang="en-GB" sz="1200" kern="1200" dirty="0">
                          <a:solidFill>
                            <a:schemeClr val="tx1"/>
                          </a:solidFill>
                          <a:effectLst/>
                          <a:latin typeface="Arial" panose="020B0604020202020204" pitchFamily="34" charset="0"/>
                          <a:ea typeface="+mn-ea"/>
                          <a:cs typeface="Arial" panose="020B0604020202020204" pitchFamily="34" charset="0"/>
                        </a:rPr>
                        <a:t> after defeating the demon </a:t>
                      </a:r>
                      <a:r>
                        <a:rPr lang="en-GB" sz="1200" kern="1200" dirty="0" err="1">
                          <a:solidFill>
                            <a:schemeClr val="tx1"/>
                          </a:solidFill>
                          <a:effectLst/>
                          <a:latin typeface="Arial" panose="020B0604020202020204" pitchFamily="34" charset="0"/>
                          <a:ea typeface="+mn-ea"/>
                          <a:cs typeface="Arial" panose="020B0604020202020204" pitchFamily="34" charset="0"/>
                        </a:rPr>
                        <a:t>Ravana</a:t>
                      </a:r>
                      <a:r>
                        <a:rPr lang="en-GB" sz="1200" kern="1200" dirty="0">
                          <a:solidFill>
                            <a:schemeClr val="tx1"/>
                          </a:solidFill>
                          <a:effectLst/>
                          <a:latin typeface="Arial" panose="020B0604020202020204" pitchFamily="34" charset="0"/>
                          <a:ea typeface="+mn-ea"/>
                          <a:cs typeface="Arial" panose="020B0604020202020204" pitchFamily="34" charset="0"/>
                        </a:rPr>
                        <a:t>. They arrived on a moonless night. In order to guide the couple home and welcome them, the people of the city lit lamps. </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The large firework displays remember the celebrations which, according to the legend, took place upon Rama’s return as locals set off their own version of fireworks. </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9422556"/>
                  </a:ext>
                </a:extLst>
              </a:tr>
              <a:tr h="2606040">
                <a:tc>
                  <a:txBody>
                    <a:bodyPr/>
                    <a:lstStyle/>
                    <a:p>
                      <a:pPr marL="171450" lvl="0" indent="-171450">
                        <a:buFont typeface="Arial" panose="020B0604020202020204" pitchFamily="34" charset="0"/>
                        <a:buChar char="•"/>
                      </a:pPr>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a:lnT w="38100" cap="flat" cmpd="sng" algn="ctr">
                      <a:solidFill>
                        <a:schemeClr val="bg1"/>
                      </a:solidFill>
                      <a:prstDash val="solid"/>
                      <a:round/>
                      <a:headEnd type="none" w="med" len="med"/>
                      <a:tailEnd type="none" w="med" len="med"/>
                    </a:lnT>
                  </a:tcPr>
                </a:tc>
                <a:tc vMerge="1">
                  <a:txBody>
                    <a:bodyPr/>
                    <a:lstStyle/>
                    <a:p>
                      <a:endParaRPr lang="en-US"/>
                    </a:p>
                  </a:txBody>
                  <a:tcPr/>
                </a:tc>
                <a:extLst>
                  <a:ext uri="{0D108BD9-81ED-4DB2-BD59-A6C34878D82A}">
                    <a16:rowId xmlns:a16="http://schemas.microsoft.com/office/drawing/2014/main" val="1895046713"/>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242319" y="252887"/>
            <a:ext cx="2967544" cy="830997"/>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Festivals key </a:t>
            </a:r>
            <a:r>
              <a:rPr lang="en-US" b="1" dirty="0">
                <a:latin typeface="Arial" panose="020B0604020202020204" pitchFamily="34" charset="0"/>
                <a:cs typeface="Arial" panose="020B0604020202020204" pitchFamily="34" charset="0"/>
              </a:rPr>
              <a:t>facts</a:t>
            </a:r>
          </a:p>
          <a:p>
            <a:r>
              <a:rPr lang="en-US" b="1" dirty="0" smtClean="0">
                <a:latin typeface="Arial" panose="020B0604020202020204" pitchFamily="34" charset="0"/>
                <a:cs typeface="Arial" panose="020B0604020202020204" pitchFamily="34" charset="0"/>
              </a:rPr>
              <a:t>Hinduism - Diwali</a:t>
            </a:r>
            <a:endParaRPr lang="en-US"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Diwali is also celebrated by Sikhs</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668386"/>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A1C0A55B-5088-C948-B017-C53E57691740}"/>
              </a:ext>
            </a:extLst>
          </p:cNvPr>
          <p:cNvPicPr>
            <a:picLocks noChangeAspect="1"/>
          </p:cNvPicPr>
          <p:nvPr/>
        </p:nvPicPr>
        <p:blipFill rotWithShape="1">
          <a:blip r:embed="rId2"/>
          <a:srcRect l="6813" t="15365" r="60302" b="50000"/>
          <a:stretch/>
        </p:blipFill>
        <p:spPr>
          <a:xfrm>
            <a:off x="283002" y="120670"/>
            <a:ext cx="794812" cy="818716"/>
          </a:xfrm>
          <a:prstGeom prst="rect">
            <a:avLst/>
          </a:prstGeom>
        </p:spPr>
      </p:pic>
      <p:pic>
        <p:nvPicPr>
          <p:cNvPr id="12" name="Picture 11">
            <a:extLst>
              <a:ext uri="{FF2B5EF4-FFF2-40B4-BE49-F238E27FC236}">
                <a16:creationId xmlns:a16="http://schemas.microsoft.com/office/drawing/2014/main" id="{7DEA41D1-9EFC-924A-A635-CD86890D9634}"/>
              </a:ext>
            </a:extLst>
          </p:cNvPr>
          <p:cNvPicPr>
            <a:picLocks noChangeAspect="1"/>
          </p:cNvPicPr>
          <p:nvPr/>
        </p:nvPicPr>
        <p:blipFill>
          <a:blip r:embed="rId3"/>
          <a:stretch>
            <a:fillRect/>
          </a:stretch>
        </p:blipFill>
        <p:spPr>
          <a:xfrm>
            <a:off x="499811" y="3949376"/>
            <a:ext cx="2060156" cy="2400182"/>
          </a:xfrm>
          <a:prstGeom prst="rect">
            <a:avLst/>
          </a:prstGeom>
        </p:spPr>
      </p:pic>
      <p:pic>
        <p:nvPicPr>
          <p:cNvPr id="13" name="Picture 12">
            <a:extLst>
              <a:ext uri="{FF2B5EF4-FFF2-40B4-BE49-F238E27FC236}">
                <a16:creationId xmlns:a16="http://schemas.microsoft.com/office/drawing/2014/main" id="{72FF1859-3D0C-B04B-9E0C-4EED80E83FDC}"/>
              </a:ext>
            </a:extLst>
          </p:cNvPr>
          <p:cNvPicPr>
            <a:picLocks noChangeAspect="1"/>
          </p:cNvPicPr>
          <p:nvPr/>
        </p:nvPicPr>
        <p:blipFill rotWithShape="1">
          <a:blip r:embed="rId4"/>
          <a:srcRect b="6871"/>
          <a:stretch/>
        </p:blipFill>
        <p:spPr>
          <a:xfrm>
            <a:off x="3074670" y="3949376"/>
            <a:ext cx="3248683" cy="2400181"/>
          </a:xfrm>
          <a:prstGeom prst="rect">
            <a:avLst/>
          </a:prstGeom>
        </p:spPr>
      </p:pic>
    </p:spTree>
    <p:extLst>
      <p:ext uri="{BB962C8B-B14F-4D97-AF65-F5344CB8AC3E}">
        <p14:creationId xmlns:p14="http://schemas.microsoft.com/office/powerpoint/2010/main" val="4205573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nvPr>
        </p:nvGraphicFramePr>
        <p:xfrm>
          <a:off x="283002" y="1140624"/>
          <a:ext cx="9412533" cy="5577840"/>
        </p:xfrm>
        <a:graphic>
          <a:graphicData uri="http://schemas.openxmlformats.org/drawingml/2006/table">
            <a:tbl>
              <a:tblPr firstRow="1" bandRow="1">
                <a:tableStyleId>{5940675A-B579-460E-94D1-54222C63F5DA}</a:tableStyleId>
              </a:tblPr>
              <a:tblGrid>
                <a:gridCol w="4363949">
                  <a:extLst>
                    <a:ext uri="{9D8B030D-6E8A-4147-A177-3AD203B41FA5}">
                      <a16:colId xmlns:a16="http://schemas.microsoft.com/office/drawing/2014/main" val="2819291962"/>
                    </a:ext>
                  </a:extLst>
                </a:gridCol>
                <a:gridCol w="2098623">
                  <a:extLst>
                    <a:ext uri="{9D8B030D-6E8A-4147-A177-3AD203B41FA5}">
                      <a16:colId xmlns:a16="http://schemas.microsoft.com/office/drawing/2014/main" val="2243296876"/>
                    </a:ext>
                  </a:extLst>
                </a:gridCol>
                <a:gridCol w="2949961">
                  <a:extLst>
                    <a:ext uri="{9D8B030D-6E8A-4147-A177-3AD203B41FA5}">
                      <a16:colId xmlns:a16="http://schemas.microsoft.com/office/drawing/2014/main" val="2151715028"/>
                    </a:ext>
                  </a:extLst>
                </a:gridCol>
              </a:tblGrid>
              <a:tr h="1602576">
                <a:tc>
                  <a:txBody>
                    <a:bodyPr/>
                    <a:lstStyle/>
                    <a:p>
                      <a:pPr marL="0" lvl="0" indent="0">
                        <a:buFontTx/>
                        <a:buNone/>
                      </a:pPr>
                      <a:r>
                        <a:rPr lang="en-GB" sz="1200" b="1" kern="1200" dirty="0">
                          <a:solidFill>
                            <a:schemeClr val="tx1"/>
                          </a:solidFill>
                          <a:effectLst/>
                          <a:latin typeface="Arial" panose="020B0604020202020204" pitchFamily="34" charset="0"/>
                          <a:ea typeface="+mn-ea"/>
                          <a:cs typeface="Arial" panose="020B0604020202020204" pitchFamily="34" charset="0"/>
                        </a:rPr>
                        <a:t>What do Jews remember at  Passover?</a:t>
                      </a: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At </a:t>
                      </a:r>
                      <a:r>
                        <a:rPr lang="en-GB" sz="1200" b="1" i="1" kern="1200" dirty="0">
                          <a:solidFill>
                            <a:schemeClr val="tx1"/>
                          </a:solidFill>
                          <a:effectLst/>
                          <a:latin typeface="Arial" panose="020B0604020202020204" pitchFamily="34" charset="0"/>
                          <a:ea typeface="+mn-ea"/>
                          <a:cs typeface="Arial" panose="020B0604020202020204" pitchFamily="34" charset="0"/>
                        </a:rPr>
                        <a:t>Pesach</a:t>
                      </a:r>
                      <a:r>
                        <a:rPr lang="en-GB" sz="1200" kern="1200" dirty="0">
                          <a:solidFill>
                            <a:schemeClr val="tx1"/>
                          </a:solidFill>
                          <a:effectLst/>
                          <a:latin typeface="Arial" panose="020B0604020202020204" pitchFamily="34" charset="0"/>
                          <a:ea typeface="+mn-ea"/>
                          <a:cs typeface="Arial" panose="020B0604020202020204" pitchFamily="34" charset="0"/>
                        </a:rPr>
                        <a:t> (Passover), Jews remember the night when the angel of death passed over Egypt, killing the firstborn sons of the Egyptians but sparing the Israelite boys.</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After this plague, the Pharaoh agreed to let the Israelites go, and Moses led them out of Egypt.</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This story reminds Jews of God’s power and their </a:t>
                      </a:r>
                      <a:r>
                        <a:rPr lang="en-GB" sz="1200" b="1" i="1" kern="1200" dirty="0">
                          <a:solidFill>
                            <a:schemeClr val="tx1"/>
                          </a:solidFill>
                          <a:effectLst/>
                          <a:latin typeface="Arial" panose="020B0604020202020204" pitchFamily="34" charset="0"/>
                          <a:ea typeface="+mn-ea"/>
                          <a:cs typeface="Arial" panose="020B0604020202020204" pitchFamily="34" charset="0"/>
                        </a:rPr>
                        <a:t>covenant</a:t>
                      </a:r>
                      <a:r>
                        <a:rPr lang="en-GB" sz="1200" kern="1200" dirty="0">
                          <a:solidFill>
                            <a:schemeClr val="tx1"/>
                          </a:solidFill>
                          <a:effectLst/>
                          <a:latin typeface="Arial" panose="020B0604020202020204" pitchFamily="34" charset="0"/>
                          <a:ea typeface="+mn-ea"/>
                          <a:cs typeface="Arial" panose="020B0604020202020204" pitchFamily="34" charset="0"/>
                        </a:rPr>
                        <a:t> with Him.</a:t>
                      </a:r>
                    </a:p>
                  </a:txBody>
                  <a:tcPr/>
                </a:tc>
                <a:tc>
                  <a:txBody>
                    <a:bodyPr/>
                    <a:lstStyle/>
                    <a:p>
                      <a:pPr marL="0" indent="0">
                        <a:buFontTx/>
                        <a:buNone/>
                      </a:pPr>
                      <a:r>
                        <a:rPr lang="en-GB" sz="1200" b="1" kern="1200" dirty="0">
                          <a:solidFill>
                            <a:schemeClr val="tx1"/>
                          </a:solidFill>
                          <a:effectLst/>
                          <a:latin typeface="Arial" panose="020B0604020202020204" pitchFamily="34" charset="0"/>
                          <a:ea typeface="+mn-ea"/>
                          <a:cs typeface="Arial" panose="020B0604020202020204" pitchFamily="34" charset="0"/>
                        </a:rPr>
                        <a:t>The Seder meal</a:t>
                      </a:r>
                    </a:p>
                    <a:p>
                      <a:pPr marL="285750" indent="-2857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All the food at this meal has a </a:t>
                      </a:r>
                      <a:r>
                        <a:rPr lang="en-GB" sz="1200" b="1" i="1" kern="1200" dirty="0">
                          <a:solidFill>
                            <a:schemeClr val="tx1"/>
                          </a:solidFill>
                          <a:effectLst/>
                          <a:latin typeface="Arial" panose="020B0604020202020204" pitchFamily="34" charset="0"/>
                          <a:ea typeface="+mn-ea"/>
                          <a:cs typeface="Arial" panose="020B0604020202020204" pitchFamily="34" charset="0"/>
                        </a:rPr>
                        <a:t>symbolic meaning</a:t>
                      </a:r>
                      <a:r>
                        <a:rPr lang="en-GB" sz="1200" kern="1200" dirty="0">
                          <a:solidFill>
                            <a:schemeClr val="tx1"/>
                          </a:solidFill>
                          <a:effectLst/>
                          <a:latin typeface="Arial" panose="020B0604020202020204" pitchFamily="34" charset="0"/>
                          <a:ea typeface="+mn-ea"/>
                          <a:cs typeface="Arial" panose="020B0604020202020204" pitchFamily="34" charset="0"/>
                        </a:rPr>
                        <a:t> and helps Jews remember the difficulties of their ancestors.</a:t>
                      </a:r>
                    </a:p>
                    <a:p>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59422556"/>
                  </a:ext>
                </a:extLst>
              </a:tr>
              <a:tr h="2101789">
                <a:tc>
                  <a:txBody>
                    <a:bodyPr/>
                    <a:lstStyle/>
                    <a:p>
                      <a:pPr marL="0" indent="0">
                        <a:buFontTx/>
                        <a:buNone/>
                      </a:pPr>
                      <a:r>
                        <a:rPr lang="en-GB" sz="1200" b="1" kern="1200" dirty="0">
                          <a:solidFill>
                            <a:schemeClr val="tx1"/>
                          </a:solidFill>
                          <a:effectLst/>
                          <a:latin typeface="Arial" panose="020B0604020202020204" pitchFamily="34" charset="0"/>
                          <a:ea typeface="+mn-ea"/>
                          <a:cs typeface="Arial" panose="020B0604020202020204" pitchFamily="34" charset="0"/>
                        </a:rPr>
                        <a:t>What do Jews do to prepare for Passover?</a:t>
                      </a:r>
                    </a:p>
                    <a:p>
                      <a:pPr marL="0" indent="0">
                        <a:buFontTx/>
                        <a:buNone/>
                      </a:pPr>
                      <a:endParaRPr lang="en-GB" sz="1200" b="1"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Before Pesach begins, Jews remove any products containing </a:t>
                      </a:r>
                      <a:r>
                        <a:rPr lang="en-GB" sz="1200" b="1" i="1" kern="1200" dirty="0">
                          <a:solidFill>
                            <a:schemeClr val="tx1"/>
                          </a:solidFill>
                          <a:effectLst/>
                          <a:latin typeface="Arial" panose="020B0604020202020204" pitchFamily="34" charset="0"/>
                          <a:ea typeface="+mn-ea"/>
                          <a:cs typeface="Arial" panose="020B0604020202020204" pitchFamily="34" charset="0"/>
                        </a:rPr>
                        <a:t>yeast or leaven</a:t>
                      </a:r>
                      <a:r>
                        <a:rPr lang="en-GB" sz="1200" kern="1200" dirty="0">
                          <a:solidFill>
                            <a:schemeClr val="tx1"/>
                          </a:solidFill>
                          <a:effectLst/>
                          <a:latin typeface="Arial" panose="020B0604020202020204" pitchFamily="34" charset="0"/>
                          <a:ea typeface="+mn-ea"/>
                          <a:cs typeface="Arial" panose="020B0604020202020204" pitchFamily="34" charset="0"/>
                        </a:rPr>
                        <a:t> (the substance that makes bread rise) from their homes. This is because the slaves who rushed to escape Egypt did not have time to collect any yeast to make their bread rise, so they escaped with flat bread.</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All firstborn males fast on the day before Passover begins. This is to celebrate their escape from the Plague of the First Born.</a:t>
                      </a:r>
                    </a:p>
                  </a:txBody>
                  <a:tcPr/>
                </a:tc>
                <a:tc rowSpan="2" gridSpan="2">
                  <a:txBody>
                    <a:bodyPr/>
                    <a:lstStyle/>
                    <a:p>
                      <a:pPr marL="171450" indent="-171450">
                        <a:buFont typeface="Arial" panose="020B0604020202020204" pitchFamily="34" charset="0"/>
                        <a:buChar char="•"/>
                      </a:pPr>
                      <a:r>
                        <a:rPr lang="en-GB" sz="1200" b="1" i="1" kern="1200" dirty="0">
                          <a:solidFill>
                            <a:schemeClr val="tx1"/>
                          </a:solidFill>
                          <a:effectLst/>
                          <a:latin typeface="Arial" panose="020B0604020202020204" pitchFamily="34" charset="0"/>
                          <a:ea typeface="+mn-ea"/>
                          <a:cs typeface="Arial" panose="020B0604020202020204" pitchFamily="34" charset="0"/>
                        </a:rPr>
                        <a:t>Bitter herbs</a:t>
                      </a:r>
                      <a:r>
                        <a:rPr lang="en-GB" sz="1200" kern="1200" dirty="0">
                          <a:solidFill>
                            <a:schemeClr val="tx1"/>
                          </a:solidFill>
                          <a:effectLst/>
                          <a:latin typeface="Arial" panose="020B0604020202020204" pitchFamily="34" charset="0"/>
                          <a:ea typeface="+mn-ea"/>
                          <a:cs typeface="Arial" panose="020B0604020202020204" pitchFamily="34" charset="0"/>
                        </a:rPr>
                        <a:t> represent the bitterness of slavery.</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 green vegetable dipped in </a:t>
                      </a:r>
                      <a:r>
                        <a:rPr lang="en-GB" sz="1200" b="1" i="1" kern="1200" dirty="0">
                          <a:solidFill>
                            <a:schemeClr val="tx1"/>
                          </a:solidFill>
                          <a:effectLst/>
                          <a:latin typeface="Arial" panose="020B0604020202020204" pitchFamily="34" charset="0"/>
                          <a:ea typeface="+mn-ea"/>
                          <a:cs typeface="Arial" panose="020B0604020202020204" pitchFamily="34" charset="0"/>
                        </a:rPr>
                        <a:t>salt water</a:t>
                      </a:r>
                      <a:r>
                        <a:rPr lang="en-GB" sz="1200" kern="1200" dirty="0">
                          <a:solidFill>
                            <a:schemeClr val="tx1"/>
                          </a:solidFill>
                          <a:effectLst/>
                          <a:latin typeface="Arial" panose="020B0604020202020204" pitchFamily="34" charset="0"/>
                          <a:ea typeface="+mn-ea"/>
                          <a:cs typeface="Arial" panose="020B0604020202020204" pitchFamily="34" charset="0"/>
                        </a:rPr>
                        <a:t> symbolises the tears of the slaves.</a:t>
                      </a:r>
                    </a:p>
                    <a:p>
                      <a:pPr marL="171450" indent="-171450">
                        <a:buFont typeface="Arial" panose="020B0604020202020204" pitchFamily="34" charset="0"/>
                        <a:buChar char="•"/>
                      </a:pPr>
                      <a:r>
                        <a:rPr lang="en-GB" sz="1200" b="1" i="1" kern="1200" dirty="0" err="1">
                          <a:solidFill>
                            <a:schemeClr val="tx1"/>
                          </a:solidFill>
                          <a:effectLst/>
                          <a:latin typeface="Arial" panose="020B0604020202020204" pitchFamily="34" charset="0"/>
                          <a:ea typeface="+mn-ea"/>
                          <a:cs typeface="Arial" panose="020B0604020202020204" pitchFamily="34" charset="0"/>
                        </a:rPr>
                        <a:t>Charoset</a:t>
                      </a:r>
                      <a:r>
                        <a:rPr lang="en-GB" sz="1200" kern="1200" dirty="0">
                          <a:solidFill>
                            <a:schemeClr val="tx1"/>
                          </a:solidFill>
                          <a:effectLst/>
                          <a:latin typeface="Arial" panose="020B0604020202020204" pitchFamily="34" charset="0"/>
                          <a:ea typeface="+mn-ea"/>
                          <a:cs typeface="Arial" panose="020B0604020202020204" pitchFamily="34" charset="0"/>
                        </a:rPr>
                        <a:t> is eaten to symbolise the cement that the slaves were forced to make for the Egyptians. This could be a mixture of nuts, apples, dates and </a:t>
                      </a:r>
                      <a:r>
                        <a:rPr lang="en-GB" sz="1200" kern="1200">
                          <a:solidFill>
                            <a:schemeClr val="tx1"/>
                          </a:solidFill>
                          <a:effectLst/>
                          <a:latin typeface="Arial" panose="020B0604020202020204" pitchFamily="34" charset="0"/>
                          <a:ea typeface="+mn-ea"/>
                          <a:cs typeface="Arial" panose="020B0604020202020204" pitchFamily="34" charset="0"/>
                        </a:rPr>
                        <a:t>sweet wine.</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There is also a </a:t>
                      </a:r>
                      <a:r>
                        <a:rPr lang="en-GB" sz="1200" b="1" i="1" kern="1200" dirty="0">
                          <a:solidFill>
                            <a:schemeClr val="tx1"/>
                          </a:solidFill>
                          <a:effectLst/>
                          <a:latin typeface="Arial" panose="020B0604020202020204" pitchFamily="34" charset="0"/>
                          <a:ea typeface="+mn-ea"/>
                          <a:cs typeface="Arial" panose="020B0604020202020204" pitchFamily="34" charset="0"/>
                        </a:rPr>
                        <a:t>roasted lamb shank bone</a:t>
                      </a:r>
                      <a:r>
                        <a:rPr lang="en-GB" sz="1200" kern="1200" dirty="0">
                          <a:solidFill>
                            <a:schemeClr val="tx1"/>
                          </a:solidFill>
                          <a:effectLst/>
                          <a:latin typeface="Arial" panose="020B0604020202020204" pitchFamily="34" charset="0"/>
                          <a:ea typeface="+mn-ea"/>
                          <a:cs typeface="Arial" panose="020B0604020202020204" pitchFamily="34" charset="0"/>
                        </a:rPr>
                        <a:t>, which is not eaten. This bone represents the lambs that were sacrificed in the Temple before it was destroyed.</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An </a:t>
                      </a:r>
                      <a:r>
                        <a:rPr lang="en-GB" sz="1200" b="1" i="1" kern="1200" dirty="0">
                          <a:solidFill>
                            <a:schemeClr val="tx1"/>
                          </a:solidFill>
                          <a:effectLst/>
                          <a:latin typeface="Arial" panose="020B0604020202020204" pitchFamily="34" charset="0"/>
                          <a:ea typeface="+mn-ea"/>
                          <a:cs typeface="Arial" panose="020B0604020202020204" pitchFamily="34" charset="0"/>
                        </a:rPr>
                        <a:t>egg is roasted</a:t>
                      </a:r>
                      <a:r>
                        <a:rPr lang="en-GB" sz="1200" kern="1200" dirty="0">
                          <a:solidFill>
                            <a:schemeClr val="tx1"/>
                          </a:solidFill>
                          <a:effectLst/>
                          <a:latin typeface="Arial" panose="020B0604020202020204" pitchFamily="34" charset="0"/>
                          <a:ea typeface="+mn-ea"/>
                          <a:cs typeface="Arial" panose="020B0604020202020204" pitchFamily="34" charset="0"/>
                        </a:rPr>
                        <a:t> as a symbol of new life, but this is also not eaten.</a:t>
                      </a:r>
                    </a:p>
                    <a:p>
                      <a:pPr marL="171450" indent="-171450">
                        <a:buFont typeface="Arial" panose="020B0604020202020204" pitchFamily="34" charset="0"/>
                        <a:buChar char="•"/>
                      </a:pPr>
                      <a:r>
                        <a:rPr lang="en-GB" sz="1200" b="1" i="1" kern="1200" dirty="0">
                          <a:solidFill>
                            <a:schemeClr val="tx1"/>
                          </a:solidFill>
                          <a:effectLst/>
                          <a:latin typeface="Arial" panose="020B0604020202020204" pitchFamily="34" charset="0"/>
                          <a:ea typeface="+mn-ea"/>
                          <a:cs typeface="Arial" panose="020B0604020202020204" pitchFamily="34" charset="0"/>
                        </a:rPr>
                        <a:t>Four glasses of wine</a:t>
                      </a:r>
                      <a:r>
                        <a:rPr lang="en-GB" sz="1200" kern="1200" dirty="0">
                          <a:solidFill>
                            <a:schemeClr val="tx1"/>
                          </a:solidFill>
                          <a:effectLst/>
                          <a:latin typeface="Arial" panose="020B0604020202020204" pitchFamily="34" charset="0"/>
                          <a:ea typeface="+mn-ea"/>
                          <a:cs typeface="Arial" panose="020B0604020202020204" pitchFamily="34" charset="0"/>
                        </a:rPr>
                        <a:t> are drunk during the meal to remember God’s four promises to Moses:</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“Say therefore to the people of Israel, ‘I am the Lord and I will bring you out from captivity; I will welcome you with an outstretched arm; I will make you my people and I will be your God.”</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A </a:t>
                      </a:r>
                      <a:r>
                        <a:rPr lang="en-GB" sz="1200" b="1" i="1" kern="1200" dirty="0">
                          <a:solidFill>
                            <a:schemeClr val="tx1"/>
                          </a:solidFill>
                          <a:effectLst/>
                          <a:latin typeface="Arial" panose="020B0604020202020204" pitchFamily="34" charset="0"/>
                          <a:ea typeface="+mn-ea"/>
                          <a:cs typeface="Arial" panose="020B0604020202020204" pitchFamily="34" charset="0"/>
                        </a:rPr>
                        <a:t>fifth cup</a:t>
                      </a:r>
                      <a:r>
                        <a:rPr lang="en-GB" sz="1200" kern="1200" dirty="0">
                          <a:solidFill>
                            <a:schemeClr val="tx1"/>
                          </a:solidFill>
                          <a:effectLst/>
                          <a:latin typeface="Arial" panose="020B0604020202020204" pitchFamily="34" charset="0"/>
                          <a:ea typeface="+mn-ea"/>
                          <a:cs typeface="Arial" panose="020B0604020202020204" pitchFamily="34" charset="0"/>
                        </a:rPr>
                        <a:t> is poured and left for the </a:t>
                      </a:r>
                      <a:r>
                        <a:rPr lang="en-GB" sz="1200" b="1" i="1" kern="1200" dirty="0">
                          <a:solidFill>
                            <a:schemeClr val="tx1"/>
                          </a:solidFill>
                          <a:effectLst/>
                          <a:latin typeface="Arial" panose="020B0604020202020204" pitchFamily="34" charset="0"/>
                          <a:ea typeface="+mn-ea"/>
                          <a:cs typeface="Arial" panose="020B0604020202020204" pitchFamily="34" charset="0"/>
                        </a:rPr>
                        <a:t>prophet Elijah</a:t>
                      </a:r>
                      <a:r>
                        <a:rPr lang="en-GB" sz="1200" kern="1200" dirty="0">
                          <a:solidFill>
                            <a:schemeClr val="tx1"/>
                          </a:solidFill>
                          <a:effectLst/>
                          <a:latin typeface="Arial" panose="020B0604020202020204" pitchFamily="34" charset="0"/>
                          <a:ea typeface="+mn-ea"/>
                          <a:cs typeface="Arial" panose="020B0604020202020204" pitchFamily="34" charset="0"/>
                        </a:rPr>
                        <a:t>, who some Jews believe will return to announce the arrival of the Messiah at Passover. An empty chair will also be left for Elijah at the dinner table.</a:t>
                      </a:r>
                      <a:endParaRPr lang="en-US" dirty="0"/>
                    </a:p>
                  </a:txBody>
                  <a:tcPr>
                    <a:lnT w="38100" cap="flat" cmpd="sng" algn="ctr">
                      <a:solidFill>
                        <a:schemeClr val="bg1"/>
                      </a:solidFill>
                      <a:prstDash val="solid"/>
                      <a:round/>
                      <a:headEnd type="none" w="med" len="med"/>
                      <a:tailEnd type="none" w="med" len="med"/>
                    </a:lnT>
                  </a:tcPr>
                </a:tc>
                <a:tc rowSpan="2" hMerge="1">
                  <a:txBody>
                    <a:bodyPr/>
                    <a:lstStyle/>
                    <a:p>
                      <a:endParaRPr lang="en-US"/>
                    </a:p>
                  </a:txBody>
                  <a:tcPr/>
                </a:tc>
                <a:extLst>
                  <a:ext uri="{0D108BD9-81ED-4DB2-BD59-A6C34878D82A}">
                    <a16:rowId xmlns:a16="http://schemas.microsoft.com/office/drawing/2014/main" val="1381987615"/>
                  </a:ext>
                </a:extLst>
              </a:tr>
              <a:tr h="1197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Arial" panose="020B0604020202020204" pitchFamily="34" charset="0"/>
                          <a:ea typeface="+mn-ea"/>
                          <a:cs typeface="Arial" panose="020B0604020202020204" pitchFamily="34" charset="0"/>
                        </a:rPr>
                        <a:t>Celebrating Passover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The Torah says to celebrate Passover for 7 days.</a:t>
                      </a:r>
                    </a:p>
                    <a:p>
                      <a:pPr marL="171450" lvl="0" indent="-171450">
                        <a:buFont typeface="Arial" panose="020B0604020202020204" pitchFamily="34" charset="0"/>
                        <a:buChar char="•"/>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On the first two nights of Passover, friends and family gather together for a </a:t>
                      </a:r>
                      <a:r>
                        <a:rPr lang="en-GB" sz="1200" b="0" i="0" u="none" strike="noStrike" kern="1200" dirty="0" err="1">
                          <a:solidFill>
                            <a:schemeClr val="tx1"/>
                          </a:solidFill>
                          <a:effectLst/>
                          <a:latin typeface="Arial" panose="020B0604020202020204" pitchFamily="34" charset="0"/>
                          <a:ea typeface="+mn-ea"/>
                          <a:cs typeface="Arial" panose="020B0604020202020204" pitchFamily="34" charset="0"/>
                        </a:rPr>
                        <a:t>seder</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 meal. Seder means order – a ritual is followed.</a:t>
                      </a:r>
                    </a:p>
                    <a:p>
                      <a:pPr marL="171450" lvl="0" indent="-171450">
                        <a:buFont typeface="Arial" panose="020B0604020202020204" pitchFamily="34" charset="0"/>
                        <a:buChar char="•"/>
                      </a:pP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The only type of bread that Jews will eat during Passover is a flat bread called </a:t>
                      </a:r>
                      <a:r>
                        <a:rPr lang="en-GB" sz="1200" b="1" i="1" u="none" strike="noStrike" kern="1200" dirty="0" err="1">
                          <a:solidFill>
                            <a:schemeClr val="tx1"/>
                          </a:solidFill>
                          <a:effectLst/>
                          <a:latin typeface="Arial" panose="020B0604020202020204" pitchFamily="34" charset="0"/>
                          <a:ea typeface="+mn-ea"/>
                          <a:cs typeface="Arial" panose="020B0604020202020204" pitchFamily="34" charset="0"/>
                        </a:rPr>
                        <a:t>matzot</a:t>
                      </a:r>
                      <a:r>
                        <a:rPr lang="en-GB" sz="1200" b="0" i="0" u="none" strike="noStrike" kern="1200" dirty="0">
                          <a:solidFill>
                            <a:schemeClr val="tx1"/>
                          </a:solidFill>
                          <a:effectLst/>
                          <a:latin typeface="Arial" panose="020B0604020202020204" pitchFamily="34" charset="0"/>
                          <a:ea typeface="+mn-ea"/>
                          <a:cs typeface="Arial" panose="020B0604020202020204" pitchFamily="34" charset="0"/>
                        </a:rPr>
                        <a:t>.</a:t>
                      </a:r>
                    </a:p>
                    <a:p>
                      <a:pPr marL="171450" indent="-171450">
                        <a:buFont typeface="Arial" panose="020B0604020202020204" pitchFamily="34" charset="0"/>
                        <a:buChar char="•"/>
                      </a:pPr>
                      <a:endParaRPr lang="en-GB" sz="1200" kern="1200" dirty="0">
                        <a:solidFill>
                          <a:schemeClr val="tx1"/>
                        </a:solidFill>
                        <a:effectLst/>
                        <a:latin typeface="Arial" panose="020B0604020202020204" pitchFamily="34" charset="0"/>
                        <a:ea typeface="+mn-ea"/>
                        <a:cs typeface="Arial" panose="020B0604020202020204" pitchFamily="34" charset="0"/>
                      </a:endParaRPr>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075200695"/>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242319" y="252887"/>
            <a:ext cx="3441968"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Festivals key </a:t>
            </a:r>
            <a:r>
              <a:rPr lang="en-US" b="1" dirty="0">
                <a:latin typeface="Arial" panose="020B0604020202020204" pitchFamily="34" charset="0"/>
                <a:cs typeface="Arial" panose="020B0604020202020204" pitchFamily="34" charset="0"/>
              </a:rPr>
              <a:t>facts</a:t>
            </a:r>
          </a:p>
          <a:p>
            <a:r>
              <a:rPr lang="en-US" b="1" dirty="0">
                <a:latin typeface="Arial" panose="020B0604020202020204" pitchFamily="34" charset="0"/>
                <a:cs typeface="Arial" panose="020B0604020202020204" pitchFamily="34" charset="0"/>
              </a:rPr>
              <a:t>Judaism - Passover (Pesach) </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668386"/>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B60C2C43-3D33-3F4B-8028-47F305DF87B9}"/>
              </a:ext>
            </a:extLst>
          </p:cNvPr>
          <p:cNvPicPr>
            <a:picLocks noChangeAspect="1"/>
          </p:cNvPicPr>
          <p:nvPr/>
        </p:nvPicPr>
        <p:blipFill rotWithShape="1">
          <a:blip r:embed="rId3"/>
          <a:srcRect l="34236" t="2083" r="37222" b="66250"/>
          <a:stretch/>
        </p:blipFill>
        <p:spPr>
          <a:xfrm>
            <a:off x="283002" y="140283"/>
            <a:ext cx="785531" cy="871538"/>
          </a:xfrm>
          <a:prstGeom prst="rect">
            <a:avLst/>
          </a:prstGeom>
        </p:spPr>
      </p:pic>
      <p:pic>
        <p:nvPicPr>
          <p:cNvPr id="3" name="Picture 2">
            <a:extLst>
              <a:ext uri="{FF2B5EF4-FFF2-40B4-BE49-F238E27FC236}">
                <a16:creationId xmlns:a16="http://schemas.microsoft.com/office/drawing/2014/main" id="{3491ABE3-7F92-074B-B3BA-AE13BC87AABE}"/>
              </a:ext>
            </a:extLst>
          </p:cNvPr>
          <p:cNvPicPr>
            <a:picLocks noChangeAspect="1"/>
          </p:cNvPicPr>
          <p:nvPr/>
        </p:nvPicPr>
        <p:blipFill rotWithShape="1">
          <a:blip r:embed="rId4"/>
          <a:srcRect t="13394" b="11939"/>
          <a:stretch/>
        </p:blipFill>
        <p:spPr>
          <a:xfrm>
            <a:off x="7506928" y="1258854"/>
            <a:ext cx="1951865" cy="1457393"/>
          </a:xfrm>
          <a:prstGeom prst="rect">
            <a:avLst/>
          </a:prstGeom>
        </p:spPr>
      </p:pic>
    </p:spTree>
    <p:extLst>
      <p:ext uri="{BB962C8B-B14F-4D97-AF65-F5344CB8AC3E}">
        <p14:creationId xmlns:p14="http://schemas.microsoft.com/office/powerpoint/2010/main" val="3379269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nvPr>
        </p:nvGraphicFramePr>
        <p:xfrm>
          <a:off x="244857" y="1344937"/>
          <a:ext cx="9428604" cy="5318191"/>
        </p:xfrm>
        <a:graphic>
          <a:graphicData uri="http://schemas.openxmlformats.org/drawingml/2006/table">
            <a:tbl>
              <a:tblPr firstRow="1" bandRow="1">
                <a:tableStyleId>{5940675A-B579-460E-94D1-54222C63F5DA}</a:tableStyleId>
              </a:tblPr>
              <a:tblGrid>
                <a:gridCol w="5834210">
                  <a:extLst>
                    <a:ext uri="{9D8B030D-6E8A-4147-A177-3AD203B41FA5}">
                      <a16:colId xmlns:a16="http://schemas.microsoft.com/office/drawing/2014/main" val="2819291962"/>
                    </a:ext>
                  </a:extLst>
                </a:gridCol>
                <a:gridCol w="3594394">
                  <a:extLst>
                    <a:ext uri="{9D8B030D-6E8A-4147-A177-3AD203B41FA5}">
                      <a16:colId xmlns:a16="http://schemas.microsoft.com/office/drawing/2014/main" val="2376930735"/>
                    </a:ext>
                  </a:extLst>
                </a:gridCol>
              </a:tblGrid>
              <a:tr h="1203391">
                <a:tc gridSpan="2">
                  <a:txBody>
                    <a:bodyPr/>
                    <a:lstStyle/>
                    <a:p>
                      <a:pPr marL="0" lvl="0" indent="0">
                        <a:buFontTx/>
                        <a:buNone/>
                      </a:pPr>
                      <a:r>
                        <a:rPr lang="en-GB" sz="1200" b="1" kern="1200" dirty="0">
                          <a:solidFill>
                            <a:schemeClr val="tx1"/>
                          </a:solidFill>
                          <a:effectLst/>
                          <a:latin typeface="Arial" panose="020B0604020202020204" pitchFamily="34" charset="0"/>
                          <a:ea typeface="+mn-ea"/>
                          <a:cs typeface="Arial" panose="020B0604020202020204" pitchFamily="34" charset="0"/>
                        </a:rPr>
                        <a:t>What do Buddhists remember at Wesak?</a:t>
                      </a:r>
                    </a:p>
                    <a:p>
                      <a:pPr marL="0" lvl="0" indent="0">
                        <a:buFontTx/>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Wesak is the most important festival for many Buddhists. In Western countries it is often called </a:t>
                      </a:r>
                      <a:r>
                        <a:rPr lang="en-GB" sz="1200" b="1" i="1" kern="1200" dirty="0">
                          <a:solidFill>
                            <a:schemeClr val="tx1"/>
                          </a:solidFill>
                          <a:effectLst/>
                          <a:latin typeface="Arial" panose="020B0604020202020204" pitchFamily="34" charset="0"/>
                          <a:ea typeface="+mn-ea"/>
                          <a:cs typeface="Arial" panose="020B0604020202020204" pitchFamily="34" charset="0"/>
                        </a:rPr>
                        <a:t>‘Buddha Day’</a:t>
                      </a:r>
                      <a:r>
                        <a:rPr lang="en-GB" sz="1200" kern="1200" dirty="0">
                          <a:solidFill>
                            <a:schemeClr val="tx1"/>
                          </a:solidFill>
                          <a:effectLst/>
                          <a:latin typeface="Arial" panose="020B0604020202020204" pitchFamily="34" charset="0"/>
                          <a:ea typeface="+mn-ea"/>
                          <a:cs typeface="Arial" panose="020B0604020202020204" pitchFamily="34" charset="0"/>
                        </a:rPr>
                        <a:t>.</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 festival is a time to remember the Buddha’s birth, his enlightenment (nirvana) and his death (</a:t>
                      </a:r>
                      <a:r>
                        <a:rPr lang="en-GB" sz="1200" kern="1200" dirty="0" err="1">
                          <a:solidFill>
                            <a:schemeClr val="tx1"/>
                          </a:solidFill>
                          <a:effectLst/>
                          <a:latin typeface="Arial" panose="020B0604020202020204" pitchFamily="34" charset="0"/>
                          <a:ea typeface="+mn-ea"/>
                          <a:cs typeface="Arial" panose="020B0604020202020204" pitchFamily="34" charset="0"/>
                        </a:rPr>
                        <a:t>parinirvana</a:t>
                      </a:r>
                      <a:r>
                        <a:rPr lang="en-GB" sz="1200" kern="1200" dirty="0">
                          <a:solidFill>
                            <a:schemeClr val="tx1"/>
                          </a:solidFill>
                          <a:effectLst/>
                          <a:latin typeface="Arial" panose="020B0604020202020204" pitchFamily="34" charset="0"/>
                          <a:ea typeface="+mn-ea"/>
                          <a:cs typeface="Arial" panose="020B0604020202020204" pitchFamily="34" charset="0"/>
                        </a:rPr>
                        <a:t>).</a:t>
                      </a:r>
                    </a:p>
                    <a:p>
                      <a:pPr marL="171450" indent="-171450">
                        <a:buFont typeface="Arial" panose="020B0604020202020204" pitchFamily="34" charset="0"/>
                        <a:buChar char="•"/>
                      </a:pPr>
                      <a:r>
                        <a:rPr lang="en-GB" sz="1200" kern="1200" dirty="0">
                          <a:solidFill>
                            <a:schemeClr val="tx1"/>
                          </a:solidFill>
                          <a:effectLst/>
                          <a:latin typeface="Arial" panose="020B0604020202020204" pitchFamily="34" charset="0"/>
                          <a:ea typeface="+mn-ea"/>
                          <a:cs typeface="Arial" panose="020B0604020202020204" pitchFamily="34" charset="0"/>
                        </a:rPr>
                        <a:t>There is no fixed date for Wesak and it is celebrated at different times in different countries.</a:t>
                      </a:r>
                    </a:p>
                  </a:txBody>
                  <a:tcPr/>
                </a:tc>
                <a:tc hMerge="1">
                  <a:txBody>
                    <a:bodyPr/>
                    <a:lstStyle/>
                    <a:p>
                      <a:endParaRPr lang="en-US"/>
                    </a:p>
                  </a:txBody>
                  <a:tcPr/>
                </a:tc>
                <a:extLst>
                  <a:ext uri="{0D108BD9-81ED-4DB2-BD59-A6C34878D82A}">
                    <a16:rowId xmlns:a16="http://schemas.microsoft.com/office/drawing/2014/main" val="1759422556"/>
                  </a:ext>
                </a:extLst>
              </a:tr>
              <a:tr h="2286000">
                <a:tc>
                  <a:txBody>
                    <a:bodyPr/>
                    <a:lstStyle/>
                    <a:p>
                      <a:pPr>
                        <a:spcAft>
                          <a:spcPts val="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do Buddhists do at Wesak?</a:t>
                      </a:r>
                    </a:p>
                    <a:p>
                      <a:pPr>
                        <a:spcAft>
                          <a:spcPts val="0"/>
                        </a:spcAft>
                      </a:pP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spcAft>
                          <a:spcPts val="0"/>
                        </a:spcAft>
                        <a:buFont typeface="Arial" panose="020B0604020202020204" pitchFamily="34" charset="0"/>
                        <a:buChar char="•"/>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Many Buddhists will clean and decorate their homes.</a:t>
                      </a:r>
                    </a:p>
                    <a:p>
                      <a:pPr marL="171450" indent="-171450">
                        <a:spcAft>
                          <a:spcPts val="0"/>
                        </a:spcAft>
                        <a:buFont typeface="Arial" panose="020B0604020202020204" pitchFamily="34" charset="0"/>
                        <a:buChar char="•"/>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many countries, Buddhists visit their nearest temple or monastery for services and teaching.</a:t>
                      </a:r>
                    </a:p>
                    <a:p>
                      <a:pPr marL="171450" indent="-171450">
                        <a:spcAft>
                          <a:spcPts val="0"/>
                        </a:spcAft>
                        <a:buFont typeface="Arial" panose="020B0604020202020204" pitchFamily="34" charset="0"/>
                        <a:buChar char="•"/>
                      </a:pPr>
                      <a:r>
                        <a:rPr lang="en-GB" sz="12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Monks give talks</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and lead the </a:t>
                      </a:r>
                      <a:r>
                        <a:rPr lang="en-GB" sz="12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chanting of mantras</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including the Three Jewels.</a:t>
                      </a:r>
                    </a:p>
                    <a:p>
                      <a:pPr marL="171450" indent="-171450">
                        <a:spcAft>
                          <a:spcPts val="0"/>
                        </a:spcAft>
                        <a:buFont typeface="Arial" panose="020B0604020202020204" pitchFamily="34" charset="0"/>
                        <a:buChar char="•"/>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laity bring </a:t>
                      </a:r>
                      <a:r>
                        <a:rPr lang="en-GB" sz="12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gifts of flowers, rice, candles and incense</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which are placed by statues of the Buddha. This is to show respect and gratitude to the Buddha for his life and teachings,</a:t>
                      </a:r>
                    </a:p>
                    <a:p>
                      <a:pPr marL="171450" indent="-171450">
                        <a:spcAft>
                          <a:spcPts val="0"/>
                        </a:spcAft>
                        <a:buFont typeface="Arial" panose="020B0604020202020204" pitchFamily="34" charset="0"/>
                        <a:buChar char="•"/>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Some Buddhists also </a:t>
                      </a:r>
                      <a:r>
                        <a:rPr lang="en-GB" sz="12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pour water</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over a statue of the Buddha. This is called ‘The Bathing of the Buddha’.</a:t>
                      </a:r>
                    </a:p>
                    <a:p>
                      <a:pPr marL="171450" indent="-171450">
                        <a:spcAft>
                          <a:spcPts val="0"/>
                        </a:spcAft>
                        <a:buFont typeface="Arial" panose="020B0604020202020204" pitchFamily="34" charset="0"/>
                        <a:buChar char="•"/>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Bathing of the Buddha symbolises the washing away of one’s past misdeeds and is a reminder to Buddhists to purify their own minds from greed, hate and ignorance.</a:t>
                      </a:r>
                    </a:p>
                    <a:p>
                      <a:pPr marL="171450" indent="-171450">
                        <a:spcAft>
                          <a:spcPts val="0"/>
                        </a:spcAft>
                        <a:buFont typeface="Arial" panose="020B0604020202020204" pitchFamily="34" charset="0"/>
                        <a:buChar char="•"/>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some countries, Buddhists will release caged birds. This represents letting go of troubles and wishing that all beings are well and happy.</a:t>
                      </a:r>
                    </a:p>
                    <a:p>
                      <a:pPr marL="171450" indent="-171450">
                        <a:spcAft>
                          <a:spcPts val="0"/>
                        </a:spcAft>
                        <a:buFont typeface="Arial" panose="020B0604020202020204" pitchFamily="34" charset="0"/>
                        <a:buChar char="•"/>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Thailand and Indonesia, special Wesak lanterns are made from paper and wood.</a:t>
                      </a:r>
                    </a:p>
                    <a:p>
                      <a:pPr marL="171450" indent="-171450">
                        <a:spcAft>
                          <a:spcPts val="0"/>
                        </a:spcAft>
                        <a:buFont typeface="Arial" panose="020B0604020202020204" pitchFamily="34" charset="0"/>
                        <a:buChar char="•"/>
                      </a:pPr>
                      <a:endParaRPr lang="en-GB"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spcAft>
                          <a:spcPts val="0"/>
                        </a:spcAft>
                        <a:buFont typeface="Arial" panose="020B0604020202020204" pitchFamily="34" charset="0"/>
                        <a:buChar char="•"/>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Many Buddhists will </a:t>
                      </a:r>
                      <a:r>
                        <a:rPr lang="en-GB" sz="12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donate to charity</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or give free food and drink to those in need.</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a:lnR w="38100" cap="flat" cmpd="sng" algn="ctr">
                      <a:solidFill>
                        <a:schemeClr val="bg1"/>
                      </a:solidFill>
                      <a:prstDash val="solid"/>
                      <a:round/>
                      <a:headEnd type="none" w="med" len="med"/>
                      <a:tailEnd type="none" w="med" len="med"/>
                    </a:lnR>
                  </a:tcPr>
                </a:tc>
                <a:tc>
                  <a:txBody>
                    <a:bodyPr/>
                    <a:lstStyle/>
                    <a:p>
                      <a:pPr marL="171450" indent="-171450">
                        <a:spcAft>
                          <a:spcPts val="0"/>
                        </a:spcAft>
                        <a:buFont typeface="Arial" panose="020B0604020202020204" pitchFamily="34" charset="0"/>
                        <a:buChar char="•"/>
                      </a:pP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381987615"/>
                  </a:ext>
                </a:extLst>
              </a:tr>
            </a:tbl>
          </a:graphicData>
        </a:graphic>
      </p:graphicFrame>
      <p:sp>
        <p:nvSpPr>
          <p:cNvPr id="7" name="TextBox 6">
            <a:extLst>
              <a:ext uri="{FF2B5EF4-FFF2-40B4-BE49-F238E27FC236}">
                <a16:creationId xmlns:a16="http://schemas.microsoft.com/office/drawing/2014/main" id="{BA731F4B-99C4-2C44-B5A0-D1E5D98DBF6A}"/>
              </a:ext>
            </a:extLst>
          </p:cNvPr>
          <p:cNvSpPr txBox="1"/>
          <p:nvPr/>
        </p:nvSpPr>
        <p:spPr>
          <a:xfrm>
            <a:off x="1242319" y="252887"/>
            <a:ext cx="2967544"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Year 8 Festivals key </a:t>
            </a:r>
            <a:r>
              <a:rPr lang="en-US" b="1" dirty="0">
                <a:latin typeface="Arial" panose="020B0604020202020204" pitchFamily="34" charset="0"/>
                <a:cs typeface="Arial" panose="020B0604020202020204" pitchFamily="34" charset="0"/>
              </a:rPr>
              <a:t>facts</a:t>
            </a:r>
          </a:p>
          <a:p>
            <a:r>
              <a:rPr lang="en-US" b="1" dirty="0" smtClean="0">
                <a:latin typeface="Arial" panose="020B0604020202020204" pitchFamily="34" charset="0"/>
                <a:cs typeface="Arial" panose="020B0604020202020204" pitchFamily="34" charset="0"/>
              </a:rPr>
              <a:t>Buddhism - </a:t>
            </a:r>
            <a:r>
              <a:rPr lang="en-US" b="1" dirty="0" err="1" smtClean="0">
                <a:latin typeface="Arial" panose="020B0604020202020204" pitchFamily="34" charset="0"/>
                <a:cs typeface="Arial" panose="020B0604020202020204" pitchFamily="34" charset="0"/>
              </a:rPr>
              <a:t>Wesak</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5BA30F-B7C3-1044-8A24-BE1742A35FE4}"/>
              </a:ext>
            </a:extLst>
          </p:cNvPr>
          <p:cNvSpPr/>
          <p:nvPr/>
        </p:nvSpPr>
        <p:spPr>
          <a:xfrm>
            <a:off x="4953000" y="668386"/>
            <a:ext cx="4765431" cy="461665"/>
          </a:xfrm>
          <a:prstGeom prst="rect">
            <a:avLst/>
          </a:prstGeom>
        </p:spPr>
        <p:txBody>
          <a:bodyPr wrap="square">
            <a:spAutoFit/>
          </a:bodyPr>
          <a:lstStyle/>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dirty="0">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4C613FC2-885D-DA48-80E4-66E06EBC1D64}"/>
              </a:ext>
            </a:extLst>
          </p:cNvPr>
          <p:cNvPicPr>
            <a:picLocks noChangeAspect="1"/>
          </p:cNvPicPr>
          <p:nvPr/>
        </p:nvPicPr>
        <p:blipFill rotWithShape="1">
          <a:blip r:embed="rId2"/>
          <a:srcRect l="32361" t="35417" r="35764" b="32708"/>
          <a:stretch/>
        </p:blipFill>
        <p:spPr>
          <a:xfrm>
            <a:off x="238533" y="137416"/>
            <a:ext cx="877272" cy="877272"/>
          </a:xfrm>
          <a:prstGeom prst="rect">
            <a:avLst/>
          </a:prstGeom>
        </p:spPr>
      </p:pic>
      <p:pic>
        <p:nvPicPr>
          <p:cNvPr id="10" name="Picture 9">
            <a:extLst>
              <a:ext uri="{FF2B5EF4-FFF2-40B4-BE49-F238E27FC236}">
                <a16:creationId xmlns:a16="http://schemas.microsoft.com/office/drawing/2014/main" id="{034BC5C6-5218-2B40-9402-82513FB44903}"/>
              </a:ext>
            </a:extLst>
          </p:cNvPr>
          <p:cNvPicPr>
            <a:picLocks noChangeAspect="1"/>
          </p:cNvPicPr>
          <p:nvPr/>
        </p:nvPicPr>
        <p:blipFill rotWithShape="1">
          <a:blip r:embed="rId3"/>
          <a:srcRect t="6940" b="4417"/>
          <a:stretch/>
        </p:blipFill>
        <p:spPr>
          <a:xfrm>
            <a:off x="6405033" y="2626439"/>
            <a:ext cx="3047999" cy="2026381"/>
          </a:xfrm>
          <a:prstGeom prst="rect">
            <a:avLst/>
          </a:prstGeom>
        </p:spPr>
      </p:pic>
      <p:pic>
        <p:nvPicPr>
          <p:cNvPr id="11" name="Picture 10">
            <a:extLst>
              <a:ext uri="{FF2B5EF4-FFF2-40B4-BE49-F238E27FC236}">
                <a16:creationId xmlns:a16="http://schemas.microsoft.com/office/drawing/2014/main" id="{D48EACDE-67D9-B140-A017-BED307EC2B9D}"/>
              </a:ext>
            </a:extLst>
          </p:cNvPr>
          <p:cNvPicPr>
            <a:picLocks noChangeAspect="1"/>
          </p:cNvPicPr>
          <p:nvPr/>
        </p:nvPicPr>
        <p:blipFill>
          <a:blip r:embed="rId4"/>
          <a:stretch>
            <a:fillRect/>
          </a:stretch>
        </p:blipFill>
        <p:spPr>
          <a:xfrm>
            <a:off x="6405034" y="4743574"/>
            <a:ext cx="3048000" cy="1828800"/>
          </a:xfrm>
          <a:prstGeom prst="rect">
            <a:avLst/>
          </a:prstGeom>
        </p:spPr>
      </p:pic>
    </p:spTree>
    <p:extLst>
      <p:ext uri="{BB962C8B-B14F-4D97-AF65-F5344CB8AC3E}">
        <p14:creationId xmlns:p14="http://schemas.microsoft.com/office/powerpoint/2010/main" val="16535223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EA78415DCD074891C997B4550B76E7" ma:contentTypeVersion="14" ma:contentTypeDescription="Create a new document." ma:contentTypeScope="" ma:versionID="186fb885255cb23ff794fff1e464d2db">
  <xsd:schema xmlns:xsd="http://www.w3.org/2001/XMLSchema" xmlns:xs="http://www.w3.org/2001/XMLSchema" xmlns:p="http://schemas.microsoft.com/office/2006/metadata/properties" xmlns:ns2="65aa2c83-cde2-4380-8dec-bf38375bafc8" xmlns:ns3="c3bf1fe9-ad94-459f-92e3-0925f1233f55" targetNamespace="http://schemas.microsoft.com/office/2006/metadata/properties" ma:root="true" ma:fieldsID="ca16c9a7476140cb136d5cea76d8ea24" ns2:_="" ns3:_="">
    <xsd:import namespace="65aa2c83-cde2-4380-8dec-bf38375bafc8"/>
    <xsd:import namespace="c3bf1fe9-ad94-459f-92e3-0925f1233f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aa2c83-cde2-4380-8dec-bf38375baf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c759e9e-bede-4528-92cc-6ba15c182e7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bf1fe9-ad94-459f-92e3-0925f1233f5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700d076-9add-4522-96d4-309f3a68d082}" ma:internalName="TaxCatchAll" ma:showField="CatchAllData" ma:web="c3bf1fe9-ad94-459f-92e3-0925f1233f5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7D1B39-20B2-49B1-9FE8-3B3FE7785096}"/>
</file>

<file path=customXml/itemProps2.xml><?xml version="1.0" encoding="utf-8"?>
<ds:datastoreItem xmlns:ds="http://schemas.openxmlformats.org/officeDocument/2006/customXml" ds:itemID="{28907F77-F19E-457D-8D40-1EDF02D20539}"/>
</file>

<file path=docProps/app.xml><?xml version="1.0" encoding="utf-8"?>
<Properties xmlns="http://schemas.openxmlformats.org/officeDocument/2006/extended-properties" xmlns:vt="http://schemas.openxmlformats.org/officeDocument/2006/docPropsVTypes">
  <Template>Office Theme</Template>
  <TotalTime>408</TotalTime>
  <Words>7913</Words>
  <Application>Microsoft Office PowerPoint</Application>
  <PresentationFormat>A4 Paper (210x297 mm)</PresentationFormat>
  <Paragraphs>518</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Katharine Hutchinson</dc:creator>
  <cp:lastModifiedBy>Sayful Alam</cp:lastModifiedBy>
  <cp:revision>44</cp:revision>
  <cp:lastPrinted>2019-07-14T12:44:21Z</cp:lastPrinted>
  <dcterms:created xsi:type="dcterms:W3CDTF">2019-07-14T09:22:21Z</dcterms:created>
  <dcterms:modified xsi:type="dcterms:W3CDTF">2021-06-15T09:52:09Z</dcterms:modified>
</cp:coreProperties>
</file>