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3E069-9F29-30B2-52D4-03D0B370827A}" v="6" dt="2021-09-06T11:51:32.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snapToObjects="1">
      <p:cViewPr varScale="1">
        <p:scale>
          <a:sx n="69" d="100"/>
          <a:sy n="69"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F57B1A5E-D58C-AC46-9225-DE7686AFFB1C}"/>
    <pc:docChg chg="modSld">
      <pc:chgData name="Katharine Hutchinson" userId="c635759b-9870-4c5e-865d-c7e64a25b5dd" providerId="ADAL" clId="{F57B1A5E-D58C-AC46-9225-DE7686AFFB1C}" dt="2019-08-27T15:19:13.984" v="31" actId="20577"/>
      <pc:docMkLst>
        <pc:docMk/>
      </pc:docMkLst>
      <pc:sldChg chg="modSp">
        <pc:chgData name="Katharine Hutchinson" userId="c635759b-9870-4c5e-865d-c7e64a25b5dd" providerId="ADAL" clId="{F57B1A5E-D58C-AC46-9225-DE7686AFFB1C}" dt="2019-07-30T18:42:40.845" v="4" actId="20577"/>
        <pc:sldMkLst>
          <pc:docMk/>
          <pc:sldMk cId="2219558100" sldId="261"/>
        </pc:sldMkLst>
        <pc:graphicFrameChg chg="modGraphic">
          <ac:chgData name="Katharine Hutchinson" userId="c635759b-9870-4c5e-865d-c7e64a25b5dd" providerId="ADAL" clId="{F57B1A5E-D58C-AC46-9225-DE7686AFFB1C}" dt="2019-07-30T18:42:40.845" v="4" actId="20577"/>
          <ac:graphicFrameMkLst>
            <pc:docMk/>
            <pc:sldMk cId="2219558100" sldId="261"/>
            <ac:graphicFrameMk id="4" creationId="{A99609F5-9CF7-094D-BB90-C90D0B5C74E1}"/>
          </ac:graphicFrameMkLst>
        </pc:graphicFrameChg>
      </pc:sldChg>
      <pc:sldChg chg="modSp">
        <pc:chgData name="Katharine Hutchinson" userId="c635759b-9870-4c5e-865d-c7e64a25b5dd" providerId="ADAL" clId="{F57B1A5E-D58C-AC46-9225-DE7686AFFB1C}" dt="2019-08-27T15:19:13.984" v="31" actId="20577"/>
        <pc:sldMkLst>
          <pc:docMk/>
          <pc:sldMk cId="1830924650" sldId="262"/>
        </pc:sldMkLst>
        <pc:graphicFrameChg chg="modGraphic">
          <ac:chgData name="Katharine Hutchinson" userId="c635759b-9870-4c5e-865d-c7e64a25b5dd" providerId="ADAL" clId="{F57B1A5E-D58C-AC46-9225-DE7686AFFB1C}" dt="2019-08-27T15:19:13.984" v="31" actId="20577"/>
          <ac:graphicFrameMkLst>
            <pc:docMk/>
            <pc:sldMk cId="1830924650" sldId="262"/>
            <ac:graphicFrameMk id="4" creationId="{EF28C6CF-8E06-8444-8709-FE868A7B1DB4}"/>
          </ac:graphicFrameMkLst>
        </pc:graphicFrameChg>
      </pc:sldChg>
    </pc:docChg>
  </pc:docChgLst>
  <pc:docChgLst>
    <pc:chgData name="Thomas Ware" userId="S::tware@ccc.tela.org.uk::5aa1615b-c83e-4d6d-b094-b4df80a9cc4d" providerId="AD" clId="Web-{0803E069-9F29-30B2-52D4-03D0B370827A}"/>
    <pc:docChg chg="modSld">
      <pc:chgData name="Thomas Ware" userId="S::tware@ccc.tela.org.uk::5aa1615b-c83e-4d6d-b094-b4df80a9cc4d" providerId="AD" clId="Web-{0803E069-9F29-30B2-52D4-03D0B370827A}" dt="2021-09-06T11:51:31.938" v="1"/>
      <pc:docMkLst>
        <pc:docMk/>
      </pc:docMkLst>
      <pc:sldChg chg="modSp">
        <pc:chgData name="Thomas Ware" userId="S::tware@ccc.tela.org.uk::5aa1615b-c83e-4d6d-b094-b4df80a9cc4d" providerId="AD" clId="Web-{0803E069-9F29-30B2-52D4-03D0B370827A}" dt="2021-09-06T11:51:31.938" v="1"/>
        <pc:sldMkLst>
          <pc:docMk/>
          <pc:sldMk cId="2219558100" sldId="261"/>
        </pc:sldMkLst>
        <pc:graphicFrameChg chg="mod modGraphic">
          <ac:chgData name="Thomas Ware" userId="S::tware@ccc.tela.org.uk::5aa1615b-c83e-4d6d-b094-b4df80a9cc4d" providerId="AD" clId="Web-{0803E069-9F29-30B2-52D4-03D0B370827A}" dt="2021-09-06T11:51:31.938" v="1"/>
          <ac:graphicFrameMkLst>
            <pc:docMk/>
            <pc:sldMk cId="2219558100" sldId="261"/>
            <ac:graphicFrameMk id="4" creationId="{A99609F5-9CF7-094D-BB90-C90D0B5C74E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9/6/2021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2523482805"/>
              </p:ext>
            </p:extLst>
          </p:nvPr>
        </p:nvGraphicFramePr>
        <p:xfrm>
          <a:off x="283002" y="1103758"/>
          <a:ext cx="9412531" cy="5303520"/>
        </p:xfrm>
        <a:graphic>
          <a:graphicData uri="http://schemas.openxmlformats.org/drawingml/2006/table">
            <a:tbl>
              <a:tblPr firstRow="1" bandRow="1">
                <a:tableStyleId>{5940675A-B579-460E-94D1-54222C63F5DA}</a:tableStyleId>
              </a:tblPr>
              <a:tblGrid>
                <a:gridCol w="5661148">
                  <a:extLst>
                    <a:ext uri="{9D8B030D-6E8A-4147-A177-3AD203B41FA5}">
                      <a16:colId xmlns:a16="http://schemas.microsoft.com/office/drawing/2014/main" val="2819291962"/>
                    </a:ext>
                  </a:extLst>
                </a:gridCol>
                <a:gridCol w="3751383">
                  <a:extLst>
                    <a:ext uri="{9D8B030D-6E8A-4147-A177-3AD203B41FA5}">
                      <a16:colId xmlns:a16="http://schemas.microsoft.com/office/drawing/2014/main" val="2243296876"/>
                    </a:ext>
                  </a:extLst>
                </a:gridCol>
              </a:tblGrid>
              <a:tr h="402568">
                <a:tc gridSpan="2">
                  <a:txBody>
                    <a:bodyPr/>
                    <a:lstStyle/>
                    <a:p>
                      <a:r>
                        <a:rPr lang="en-US" sz="1200" b="1" dirty="0">
                          <a:latin typeface="Arial" panose="020B0604020202020204" pitchFamily="34" charset="0"/>
                          <a:cs typeface="Arial" panose="020B0604020202020204" pitchFamily="34" charset="0"/>
                        </a:rPr>
                        <a:t>Sikhism</a:t>
                      </a:r>
                    </a:p>
                    <a:p>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People who follow Sikhism are called </a:t>
                      </a:r>
                      <a:r>
                        <a:rPr lang="en-GB" sz="1200" b="1" i="1" kern="1200" dirty="0">
                          <a:solidFill>
                            <a:schemeClr val="tx1"/>
                          </a:solidFill>
                          <a:effectLst/>
                          <a:latin typeface="Arial" panose="020B0604020202020204" pitchFamily="34" charset="0"/>
                          <a:ea typeface="+mn-ea"/>
                          <a:cs typeface="Arial" panose="020B0604020202020204" pitchFamily="34" charset="0"/>
                        </a:rPr>
                        <a:t>Sikhs</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Sikh place of worship is called a </a:t>
                      </a:r>
                      <a:r>
                        <a:rPr lang="en-GB" sz="1200" b="1" i="1" kern="1200" dirty="0">
                          <a:solidFill>
                            <a:schemeClr val="tx1"/>
                          </a:solidFill>
                          <a:effectLst/>
                          <a:latin typeface="Arial" panose="020B0604020202020204" pitchFamily="34" charset="0"/>
                          <a:ea typeface="+mn-ea"/>
                          <a:cs typeface="Arial" panose="020B0604020202020204" pitchFamily="34" charset="0"/>
                        </a:rPr>
                        <a:t>Gurdwara</a:t>
                      </a:r>
                      <a:r>
                        <a:rPr lang="en-GB" sz="1200" kern="1200" dirty="0">
                          <a:solidFill>
                            <a:schemeClr val="tx1"/>
                          </a:solidFill>
                          <a:effectLst/>
                          <a:latin typeface="Arial" panose="020B0604020202020204" pitchFamily="34" charset="0"/>
                          <a:ea typeface="+mn-ea"/>
                          <a:cs typeface="Arial" panose="020B0604020202020204" pitchFamily="34" charset="0"/>
                        </a:rPr>
                        <a:t>. Gurdwara means doorway to the Guru.</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are </a:t>
                      </a:r>
                      <a:r>
                        <a:rPr lang="en-GB" sz="1200" b="1" i="1" kern="1200" dirty="0">
                          <a:solidFill>
                            <a:schemeClr val="tx1"/>
                          </a:solidFill>
                          <a:effectLst/>
                          <a:latin typeface="Arial" panose="020B0604020202020204" pitchFamily="34" charset="0"/>
                          <a:ea typeface="+mn-ea"/>
                          <a:cs typeface="Arial" panose="020B0604020202020204" pitchFamily="34" charset="0"/>
                        </a:rPr>
                        <a:t>monotheists</a:t>
                      </a:r>
                      <a:r>
                        <a:rPr lang="en-GB" sz="1200" kern="1200" dirty="0">
                          <a:solidFill>
                            <a:schemeClr val="tx1"/>
                          </a:solidFill>
                          <a:effectLst/>
                          <a:latin typeface="Arial" panose="020B0604020202020204" pitchFamily="34" charset="0"/>
                          <a:ea typeface="+mn-ea"/>
                          <a:cs typeface="Arial" panose="020B0604020202020204" pitchFamily="34" charset="0"/>
                        </a:rPr>
                        <a:t> – they believe that there is only one God. The words </a:t>
                      </a:r>
                      <a:r>
                        <a:rPr lang="en-GB" sz="1200" b="1" i="1" kern="1200" dirty="0" err="1">
                          <a:solidFill>
                            <a:schemeClr val="tx1"/>
                          </a:solidFill>
                          <a:effectLst/>
                          <a:latin typeface="Arial" panose="020B0604020202020204" pitchFamily="34" charset="0"/>
                          <a:ea typeface="+mn-ea"/>
                          <a:cs typeface="Arial" panose="020B0604020202020204" pitchFamily="34" charset="0"/>
                        </a:rPr>
                        <a:t>Ik</a:t>
                      </a:r>
                      <a:r>
                        <a:rPr lang="en-GB" sz="1200" b="1" i="1" kern="1200" dirty="0">
                          <a:solidFill>
                            <a:schemeClr val="tx1"/>
                          </a:solidFill>
                          <a:effectLst/>
                          <a:latin typeface="Arial" panose="020B0604020202020204" pitchFamily="34" charset="0"/>
                          <a:ea typeface="+mn-ea"/>
                          <a:cs typeface="Arial" panose="020B0604020202020204" pitchFamily="34" charset="0"/>
                        </a:rPr>
                        <a:t> Onkar</a:t>
                      </a:r>
                      <a:r>
                        <a:rPr lang="en-GB" sz="1200" kern="1200" dirty="0">
                          <a:solidFill>
                            <a:schemeClr val="tx1"/>
                          </a:solidFill>
                          <a:effectLst/>
                          <a:latin typeface="Arial" panose="020B0604020202020204" pitchFamily="34" charset="0"/>
                          <a:ea typeface="+mn-ea"/>
                          <a:cs typeface="Arial" panose="020B0604020202020204" pitchFamily="34" charset="0"/>
                        </a:rPr>
                        <a:t>, which mean there is only one God, are often displayed inside gurdwaras or in people’s homes.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God loves everyone </a:t>
                      </a:r>
                      <a:r>
                        <a:rPr lang="en-GB" sz="1200" b="1" i="1" kern="1200" dirty="0">
                          <a:solidFill>
                            <a:schemeClr val="tx1"/>
                          </a:solidFill>
                          <a:effectLst/>
                          <a:latin typeface="Arial" panose="020B0604020202020204" pitchFamily="34" charset="0"/>
                          <a:ea typeface="+mn-ea"/>
                          <a:cs typeface="Arial" panose="020B0604020202020204" pitchFamily="34" charset="0"/>
                        </a:rPr>
                        <a:t>equally</a:t>
                      </a:r>
                      <a:r>
                        <a:rPr lang="en-GB" sz="1200" kern="1200" dirty="0">
                          <a:solidFill>
                            <a:schemeClr val="tx1"/>
                          </a:solidFill>
                          <a:effectLst/>
                          <a:latin typeface="Arial" panose="020B0604020202020204" pitchFamily="34" charset="0"/>
                          <a:ea typeface="+mn-ea"/>
                          <a:cs typeface="Arial" panose="020B0604020202020204" pitchFamily="34" charset="0"/>
                        </a:rPr>
                        <a:t>, no matter how they worship him.</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Sikh holy book is called the </a:t>
                      </a:r>
                      <a:r>
                        <a:rPr lang="en-US" sz="1200" b="1" i="1" dirty="0">
                          <a:latin typeface="Arial" panose="020B0604020202020204" pitchFamily="34" charset="0"/>
                          <a:cs typeface="Arial" panose="020B0604020202020204" pitchFamily="34" charset="0"/>
                        </a:rPr>
                        <a:t>Guru </a:t>
                      </a:r>
                      <a:r>
                        <a:rPr lang="en-US" sz="1200" b="1" i="1" dirty="0" err="1">
                          <a:latin typeface="Arial" panose="020B0604020202020204" pitchFamily="34" charset="0"/>
                          <a:cs typeface="Arial" panose="020B0604020202020204" pitchFamily="34" charset="0"/>
                        </a:rPr>
                        <a:t>Granth</a:t>
                      </a:r>
                      <a:r>
                        <a:rPr lang="en-US" sz="1200" b="1" i="1" dirty="0">
                          <a:latin typeface="Arial" panose="020B0604020202020204" pitchFamily="34" charset="0"/>
                          <a:cs typeface="Arial" panose="020B0604020202020204" pitchFamily="34" charset="0"/>
                        </a:rPr>
                        <a:t> Sahib</a:t>
                      </a:r>
                      <a:r>
                        <a:rPr lang="en-US"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370840">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What do Sikhs believe about God?</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b="1" i="1" kern="1200" dirty="0" err="1">
                          <a:solidFill>
                            <a:schemeClr val="tx1"/>
                          </a:solidFill>
                          <a:effectLst/>
                          <a:latin typeface="Arial" panose="020B0604020202020204" pitchFamily="34" charset="0"/>
                          <a:ea typeface="+mn-ea"/>
                          <a:cs typeface="Arial" panose="020B0604020202020204" pitchFamily="34" charset="0"/>
                        </a:rPr>
                        <a:t>Mool</a:t>
                      </a:r>
                      <a:r>
                        <a:rPr lang="en-GB" sz="1200" b="1" i="1" kern="1200" dirty="0">
                          <a:solidFill>
                            <a:schemeClr val="tx1"/>
                          </a:solidFill>
                          <a:effectLst/>
                          <a:latin typeface="Arial" panose="020B0604020202020204" pitchFamily="34" charset="0"/>
                          <a:ea typeface="+mn-ea"/>
                          <a:cs typeface="Arial" panose="020B0604020202020204" pitchFamily="34" charset="0"/>
                        </a:rPr>
                        <a:t> Mantra </a:t>
                      </a:r>
                      <a:r>
                        <a:rPr lang="en-GB" sz="1200" kern="1200" dirty="0">
                          <a:solidFill>
                            <a:schemeClr val="tx1"/>
                          </a:solidFill>
                          <a:effectLst/>
                          <a:latin typeface="Arial" panose="020B0604020202020204" pitchFamily="34" charset="0"/>
                          <a:ea typeface="+mn-ea"/>
                          <a:cs typeface="Arial" panose="020B0604020202020204" pitchFamily="34" charset="0"/>
                        </a:rPr>
                        <a:t>is a summary of the teachings about God. It is repeated more than 100 times in the </a:t>
                      </a:r>
                      <a:r>
                        <a:rPr lang="en-GB" sz="1200" b="1" i="1" kern="1200" dirty="0">
                          <a:solidFill>
                            <a:schemeClr val="tx1"/>
                          </a:solidFill>
                          <a:effectLst/>
                          <a:latin typeface="Arial" panose="020B0604020202020204" pitchFamily="34" charset="0"/>
                          <a:ea typeface="+mn-ea"/>
                          <a:cs typeface="Arial" panose="020B0604020202020204" pitchFamily="34" charset="0"/>
                        </a:rPr>
                        <a:t>Guru </a:t>
                      </a:r>
                      <a:r>
                        <a:rPr lang="en-GB" sz="1200" b="1" i="1" kern="1200" dirty="0" err="1">
                          <a:solidFill>
                            <a:schemeClr val="tx1"/>
                          </a:solidFill>
                          <a:effectLst/>
                          <a:latin typeface="Arial" panose="020B0604020202020204" pitchFamily="34" charset="0"/>
                          <a:ea typeface="+mn-ea"/>
                          <a:cs typeface="Arial" panose="020B0604020202020204" pitchFamily="34" charset="0"/>
                        </a:rPr>
                        <a:t>Granth</a:t>
                      </a:r>
                      <a:r>
                        <a:rPr lang="en-GB" sz="1200" b="1" i="1" kern="1200" dirty="0">
                          <a:solidFill>
                            <a:schemeClr val="tx1"/>
                          </a:solidFill>
                          <a:effectLst/>
                          <a:latin typeface="Arial" panose="020B0604020202020204" pitchFamily="34" charset="0"/>
                          <a:ea typeface="+mn-ea"/>
                          <a:cs typeface="Arial" panose="020B0604020202020204" pitchFamily="34" charset="0"/>
                        </a:rPr>
                        <a:t> Sahib</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In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there are different names given to the same God. The most commonly used name is </a:t>
                      </a:r>
                      <a:r>
                        <a:rPr lang="en-GB" sz="1200" b="1" i="1" kern="1200" dirty="0">
                          <a:solidFill>
                            <a:schemeClr val="tx1"/>
                          </a:solidFill>
                          <a:effectLst/>
                          <a:latin typeface="Arial" panose="020B0604020202020204" pitchFamily="34" charset="0"/>
                          <a:ea typeface="+mn-ea"/>
                          <a:cs typeface="Arial" panose="020B0604020202020204" pitchFamily="34" charset="0"/>
                        </a:rPr>
                        <a:t>Waheguru</a:t>
                      </a:r>
                      <a:r>
                        <a:rPr lang="en-GB" sz="1200" kern="1200" dirty="0">
                          <a:solidFill>
                            <a:schemeClr val="tx1"/>
                          </a:solidFill>
                          <a:effectLst/>
                          <a:latin typeface="Arial" panose="020B0604020202020204" pitchFamily="34" charset="0"/>
                          <a:ea typeface="+mn-ea"/>
                          <a:cs typeface="Arial" panose="020B0604020202020204" pitchFamily="34" charset="0"/>
                        </a:rPr>
                        <a:t>, which means Wonderful Lord or Wonderful Guru.</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there is only </a:t>
                      </a:r>
                      <a:r>
                        <a:rPr lang="en-GB" sz="1200" b="1" i="1" kern="1200" dirty="0">
                          <a:solidFill>
                            <a:schemeClr val="tx1"/>
                          </a:solidFill>
                          <a:effectLst/>
                          <a:latin typeface="Arial" panose="020B0604020202020204" pitchFamily="34" charset="0"/>
                          <a:ea typeface="+mn-ea"/>
                          <a:cs typeface="Arial" panose="020B0604020202020204" pitchFamily="34" charset="0"/>
                        </a:rPr>
                        <a:t>one God</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God is the </a:t>
                      </a:r>
                      <a:r>
                        <a:rPr lang="en-GB" sz="1200" b="1" i="1" kern="1200" dirty="0">
                          <a:solidFill>
                            <a:schemeClr val="tx1"/>
                          </a:solidFill>
                          <a:effectLst/>
                          <a:latin typeface="Arial" panose="020B0604020202020204" pitchFamily="34" charset="0"/>
                          <a:ea typeface="+mn-ea"/>
                          <a:cs typeface="Arial" panose="020B0604020202020204" pitchFamily="34" charset="0"/>
                        </a:rPr>
                        <a:t>creator</a:t>
                      </a:r>
                      <a:r>
                        <a:rPr lang="en-GB" sz="1200" kern="1200" dirty="0">
                          <a:solidFill>
                            <a:schemeClr val="tx1"/>
                          </a:solidFill>
                          <a:effectLst/>
                          <a:latin typeface="Arial" panose="020B0604020202020204" pitchFamily="34" charset="0"/>
                          <a:ea typeface="+mn-ea"/>
                          <a:cs typeface="Arial" panose="020B0604020202020204" pitchFamily="34" charset="0"/>
                        </a:rPr>
                        <a:t> of everything.</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omnipotent </a:t>
                      </a:r>
                      <a:r>
                        <a:rPr lang="en-GB" sz="1200" kern="1200" dirty="0">
                          <a:solidFill>
                            <a:schemeClr val="tx1"/>
                          </a:solidFill>
                          <a:effectLst/>
                          <a:latin typeface="Arial" panose="020B0604020202020204" pitchFamily="34" charset="0"/>
                          <a:ea typeface="+mn-ea"/>
                          <a:cs typeface="Arial" panose="020B0604020202020204" pitchFamily="34" charset="0"/>
                        </a:rPr>
                        <a:t>(all powerful) and </a:t>
                      </a:r>
                      <a:r>
                        <a:rPr lang="en-GB" sz="1200" b="1" i="1" kern="1200" dirty="0">
                          <a:solidFill>
                            <a:schemeClr val="tx1"/>
                          </a:solidFill>
                          <a:effectLst/>
                          <a:latin typeface="Arial" panose="020B0604020202020204" pitchFamily="34" charset="0"/>
                          <a:ea typeface="+mn-ea"/>
                          <a:cs typeface="Arial" panose="020B0604020202020204" pitchFamily="34" charset="0"/>
                        </a:rPr>
                        <a:t>omnipresent</a:t>
                      </a:r>
                      <a:r>
                        <a:rPr lang="en-GB" sz="1200" kern="1200" dirty="0">
                          <a:solidFill>
                            <a:schemeClr val="tx1"/>
                          </a:solidFill>
                          <a:effectLst/>
                          <a:latin typeface="Arial" panose="020B0604020202020204" pitchFamily="34" charset="0"/>
                          <a:ea typeface="+mn-ea"/>
                          <a:cs typeface="Arial" panose="020B0604020202020204" pitchFamily="34" charset="0"/>
                        </a:rPr>
                        <a:t> (present everywhere),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God is eternal. He is </a:t>
                      </a:r>
                      <a:r>
                        <a:rPr lang="en-GB" sz="1200" b="1" i="1" kern="1200" dirty="0">
                          <a:solidFill>
                            <a:schemeClr val="tx1"/>
                          </a:solidFill>
                          <a:effectLst/>
                          <a:latin typeface="Arial" panose="020B0604020202020204" pitchFamily="34" charset="0"/>
                          <a:ea typeface="+mn-ea"/>
                          <a:cs typeface="Arial" panose="020B0604020202020204" pitchFamily="34" charset="0"/>
                        </a:rPr>
                        <a:t>immortal</a:t>
                      </a:r>
                      <a:r>
                        <a:rPr lang="en-GB" sz="1200" kern="1200" dirty="0">
                          <a:solidFill>
                            <a:schemeClr val="tx1"/>
                          </a:solidFill>
                          <a:effectLst/>
                          <a:latin typeface="Arial" panose="020B0604020202020204" pitchFamily="34" charset="0"/>
                          <a:ea typeface="+mn-ea"/>
                          <a:cs typeface="Arial" panose="020B0604020202020204" pitchFamily="34" charset="0"/>
                        </a:rPr>
                        <a:t> and beyond birth and death.</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God is without fear and without hate.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Most Sikhs believe that God is </a:t>
                      </a:r>
                      <a:r>
                        <a:rPr lang="en-GB" sz="1200" b="1" i="1" kern="1200" dirty="0">
                          <a:solidFill>
                            <a:schemeClr val="tx1"/>
                          </a:solidFill>
                          <a:effectLst/>
                          <a:latin typeface="Arial" panose="020B0604020202020204" pitchFamily="34" charset="0"/>
                          <a:ea typeface="+mn-ea"/>
                          <a:cs typeface="Arial" panose="020B0604020202020204" pitchFamily="34" charset="0"/>
                        </a:rPr>
                        <a:t>beyond human comprehension </a:t>
                      </a:r>
                      <a:r>
                        <a:rPr lang="en-GB" sz="1200" kern="1200" dirty="0">
                          <a:solidFill>
                            <a:schemeClr val="tx1"/>
                          </a:solidFill>
                          <a:effectLst/>
                          <a:latin typeface="Arial" panose="020B0604020202020204" pitchFamily="34" charset="0"/>
                          <a:ea typeface="+mn-ea"/>
                          <a:cs typeface="Arial" panose="020B0604020202020204" pitchFamily="34" charset="0"/>
                        </a:rPr>
                        <a:t>so humans cannot describe him in words.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the best way to understand God is through the lives of the Gurus and the teachings found in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believe that they can get to know God and develop a personal relationship with him through </a:t>
                      </a:r>
                      <a:r>
                        <a:rPr lang="en-GB" sz="1200" b="1" i="1" kern="1200" dirty="0">
                          <a:solidFill>
                            <a:schemeClr val="tx1"/>
                          </a:solidFill>
                          <a:effectLst/>
                          <a:latin typeface="Arial" panose="020B0604020202020204" pitchFamily="34" charset="0"/>
                          <a:ea typeface="+mn-ea"/>
                          <a:cs typeface="Arial" panose="020B0604020202020204" pitchFamily="34" charset="0"/>
                        </a:rPr>
                        <a:t>prayer</a:t>
                      </a:r>
                      <a:r>
                        <a:rPr lang="en-GB" sz="1200" kern="1200" dirty="0">
                          <a:solidFill>
                            <a:schemeClr val="tx1"/>
                          </a:solidFill>
                          <a:effectLst/>
                          <a:latin typeface="Arial" panose="020B0604020202020204" pitchFamily="34" charset="0"/>
                          <a:ea typeface="+mn-ea"/>
                          <a:cs typeface="Arial" panose="020B0604020202020204" pitchFamily="34" charset="0"/>
                        </a:rPr>
                        <a:t> and </a:t>
                      </a:r>
                      <a:r>
                        <a:rPr lang="en-GB" sz="1200" b="1" i="1" kern="1200" dirty="0">
                          <a:solidFill>
                            <a:schemeClr val="tx1"/>
                          </a:solidFill>
                          <a:effectLst/>
                          <a:latin typeface="Arial" panose="020B0604020202020204" pitchFamily="34" charset="0"/>
                          <a:ea typeface="+mn-ea"/>
                          <a:cs typeface="Arial" panose="020B0604020202020204" pitchFamily="34" charset="0"/>
                        </a:rPr>
                        <a:t>service to others</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dirty="0">
                          <a:effectLst/>
                          <a:latin typeface="Arial" panose="020B0604020202020204" pitchFamily="34" charset="0"/>
                          <a:cs typeface="Arial" panose="020B0604020202020204" pitchFamily="34" charset="0"/>
                        </a:rPr>
                        <a:t> </a:t>
                      </a:r>
                      <a:endParaRPr lang="en-GB" sz="1200" dirty="0">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The Khanda</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symbol of Sikhism is called the Khanda.</a:t>
                      </a:r>
                    </a:p>
                    <a:p>
                      <a:r>
                        <a:rPr lang="en-US" sz="1200" kern="1200" dirty="0">
                          <a:solidFill>
                            <a:schemeClr val="tx1"/>
                          </a:solidFill>
                          <a:effectLst/>
                          <a:latin typeface="Arial" panose="020B0604020202020204" pitchFamily="34" charset="0"/>
                          <a:ea typeface="+mn-ea"/>
                          <a:cs typeface="Arial" panose="020B0604020202020204" pitchFamily="34" charset="0"/>
                        </a:rPr>
                        <a:t>The Khanda contains three swords.</a:t>
                      </a:r>
                    </a:p>
                    <a:p>
                      <a:r>
                        <a:rPr lang="en-US" sz="1200" kern="1200" dirty="0">
                          <a:solidFill>
                            <a:schemeClr val="tx1"/>
                          </a:solidFill>
                          <a:effectLst/>
                          <a:latin typeface="Arial" panose="020B0604020202020204" pitchFamily="34" charset="0"/>
                          <a:ea typeface="+mn-ea"/>
                          <a:cs typeface="Arial" panose="020B0604020202020204" pitchFamily="34" charset="0"/>
                        </a:rPr>
                        <a:t>The left sword reflects worldly authority.</a:t>
                      </a:r>
                    </a:p>
                    <a:p>
                      <a:r>
                        <a:rPr lang="en-US" sz="1200" kern="1200" dirty="0">
                          <a:solidFill>
                            <a:schemeClr val="tx1"/>
                          </a:solidFill>
                          <a:effectLst/>
                          <a:latin typeface="Arial" panose="020B0604020202020204" pitchFamily="34" charset="0"/>
                          <a:ea typeface="+mn-ea"/>
                          <a:cs typeface="Arial" panose="020B0604020202020204" pitchFamily="34" charset="0"/>
                        </a:rPr>
                        <a:t>The right sword reflects spiritual authority.</a:t>
                      </a:r>
                    </a:p>
                    <a:p>
                      <a:r>
                        <a:rPr lang="en-US" sz="1200" kern="1200" dirty="0">
                          <a:solidFill>
                            <a:schemeClr val="tx1"/>
                          </a:solidFill>
                          <a:effectLst/>
                          <a:latin typeface="Arial" panose="020B0604020202020204" pitchFamily="34" charset="0"/>
                          <a:ea typeface="+mn-ea"/>
                          <a:cs typeface="Arial" panose="020B0604020202020204" pitchFamily="34" charset="0"/>
                        </a:rPr>
                        <a:t>The sword in the middle reminds Sikhs that it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is their duty to fight for justice in the world.</a:t>
                      </a:r>
                    </a:p>
                    <a:p>
                      <a:r>
                        <a:rPr lang="en-US" sz="1200" kern="1200" dirty="0">
                          <a:solidFill>
                            <a:schemeClr val="tx1"/>
                          </a:solidFill>
                          <a:effectLst/>
                          <a:latin typeface="Arial" panose="020B0604020202020204" pitchFamily="34" charset="0"/>
                          <a:ea typeface="+mn-ea"/>
                          <a:cs typeface="Arial" panose="020B0604020202020204" pitchFamily="34" charset="0"/>
                        </a:rPr>
                        <a:t>The circle in the middle is called a </a:t>
                      </a:r>
                      <a:r>
                        <a:rPr lang="en-US" sz="1200" kern="1200" dirty="0" err="1">
                          <a:solidFill>
                            <a:schemeClr val="tx1"/>
                          </a:solidFill>
                          <a:effectLst/>
                          <a:latin typeface="Arial" panose="020B0604020202020204" pitchFamily="34" charset="0"/>
                          <a:ea typeface="+mn-ea"/>
                          <a:cs typeface="Arial" panose="020B0604020202020204" pitchFamily="34" charset="0"/>
                        </a:rPr>
                        <a:t>chakkar</a:t>
                      </a:r>
                      <a:r>
                        <a:rPr lang="en-US" sz="1200" kern="1200" dirty="0">
                          <a:solidFill>
                            <a:schemeClr val="tx1"/>
                          </a:solidFill>
                          <a:effectLst/>
                          <a:latin typeface="Arial" panose="020B0604020202020204" pitchFamily="34" charset="0"/>
                          <a:ea typeface="+mn-ea"/>
                          <a:cs typeface="Arial" panose="020B0604020202020204" pitchFamily="34" charset="0"/>
                        </a:rPr>
                        <a:t>. It has two meanings. The spiritual meaning is that the circle represents God, who is eternal. The other meaning is a military one. Sikhs used sharp circular weapons called chakrams in battle.</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500328" y="345946"/>
            <a:ext cx="212109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Sikhism key facts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70309"/>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CE7F7C68-D086-C342-815F-612E5D31585A}"/>
              </a:ext>
            </a:extLst>
          </p:cNvPr>
          <p:cNvPicPr>
            <a:picLocks noChangeAspect="1"/>
          </p:cNvPicPr>
          <p:nvPr/>
        </p:nvPicPr>
        <p:blipFill rotWithShape="1">
          <a:blip r:embed="rId2"/>
          <a:srcRect l="1528" t="68333" r="71457"/>
          <a:stretch/>
        </p:blipFill>
        <p:spPr>
          <a:xfrm>
            <a:off x="187569" y="37980"/>
            <a:ext cx="743483" cy="871538"/>
          </a:xfrm>
          <a:prstGeom prst="rect">
            <a:avLst/>
          </a:prstGeom>
        </p:spPr>
      </p:pic>
      <p:pic>
        <p:nvPicPr>
          <p:cNvPr id="9" name="Picture 8">
            <a:extLst>
              <a:ext uri="{FF2B5EF4-FFF2-40B4-BE49-F238E27FC236}">
                <a16:creationId xmlns:a16="http://schemas.microsoft.com/office/drawing/2014/main" id="{78278C21-B3AE-454F-AE41-732D44146D84}"/>
              </a:ext>
            </a:extLst>
          </p:cNvPr>
          <p:cNvPicPr>
            <a:picLocks noChangeAspect="1"/>
          </p:cNvPicPr>
          <p:nvPr/>
        </p:nvPicPr>
        <p:blipFill rotWithShape="1">
          <a:blip r:embed="rId2"/>
          <a:srcRect l="1528" t="68333" r="71457"/>
          <a:stretch/>
        </p:blipFill>
        <p:spPr>
          <a:xfrm>
            <a:off x="8768861" y="5318473"/>
            <a:ext cx="743483" cy="871538"/>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478218718"/>
              </p:ext>
            </p:extLst>
          </p:nvPr>
        </p:nvGraphicFramePr>
        <p:xfrm>
          <a:off x="128954" y="182880"/>
          <a:ext cx="9648093" cy="6583680"/>
        </p:xfrm>
        <a:graphic>
          <a:graphicData uri="http://schemas.openxmlformats.org/drawingml/2006/table">
            <a:tbl>
              <a:tblPr firstRow="1" bandRow="1">
                <a:tableStyleId>{5940675A-B579-460E-94D1-54222C63F5DA}</a:tableStyleId>
              </a:tblPr>
              <a:tblGrid>
                <a:gridCol w="3317631">
                  <a:extLst>
                    <a:ext uri="{9D8B030D-6E8A-4147-A177-3AD203B41FA5}">
                      <a16:colId xmlns:a16="http://schemas.microsoft.com/office/drawing/2014/main" val="768717943"/>
                    </a:ext>
                  </a:extLst>
                </a:gridCol>
                <a:gridCol w="3798277">
                  <a:extLst>
                    <a:ext uri="{9D8B030D-6E8A-4147-A177-3AD203B41FA5}">
                      <a16:colId xmlns:a16="http://schemas.microsoft.com/office/drawing/2014/main" val="1536585925"/>
                    </a:ext>
                  </a:extLst>
                </a:gridCol>
                <a:gridCol w="2532185">
                  <a:extLst>
                    <a:ext uri="{9D8B030D-6E8A-4147-A177-3AD203B41FA5}">
                      <a16:colId xmlns:a16="http://schemas.microsoft.com/office/drawing/2014/main" val="3224972647"/>
                    </a:ext>
                  </a:extLst>
                </a:gridCol>
              </a:tblGrid>
              <a:tr h="846406">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Guru Nanak – the founder of Sikhism</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Nanak was born in 1469 CE into a Hindu family.</a:t>
                      </a:r>
                    </a:p>
                    <a:p>
                      <a:pPr marL="171450" lvl="0" indent="-171450">
                        <a:buFont typeface="Arial" panose="020B0604020202020204" pitchFamily="34" charset="0"/>
                        <a:buChar char="•"/>
                      </a:pPr>
                      <a:r>
                        <a:rPr lang="en-GB" sz="1200" kern="1200" dirty="0">
                          <a:solidFill>
                            <a:schemeClr val="tx1"/>
                          </a:solidFill>
                          <a:effectLst/>
                          <a:latin typeface="Arial"/>
                          <a:ea typeface="+mn-ea"/>
                          <a:cs typeface="Arial"/>
                        </a:rPr>
                        <a:t>When Nanak was about 30 years old, he had an experience that changed his life. He went to the Kali Bein river early one morning to wash and pray. He left his clothes on the river bank and waded into the river. Then he vanished. Three days later he reappeared, but he was in a trance and did not speak for a long time. When he finally spoke, he said he had been with God and had been given a special revelation. He said ‘There is no Hindu or Muslim, but only man. So whose path shall I follow? I shall follow God’s path. God is neither Hindu nor Muslim and the path which I follow is God’s.’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Nanak was given the title ‘Guru’ after this. Guru means a religious teacher or guide.</a:t>
                      </a:r>
                    </a:p>
                    <a:p>
                      <a:pPr marL="171450" lvl="0" indent="-171450">
                        <a:buFont typeface="Arial" panose="020B0604020202020204" pitchFamily="34" charset="0"/>
                        <a:buChar char="•"/>
                      </a:pPr>
                      <a:r>
                        <a:rPr lang="en-GB" sz="1200" kern="1200" dirty="0">
                          <a:solidFill>
                            <a:schemeClr val="tx1"/>
                          </a:solidFill>
                          <a:effectLst/>
                          <a:latin typeface="Arial"/>
                          <a:ea typeface="+mn-ea"/>
                          <a:cs typeface="Arial"/>
                        </a:rPr>
                        <a:t>Guru Nanak was convinced that it was his duty to share the revelation he had received so he went on four long journeys to visit holy Buddhist and Hindu sites as well as the Muslim cities of Makkah and Medinah.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After spending 20 years traveling, Guru Nanak and his followers set up the first permanent Sikh community at a place called </a:t>
                      </a:r>
                      <a:r>
                        <a:rPr lang="en-GB" sz="1200" kern="1200" dirty="0" err="1">
                          <a:solidFill>
                            <a:schemeClr val="tx1"/>
                          </a:solidFill>
                          <a:effectLst/>
                          <a:latin typeface="Arial" panose="020B0604020202020204" pitchFamily="34" charset="0"/>
                          <a:ea typeface="+mn-ea"/>
                          <a:cs typeface="Arial" panose="020B0604020202020204" pitchFamily="34" charset="0"/>
                        </a:rPr>
                        <a:t>Kartapur</a:t>
                      </a:r>
                      <a:r>
                        <a:rPr lang="en-GB" sz="1200" kern="1200" dirty="0">
                          <a:solidFill>
                            <a:schemeClr val="tx1"/>
                          </a:solidFill>
                          <a:effectLst/>
                          <a:latin typeface="Arial" panose="020B0604020202020204" pitchFamily="34" charset="0"/>
                          <a:ea typeface="+mn-ea"/>
                          <a:cs typeface="Arial" panose="020B0604020202020204" pitchFamily="34" charset="0"/>
                        </a:rPr>
                        <a:t> (this means city of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Every day, Nanak’s followers prayed and did community work. They cooked food and welcomed anyone who wished to eat with them, regardless of their caste or religion.</a:t>
                      </a:r>
                    </a:p>
                    <a:p>
                      <a:endParaRPr lang="en-US" sz="1200" b="0" dirty="0">
                        <a:latin typeface="Arial" panose="020B0604020202020204" pitchFamily="34" charset="0"/>
                        <a:cs typeface="Arial" panose="020B0604020202020204" pitchFamily="34" charset="0"/>
                      </a:endParaRPr>
                    </a:p>
                  </a:txBody>
                  <a:tcPr/>
                </a:tc>
                <a:tc grid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Ten Gurus</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Guru Nanak appointed his successor, Angad, just before he died. He tested him to make sure that he was worthy of the honour by making him do lots of menial tasks like carrying bundles of grass and washing dirty clothes. Angad passed the test and his willingness to do the menial tasks teaches Sikhs that service and equality are important.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For 200 years after Guru Nanak’s death, the title of Guru was passed on to nine more men who became leaders of Sikhism.</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Guru Amar Das developed the langar </a:t>
                      </a:r>
                      <a:r>
                        <a:rPr lang="en-GB" sz="1200" kern="1200">
                          <a:solidFill>
                            <a:schemeClr val="tx1"/>
                          </a:solidFill>
                          <a:effectLst/>
                          <a:latin typeface="Arial" panose="020B0604020202020204" pitchFamily="34" charset="0"/>
                          <a:ea typeface="+mn-ea"/>
                          <a:cs typeface="Arial" panose="020B0604020202020204" pitchFamily="34" charset="0"/>
                        </a:rPr>
                        <a:t>(free kitchen</a:t>
                      </a:r>
                      <a:r>
                        <a:rPr lang="en-GB" sz="1200" kern="1200" dirty="0">
                          <a:solidFill>
                            <a:schemeClr val="tx1"/>
                          </a:solidFill>
                          <a:effectLst/>
                          <a:latin typeface="Arial" panose="020B0604020202020204" pitchFamily="34" charset="0"/>
                          <a:ea typeface="+mn-ea"/>
                          <a:cs typeface="Arial" panose="020B0604020202020204" pitchFamily="34" charset="0"/>
                        </a:rPr>
                        <a:t>) and insisted that everyone who came to visit him must first go to the langar and eat.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fifth guru, Guru Arjan, arranged for the Golden Temple to be built at Amritsar. This is the holiest place in the world for Sikhs.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As the tenth guru, Guru Gobind Singh, was dying he told his followers that he would be the last human guru. He declared that the Sikh holy scriptures would become a living and eternal Guru for the Sikhs after his death. They are called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a:t>
                      </a:r>
                    </a:p>
                    <a:p>
                      <a:pPr marL="342900" lvl="0" indent="-342900">
                        <a:spcAft>
                          <a:spcPts val="0"/>
                        </a:spcAft>
                        <a:buFont typeface="Arial" panose="020B0604020202020204" pitchFamily="34" charset="0"/>
                        <a:buChar char="•"/>
                      </a:pPr>
                      <a:endParaRPr lang="en-GB" sz="1200" dirty="0">
                        <a:latin typeface="Arial" panose="020B0604020202020204" pitchFamily="34" charset="0"/>
                        <a:ea typeface="Calibri" panose="020F050202020403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608947695"/>
                  </a:ext>
                </a:extLst>
              </a:tr>
              <a:tr h="370840">
                <a:tc v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Guru </a:t>
                      </a:r>
                      <a:r>
                        <a:rPr lang="en-GB" sz="1200" b="1" kern="1200" dirty="0" err="1">
                          <a:solidFill>
                            <a:schemeClr val="tx1"/>
                          </a:solidFill>
                          <a:effectLst/>
                          <a:latin typeface="Arial" panose="020B0604020202020204" pitchFamily="34" charset="0"/>
                          <a:ea typeface="+mn-ea"/>
                          <a:cs typeface="Arial" panose="020B0604020202020204" pitchFamily="34" charset="0"/>
                        </a:rPr>
                        <a:t>Granth</a:t>
                      </a:r>
                      <a:r>
                        <a:rPr lang="en-GB" sz="1200" b="1" kern="1200" dirty="0">
                          <a:solidFill>
                            <a:schemeClr val="tx1"/>
                          </a:solidFill>
                          <a:effectLst/>
                          <a:latin typeface="Arial" panose="020B0604020202020204" pitchFamily="34" charset="0"/>
                          <a:ea typeface="+mn-ea"/>
                          <a:cs typeface="Arial" panose="020B0604020202020204" pitchFamily="34" charset="0"/>
                        </a:rPr>
                        <a:t> Sahib – the final Guru</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Sikhs look to the holy book for guidance and leadership.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is used during Sikh worship.</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Since the first printed editions,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has always had 1430 pages. These are known as </a:t>
                      </a:r>
                      <a:r>
                        <a:rPr lang="en-GB" sz="1200" kern="1200" dirty="0" err="1">
                          <a:solidFill>
                            <a:schemeClr val="tx1"/>
                          </a:solidFill>
                          <a:effectLst/>
                          <a:latin typeface="Arial" panose="020B0604020202020204" pitchFamily="34" charset="0"/>
                          <a:ea typeface="+mn-ea"/>
                          <a:cs typeface="Arial" panose="020B0604020202020204" pitchFamily="34" charset="0"/>
                        </a:rPr>
                        <a:t>angs</a:t>
                      </a:r>
                      <a:r>
                        <a:rPr lang="en-GB" sz="1200" kern="1200" dirty="0">
                          <a:solidFill>
                            <a:schemeClr val="tx1"/>
                          </a:solidFill>
                          <a:effectLst/>
                          <a:latin typeface="Arial" panose="020B0604020202020204" pitchFamily="34" charset="0"/>
                          <a:ea typeface="+mn-ea"/>
                          <a:cs typeface="Arial" panose="020B0604020202020204" pitchFamily="34" charset="0"/>
                        </a:rPr>
                        <a:t> (limbs). All copies of the book are the same.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do not worship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as it is a book, not a God. However, they do show it the same respect that they would show to a living Guru. The book is given a room of its own in a house or a Gurdwara.</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some Sikh festivals, the whole of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will be read from start to finish .This is called an </a:t>
                      </a:r>
                      <a:r>
                        <a:rPr lang="en-GB" sz="1200" kern="1200" dirty="0" err="1">
                          <a:solidFill>
                            <a:schemeClr val="tx1"/>
                          </a:solidFill>
                          <a:effectLst/>
                          <a:latin typeface="Arial" panose="020B0604020202020204" pitchFamily="34" charset="0"/>
                          <a:ea typeface="+mn-ea"/>
                          <a:cs typeface="Arial" panose="020B0604020202020204" pitchFamily="34" charset="0"/>
                        </a:rPr>
                        <a:t>Akhand</a:t>
                      </a:r>
                      <a:r>
                        <a:rPr lang="en-GB" sz="1200" kern="1200" dirty="0">
                          <a:solidFill>
                            <a:schemeClr val="tx1"/>
                          </a:solidFill>
                          <a:effectLst/>
                          <a:latin typeface="Arial" panose="020B0604020202020204" pitchFamily="34" charset="0"/>
                          <a:ea typeface="+mn-ea"/>
                          <a:cs typeface="Arial" panose="020B0604020202020204" pitchFamily="34" charset="0"/>
                        </a:rPr>
                        <a:t> Path and it takes about 48 hours. People usually read for 2 hours each.</a:t>
                      </a:r>
                    </a:p>
                    <a:p>
                      <a:pPr>
                        <a:spcAft>
                          <a:spcPts val="0"/>
                        </a:spcAft>
                      </a:pPr>
                      <a:endParaRPr lang="en-GB" sz="1200" dirty="0">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spcAft>
                          <a:spcPts val="0"/>
                        </a:spcAft>
                      </a:pPr>
                      <a:endParaRPr lang="en-GB" sz="12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970647163"/>
                  </a:ext>
                </a:extLst>
              </a:tr>
            </a:tbl>
          </a:graphicData>
        </a:graphic>
      </p:graphicFrame>
      <p:pic>
        <p:nvPicPr>
          <p:cNvPr id="2" name="Picture 1">
            <a:extLst>
              <a:ext uri="{FF2B5EF4-FFF2-40B4-BE49-F238E27FC236}">
                <a16:creationId xmlns:a16="http://schemas.microsoft.com/office/drawing/2014/main" id="{C802A065-EA55-9842-8FD9-4D9D465C57F4}"/>
              </a:ext>
            </a:extLst>
          </p:cNvPr>
          <p:cNvPicPr>
            <a:picLocks noChangeAspect="1"/>
          </p:cNvPicPr>
          <p:nvPr/>
        </p:nvPicPr>
        <p:blipFill>
          <a:blip r:embed="rId2">
            <a:grayscl/>
          </a:blip>
          <a:stretch>
            <a:fillRect/>
          </a:stretch>
        </p:blipFill>
        <p:spPr>
          <a:xfrm>
            <a:off x="7234604" y="3190435"/>
            <a:ext cx="2542442" cy="3576125"/>
          </a:xfrm>
          <a:prstGeom prst="rect">
            <a:avLst/>
          </a:prstGeom>
        </p:spPr>
      </p:pic>
    </p:spTree>
    <p:extLst>
      <p:ext uri="{BB962C8B-B14F-4D97-AF65-F5344CB8AC3E}">
        <p14:creationId xmlns:p14="http://schemas.microsoft.com/office/powerpoint/2010/main" val="22195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28C6CF-8E06-8444-8709-FE868A7B1DB4}"/>
              </a:ext>
            </a:extLst>
          </p:cNvPr>
          <p:cNvGraphicFramePr>
            <a:graphicFrameLocks noGrp="1"/>
          </p:cNvGraphicFramePr>
          <p:nvPr>
            <p:extLst>
              <p:ext uri="{D42A27DB-BD31-4B8C-83A1-F6EECF244321}">
                <p14:modId xmlns:p14="http://schemas.microsoft.com/office/powerpoint/2010/main" val="2741182072"/>
              </p:ext>
            </p:extLst>
          </p:nvPr>
        </p:nvGraphicFramePr>
        <p:xfrm>
          <a:off x="169007" y="169984"/>
          <a:ext cx="9567986" cy="6518031"/>
        </p:xfrm>
        <a:graphic>
          <a:graphicData uri="http://schemas.openxmlformats.org/drawingml/2006/table">
            <a:tbl>
              <a:tblPr firstRow="1" bandRow="1">
                <a:tableStyleId>{5940675A-B579-460E-94D1-54222C63F5DA}</a:tableStyleId>
              </a:tblPr>
              <a:tblGrid>
                <a:gridCol w="5113217">
                  <a:extLst>
                    <a:ext uri="{9D8B030D-6E8A-4147-A177-3AD203B41FA5}">
                      <a16:colId xmlns:a16="http://schemas.microsoft.com/office/drawing/2014/main" val="3373564710"/>
                    </a:ext>
                  </a:extLst>
                </a:gridCol>
                <a:gridCol w="2712914">
                  <a:extLst>
                    <a:ext uri="{9D8B030D-6E8A-4147-A177-3AD203B41FA5}">
                      <a16:colId xmlns:a16="http://schemas.microsoft.com/office/drawing/2014/main" val="1867582021"/>
                    </a:ext>
                  </a:extLst>
                </a:gridCol>
                <a:gridCol w="1741855">
                  <a:extLst>
                    <a:ext uri="{9D8B030D-6E8A-4147-A177-3AD203B41FA5}">
                      <a16:colId xmlns:a16="http://schemas.microsoft.com/office/drawing/2014/main" val="3907560448"/>
                    </a:ext>
                  </a:extLst>
                </a:gridCol>
              </a:tblGrid>
              <a:tr h="3458857">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Five Ks of Khalsa Sikhs</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Guru Gobind Singh taught that Khalsa Sikhs must wear five key items to show their faith.</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Kesh </a:t>
                      </a:r>
                      <a:r>
                        <a:rPr lang="en-GB" sz="1200" kern="1200" dirty="0">
                          <a:solidFill>
                            <a:schemeClr val="tx1"/>
                          </a:solidFill>
                          <a:effectLst/>
                          <a:latin typeface="Arial" panose="020B0604020202020204" pitchFamily="34" charset="0"/>
                          <a:ea typeface="+mn-ea"/>
                          <a:cs typeface="Arial" panose="020B0604020202020204" pitchFamily="34" charset="0"/>
                        </a:rPr>
                        <a:t>means uncut hair. Sikhs believe that their bodies are gifts from God. They do not cut their hair as it is a gift from God and shows acceptance of what God has given them. Most Khalsa Sikhs wear a turban to keep their hair clean and tidy.</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Kangha</a:t>
                      </a:r>
                      <a:r>
                        <a:rPr lang="en-GB" sz="1200" kern="1200" dirty="0">
                          <a:solidFill>
                            <a:schemeClr val="tx1"/>
                          </a:solidFill>
                          <a:effectLst/>
                          <a:latin typeface="Arial" panose="020B0604020202020204" pitchFamily="34" charset="0"/>
                          <a:ea typeface="+mn-ea"/>
                          <a:cs typeface="Arial" panose="020B0604020202020204" pitchFamily="34" charset="0"/>
                        </a:rPr>
                        <a:t> (a wooden comb). The comb is used to keep the hair clean and tidy and it is tucked into the turban when it is not being used. The kangha also reminds Sikhs of the importance of discipline and keeping their lives well ordered.</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Kara</a:t>
                      </a:r>
                      <a:r>
                        <a:rPr lang="en-GB" sz="1200" kern="1200" dirty="0">
                          <a:solidFill>
                            <a:schemeClr val="tx1"/>
                          </a:solidFill>
                          <a:effectLst/>
                          <a:latin typeface="Arial" panose="020B0604020202020204" pitchFamily="34" charset="0"/>
                          <a:ea typeface="+mn-ea"/>
                          <a:cs typeface="Arial" panose="020B0604020202020204" pitchFamily="34" charset="0"/>
                        </a:rPr>
                        <a:t> (a simple steel bracelet). It is worn on the right wrist. Steel is a strong metal so it symbolises the strength required to be a Sikh and defend the religion. The circular shape represents the eternity and oneness of God.</a:t>
                      </a:r>
                    </a:p>
                    <a:p>
                      <a:pPr marL="171450" indent="-171450">
                        <a:buFont typeface="Arial" panose="020B0604020202020204" pitchFamily="34" charset="0"/>
                        <a:buChar char="•"/>
                      </a:pPr>
                      <a:r>
                        <a:rPr lang="en-GB" sz="1200" b="1" i="1" kern="1200" dirty="0" err="1">
                          <a:solidFill>
                            <a:schemeClr val="tx1"/>
                          </a:solidFill>
                          <a:effectLst/>
                          <a:latin typeface="Arial" panose="020B0604020202020204" pitchFamily="34" charset="0"/>
                          <a:ea typeface="+mn-ea"/>
                          <a:cs typeface="Arial" panose="020B0604020202020204" pitchFamily="34" charset="0"/>
                        </a:rPr>
                        <a:t>Kachera</a:t>
                      </a:r>
                      <a:r>
                        <a:rPr lang="en-GB" sz="1200" kern="1200" dirty="0">
                          <a:solidFill>
                            <a:schemeClr val="tx1"/>
                          </a:solidFill>
                          <a:effectLst/>
                          <a:latin typeface="Arial" panose="020B0604020202020204" pitchFamily="34" charset="0"/>
                          <a:ea typeface="+mn-ea"/>
                          <a:cs typeface="Arial" panose="020B0604020202020204" pitchFamily="34" charset="0"/>
                        </a:rPr>
                        <a:t> (special cotton underwear). Guru Gobind Singh told his followers to wear kacheri because they made movement in battle easier. </a:t>
                      </a:r>
                      <a:r>
                        <a:rPr lang="en-GB" sz="1200" kern="1200" dirty="0" err="1">
                          <a:solidFill>
                            <a:schemeClr val="tx1"/>
                          </a:solidFill>
                          <a:effectLst/>
                          <a:latin typeface="Arial" panose="020B0604020202020204" pitchFamily="34" charset="0"/>
                          <a:ea typeface="+mn-ea"/>
                          <a:cs typeface="Arial" panose="020B0604020202020204" pitchFamily="34" charset="0"/>
                        </a:rPr>
                        <a:t>Kachera</a:t>
                      </a:r>
                      <a:r>
                        <a:rPr lang="en-GB" sz="1200" kern="1200" dirty="0">
                          <a:solidFill>
                            <a:schemeClr val="tx1"/>
                          </a:solidFill>
                          <a:effectLst/>
                          <a:latin typeface="Arial" panose="020B0604020202020204" pitchFamily="34" charset="0"/>
                          <a:ea typeface="+mn-ea"/>
                          <a:cs typeface="Arial" panose="020B0604020202020204" pitchFamily="34" charset="0"/>
                        </a:rPr>
                        <a:t> remind Sikhs that they should be ready to fight when others need help.</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Kirpan</a:t>
                      </a:r>
                      <a:r>
                        <a:rPr lang="en-GB" sz="1200" kern="1200" dirty="0">
                          <a:solidFill>
                            <a:schemeClr val="tx1"/>
                          </a:solidFill>
                          <a:effectLst/>
                          <a:latin typeface="Arial" panose="020B0604020202020204" pitchFamily="34" charset="0"/>
                          <a:ea typeface="+mn-ea"/>
                          <a:cs typeface="Arial" panose="020B0604020202020204" pitchFamily="34" charset="0"/>
                        </a:rPr>
                        <a:t> (a short sword). This reminds Sikhs of their duty to defend their religion and fight for justice.</a:t>
                      </a: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a:spcAft>
                          <a:spcPts val="0"/>
                        </a:spcAft>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Guru Gobind Singh gave the Khalsa members some rules to follow. These included giving to those in need, earning an honest living, avoiding drugs, smoking and alcohol and wearing only simple clothes.</a:t>
                      </a:r>
                      <a:endParaRPr lang="en-US" sz="1200" dirty="0">
                        <a:latin typeface="Arial" panose="020B0604020202020204" pitchFamily="34" charset="0"/>
                        <a:cs typeface="Arial" panose="020B0604020202020204" pitchFamily="34" charset="0"/>
                      </a:endParaRPr>
                    </a:p>
                  </a:txBody>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Karma and </a:t>
                      </a:r>
                      <a:r>
                        <a:rPr lang="en-GB" sz="1200" b="1" kern="1200" dirty="0" err="1">
                          <a:solidFill>
                            <a:schemeClr val="tx1"/>
                          </a:solidFill>
                          <a:effectLst/>
                          <a:latin typeface="Arial" panose="020B0604020202020204" pitchFamily="34" charset="0"/>
                          <a:ea typeface="+mn-ea"/>
                          <a:cs typeface="Arial" panose="020B0604020202020204" pitchFamily="34" charset="0"/>
                        </a:rPr>
                        <a:t>mukti</a:t>
                      </a:r>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b="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Sikhs believe that everyone is in a cycle of birth, death and rebirth (</a:t>
                      </a:r>
                      <a:r>
                        <a:rPr lang="en-GB" sz="1200" b="1" i="1" kern="1200" dirty="0">
                          <a:solidFill>
                            <a:schemeClr val="tx1"/>
                          </a:solidFill>
                          <a:effectLst/>
                          <a:latin typeface="Arial" panose="020B0604020202020204" pitchFamily="34" charset="0"/>
                          <a:ea typeface="+mn-ea"/>
                          <a:cs typeface="Arial" panose="020B0604020202020204" pitchFamily="34" charset="0"/>
                        </a:rPr>
                        <a:t>reincarnation</a:t>
                      </a:r>
                      <a:r>
                        <a:rPr lang="en-GB" sz="1200" b="0" kern="1200" dirty="0">
                          <a:solidFill>
                            <a:schemeClr val="tx1"/>
                          </a:solidFill>
                          <a:effectLst/>
                          <a:latin typeface="Arial" panose="020B0604020202020204" pitchFamily="34" charset="0"/>
                          <a:ea typeface="+mn-ea"/>
                          <a:cs typeface="Arial" panose="020B0604020202020204" pitchFamily="34" charset="0"/>
                        </a:rPr>
                        <a:t>). A person’s rebirth is decided by God based on the law of </a:t>
                      </a:r>
                      <a:r>
                        <a:rPr lang="en-GB" sz="1200" b="1" i="1" kern="1200" dirty="0">
                          <a:solidFill>
                            <a:schemeClr val="tx1"/>
                          </a:solidFill>
                          <a:effectLst/>
                          <a:latin typeface="Arial" panose="020B0604020202020204" pitchFamily="34" charset="0"/>
                          <a:ea typeface="+mn-ea"/>
                          <a:cs typeface="Arial" panose="020B0604020202020204" pitchFamily="34" charset="0"/>
                        </a:rPr>
                        <a:t>karma</a:t>
                      </a:r>
                      <a:r>
                        <a:rPr lang="en-GB" sz="1200" b="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People can create good karma by worshipping God and performing good deeds.</a:t>
                      </a:r>
                    </a:p>
                    <a:p>
                      <a:pPr marL="17145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People who live selfishly and ignore the message of the Gurus will produce bad karma and achieve a lower rebirth. </a:t>
                      </a:r>
                    </a:p>
                    <a:p>
                      <a:pPr marL="17145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For Sikhs, the goal of life is to escape the cycle or birth, death and rebirth by achieving </a:t>
                      </a:r>
                      <a:r>
                        <a:rPr lang="en-GB" sz="1200" b="1" i="1" kern="1200" dirty="0" err="1">
                          <a:solidFill>
                            <a:schemeClr val="tx1"/>
                          </a:solidFill>
                          <a:effectLst/>
                          <a:latin typeface="Arial" panose="020B0604020202020204" pitchFamily="34" charset="0"/>
                          <a:ea typeface="+mn-ea"/>
                          <a:cs typeface="Arial" panose="020B0604020202020204" pitchFamily="34" charset="0"/>
                        </a:rPr>
                        <a:t>mukti</a:t>
                      </a:r>
                      <a:r>
                        <a:rPr lang="en-GB" sz="1200" b="0" kern="1200" dirty="0">
                          <a:solidFill>
                            <a:schemeClr val="tx1"/>
                          </a:solidFill>
                          <a:effectLst/>
                          <a:latin typeface="Arial" panose="020B0604020202020204" pitchFamily="34" charset="0"/>
                          <a:ea typeface="+mn-ea"/>
                          <a:cs typeface="Arial" panose="020B0604020202020204" pitchFamily="34" charset="0"/>
                        </a:rPr>
                        <a:t>. This is the union of the soul (</a:t>
                      </a:r>
                      <a:r>
                        <a:rPr lang="en-GB" sz="1200" b="1" i="1" kern="1200" dirty="0" err="1">
                          <a:solidFill>
                            <a:schemeClr val="tx1"/>
                          </a:solidFill>
                          <a:effectLst/>
                          <a:latin typeface="Arial" panose="020B0604020202020204" pitchFamily="34" charset="0"/>
                          <a:ea typeface="+mn-ea"/>
                          <a:cs typeface="Arial" panose="020B0604020202020204" pitchFamily="34" charset="0"/>
                        </a:rPr>
                        <a:t>atma</a:t>
                      </a:r>
                      <a:r>
                        <a:rPr lang="en-GB" sz="1200" b="0" kern="1200" dirty="0">
                          <a:solidFill>
                            <a:schemeClr val="tx1"/>
                          </a:solidFill>
                          <a:effectLst/>
                          <a:latin typeface="Arial" panose="020B0604020202020204" pitchFamily="34" charset="0"/>
                          <a:ea typeface="+mn-ea"/>
                          <a:cs typeface="Arial" panose="020B0604020202020204" pitchFamily="34" charset="0"/>
                        </a:rPr>
                        <a:t>) with God.</a:t>
                      </a:r>
                    </a:p>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9102463"/>
                  </a:ext>
                </a:extLst>
              </a:tr>
              <a:tr h="2768991">
                <a:tc vMerge="1">
                  <a:txBody>
                    <a:bodyPr/>
                    <a:lstStyle/>
                    <a:p>
                      <a:endParaRPr lang="en-US"/>
                    </a:p>
                  </a:txBody>
                  <a:tcPr/>
                </a:tc>
                <a:tc gridSpan="2">
                  <a:txBody>
                    <a:bodyPr/>
                    <a:lstStyle/>
                    <a:p>
                      <a:r>
                        <a:rPr lang="en-GB" sz="1200" b="1" kern="1200" dirty="0" err="1">
                          <a:solidFill>
                            <a:schemeClr val="tx1"/>
                          </a:solidFill>
                          <a:effectLst/>
                          <a:latin typeface="Arial" panose="020B0604020202020204" pitchFamily="34" charset="0"/>
                          <a:ea typeface="+mn-ea"/>
                          <a:cs typeface="Arial" panose="020B0604020202020204" pitchFamily="34" charset="0"/>
                        </a:rPr>
                        <a:t>Sewa</a:t>
                      </a:r>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Service to others (</a:t>
                      </a:r>
                      <a:r>
                        <a:rPr lang="en-GB" sz="1200" b="1" i="1" kern="1200" dirty="0" err="1">
                          <a:solidFill>
                            <a:schemeClr val="tx1"/>
                          </a:solidFill>
                          <a:effectLst/>
                          <a:latin typeface="Arial" panose="020B0604020202020204" pitchFamily="34" charset="0"/>
                          <a:ea typeface="+mn-ea"/>
                          <a:cs typeface="Arial" panose="020B0604020202020204" pitchFamily="34" charset="0"/>
                        </a:rPr>
                        <a:t>sewa</a:t>
                      </a:r>
                      <a:r>
                        <a:rPr lang="en-GB" sz="1200" kern="1200" dirty="0">
                          <a:solidFill>
                            <a:schemeClr val="tx1"/>
                          </a:solidFill>
                          <a:effectLst/>
                          <a:latin typeface="Arial" panose="020B0604020202020204" pitchFamily="34" charset="0"/>
                          <a:ea typeface="+mn-ea"/>
                          <a:cs typeface="Arial" panose="020B0604020202020204" pitchFamily="34" charset="0"/>
                        </a:rPr>
                        <a:t>) is a very important Sikh belief.</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can </a:t>
                      </a:r>
                      <a:r>
                        <a:rPr lang="en-GB" sz="1200" kern="1200" dirty="0" err="1">
                          <a:solidFill>
                            <a:schemeClr val="tx1"/>
                          </a:solidFill>
                          <a:effectLst/>
                          <a:latin typeface="Arial" panose="020B0604020202020204" pitchFamily="34" charset="0"/>
                          <a:ea typeface="+mn-ea"/>
                          <a:cs typeface="Arial" panose="020B0604020202020204" pitchFamily="34" charset="0"/>
                        </a:rPr>
                        <a:t>perfom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sewa</a:t>
                      </a:r>
                      <a:r>
                        <a:rPr lang="en-GB" sz="1200" kern="1200" dirty="0">
                          <a:solidFill>
                            <a:schemeClr val="tx1"/>
                          </a:solidFill>
                          <a:effectLst/>
                          <a:latin typeface="Arial" panose="020B0604020202020204" pitchFamily="34" charset="0"/>
                          <a:ea typeface="+mn-ea"/>
                          <a:cs typeface="Arial" panose="020B0604020202020204" pitchFamily="34" charset="0"/>
                        </a:rPr>
                        <a:t> in lots of different ways.</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Tan</a:t>
                      </a:r>
                      <a:r>
                        <a:rPr lang="en-GB" sz="1200" kern="1200" dirty="0">
                          <a:solidFill>
                            <a:schemeClr val="tx1"/>
                          </a:solidFill>
                          <a:effectLst/>
                          <a:latin typeface="Arial" panose="020B0604020202020204" pitchFamily="34" charset="0"/>
                          <a:ea typeface="+mn-ea"/>
                          <a:cs typeface="Arial" panose="020B0604020202020204" pitchFamily="34" charset="0"/>
                        </a:rPr>
                        <a:t> (physical service). This is practical work, for example having a job that helps others like being a nurse or a teacher. </a:t>
                      </a:r>
                    </a:p>
                    <a:p>
                      <a:pPr marL="17145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Man</a:t>
                      </a:r>
                      <a:r>
                        <a:rPr lang="en-GB" sz="1200" kern="1200" dirty="0">
                          <a:solidFill>
                            <a:schemeClr val="tx1"/>
                          </a:solidFill>
                          <a:effectLst/>
                          <a:latin typeface="Arial" panose="020B0604020202020204" pitchFamily="34" charset="0"/>
                          <a:ea typeface="+mn-ea"/>
                          <a:cs typeface="Arial" panose="020B0604020202020204" pitchFamily="34" charset="0"/>
                        </a:rPr>
                        <a:t> (mental service). This is </a:t>
                      </a:r>
                      <a:r>
                        <a:rPr lang="en-GB" sz="1200" kern="1200" dirty="0" err="1">
                          <a:solidFill>
                            <a:schemeClr val="tx1"/>
                          </a:solidFill>
                          <a:effectLst/>
                          <a:latin typeface="Arial" panose="020B0604020202020204" pitchFamily="34" charset="0"/>
                          <a:ea typeface="+mn-ea"/>
                          <a:cs typeface="Arial" panose="020B0604020202020204" pitchFamily="34" charset="0"/>
                        </a:rPr>
                        <a:t>sewa</a:t>
                      </a:r>
                      <a:r>
                        <a:rPr lang="en-GB" sz="1200" kern="1200" dirty="0">
                          <a:solidFill>
                            <a:schemeClr val="tx1"/>
                          </a:solidFill>
                          <a:effectLst/>
                          <a:latin typeface="Arial" panose="020B0604020202020204" pitchFamily="34" charset="0"/>
                          <a:ea typeface="+mn-ea"/>
                          <a:cs typeface="Arial" panose="020B0604020202020204" pitchFamily="34" charset="0"/>
                        </a:rPr>
                        <a:t> that is performed through thought and words rather than direct actions. </a:t>
                      </a:r>
                      <a:r>
                        <a:rPr lang="en-GB" sz="1200" kern="1200" dirty="0" err="1">
                          <a:solidFill>
                            <a:schemeClr val="tx1"/>
                          </a:solidFill>
                          <a:effectLst/>
                          <a:latin typeface="Arial" panose="020B0604020202020204" pitchFamily="34" charset="0"/>
                          <a:ea typeface="+mn-ea"/>
                          <a:cs typeface="Arial" panose="020B0604020202020204" pitchFamily="34" charset="0"/>
                        </a:rPr>
                        <a:t>eg.</a:t>
                      </a:r>
                      <a:r>
                        <a:rPr lang="en-GB" sz="1200" kern="1200" dirty="0">
                          <a:solidFill>
                            <a:schemeClr val="tx1"/>
                          </a:solidFill>
                          <a:effectLst/>
                          <a:latin typeface="Arial" panose="020B0604020202020204" pitchFamily="34" charset="0"/>
                          <a:ea typeface="+mn-ea"/>
                          <a:cs typeface="Arial" panose="020B0604020202020204" pitchFamily="34" charset="0"/>
                        </a:rPr>
                        <a:t> reading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and talking about it to others.</a:t>
                      </a:r>
                    </a:p>
                    <a:p>
                      <a:pPr marL="171450" indent="-171450">
                        <a:buFont typeface="Arial" panose="020B0604020202020204" pitchFamily="34" charset="0"/>
                        <a:buChar char="•"/>
                      </a:pPr>
                      <a:r>
                        <a:rPr lang="en-GB" sz="1200" b="1" i="1" kern="1200" dirty="0" err="1">
                          <a:solidFill>
                            <a:schemeClr val="tx1"/>
                          </a:solidFill>
                          <a:effectLst/>
                          <a:latin typeface="Arial" panose="020B0604020202020204" pitchFamily="34" charset="0"/>
                          <a:ea typeface="+mn-ea"/>
                          <a:cs typeface="Arial" panose="020B0604020202020204" pitchFamily="34" charset="0"/>
                        </a:rPr>
                        <a:t>Dhan</a:t>
                      </a:r>
                      <a:r>
                        <a:rPr lang="en-GB" sz="1200" kern="1200" dirty="0">
                          <a:solidFill>
                            <a:schemeClr val="tx1"/>
                          </a:solidFill>
                          <a:effectLst/>
                          <a:latin typeface="Arial" panose="020B0604020202020204" pitchFamily="34" charset="0"/>
                          <a:ea typeface="+mn-ea"/>
                          <a:cs typeface="Arial" panose="020B0604020202020204" pitchFamily="34" charset="0"/>
                        </a:rPr>
                        <a:t> (material service). This is giving charity to those in need and can be done by offering money</a:t>
                      </a:r>
                      <a:r>
                        <a:rPr lang="en-GB" sz="1200" kern="1200">
                          <a:solidFill>
                            <a:schemeClr val="tx1"/>
                          </a:solidFill>
                          <a:effectLst/>
                          <a:latin typeface="Arial" panose="020B0604020202020204" pitchFamily="34" charset="0"/>
                          <a:ea typeface="+mn-ea"/>
                          <a:cs typeface="Arial" panose="020B0604020202020204" pitchFamily="34" charset="0"/>
                        </a:rPr>
                        <a:t>, making donations </a:t>
                      </a:r>
                      <a:r>
                        <a:rPr lang="en-GB" sz="1200" kern="1200" dirty="0">
                          <a:solidFill>
                            <a:schemeClr val="tx1"/>
                          </a:solidFill>
                          <a:effectLst/>
                          <a:latin typeface="Arial" panose="020B0604020202020204" pitchFamily="34" charset="0"/>
                          <a:ea typeface="+mn-ea"/>
                          <a:cs typeface="Arial" panose="020B0604020202020204" pitchFamily="34" charset="0"/>
                        </a:rPr>
                        <a:t>or volunteering time. Serving food in the community kitchen (langar) is an example of tan.</a:t>
                      </a: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1600912"/>
                  </a:ext>
                </a:extLst>
              </a:tr>
            </a:tbl>
          </a:graphicData>
        </a:graphic>
      </p:graphicFrame>
      <p:pic>
        <p:nvPicPr>
          <p:cNvPr id="6" name="Picture 5">
            <a:extLst>
              <a:ext uri="{FF2B5EF4-FFF2-40B4-BE49-F238E27FC236}">
                <a16:creationId xmlns:a16="http://schemas.microsoft.com/office/drawing/2014/main" id="{7737FD73-049E-FE4F-83AA-B03E3F24D735}"/>
              </a:ext>
            </a:extLst>
          </p:cNvPr>
          <p:cNvPicPr>
            <a:picLocks noChangeAspect="1"/>
          </p:cNvPicPr>
          <p:nvPr/>
        </p:nvPicPr>
        <p:blipFill>
          <a:blip r:embed="rId2">
            <a:grayscl/>
          </a:blip>
          <a:stretch>
            <a:fillRect/>
          </a:stretch>
        </p:blipFill>
        <p:spPr>
          <a:xfrm>
            <a:off x="2539304" y="4351433"/>
            <a:ext cx="2413696" cy="1357704"/>
          </a:xfrm>
          <a:prstGeom prst="rect">
            <a:avLst/>
          </a:prstGeom>
        </p:spPr>
      </p:pic>
      <p:pic>
        <p:nvPicPr>
          <p:cNvPr id="7" name="Picture 6">
            <a:extLst>
              <a:ext uri="{FF2B5EF4-FFF2-40B4-BE49-F238E27FC236}">
                <a16:creationId xmlns:a16="http://schemas.microsoft.com/office/drawing/2014/main" id="{CFFFB4C6-907D-FE4D-88AD-303D7541504B}"/>
              </a:ext>
            </a:extLst>
          </p:cNvPr>
          <p:cNvPicPr>
            <a:picLocks noChangeAspect="1"/>
          </p:cNvPicPr>
          <p:nvPr/>
        </p:nvPicPr>
        <p:blipFill>
          <a:blip r:embed="rId3"/>
          <a:stretch>
            <a:fillRect/>
          </a:stretch>
        </p:blipFill>
        <p:spPr>
          <a:xfrm>
            <a:off x="8079111" y="799635"/>
            <a:ext cx="1571372" cy="2137705"/>
          </a:xfrm>
          <a:prstGeom prst="rect">
            <a:avLst/>
          </a:prstGeom>
        </p:spPr>
      </p:pic>
    </p:spTree>
    <p:extLst>
      <p:ext uri="{BB962C8B-B14F-4D97-AF65-F5344CB8AC3E}">
        <p14:creationId xmlns:p14="http://schemas.microsoft.com/office/powerpoint/2010/main" val="1830924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09CF08-A101-48F2-9D15-19209699A600}"/>
</file>

<file path=customXml/itemProps2.xml><?xml version="1.0" encoding="utf-8"?>
<ds:datastoreItem xmlns:ds="http://schemas.openxmlformats.org/officeDocument/2006/customXml" ds:itemID="{78E5FB31-EFC9-41D8-A24B-0C412DF8E8F9}"/>
</file>

<file path=customXml/itemProps3.xml><?xml version="1.0" encoding="utf-8"?>
<ds:datastoreItem xmlns:ds="http://schemas.openxmlformats.org/officeDocument/2006/customXml" ds:itemID="{9CA88FE1-8835-4146-BEB0-063FE4261E96}"/>
</file>

<file path=docProps/app.xml><?xml version="1.0" encoding="utf-8"?>
<Properties xmlns="http://schemas.openxmlformats.org/officeDocument/2006/extended-properties" xmlns:vt="http://schemas.openxmlformats.org/officeDocument/2006/docPropsVTypes">
  <Template>Office Theme</Template>
  <TotalTime>275</TotalTime>
  <Words>245</Words>
  <Application>Microsoft Office PowerPoint</Application>
  <PresentationFormat>A4 Paper (210x297 mm)</PresentationFormat>
  <Paragraphs>82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20</cp:revision>
  <dcterms:created xsi:type="dcterms:W3CDTF">2019-07-14T09:22:21Z</dcterms:created>
  <dcterms:modified xsi:type="dcterms:W3CDTF">2021-09-06T11:51:39Z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