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0" r:id="rId2"/>
    <p:sldId id="261" r:id="rId3"/>
    <p:sldId id="262" r:id="rId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6"/>
  </p:normalViewPr>
  <p:slideViewPr>
    <p:cSldViewPr snapToGrid="0">
      <p:cViewPr>
        <p:scale>
          <a:sx n="75" d="100"/>
          <a:sy n="75" d="100"/>
        </p:scale>
        <p:origin x="10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3146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37813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66438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0218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E37A59-DF7C-3F47-B33A-60816A153CC1}" type="datetimeFigureOut">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3414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74840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E37A59-DF7C-3F47-B33A-60816A153CC1}" type="datetimeFigureOut">
              <a:rPr lang="en-US" smtClean="0"/>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8488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E37A59-DF7C-3F47-B33A-60816A153CC1}" type="datetimeFigureOut">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52973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37A59-DF7C-3F47-B33A-60816A153CC1}" type="datetimeFigureOut">
              <a:rPr lang="en-US" smtClean="0"/>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381802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229761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E37A59-DF7C-3F47-B33A-60816A153CC1}" type="datetimeFigureOut">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2D885-0A33-6F4C-A818-E4626F98051E}" type="slidenum">
              <a:rPr lang="en-US" smtClean="0"/>
              <a:t>‹#›</a:t>
            </a:fld>
            <a:endParaRPr lang="en-US"/>
          </a:p>
        </p:txBody>
      </p:sp>
    </p:spTree>
    <p:extLst>
      <p:ext uri="{BB962C8B-B14F-4D97-AF65-F5344CB8AC3E}">
        <p14:creationId xmlns:p14="http://schemas.microsoft.com/office/powerpoint/2010/main" val="131565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37A59-DF7C-3F47-B33A-60816A153CC1}" type="datetimeFigureOut">
              <a:rPr lang="en-US" smtClean="0"/>
              <a:t>6/15/2021</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2D885-0A33-6F4C-A818-E4626F98051E}" type="slidenum">
              <a:rPr lang="en-US" smtClean="0"/>
              <a:t>‹#›</a:t>
            </a:fld>
            <a:endParaRPr lang="en-US"/>
          </a:p>
        </p:txBody>
      </p:sp>
    </p:spTree>
    <p:extLst>
      <p:ext uri="{BB962C8B-B14F-4D97-AF65-F5344CB8AC3E}">
        <p14:creationId xmlns:p14="http://schemas.microsoft.com/office/powerpoint/2010/main" val="723046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379187-53A3-D54F-A200-9592DD2304AF}"/>
              </a:ext>
            </a:extLst>
          </p:cNvPr>
          <p:cNvGraphicFramePr>
            <a:graphicFrameLocks noGrp="1"/>
          </p:cNvGraphicFramePr>
          <p:nvPr>
            <p:ph idx="1"/>
            <p:extLst>
              <p:ext uri="{D42A27DB-BD31-4B8C-83A1-F6EECF244321}">
                <p14:modId xmlns:p14="http://schemas.microsoft.com/office/powerpoint/2010/main" val="2628328322"/>
              </p:ext>
            </p:extLst>
          </p:nvPr>
        </p:nvGraphicFramePr>
        <p:xfrm>
          <a:off x="283002" y="1067534"/>
          <a:ext cx="9412531" cy="5730240"/>
        </p:xfrm>
        <a:graphic>
          <a:graphicData uri="http://schemas.openxmlformats.org/drawingml/2006/table">
            <a:tbl>
              <a:tblPr firstRow="1" bandRow="1">
                <a:tableStyleId>{5940675A-B579-460E-94D1-54222C63F5DA}</a:tableStyleId>
              </a:tblPr>
              <a:tblGrid>
                <a:gridCol w="5661148">
                  <a:extLst>
                    <a:ext uri="{9D8B030D-6E8A-4147-A177-3AD203B41FA5}">
                      <a16:colId xmlns:a16="http://schemas.microsoft.com/office/drawing/2014/main" val="2819291962"/>
                    </a:ext>
                  </a:extLst>
                </a:gridCol>
                <a:gridCol w="3751383">
                  <a:extLst>
                    <a:ext uri="{9D8B030D-6E8A-4147-A177-3AD203B41FA5}">
                      <a16:colId xmlns:a16="http://schemas.microsoft.com/office/drawing/2014/main" val="2243296876"/>
                    </a:ext>
                  </a:extLst>
                </a:gridCol>
              </a:tblGrid>
              <a:tr h="1472624">
                <a:tc gridSpan="2">
                  <a:txBody>
                    <a:bodyPr/>
                    <a:lstStyle/>
                    <a:p>
                      <a:pPr lvl="0">
                        <a:spcAft>
                          <a:spcPts val="0"/>
                        </a:spcAft>
                      </a:pPr>
                      <a:r>
                        <a:rPr lang="en-GB" sz="1200" b="1" dirty="0">
                          <a:latin typeface="Arial"/>
                          <a:ea typeface="Calibri" panose="020F0502020204030204" pitchFamily="34" charset="0"/>
                          <a:cs typeface="Arial"/>
                        </a:rPr>
                        <a:t>Islam</a:t>
                      </a:r>
                    </a:p>
                    <a:p>
                      <a:pPr marL="342900" lvl="0" indent="-342900">
                        <a:spcAft>
                          <a:spcPts val="0"/>
                        </a:spcAft>
                        <a:buFont typeface="Arial" panose="020B0604020202020204" pitchFamily="34" charset="0"/>
                        <a:buChar char="•"/>
                      </a:pPr>
                      <a:r>
                        <a:rPr lang="en-GB" sz="1200" dirty="0" smtClean="0">
                          <a:latin typeface="Arial"/>
                          <a:ea typeface="Calibri" panose="020F0502020204030204" pitchFamily="34" charset="0"/>
                          <a:cs typeface="Arial"/>
                        </a:rPr>
                        <a:t>People </a:t>
                      </a:r>
                      <a:r>
                        <a:rPr lang="en-GB" sz="1200" dirty="0">
                          <a:latin typeface="Arial"/>
                          <a:ea typeface="Calibri" panose="020F0502020204030204" pitchFamily="34" charset="0"/>
                          <a:cs typeface="Arial"/>
                        </a:rPr>
                        <a:t>who follow Islam are called </a:t>
                      </a:r>
                      <a:r>
                        <a:rPr lang="en-GB" sz="1200" b="1" i="1" dirty="0">
                          <a:latin typeface="Arial"/>
                          <a:ea typeface="Calibri" panose="020F0502020204030204" pitchFamily="34" charset="0"/>
                          <a:cs typeface="Arial"/>
                        </a:rPr>
                        <a:t>Muslims</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Islam is a </a:t>
                      </a:r>
                      <a:r>
                        <a:rPr lang="en-GB" sz="1200" b="1" i="1" dirty="0">
                          <a:latin typeface="Arial"/>
                          <a:ea typeface="Calibri" panose="020F0502020204030204" pitchFamily="34" charset="0"/>
                          <a:cs typeface="Arial"/>
                        </a:rPr>
                        <a:t>monotheistic</a:t>
                      </a:r>
                      <a:r>
                        <a:rPr lang="en-GB" sz="1200" dirty="0">
                          <a:latin typeface="Arial"/>
                          <a:ea typeface="Calibri" panose="020F0502020204030204" pitchFamily="34" charset="0"/>
                          <a:cs typeface="Arial"/>
                        </a:rPr>
                        <a:t> religion. Muslims believe that there is one God, </a:t>
                      </a:r>
                      <a:r>
                        <a:rPr lang="en-GB" sz="1200" b="1" i="1" dirty="0">
                          <a:latin typeface="Arial"/>
                          <a:ea typeface="Calibri" panose="020F0502020204030204" pitchFamily="34" charset="0"/>
                          <a:cs typeface="Arial"/>
                        </a:rPr>
                        <a:t>Allah</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submit to God and believe that they should live their whole life for God. The Arabic word ‘Islam’  means ‘submission’.</a:t>
                      </a:r>
                    </a:p>
                    <a:p>
                      <a:pPr marL="342900" lvl="0" indent="-342900">
                        <a:spcAft>
                          <a:spcPts val="0"/>
                        </a:spcAft>
                        <a:buFont typeface="Arial" panose="020B0604020202020204" pitchFamily="34" charset="0"/>
                        <a:buChar char="•"/>
                      </a:pPr>
                      <a:r>
                        <a:rPr lang="en-GB" sz="1200" b="1" i="1" u="none" strike="noStrike" noProof="0" dirty="0">
                          <a:latin typeface="Arial"/>
                        </a:rPr>
                        <a:t>Salam</a:t>
                      </a:r>
                      <a:r>
                        <a:rPr lang="en-GB" sz="1200" b="0" i="0" u="none" strike="noStrike" noProof="0" dirty="0">
                          <a:latin typeface="Arial"/>
                        </a:rPr>
                        <a:t> means peace. Salam is the word used by Muslims to greet other Muslims.</a:t>
                      </a:r>
                      <a:endParaRPr lang="en-GB" sz="1200" dirty="0">
                        <a:latin typeface="Arial"/>
                        <a:ea typeface="Calibri" panose="020F0502020204030204" pitchFamily="34" charset="0"/>
                        <a:cs typeface="Arial"/>
                      </a:endParaRP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Allah created the world out of nothing and that he has complete control over it and the people in it.</a:t>
                      </a:r>
                      <a:endParaRPr lang="en-GB" dirty="0"/>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Men and women are equal in Islam. In the eyes of God, Nobody is better than anyone else.</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There are two main traditions in Islam – </a:t>
                      </a:r>
                      <a:r>
                        <a:rPr lang="en-GB" sz="1200" b="1" i="1" dirty="0">
                          <a:latin typeface="Arial"/>
                          <a:ea typeface="Calibri" panose="020F0502020204030204" pitchFamily="34" charset="0"/>
                          <a:cs typeface="Arial"/>
                        </a:rPr>
                        <a:t>Sunni </a:t>
                      </a:r>
                      <a:r>
                        <a:rPr lang="en-GB" sz="1200" dirty="0">
                          <a:latin typeface="Arial"/>
                          <a:ea typeface="Calibri" panose="020F0502020204030204" pitchFamily="34" charset="0"/>
                          <a:cs typeface="Arial"/>
                        </a:rPr>
                        <a:t>and </a:t>
                      </a:r>
                      <a:r>
                        <a:rPr lang="en-GB" sz="1200" b="1" i="1" dirty="0">
                          <a:latin typeface="Arial"/>
                          <a:ea typeface="Calibri" panose="020F0502020204030204" pitchFamily="34" charset="0"/>
                          <a:cs typeface="Arial"/>
                        </a:rPr>
                        <a:t>Shi’a</a:t>
                      </a:r>
                      <a:r>
                        <a:rPr lang="en-GB" sz="1200" dirty="0">
                          <a:latin typeface="Arial"/>
                          <a:ea typeface="Calibri" panose="020F0502020204030204" pitchFamily="34" charset="0"/>
                          <a:cs typeface="Arial"/>
                        </a:rPr>
                        <a:t>.</a:t>
                      </a:r>
                      <a:r>
                        <a:rPr lang="en-GB" sz="1200" dirty="0">
                          <a:latin typeface="Arial"/>
                          <a:cs typeface="Arial"/>
                        </a:rPr>
                        <a:t> </a:t>
                      </a:r>
                      <a:endParaRPr lang="en-US" sz="1200" dirty="0">
                        <a:latin typeface="Arial"/>
                        <a:cs typeface="Arial"/>
                      </a:endParaRPr>
                    </a:p>
                    <a:p>
                      <a:endParaRPr lang="en-US" sz="100" dirty="0">
                        <a:latin typeface="Arial"/>
                        <a:cs typeface="Arial"/>
                      </a:endParaRPr>
                    </a:p>
                  </a:txBody>
                  <a:tcPr/>
                </a:tc>
                <a:tc hMerge="1">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5256320"/>
                  </a:ext>
                </a:extLst>
              </a:tr>
              <a:tr h="4074736">
                <a:tc>
                  <a:txBody>
                    <a:bodyPr/>
                    <a:lstStyle/>
                    <a:p>
                      <a:pPr lvl="0">
                        <a:spcAft>
                          <a:spcPts val="0"/>
                        </a:spcAft>
                      </a:pPr>
                      <a:r>
                        <a:rPr lang="en-GB" sz="1200" b="1" dirty="0">
                          <a:latin typeface="Arial"/>
                          <a:ea typeface="Calibri" panose="020F0502020204030204" pitchFamily="34" charset="0"/>
                          <a:cs typeface="Arial"/>
                        </a:rPr>
                        <a:t>What do Muslims believe about God?</a:t>
                      </a:r>
                    </a:p>
                    <a:p>
                      <a:pPr lvl="0">
                        <a:spcAft>
                          <a:spcPts val="0"/>
                        </a:spcAft>
                      </a:pPr>
                      <a:endParaRPr lang="en-GB" sz="300" b="1"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Arial" panose="020B0604020202020204" pitchFamily="34" charset="0"/>
                        <a:buChar char="•"/>
                      </a:pPr>
                      <a:r>
                        <a:rPr lang="en-GB" sz="1200" dirty="0" smtClean="0">
                          <a:latin typeface="Arial"/>
                          <a:ea typeface="Calibri" panose="020F0502020204030204" pitchFamily="34" charset="0"/>
                          <a:cs typeface="Arial"/>
                        </a:rPr>
                        <a:t>Allah begot no-one, nor was He begotten. This means that Allah has never had offspring (children), nor was he born. This is mentioned in the Qur’an in chapter 112</a:t>
                      </a:r>
                      <a:r>
                        <a:rPr lang="en-GB" sz="1200" baseline="0" dirty="0" smtClean="0">
                          <a:latin typeface="Arial"/>
                          <a:ea typeface="Calibri" panose="020F0502020204030204" pitchFamily="34" charset="0"/>
                          <a:cs typeface="Arial"/>
                        </a:rPr>
                        <a:t> called S</a:t>
                      </a:r>
                      <a:r>
                        <a:rPr lang="en-GB" sz="1200" dirty="0" smtClean="0">
                          <a:latin typeface="Arial"/>
                          <a:ea typeface="Calibri" panose="020F0502020204030204" pitchFamily="34" charset="0"/>
                          <a:cs typeface="Arial"/>
                        </a:rPr>
                        <a:t>urah Al-</a:t>
                      </a:r>
                      <a:r>
                        <a:rPr lang="en-GB" sz="1200" dirty="0" err="1" smtClean="0">
                          <a:latin typeface="Arial"/>
                          <a:ea typeface="Calibri" panose="020F0502020204030204" pitchFamily="34" charset="0"/>
                          <a:cs typeface="Arial"/>
                        </a:rPr>
                        <a:t>Ikhlas</a:t>
                      </a:r>
                      <a:r>
                        <a:rPr lang="en-GB" sz="1200" dirty="0" smtClean="0">
                          <a:latin typeface="Arial"/>
                          <a:ea typeface="Calibri" panose="020F0502020204030204" pitchFamily="34" charset="0"/>
                          <a:cs typeface="Arial"/>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latin typeface="Arial"/>
                          <a:ea typeface="Calibri" panose="020F0502020204030204" pitchFamily="34" charset="0"/>
                          <a:cs typeface="Arial"/>
                        </a:rPr>
                        <a:t>Muslims believe that there is nothing greater than God and that no words can get close to explaining what he is like – he is beyond anything that humans can think or say.</a:t>
                      </a:r>
                    </a:p>
                    <a:p>
                      <a:pPr marL="342900" lvl="0" indent="-342900">
                        <a:spcAft>
                          <a:spcPts val="0"/>
                        </a:spcAft>
                        <a:buFont typeface="Arial" panose="020B0604020202020204" pitchFamily="34" charset="0"/>
                        <a:buChar char="•"/>
                      </a:pPr>
                      <a:r>
                        <a:rPr lang="en-GB" sz="1200" dirty="0" smtClean="0">
                          <a:latin typeface="Arial"/>
                          <a:ea typeface="Calibri" panose="020F0502020204030204" pitchFamily="34" charset="0"/>
                          <a:cs typeface="Arial"/>
                        </a:rPr>
                        <a:t>However</a:t>
                      </a:r>
                      <a:r>
                        <a:rPr lang="en-GB" sz="1200" dirty="0">
                          <a:latin typeface="Arial"/>
                          <a:ea typeface="Calibri" panose="020F0502020204030204" pitchFamily="34" charset="0"/>
                          <a:cs typeface="Arial"/>
                        </a:rPr>
                        <a:t>, Muslims believe that God has revealed some of his characteristics in the Qur’an and other sayings of Muhammad. These characteristics are sometimes known as the </a:t>
                      </a:r>
                      <a:r>
                        <a:rPr lang="en-GB" sz="1200" b="1" i="1" dirty="0">
                          <a:latin typeface="Arial"/>
                          <a:ea typeface="Calibri" panose="020F0502020204030204" pitchFamily="34" charset="0"/>
                          <a:cs typeface="Arial"/>
                        </a:rPr>
                        <a:t>99 names of Allah</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is One and that there are no gods other than Him. This belief in the oneness of God is called </a:t>
                      </a:r>
                      <a:r>
                        <a:rPr lang="en-GB" sz="1200" b="1" i="1" dirty="0">
                          <a:latin typeface="Arial"/>
                          <a:ea typeface="Calibri" panose="020F0502020204030204" pitchFamily="34" charset="0"/>
                          <a:cs typeface="Arial"/>
                        </a:rPr>
                        <a:t>tawhid</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is the </a:t>
                      </a:r>
                      <a:r>
                        <a:rPr lang="en-GB" sz="1200" b="1" i="1" dirty="0">
                          <a:latin typeface="Arial"/>
                          <a:ea typeface="Calibri" panose="020F0502020204030204" pitchFamily="34" charset="0"/>
                          <a:cs typeface="Arial"/>
                        </a:rPr>
                        <a:t>creator</a:t>
                      </a:r>
                      <a:r>
                        <a:rPr lang="en-GB" sz="1200" dirty="0">
                          <a:latin typeface="Arial"/>
                          <a:ea typeface="Calibri" panose="020F0502020204030204" pitchFamily="34" charset="0"/>
                          <a:cs typeface="Arial"/>
                        </a:rPr>
                        <a:t> of everything.</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is </a:t>
                      </a:r>
                      <a:r>
                        <a:rPr lang="en-GB" sz="1200" b="1" i="1" dirty="0">
                          <a:latin typeface="Arial"/>
                          <a:ea typeface="Calibri" panose="020F0502020204030204" pitchFamily="34" charset="0"/>
                          <a:cs typeface="Arial"/>
                        </a:rPr>
                        <a:t>eternal</a:t>
                      </a:r>
                      <a:r>
                        <a:rPr lang="en-GB" sz="1200" dirty="0">
                          <a:latin typeface="Arial"/>
                          <a:ea typeface="Calibri" panose="020F0502020204030204" pitchFamily="34" charset="0"/>
                          <a:cs typeface="Arial"/>
                        </a:rPr>
                        <a:t> (everlasting).</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has power over everything – he is </a:t>
                      </a:r>
                      <a:r>
                        <a:rPr lang="en-GB" sz="1200" b="1" i="1" dirty="0">
                          <a:latin typeface="Arial"/>
                          <a:ea typeface="Calibri" panose="020F0502020204030204" pitchFamily="34" charset="0"/>
                          <a:cs typeface="Arial"/>
                        </a:rPr>
                        <a:t>omnipoten</a:t>
                      </a:r>
                      <a:r>
                        <a:rPr lang="en-GB" sz="1200" dirty="0">
                          <a:latin typeface="Arial"/>
                          <a:ea typeface="Calibri" panose="020F0502020204030204" pitchFamily="34" charset="0"/>
                          <a:cs typeface="Arial"/>
                        </a:rPr>
                        <a:t>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knows and sees everything – he is </a:t>
                      </a:r>
                      <a:r>
                        <a:rPr lang="en-GB" sz="1200" b="1" i="1" dirty="0">
                          <a:latin typeface="Arial"/>
                          <a:ea typeface="Calibri" panose="020F0502020204030204" pitchFamily="34" charset="0"/>
                          <a:cs typeface="Arial"/>
                        </a:rPr>
                        <a:t>omniscien</a:t>
                      </a:r>
                      <a:r>
                        <a:rPr lang="en-GB" sz="1200" dirty="0">
                          <a:latin typeface="Arial"/>
                          <a:ea typeface="Calibri" panose="020F0502020204030204" pitchFamily="34" charset="0"/>
                          <a:cs typeface="Arial"/>
                        </a:rPr>
                        <a:t>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God is generous and compassionate and merciful and that He will always forgive people for their sins if they are truly sorry.</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at the end of the world, Allah will judge everyone with fairness and total justice. People who were good will go to heaven (</a:t>
                      </a:r>
                      <a:r>
                        <a:rPr lang="en-GB" sz="1200" b="1" i="1" dirty="0">
                          <a:latin typeface="Arial"/>
                          <a:ea typeface="Calibri" panose="020F0502020204030204" pitchFamily="34" charset="0"/>
                          <a:cs typeface="Arial"/>
                        </a:rPr>
                        <a:t>Jannah</a:t>
                      </a:r>
                      <a:r>
                        <a:rPr lang="en-GB" sz="1200" dirty="0">
                          <a:latin typeface="Arial"/>
                          <a:ea typeface="Calibri" panose="020F0502020204030204" pitchFamily="34" charset="0"/>
                          <a:cs typeface="Arial"/>
                        </a:rPr>
                        <a:t>) and people who were evil will go to hell (</a:t>
                      </a:r>
                      <a:r>
                        <a:rPr lang="en-GB" sz="1200" b="1" i="1" dirty="0">
                          <a:latin typeface="Arial"/>
                          <a:ea typeface="Calibri" panose="020F0502020204030204" pitchFamily="34" charset="0"/>
                          <a:cs typeface="Arial"/>
                        </a:rPr>
                        <a:t>Jahannam</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only Allah is worthy of praise</a:t>
                      </a:r>
                      <a:r>
                        <a:rPr lang="en-GB" sz="1200" dirty="0" smtClean="0">
                          <a:latin typeface="Arial"/>
                          <a:ea typeface="Calibri" panose="020F0502020204030204" pitchFamily="34" charset="0"/>
                          <a:cs typeface="Arial"/>
                        </a:rPr>
                        <a:t>.</a:t>
                      </a:r>
                    </a:p>
                  </a:txBody>
                  <a:tcPr/>
                </a:tc>
                <a:tc>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9422556"/>
                  </a:ext>
                </a:extLst>
              </a:tr>
            </a:tbl>
          </a:graphicData>
        </a:graphic>
      </p:graphicFrame>
      <p:pic>
        <p:nvPicPr>
          <p:cNvPr id="5" name="Picture 4">
            <a:extLst>
              <a:ext uri="{FF2B5EF4-FFF2-40B4-BE49-F238E27FC236}">
                <a16:creationId xmlns:a16="http://schemas.microsoft.com/office/drawing/2014/main" id="{48EFDE42-E50B-6348-98B9-55651E6BE0AF}"/>
              </a:ext>
            </a:extLst>
          </p:cNvPr>
          <p:cNvPicPr>
            <a:picLocks noChangeAspect="1"/>
          </p:cNvPicPr>
          <p:nvPr/>
        </p:nvPicPr>
        <p:blipFill>
          <a:blip r:embed="rId2"/>
          <a:stretch>
            <a:fillRect/>
          </a:stretch>
        </p:blipFill>
        <p:spPr>
          <a:xfrm>
            <a:off x="5994399" y="2686990"/>
            <a:ext cx="3701134" cy="3964128"/>
          </a:xfrm>
          <a:prstGeom prst="rect">
            <a:avLst/>
          </a:prstGeom>
          <a:ln>
            <a:noFill/>
          </a:ln>
        </p:spPr>
      </p:pic>
      <p:pic>
        <p:nvPicPr>
          <p:cNvPr id="6" name="Picture 5">
            <a:extLst>
              <a:ext uri="{FF2B5EF4-FFF2-40B4-BE49-F238E27FC236}">
                <a16:creationId xmlns:a16="http://schemas.microsoft.com/office/drawing/2014/main" id="{4F7CEA1F-3BB4-AF4C-A8B2-98B229B578A8}"/>
              </a:ext>
            </a:extLst>
          </p:cNvPr>
          <p:cNvPicPr>
            <a:picLocks noChangeAspect="1"/>
          </p:cNvPicPr>
          <p:nvPr/>
        </p:nvPicPr>
        <p:blipFill>
          <a:blip r:embed="rId3">
            <a:biLevel thresh="50000"/>
          </a:blip>
          <a:stretch>
            <a:fillRect/>
          </a:stretch>
        </p:blipFill>
        <p:spPr>
          <a:xfrm>
            <a:off x="283002" y="49878"/>
            <a:ext cx="1021750" cy="961468"/>
          </a:xfrm>
          <a:prstGeom prst="rect">
            <a:avLst/>
          </a:prstGeom>
        </p:spPr>
      </p:pic>
      <p:sp>
        <p:nvSpPr>
          <p:cNvPr id="7" name="TextBox 6">
            <a:extLst>
              <a:ext uri="{FF2B5EF4-FFF2-40B4-BE49-F238E27FC236}">
                <a16:creationId xmlns:a16="http://schemas.microsoft.com/office/drawing/2014/main" id="{BA731F4B-99C4-2C44-B5A0-D1E5D98DBF6A}"/>
              </a:ext>
            </a:extLst>
          </p:cNvPr>
          <p:cNvSpPr txBox="1"/>
          <p:nvPr/>
        </p:nvSpPr>
        <p:spPr>
          <a:xfrm>
            <a:off x="1500328" y="345946"/>
            <a:ext cx="1826141"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Islam </a:t>
            </a:r>
            <a:r>
              <a:rPr lang="en-US" b="1" dirty="0">
                <a:latin typeface="Arial" panose="020B0604020202020204" pitchFamily="34" charset="0"/>
                <a:cs typeface="Arial" panose="020B0604020202020204" pitchFamily="34" charset="0"/>
              </a:rPr>
              <a:t>key facts</a:t>
            </a:r>
          </a:p>
        </p:txBody>
      </p:sp>
      <p:sp>
        <p:nvSpPr>
          <p:cNvPr id="2" name="Rectangle 1">
            <a:extLst>
              <a:ext uri="{FF2B5EF4-FFF2-40B4-BE49-F238E27FC236}">
                <a16:creationId xmlns:a16="http://schemas.microsoft.com/office/drawing/2014/main" id="{285BA30F-B7C3-1044-8A24-BE1742A35FE4}"/>
              </a:ext>
            </a:extLst>
          </p:cNvPr>
          <p:cNvSpPr/>
          <p:nvPr/>
        </p:nvSpPr>
        <p:spPr>
          <a:xfrm>
            <a:off x="4953000" y="570309"/>
            <a:ext cx="4765431" cy="461665"/>
          </a:xfrm>
          <a:prstGeom prst="rect">
            <a:avLst/>
          </a:prstGeom>
        </p:spPr>
        <p:txBody>
          <a:bodyPr wrap="square">
            <a:spAutoFit/>
          </a:bodyPr>
          <a:lstStyle/>
          <a:p>
            <a:pPr algn="r">
              <a:spcAft>
                <a:spcPts val="0"/>
              </a:spcAft>
            </a:pPr>
            <a:r>
              <a:rPr lang="en-GB" sz="1200" b="1">
                <a:latin typeface="Arial" panose="020B0604020202020204" pitchFamily="34" charset="0"/>
                <a:ea typeface="Times New Roman" panose="02020603050405020304" pitchFamily="18" charset="0"/>
                <a:cs typeface="Arial" panose="020B0604020202020204" pitchFamily="34" charset="0"/>
              </a:rPr>
              <a:t>You are expected to know all of the information in this booklet.</a:t>
            </a:r>
            <a:endParaRPr lang="en-GB" sz="1200">
              <a:latin typeface="Arial" panose="020B0604020202020204" pitchFamily="34" charset="0"/>
              <a:ea typeface="Times New Roman" panose="02020603050405020304" pitchFamily="18" charset="0"/>
              <a:cs typeface="Arial" panose="020B0604020202020204" pitchFamily="34" charset="0"/>
            </a:endParaRPr>
          </a:p>
          <a:p>
            <a:pPr algn="r">
              <a:spcAft>
                <a:spcPts val="0"/>
              </a:spcAft>
            </a:pPr>
            <a:r>
              <a:rPr lang="en-GB" sz="1200" b="1">
                <a:latin typeface="Arial" panose="020B0604020202020204" pitchFamily="34" charset="0"/>
                <a:ea typeface="Times New Roman" panose="02020603050405020304" pitchFamily="18" charset="0"/>
                <a:cs typeface="Arial" panose="020B0604020202020204" pitchFamily="34" charset="0"/>
              </a:rPr>
              <a:t>You will be assessed on this knowledge.</a:t>
            </a:r>
            <a:endParaRPr lang="en-GB" sz="12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14055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99609F5-9CF7-094D-BB90-C90D0B5C74E1}"/>
              </a:ext>
            </a:extLst>
          </p:cNvPr>
          <p:cNvGraphicFramePr>
            <a:graphicFrameLocks noGrp="1"/>
          </p:cNvGraphicFramePr>
          <p:nvPr>
            <p:extLst>
              <p:ext uri="{D42A27DB-BD31-4B8C-83A1-F6EECF244321}">
                <p14:modId xmlns:p14="http://schemas.microsoft.com/office/powerpoint/2010/main" val="3933511047"/>
              </p:ext>
            </p:extLst>
          </p:nvPr>
        </p:nvGraphicFramePr>
        <p:xfrm>
          <a:off x="128954" y="91440"/>
          <a:ext cx="9648092" cy="6675120"/>
        </p:xfrm>
        <a:graphic>
          <a:graphicData uri="http://schemas.openxmlformats.org/drawingml/2006/table">
            <a:tbl>
              <a:tblPr firstRow="1" bandRow="1">
                <a:tableStyleId>{5940675A-B579-460E-94D1-54222C63F5DA}</a:tableStyleId>
              </a:tblPr>
              <a:tblGrid>
                <a:gridCol w="4642338">
                  <a:extLst>
                    <a:ext uri="{9D8B030D-6E8A-4147-A177-3AD203B41FA5}">
                      <a16:colId xmlns:a16="http://schemas.microsoft.com/office/drawing/2014/main" val="768717943"/>
                    </a:ext>
                  </a:extLst>
                </a:gridCol>
                <a:gridCol w="5005754">
                  <a:extLst>
                    <a:ext uri="{9D8B030D-6E8A-4147-A177-3AD203B41FA5}">
                      <a16:colId xmlns:a16="http://schemas.microsoft.com/office/drawing/2014/main" val="1536585925"/>
                    </a:ext>
                  </a:extLst>
                </a:gridCol>
              </a:tblGrid>
              <a:tr h="370840">
                <a:tc rowSpan="3">
                  <a:txBody>
                    <a:bodyPr/>
                    <a:lstStyle/>
                    <a:p>
                      <a:pPr lvl="0">
                        <a:spcAft>
                          <a:spcPts val="0"/>
                        </a:spcAft>
                      </a:pPr>
                      <a:r>
                        <a:rPr lang="en-GB" sz="1200" b="1" dirty="0">
                          <a:latin typeface="Arial"/>
                          <a:ea typeface="Calibri" panose="020F0502020204030204" pitchFamily="34" charset="0"/>
                          <a:cs typeface="Arial"/>
                        </a:rPr>
                        <a:t>Prophet Muhammad</a:t>
                      </a:r>
                    </a:p>
                    <a:p>
                      <a:pPr lvl="0">
                        <a:spcAft>
                          <a:spcPts val="0"/>
                        </a:spcAft>
                      </a:pPr>
                      <a:endParaRPr lang="en-GB" sz="1200" b="0" dirty="0">
                        <a:latin typeface="Arial"/>
                        <a:ea typeface="Calibri" panose="020F0502020204030204" pitchFamily="34" charset="0"/>
                        <a:cs typeface="Arial"/>
                      </a:endParaRPr>
                    </a:p>
                    <a:p>
                      <a:pPr lvl="0">
                        <a:spcAft>
                          <a:spcPts val="0"/>
                        </a:spcAft>
                      </a:pPr>
                      <a:endParaRPr lang="en-GB" sz="1200" b="0" dirty="0">
                        <a:latin typeface="Arial"/>
                        <a:ea typeface="Calibri" panose="020F0502020204030204" pitchFamily="34" charset="0"/>
                        <a:cs typeface="Arial"/>
                      </a:endParaRPr>
                    </a:p>
                    <a:p>
                      <a:pPr lvl="0">
                        <a:spcAft>
                          <a:spcPts val="0"/>
                        </a:spcAft>
                      </a:pPr>
                      <a:endParaRPr lang="en-GB" sz="1200" b="0" dirty="0">
                        <a:latin typeface="Arial"/>
                        <a:ea typeface="Calibri" panose="020F0502020204030204" pitchFamily="34" charset="0"/>
                        <a:cs typeface="Arial"/>
                      </a:endParaRPr>
                    </a:p>
                    <a:p>
                      <a:pPr lvl="0">
                        <a:spcAft>
                          <a:spcPts val="0"/>
                        </a:spcAft>
                      </a:pPr>
                      <a:endParaRPr lang="en-GB" sz="1200" b="0" dirty="0">
                        <a:latin typeface="Arial"/>
                        <a:ea typeface="Calibri" panose="020F0502020204030204" pitchFamily="34" charset="0"/>
                        <a:cs typeface="Arial"/>
                      </a:endParaRP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Islam started after the other Abrahamic religions (Judaism and Christianity) but Muslims often call Jews and Christians ‘People of the Book’. This is because Muslims believe that God revealed himself to the earlier </a:t>
                      </a:r>
                      <a:r>
                        <a:rPr lang="en-GB" sz="1200" b="1" i="1" dirty="0">
                          <a:latin typeface="Arial"/>
                          <a:ea typeface="Calibri" panose="020F0502020204030204" pitchFamily="34" charset="0"/>
                          <a:cs typeface="Arial"/>
                        </a:rPr>
                        <a:t>prophets</a:t>
                      </a:r>
                      <a:r>
                        <a:rPr lang="en-GB" sz="1200" b="0" dirty="0">
                          <a:latin typeface="Arial"/>
                          <a:ea typeface="Calibri" panose="020F0502020204030204" pitchFamily="34" charset="0"/>
                          <a:cs typeface="Arial"/>
                        </a:rPr>
                        <a:t> mentioned in the Bible, such as Abraham, Moses and Jesus. However, Muslims believe that over time the message of these prophets was changed and so God sent one </a:t>
                      </a:r>
                      <a:r>
                        <a:rPr lang="en-GB" sz="1200" b="1" i="1" dirty="0">
                          <a:latin typeface="Arial"/>
                          <a:ea typeface="Calibri" panose="020F0502020204030204" pitchFamily="34" charset="0"/>
                          <a:cs typeface="Arial"/>
                        </a:rPr>
                        <a:t>final prophet </a:t>
                      </a:r>
                      <a:r>
                        <a:rPr lang="en-GB" sz="1200" b="0" dirty="0">
                          <a:latin typeface="Arial"/>
                          <a:ea typeface="Calibri" panose="020F0502020204030204" pitchFamily="34" charset="0"/>
                          <a:cs typeface="Arial"/>
                        </a:rPr>
                        <a:t>– Muhammad – to make His message clear. Muhammad is known as the </a:t>
                      </a:r>
                      <a:r>
                        <a:rPr lang="en-GB" sz="1200" b="1" i="1" dirty="0">
                          <a:latin typeface="Arial"/>
                          <a:ea typeface="Calibri" panose="020F0502020204030204" pitchFamily="34" charset="0"/>
                          <a:cs typeface="Arial"/>
                        </a:rPr>
                        <a:t>Seal of the Prophets</a:t>
                      </a:r>
                      <a:r>
                        <a:rPr lang="en-GB" sz="1200" b="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Muslims believe that God revealed messages to Muhammad about what people should believe and how they should live their lives. They think that these </a:t>
                      </a:r>
                      <a:r>
                        <a:rPr lang="en-GB" sz="1200" b="1" i="1" dirty="0">
                          <a:latin typeface="Arial"/>
                          <a:ea typeface="Calibri" panose="020F0502020204030204" pitchFamily="34" charset="0"/>
                          <a:cs typeface="Arial"/>
                        </a:rPr>
                        <a:t>revelations</a:t>
                      </a:r>
                      <a:r>
                        <a:rPr lang="en-GB" sz="1200" b="0" dirty="0">
                          <a:latin typeface="Arial"/>
                          <a:ea typeface="Calibri" panose="020F0502020204030204" pitchFamily="34" charset="0"/>
                          <a:cs typeface="Arial"/>
                        </a:rPr>
                        <a:t> were perfect.</a:t>
                      </a: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Some Muslims add a short Arabic phrase whenever they hear or say Muhammad’s name. This translates to ‘peace be upon him’ (</a:t>
                      </a:r>
                      <a:r>
                        <a:rPr lang="en-GB" sz="1200" b="1" i="1" err="1">
                          <a:latin typeface="Arial"/>
                          <a:ea typeface="Calibri" panose="020F0502020204030204" pitchFamily="34" charset="0"/>
                          <a:cs typeface="Arial"/>
                        </a:rPr>
                        <a:t>pbuh</a:t>
                      </a:r>
                      <a:r>
                        <a:rPr lang="en-GB" sz="1200" b="0" dirty="0">
                          <a:latin typeface="Arial"/>
                          <a:ea typeface="Calibri" panose="020F0502020204030204" pitchFamily="34" charset="0"/>
                          <a:cs typeface="Arial"/>
                        </a:rPr>
                        <a:t>). Non-Muslims do not do this.</a:t>
                      </a: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The first revelation came from the </a:t>
                      </a:r>
                      <a:r>
                        <a:rPr lang="en-GB" sz="1200" b="1" i="1" dirty="0">
                          <a:latin typeface="Arial"/>
                          <a:ea typeface="Calibri" panose="020F0502020204030204" pitchFamily="34" charset="0"/>
                          <a:cs typeface="Arial"/>
                        </a:rPr>
                        <a:t>Angel Jibril </a:t>
                      </a:r>
                      <a:r>
                        <a:rPr lang="en-GB" sz="1200" b="0" dirty="0">
                          <a:latin typeface="Arial"/>
                          <a:ea typeface="Calibri" panose="020F0502020204030204" pitchFamily="34" charset="0"/>
                          <a:cs typeface="Arial"/>
                        </a:rPr>
                        <a:t>(Gabriel) on the </a:t>
                      </a:r>
                      <a:r>
                        <a:rPr lang="en-GB" sz="1200" b="1" i="1" dirty="0">
                          <a:latin typeface="Arial"/>
                          <a:ea typeface="Calibri" panose="020F0502020204030204" pitchFamily="34" charset="0"/>
                          <a:cs typeface="Arial"/>
                        </a:rPr>
                        <a:t>Night of Power</a:t>
                      </a:r>
                      <a:r>
                        <a:rPr lang="en-GB" sz="1200" b="0" dirty="0">
                          <a:latin typeface="Arial"/>
                          <a:ea typeface="Calibri" panose="020F0502020204030204" pitchFamily="34" charset="0"/>
                          <a:cs typeface="Arial"/>
                        </a:rPr>
                        <a:t>. Jibril told Muhammad to recite words that were later recorded in the </a:t>
                      </a:r>
                      <a:r>
                        <a:rPr lang="en-GB" sz="1200" b="1" i="1" dirty="0">
                          <a:latin typeface="Arial"/>
                          <a:ea typeface="Calibri" panose="020F0502020204030204" pitchFamily="34" charset="0"/>
                          <a:cs typeface="Arial"/>
                        </a:rPr>
                        <a:t>Qur’an</a:t>
                      </a:r>
                      <a:r>
                        <a:rPr lang="en-GB" sz="1200" b="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After the Night of Power, Muhammad began preaching his message in Makkah. He told the </a:t>
                      </a:r>
                      <a:r>
                        <a:rPr lang="en-GB" sz="1200" b="0" err="1">
                          <a:latin typeface="Arial"/>
                          <a:ea typeface="Calibri" panose="020F0502020204030204" pitchFamily="34" charset="0"/>
                          <a:cs typeface="Arial"/>
                        </a:rPr>
                        <a:t>Makkans</a:t>
                      </a:r>
                      <a:r>
                        <a:rPr lang="en-GB" sz="1200" b="0" dirty="0">
                          <a:latin typeface="Arial"/>
                          <a:ea typeface="Calibri" panose="020F0502020204030204" pitchFamily="34" charset="0"/>
                          <a:cs typeface="Arial"/>
                        </a:rPr>
                        <a:t> that it was wrong for them to worship many gods and told them that there was only one true God, Allah.</a:t>
                      </a:r>
                    </a:p>
                    <a:p>
                      <a:pPr marL="342900" lvl="0" indent="-342900">
                        <a:spcAft>
                          <a:spcPts val="0"/>
                        </a:spcAft>
                        <a:buFont typeface="Arial" panose="020B0604020202020204" pitchFamily="34" charset="0"/>
                        <a:buChar char="•"/>
                      </a:pPr>
                      <a:r>
                        <a:rPr lang="en-GB" sz="1200" b="0" dirty="0">
                          <a:latin typeface="Arial"/>
                          <a:ea typeface="Calibri" panose="020F0502020204030204" pitchFamily="34" charset="0"/>
                          <a:cs typeface="Arial"/>
                        </a:rPr>
                        <a:t>The Muslims were persecuted in Makkah. Eventually, Muhammad and his followers had to leave. They travelled to Medinah. There were a series of battles between Makkah and Medinah. Muhammad finally conquered Makkah in 629 CE. He rode straight to the </a:t>
                      </a:r>
                      <a:r>
                        <a:rPr lang="en-GB" sz="1200" b="1" i="1" err="1">
                          <a:latin typeface="Arial"/>
                          <a:ea typeface="Calibri" panose="020F0502020204030204" pitchFamily="34" charset="0"/>
                          <a:cs typeface="Arial"/>
                        </a:rPr>
                        <a:t>Ka’aba</a:t>
                      </a:r>
                      <a:r>
                        <a:rPr lang="en-GB" sz="1200" b="0" dirty="0">
                          <a:latin typeface="Arial"/>
                          <a:ea typeface="Calibri" panose="020F0502020204030204" pitchFamily="34" charset="0"/>
                          <a:cs typeface="Arial"/>
                        </a:rPr>
                        <a:t> and circled it 7 times before destroying all the idols inside of it. He then dedicated the </a:t>
                      </a:r>
                      <a:r>
                        <a:rPr lang="en-GB" sz="1200" b="0" err="1">
                          <a:latin typeface="Arial"/>
                          <a:ea typeface="Calibri" panose="020F0502020204030204" pitchFamily="34" charset="0"/>
                          <a:cs typeface="Arial"/>
                        </a:rPr>
                        <a:t>Ka’aba</a:t>
                      </a:r>
                      <a:r>
                        <a:rPr lang="en-GB" sz="1200" b="0" dirty="0">
                          <a:latin typeface="Arial"/>
                          <a:ea typeface="Calibri" panose="020F0502020204030204" pitchFamily="34" charset="0"/>
                          <a:cs typeface="Arial"/>
                        </a:rPr>
                        <a:t> to Allah. It is known as the </a:t>
                      </a:r>
                      <a:r>
                        <a:rPr lang="en-GB" sz="1200" b="1" i="1" dirty="0">
                          <a:latin typeface="Arial"/>
                          <a:ea typeface="Calibri" panose="020F0502020204030204" pitchFamily="34" charset="0"/>
                          <a:cs typeface="Arial"/>
                        </a:rPr>
                        <a:t>House of God on earth</a:t>
                      </a:r>
                      <a:r>
                        <a:rPr lang="en-GB" sz="1200" b="0" dirty="0">
                          <a:latin typeface="Arial"/>
                          <a:ea typeface="Calibri" panose="020F0502020204030204" pitchFamily="34" charset="0"/>
                          <a:cs typeface="Arial"/>
                        </a:rPr>
                        <a:t>.</a:t>
                      </a:r>
                    </a:p>
                    <a:p>
                      <a:endParaRPr lang="en-US" sz="1200" b="0" dirty="0">
                        <a:latin typeface="Arial"/>
                        <a:cs typeface="Arial"/>
                      </a:endParaRPr>
                    </a:p>
                  </a:txBody>
                  <a:tcPr/>
                </a:tc>
                <a:tc>
                  <a:txBody>
                    <a:bodyPr/>
                    <a:lstStyle/>
                    <a:p>
                      <a:pPr>
                        <a:spcAft>
                          <a:spcPts val="0"/>
                        </a:spcAft>
                      </a:pPr>
                      <a:r>
                        <a:rPr lang="en-GB" sz="1200" b="1" dirty="0">
                          <a:latin typeface="Arial"/>
                          <a:ea typeface="Calibri" panose="020F0502020204030204" pitchFamily="34" charset="0"/>
                          <a:cs typeface="Arial"/>
                        </a:rPr>
                        <a:t>Sources of authority</a:t>
                      </a:r>
                    </a:p>
                    <a:p>
                      <a:pPr>
                        <a:spcAft>
                          <a:spcPts val="0"/>
                        </a:spcAft>
                      </a:pPr>
                      <a:endParaRPr lang="en-GB" sz="120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For Muslims, the main sources of guidance are the Qur’an, the Sunnah and the Hadith.</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a:t>
                      </a:r>
                      <a:r>
                        <a:rPr lang="en-GB" sz="1200" b="1" i="1" dirty="0">
                          <a:latin typeface="Arial"/>
                          <a:ea typeface="Calibri" panose="020F0502020204030204" pitchFamily="34" charset="0"/>
                          <a:cs typeface="Arial"/>
                        </a:rPr>
                        <a:t>Sunnah</a:t>
                      </a:r>
                      <a:r>
                        <a:rPr lang="en-GB" sz="1200" dirty="0">
                          <a:latin typeface="Arial"/>
                          <a:ea typeface="Calibri" panose="020F0502020204030204" pitchFamily="34" charset="0"/>
                          <a:cs typeface="Arial"/>
                        </a:rPr>
                        <a:t> is the actions of the Prophet Muhammad. He was a role model for Muslims and Muslims try to live like he did.</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a:t>
                      </a:r>
                      <a:r>
                        <a:rPr lang="en-GB" sz="1200" b="1" i="1" dirty="0">
                          <a:latin typeface="Arial"/>
                          <a:ea typeface="Calibri" panose="020F0502020204030204" pitchFamily="34" charset="0"/>
                          <a:cs typeface="Arial"/>
                        </a:rPr>
                        <a:t>Hadith</a:t>
                      </a:r>
                      <a:r>
                        <a:rPr lang="en-GB" sz="1200" dirty="0">
                          <a:latin typeface="Arial"/>
                          <a:ea typeface="Calibri" panose="020F0502020204030204" pitchFamily="34" charset="0"/>
                          <a:cs typeface="Arial"/>
                        </a:rPr>
                        <a:t> is a collection of the sayings of the Prophet Muhammad.</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08947695"/>
                  </a:ext>
                </a:extLst>
              </a:tr>
              <a:tr h="370840">
                <a:tc vMerge="1">
                  <a:txBody>
                    <a:bodyPr/>
                    <a:lstStyle/>
                    <a:p>
                      <a:endParaRPr lang="en-US" sz="1200">
                        <a:latin typeface="Arial" panose="020B0604020202020204" pitchFamily="34" charset="0"/>
                        <a:cs typeface="Arial" panose="020B0604020202020204" pitchFamily="34" charset="0"/>
                      </a:endParaRPr>
                    </a:p>
                  </a:txBody>
                  <a:tcPr/>
                </a:tc>
                <a:tc>
                  <a:txBody>
                    <a:bodyPr/>
                    <a:lstStyle/>
                    <a:p>
                      <a:pPr>
                        <a:spcAft>
                          <a:spcPts val="0"/>
                        </a:spcAft>
                      </a:pPr>
                      <a:r>
                        <a:rPr lang="en-GB" sz="1200" b="1" dirty="0">
                          <a:latin typeface="Arial"/>
                          <a:ea typeface="Calibri" panose="020F0502020204030204" pitchFamily="34" charset="0"/>
                          <a:cs typeface="Arial"/>
                        </a:rPr>
                        <a:t>The Qur’an</a:t>
                      </a:r>
                    </a:p>
                    <a:p>
                      <a:pPr>
                        <a:spcAft>
                          <a:spcPts val="0"/>
                        </a:spcAft>
                      </a:pPr>
                      <a:endParaRPr lang="en-GB" sz="1200" b="1" dirty="0">
                        <a:latin typeface="Arial"/>
                        <a:ea typeface="Calibri" panose="020F0502020204030204" pitchFamily="34" charset="0"/>
                        <a:cs typeface="Arial"/>
                      </a:endParaRPr>
                    </a:p>
                    <a:p>
                      <a:pPr>
                        <a:spcAft>
                          <a:spcPts val="0"/>
                        </a:spcAft>
                      </a:pPr>
                      <a:endParaRPr lang="en-GB" sz="1200" dirty="0">
                        <a:latin typeface="Arial"/>
                        <a:ea typeface="Calibri" panose="020F0502020204030204" pitchFamily="34" charset="0"/>
                        <a:cs typeface="Arial"/>
                      </a:endParaRPr>
                    </a:p>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1200" dirty="0">
                          <a:latin typeface="Arial"/>
                          <a:ea typeface="Calibri" panose="020F0502020204030204" pitchFamily="34" charset="0"/>
                          <a:cs typeface="Arial"/>
                        </a:rPr>
                        <a:t>The </a:t>
                      </a:r>
                      <a:r>
                        <a:rPr lang="en-GB" sz="1200" b="1" i="1" dirty="0">
                          <a:latin typeface="Arial"/>
                          <a:ea typeface="Calibri" panose="020F0502020204030204" pitchFamily="34" charset="0"/>
                          <a:cs typeface="Arial"/>
                        </a:rPr>
                        <a:t>Qur’an</a:t>
                      </a:r>
                      <a:r>
                        <a:rPr lang="en-GB" sz="1200" dirty="0">
                          <a:latin typeface="Arial"/>
                          <a:ea typeface="Calibri" panose="020F0502020204030204" pitchFamily="34" charset="0"/>
                          <a:cs typeface="Arial"/>
                        </a:rPr>
                        <a:t> is the most important holy book for Muslims. They believe that it is the perfect word of God, revealed to Muhammad.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a:ea typeface="Calibri" panose="020F0502020204030204" pitchFamily="34" charset="0"/>
                          <a:cs typeface="Arial"/>
                        </a:rPr>
                        <a:t>Some parts of the Qur’an are similar to stories found in Jewish and Christian holy books. However, Muslims believe these contain inaccuracies, so God gave the Qur’an to correct them.</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chapters of the Qur’an are called </a:t>
                      </a:r>
                      <a:r>
                        <a:rPr lang="en-GB" sz="1200" b="1" i="1" dirty="0">
                          <a:latin typeface="Arial"/>
                          <a:ea typeface="Calibri" panose="020F0502020204030204" pitchFamily="34" charset="0"/>
                          <a:cs typeface="Arial"/>
                        </a:rPr>
                        <a:t>surahs</a:t>
                      </a:r>
                      <a:r>
                        <a:rPr lang="en-GB" sz="1200" dirty="0">
                          <a:latin typeface="Arial"/>
                          <a:ea typeface="Calibri" panose="020F0502020204030204" pitchFamily="34" charset="0"/>
                          <a:cs typeface="Arial"/>
                        </a:rPr>
                        <a:t>. </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To show respect to the Qur’an, Muslims will often wash before they touch it and they will keep it in a clean place with nothing on top of it or above it.</a:t>
                      </a:r>
                    </a:p>
                    <a:p>
                      <a:pPr marL="342900" lvl="0" indent="-342900">
                        <a:spcAft>
                          <a:spcPts val="0"/>
                        </a:spcAft>
                        <a:buFont typeface="Arial" panose="020B0604020202020204" pitchFamily="34" charset="0"/>
                        <a:buChar char="•"/>
                      </a:pPr>
                      <a:endParaRPr lang="en-GB" sz="1200" dirty="0">
                        <a:latin typeface="Arial"/>
                        <a:ea typeface="Calibri" panose="020F0502020204030204" pitchFamily="34" charset="0"/>
                        <a:cs typeface="Arial"/>
                      </a:endParaRPr>
                    </a:p>
                  </a:txBody>
                  <a:tcPr/>
                </a:tc>
                <a:extLst>
                  <a:ext uri="{0D108BD9-81ED-4DB2-BD59-A6C34878D82A}">
                    <a16:rowId xmlns:a16="http://schemas.microsoft.com/office/drawing/2014/main" val="3356268577"/>
                  </a:ext>
                </a:extLst>
              </a:tr>
              <a:tr h="370840">
                <a:tc vMerge="1">
                  <a:txBody>
                    <a:bodyPr/>
                    <a:lstStyle/>
                    <a:p>
                      <a:endParaRPr lang="en-US" sz="1200">
                        <a:latin typeface="Arial" panose="020B0604020202020204" pitchFamily="34" charset="0"/>
                        <a:cs typeface="Arial" panose="020B0604020202020204" pitchFamily="34" charset="0"/>
                      </a:endParaRPr>
                    </a:p>
                  </a:txBody>
                  <a:tcPr/>
                </a:tc>
                <a:tc>
                  <a:txBody>
                    <a:bodyPr/>
                    <a:lstStyle/>
                    <a:p>
                      <a:pPr>
                        <a:spcAft>
                          <a:spcPts val="0"/>
                        </a:spcAft>
                      </a:pPr>
                      <a:r>
                        <a:rPr lang="en-GB" sz="1200" b="1" dirty="0">
                          <a:latin typeface="Arial"/>
                          <a:ea typeface="Calibri" panose="020F0502020204030204" pitchFamily="34" charset="0"/>
                          <a:cs typeface="Arial"/>
                        </a:rPr>
                        <a:t>Angels</a:t>
                      </a:r>
                    </a:p>
                    <a:p>
                      <a:pPr>
                        <a:spcAft>
                          <a:spcPts val="0"/>
                        </a:spcAft>
                      </a:pPr>
                      <a:endParaRPr lang="en-GB" sz="120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in angels. They believe that Allah created the angels from special light – this is mentioned in an Hadith.</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angels are pure and can only do what Allah wants them to do.</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the angels live in heaven but they sometimes get sent to earth to complete tasks for God, for example to protect people.</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they have an angel on each shoulder, recording the good and bad things that they do (their good and bad deeds).</a:t>
                      </a:r>
                    </a:p>
                  </a:txBody>
                  <a:tcPr/>
                </a:tc>
                <a:extLst>
                  <a:ext uri="{0D108BD9-81ED-4DB2-BD59-A6C34878D82A}">
                    <a16:rowId xmlns:a16="http://schemas.microsoft.com/office/drawing/2014/main" val="970647163"/>
                  </a:ext>
                </a:extLst>
              </a:tr>
            </a:tbl>
          </a:graphicData>
        </a:graphic>
      </p:graphicFrame>
      <p:pic>
        <p:nvPicPr>
          <p:cNvPr id="5" name="Picture 4">
            <a:extLst>
              <a:ext uri="{FF2B5EF4-FFF2-40B4-BE49-F238E27FC236}">
                <a16:creationId xmlns:a16="http://schemas.microsoft.com/office/drawing/2014/main" id="{55629219-037D-CE4B-B730-23A0ED43B415}"/>
              </a:ext>
            </a:extLst>
          </p:cNvPr>
          <p:cNvPicPr>
            <a:picLocks noChangeAspect="1"/>
          </p:cNvPicPr>
          <p:nvPr/>
        </p:nvPicPr>
        <p:blipFill>
          <a:blip r:embed="rId2"/>
          <a:stretch>
            <a:fillRect/>
          </a:stretch>
        </p:blipFill>
        <p:spPr>
          <a:xfrm>
            <a:off x="8927611" y="1936684"/>
            <a:ext cx="673589" cy="378695"/>
          </a:xfrm>
          <a:prstGeom prst="rect">
            <a:avLst/>
          </a:prstGeom>
        </p:spPr>
      </p:pic>
      <p:pic>
        <p:nvPicPr>
          <p:cNvPr id="6" name="Picture 5">
            <a:extLst>
              <a:ext uri="{FF2B5EF4-FFF2-40B4-BE49-F238E27FC236}">
                <a16:creationId xmlns:a16="http://schemas.microsoft.com/office/drawing/2014/main" id="{F4AA0EC5-9291-F547-96C4-7B3367248B88}"/>
              </a:ext>
            </a:extLst>
          </p:cNvPr>
          <p:cNvPicPr>
            <a:picLocks noChangeAspect="1"/>
          </p:cNvPicPr>
          <p:nvPr/>
        </p:nvPicPr>
        <p:blipFill>
          <a:blip r:embed="rId3"/>
          <a:stretch>
            <a:fillRect/>
          </a:stretch>
        </p:blipFill>
        <p:spPr>
          <a:xfrm>
            <a:off x="3097295" y="208672"/>
            <a:ext cx="1193351" cy="672192"/>
          </a:xfrm>
          <a:prstGeom prst="rect">
            <a:avLst/>
          </a:prstGeom>
        </p:spPr>
      </p:pic>
    </p:spTree>
    <p:extLst>
      <p:ext uri="{BB962C8B-B14F-4D97-AF65-F5344CB8AC3E}">
        <p14:creationId xmlns:p14="http://schemas.microsoft.com/office/powerpoint/2010/main" val="221955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F28C6CF-8E06-8444-8709-FE868A7B1DB4}"/>
              </a:ext>
            </a:extLst>
          </p:cNvPr>
          <p:cNvGraphicFramePr>
            <a:graphicFrameLocks noGrp="1"/>
          </p:cNvGraphicFramePr>
          <p:nvPr>
            <p:extLst>
              <p:ext uri="{D42A27DB-BD31-4B8C-83A1-F6EECF244321}">
                <p14:modId xmlns:p14="http://schemas.microsoft.com/office/powerpoint/2010/main" val="3427092600"/>
              </p:ext>
            </p:extLst>
          </p:nvPr>
        </p:nvGraphicFramePr>
        <p:xfrm>
          <a:off x="162168" y="91440"/>
          <a:ext cx="9567986" cy="6644640"/>
        </p:xfrm>
        <a:graphic>
          <a:graphicData uri="http://schemas.openxmlformats.org/drawingml/2006/table">
            <a:tbl>
              <a:tblPr firstRow="1" bandRow="1">
                <a:tableStyleId>{5940675A-B579-460E-94D1-54222C63F5DA}</a:tableStyleId>
              </a:tblPr>
              <a:tblGrid>
                <a:gridCol w="4802855">
                  <a:extLst>
                    <a:ext uri="{9D8B030D-6E8A-4147-A177-3AD203B41FA5}">
                      <a16:colId xmlns:a16="http://schemas.microsoft.com/office/drawing/2014/main" val="3373564710"/>
                    </a:ext>
                  </a:extLst>
                </a:gridCol>
                <a:gridCol w="4765131">
                  <a:extLst>
                    <a:ext uri="{9D8B030D-6E8A-4147-A177-3AD203B41FA5}">
                      <a16:colId xmlns:a16="http://schemas.microsoft.com/office/drawing/2014/main" val="1867582021"/>
                    </a:ext>
                  </a:extLst>
                </a:gridCol>
              </a:tblGrid>
              <a:tr h="2346960">
                <a:tc rowSpan="2">
                  <a:txBody>
                    <a:bodyPr/>
                    <a:lstStyle/>
                    <a:p>
                      <a:pPr>
                        <a:spcAft>
                          <a:spcPts val="0"/>
                        </a:spcAft>
                      </a:pPr>
                      <a:r>
                        <a:rPr lang="en-GB" sz="1200" b="1" dirty="0">
                          <a:latin typeface="Arial"/>
                          <a:ea typeface="Calibri" panose="020F0502020204030204" pitchFamily="34" charset="0"/>
                          <a:cs typeface="Arial"/>
                        </a:rPr>
                        <a:t>The Five Pillars of Islam</a:t>
                      </a:r>
                    </a:p>
                    <a:p>
                      <a:pPr>
                        <a:spcAft>
                          <a:spcPts val="0"/>
                        </a:spcAft>
                      </a:pPr>
                      <a:endParaRPr lang="en-GB" sz="1200" dirty="0">
                        <a:latin typeface="Arial"/>
                        <a:ea typeface="Calibri" panose="020F0502020204030204" pitchFamily="34" charset="0"/>
                        <a:cs typeface="Arial"/>
                      </a:endParaRP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Five Pillars are five acts of worship that all Muslims are expected to do. They are called pillars because they help to support a Muslim’s faith. If one of the pillars collapses, the whole of the person’s faith might fall with it.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Five Pillars are The Shahadah, Salah, Sawm, </a:t>
                      </a:r>
                      <a:r>
                        <a:rPr lang="en-GB" sz="1200" dirty="0" err="1">
                          <a:latin typeface="Arial"/>
                          <a:ea typeface="Calibri" panose="020F0502020204030204" pitchFamily="34" charset="0"/>
                          <a:cs typeface="Arial"/>
                        </a:rPr>
                        <a:t>Zakah</a:t>
                      </a:r>
                      <a:r>
                        <a:rPr lang="en-GB" sz="1200" dirty="0">
                          <a:latin typeface="Arial"/>
                          <a:ea typeface="Calibri" panose="020F0502020204030204" pitchFamily="34" charset="0"/>
                          <a:cs typeface="Arial"/>
                        </a:rPr>
                        <a:t> and Hajj.</a:t>
                      </a:r>
                    </a:p>
                    <a:p>
                      <a:pPr marL="342900" lvl="0" indent="-342900">
                        <a:spcAft>
                          <a:spcPts val="0"/>
                        </a:spcAft>
                        <a:buFont typeface="Arial" panose="020B0604020202020204" pitchFamily="34" charset="0"/>
                        <a:buChar char="•"/>
                      </a:pPr>
                      <a:r>
                        <a:rPr lang="en-GB" sz="1200" b="1" i="1" dirty="0">
                          <a:latin typeface="Arial"/>
                          <a:ea typeface="Calibri" panose="020F0502020204030204" pitchFamily="34" charset="0"/>
                          <a:cs typeface="Arial"/>
                        </a:rPr>
                        <a:t>The Shahadah </a:t>
                      </a:r>
                      <a:r>
                        <a:rPr lang="en-GB" sz="1200" dirty="0">
                          <a:latin typeface="Arial"/>
                          <a:ea typeface="Calibri" panose="020F0502020204030204" pitchFamily="34" charset="0"/>
                          <a:cs typeface="Arial"/>
                        </a:rPr>
                        <a:t>is the declaration of faith: ‘There is no god but God and Muhammad is His messenger’. It is always recited in Arabic.</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Shahadah is whispered into the ears of Muslim children when they are born and most Muslims will make it the last words they say before they die.</a:t>
                      </a:r>
                    </a:p>
                    <a:p>
                      <a:pPr marL="342900" lvl="0" indent="-342900">
                        <a:spcAft>
                          <a:spcPts val="0"/>
                        </a:spcAft>
                        <a:buFont typeface="Arial" panose="020B0604020202020204" pitchFamily="34" charset="0"/>
                        <a:buChar char="•"/>
                      </a:pPr>
                      <a:r>
                        <a:rPr lang="en-GB" sz="1200" b="1" i="1" dirty="0">
                          <a:latin typeface="Arial"/>
                          <a:ea typeface="Calibri" panose="020F0502020204030204" pitchFamily="34" charset="0"/>
                          <a:cs typeface="Arial"/>
                        </a:rPr>
                        <a:t>Salah</a:t>
                      </a:r>
                      <a:r>
                        <a:rPr lang="en-GB" sz="1200" dirty="0">
                          <a:latin typeface="Arial"/>
                          <a:ea typeface="Calibri" panose="020F0502020204030204" pitchFamily="34" charset="0"/>
                          <a:cs typeface="Arial"/>
                        </a:rPr>
                        <a:t> is prayer. Muslims pray at least 5 prayers every day.</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can pray at the Mosque in congregation (with other people) or at home with their family, or on their own.</a:t>
                      </a:r>
                    </a:p>
                    <a:p>
                      <a:pPr marL="342900" lvl="0" indent="-342900">
                        <a:spcAft>
                          <a:spcPts val="0"/>
                        </a:spcAft>
                        <a:buFont typeface="Arial" panose="020B0604020202020204" pitchFamily="34" charset="0"/>
                        <a:buChar char="•"/>
                      </a:pPr>
                      <a:r>
                        <a:rPr lang="en-GB" sz="1200" b="1" i="1" dirty="0" err="1">
                          <a:latin typeface="Arial"/>
                          <a:ea typeface="Calibri" panose="020F0502020204030204" pitchFamily="34" charset="0"/>
                          <a:cs typeface="Arial"/>
                        </a:rPr>
                        <a:t>Zakah</a:t>
                      </a:r>
                      <a:r>
                        <a:rPr lang="en-GB" sz="1200" b="1" dirty="0">
                          <a:latin typeface="Arial"/>
                          <a:ea typeface="Calibri" panose="020F0502020204030204" pitchFamily="34" charset="0"/>
                          <a:cs typeface="Arial"/>
                        </a:rPr>
                        <a:t> </a:t>
                      </a:r>
                      <a:r>
                        <a:rPr lang="en-GB" sz="1200" dirty="0">
                          <a:latin typeface="Arial"/>
                          <a:ea typeface="Calibri" panose="020F0502020204030204" pitchFamily="34" charset="0"/>
                          <a:cs typeface="Arial"/>
                        </a:rPr>
                        <a:t>means giving 2.5% of your savings to charity. </a:t>
                      </a:r>
                      <a:r>
                        <a:rPr lang="en-GB" sz="1200" dirty="0" err="1">
                          <a:latin typeface="Arial"/>
                          <a:ea typeface="Calibri" panose="020F0502020204030204" pitchFamily="34" charset="0"/>
                          <a:cs typeface="Arial"/>
                        </a:rPr>
                        <a:t>Zakah</a:t>
                      </a:r>
                      <a:r>
                        <a:rPr lang="en-GB" sz="1200" dirty="0">
                          <a:latin typeface="Arial"/>
                          <a:ea typeface="Calibri" panose="020F0502020204030204" pitchFamily="34" charset="0"/>
                          <a:cs typeface="Arial"/>
                        </a:rPr>
                        <a:t> is paid on disposable income – what is left after the money needed to pay bills, rent etc.</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give </a:t>
                      </a:r>
                      <a:r>
                        <a:rPr lang="en-GB" sz="1200" dirty="0" err="1">
                          <a:latin typeface="Arial"/>
                          <a:ea typeface="Calibri" panose="020F0502020204030204" pitchFamily="34" charset="0"/>
                          <a:cs typeface="Arial"/>
                        </a:rPr>
                        <a:t>zakah</a:t>
                      </a:r>
                      <a:r>
                        <a:rPr lang="en-GB" sz="1200" dirty="0">
                          <a:latin typeface="Arial"/>
                          <a:ea typeface="Calibri" panose="020F0502020204030204" pitchFamily="34" charset="0"/>
                          <a:cs typeface="Arial"/>
                        </a:rPr>
                        <a:t> because they believe their wealth is given to them by God and they therefore have a responsibility to share some of it with those who are less fortunate than themselves.</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believe that giving </a:t>
                      </a:r>
                      <a:r>
                        <a:rPr lang="en-GB" sz="1200" dirty="0" err="1">
                          <a:latin typeface="Arial"/>
                          <a:ea typeface="Calibri" panose="020F0502020204030204" pitchFamily="34" charset="0"/>
                          <a:cs typeface="Arial"/>
                        </a:rPr>
                        <a:t>zakah</a:t>
                      </a:r>
                      <a:r>
                        <a:rPr lang="en-GB" sz="1200" dirty="0">
                          <a:latin typeface="Arial"/>
                          <a:ea typeface="Calibri" panose="020F0502020204030204" pitchFamily="34" charset="0"/>
                          <a:cs typeface="Arial"/>
                        </a:rPr>
                        <a:t> makes the rest of their money pure.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dirty="0">
                          <a:latin typeface="Arial"/>
                          <a:ea typeface="Calibri" panose="020F0502020204030204" pitchFamily="34" charset="0"/>
                          <a:cs typeface="Arial"/>
                        </a:rPr>
                        <a:t>Sawm</a:t>
                      </a:r>
                      <a:r>
                        <a:rPr lang="en-GB" sz="1200" dirty="0">
                          <a:latin typeface="Arial"/>
                          <a:ea typeface="Calibri" panose="020F0502020204030204" pitchFamily="34" charset="0"/>
                          <a:cs typeface="Arial"/>
                        </a:rPr>
                        <a:t> means fasting during Ramadan. The fast lasts from dawn to sunset. There is usually a celebratory meal in the evening, when the fast is over. During the fast, Muslims must not eat or drink or have sex.</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day after Ramadan ends is called </a:t>
                      </a:r>
                      <a:r>
                        <a:rPr lang="en-GB" sz="1200" b="1" i="1" dirty="0">
                          <a:latin typeface="Arial"/>
                          <a:ea typeface="Calibri" panose="020F0502020204030204" pitchFamily="34" charset="0"/>
                          <a:cs typeface="Arial"/>
                        </a:rPr>
                        <a:t>Id ul-</a:t>
                      </a:r>
                      <a:r>
                        <a:rPr lang="en-GB" sz="1200" b="1" i="1" dirty="0" err="1">
                          <a:latin typeface="Arial"/>
                          <a:ea typeface="Calibri" panose="020F0502020204030204" pitchFamily="34" charset="0"/>
                          <a:cs typeface="Arial"/>
                        </a:rPr>
                        <a:t>Fitr</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b="1" i="1" dirty="0">
                          <a:latin typeface="Arial"/>
                          <a:ea typeface="Calibri" panose="020F0502020204030204" pitchFamily="34" charset="0"/>
                          <a:cs typeface="Arial"/>
                        </a:rPr>
                        <a:t>Hajj</a:t>
                      </a:r>
                      <a:r>
                        <a:rPr lang="en-GB" sz="1200" b="1" dirty="0">
                          <a:latin typeface="Arial"/>
                          <a:ea typeface="Calibri" panose="020F0502020204030204" pitchFamily="34" charset="0"/>
                          <a:cs typeface="Arial"/>
                        </a:rPr>
                        <a:t> </a:t>
                      </a:r>
                      <a:r>
                        <a:rPr lang="en-GB" sz="1200" dirty="0">
                          <a:latin typeface="Arial"/>
                          <a:ea typeface="Calibri" panose="020F0502020204030204" pitchFamily="34" charset="0"/>
                          <a:cs typeface="Arial"/>
                        </a:rPr>
                        <a:t>is a pilgrimage to Makkah. Hajj takes place once a year and millions of people attend from all over the world.</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Every Muslim is expected to complete Hajj at least once in their lifetime.</a:t>
                      </a:r>
                      <a:r>
                        <a:rPr lang="en-GB" sz="1200" dirty="0">
                          <a:latin typeface="Arial"/>
                          <a:cs typeface="Arial"/>
                        </a:rPr>
                        <a:t> </a:t>
                      </a:r>
                      <a:endParaRPr lang="en-US" sz="1200">
                        <a:latin typeface="Arial"/>
                        <a:cs typeface="Arial"/>
                      </a:endParaRPr>
                    </a:p>
                  </a:txBody>
                  <a:tcPr/>
                </a:tc>
                <a:tc>
                  <a:txBody>
                    <a:bodyPr/>
                    <a:lstStyle/>
                    <a:p>
                      <a:endParaRPr lang="en-US" sz="1200" dirty="0">
                        <a:latin typeface="Arial"/>
                        <a:cs typeface="Arial"/>
                      </a:endParaRPr>
                    </a:p>
                  </a:txBody>
                  <a:tcPr/>
                </a:tc>
                <a:extLst>
                  <a:ext uri="{0D108BD9-81ED-4DB2-BD59-A6C34878D82A}">
                    <a16:rowId xmlns:a16="http://schemas.microsoft.com/office/drawing/2014/main" val="669102463"/>
                  </a:ext>
                </a:extLst>
              </a:tr>
              <a:tr h="3217985">
                <a:tc vMerge="1">
                  <a:txBody>
                    <a:bodyPr/>
                    <a:lstStyle/>
                    <a:p>
                      <a:endParaRPr lang="en-US"/>
                    </a:p>
                  </a:txBody>
                  <a:tcPr/>
                </a:tc>
                <a:tc>
                  <a:txBody>
                    <a:bodyPr/>
                    <a:lstStyle/>
                    <a:p>
                      <a:pPr>
                        <a:spcAft>
                          <a:spcPts val="0"/>
                        </a:spcAft>
                      </a:pPr>
                      <a:r>
                        <a:rPr lang="en-GB" sz="1200" b="1" dirty="0">
                          <a:latin typeface="Arial"/>
                          <a:ea typeface="Calibri" panose="020F0502020204030204" pitchFamily="34" charset="0"/>
                          <a:cs typeface="Arial"/>
                        </a:rPr>
                        <a:t>Prayer in the mosque</a:t>
                      </a:r>
                    </a:p>
                    <a:p>
                      <a:pPr>
                        <a:spcAft>
                          <a:spcPts val="0"/>
                        </a:spcAft>
                      </a:pPr>
                      <a:endParaRPr lang="en-GB" sz="1200" dirty="0">
                        <a:latin typeface="Arial"/>
                        <a:ea typeface="Calibri" panose="020F0502020204030204" pitchFamily="34" charset="0"/>
                        <a:cs typeface="Arial"/>
                      </a:endParaRP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Prayers usually happen five times a day at dawn, midday, mid-afternoon, dusk and evening.</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At every mosque, the five prayer times are announced by a </a:t>
                      </a:r>
                      <a:r>
                        <a:rPr lang="en-GB" sz="1200" b="1" i="1" dirty="0">
                          <a:latin typeface="Arial"/>
                          <a:ea typeface="Calibri" panose="020F0502020204030204" pitchFamily="34" charset="0"/>
                          <a:cs typeface="Arial"/>
                        </a:rPr>
                        <a:t>muezzin</a:t>
                      </a:r>
                      <a:r>
                        <a:rPr lang="en-GB" sz="1200" dirty="0">
                          <a:latin typeface="Arial"/>
                          <a:ea typeface="Calibri" panose="020F0502020204030204" pitchFamily="34" charset="0"/>
                          <a:cs typeface="Arial"/>
                        </a:rPr>
                        <a:t> reciting the call to prayer (</a:t>
                      </a:r>
                      <a:r>
                        <a:rPr lang="en-GB" sz="1200" b="1" i="1" dirty="0">
                          <a:latin typeface="Arial"/>
                          <a:ea typeface="Calibri" panose="020F0502020204030204" pitchFamily="34" charset="0"/>
                          <a:cs typeface="Arial"/>
                        </a:rPr>
                        <a:t>adhan</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Muslims can pray anywhere that is clean, but many choose to visit the mosque to pray.</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When entering a mosque, Muslims remove their shoes to show respect to God and keep the space clean.</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Before praying, Muslims must perform a ritual wash called </a:t>
                      </a:r>
                      <a:r>
                        <a:rPr lang="en-GB" sz="1200" b="1" i="1" dirty="0">
                          <a:latin typeface="Arial"/>
                          <a:ea typeface="Calibri" panose="020F0502020204030204" pitchFamily="34" charset="0"/>
                          <a:cs typeface="Arial"/>
                        </a:rPr>
                        <a:t>wudu</a:t>
                      </a:r>
                      <a:r>
                        <a:rPr lang="en-GB" sz="1200" dirty="0">
                          <a:latin typeface="Arial"/>
                          <a:ea typeface="Calibri" panose="020F0502020204030204" pitchFamily="34" charset="0"/>
                          <a:cs typeface="Arial"/>
                        </a:rPr>
                        <a:t>. They wash their hands, mouth, nostrils, face, arms, the top of their head and their feet in a specific order.</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The only time when attending a mosque is compulsory is for Friday noon prayer, and this only applies to men. Women can attend if they want to. The Friday noon prayer is called </a:t>
                      </a:r>
                      <a:r>
                        <a:rPr lang="en-GB" sz="1200" b="1" i="1" dirty="0" err="1">
                          <a:latin typeface="Arial"/>
                          <a:ea typeface="Calibri" panose="020F0502020204030204" pitchFamily="34" charset="0"/>
                          <a:cs typeface="Arial"/>
                        </a:rPr>
                        <a:t>Jummah</a:t>
                      </a:r>
                      <a:r>
                        <a:rPr lang="en-GB" sz="1200" dirty="0">
                          <a:latin typeface="Arial"/>
                          <a:ea typeface="Calibri" panose="020F0502020204030204" pitchFamily="34" charset="0"/>
                          <a:cs typeface="Arial"/>
                        </a:rPr>
                        <a:t>.</a:t>
                      </a:r>
                    </a:p>
                    <a:p>
                      <a:pPr marL="342900" lvl="0" indent="-342900">
                        <a:spcAft>
                          <a:spcPts val="0"/>
                        </a:spcAft>
                        <a:buFont typeface="Arial" panose="020B0604020202020204" pitchFamily="34" charset="0"/>
                        <a:buChar char="•"/>
                      </a:pPr>
                      <a:r>
                        <a:rPr lang="en-GB" sz="1200" dirty="0" err="1">
                          <a:latin typeface="Arial"/>
                          <a:ea typeface="Calibri" panose="020F0502020204030204" pitchFamily="34" charset="0"/>
                          <a:cs typeface="Arial"/>
                        </a:rPr>
                        <a:t>Jummah</a:t>
                      </a:r>
                      <a:r>
                        <a:rPr lang="en-GB" sz="1200" dirty="0">
                          <a:latin typeface="Arial"/>
                          <a:ea typeface="Calibri" panose="020F0502020204030204" pitchFamily="34" charset="0"/>
                          <a:cs typeface="Arial"/>
                        </a:rPr>
                        <a:t> can be performed outside a mosque as long as there is a person who can lead the prayer and at least 3 other people who are willing to join in and pray.</a:t>
                      </a:r>
                    </a:p>
                    <a:p>
                      <a:pPr marL="342900" lvl="0" indent="-342900">
                        <a:spcAft>
                          <a:spcPts val="0"/>
                        </a:spcAft>
                        <a:buFont typeface="Arial" panose="020B0604020202020204" pitchFamily="34" charset="0"/>
                        <a:buChar char="•"/>
                      </a:pPr>
                      <a:r>
                        <a:rPr lang="en-GB" sz="1200" dirty="0">
                          <a:latin typeface="Arial"/>
                          <a:ea typeface="Calibri" panose="020F0502020204030204" pitchFamily="34" charset="0"/>
                          <a:cs typeface="Arial"/>
                        </a:rPr>
                        <a:t>When Muslims pray outside of a mosque they use a </a:t>
                      </a:r>
                      <a:r>
                        <a:rPr lang="en-GB" sz="1200" b="1" i="1" dirty="0">
                          <a:latin typeface="Arial"/>
                          <a:ea typeface="Calibri" panose="020F0502020204030204" pitchFamily="34" charset="0"/>
                          <a:cs typeface="Arial"/>
                        </a:rPr>
                        <a:t>prayer mat</a:t>
                      </a:r>
                      <a:r>
                        <a:rPr lang="en-GB" sz="1200" dirty="0">
                          <a:latin typeface="Arial"/>
                          <a:ea typeface="Calibri" panose="020F0502020204030204" pitchFamily="34" charset="0"/>
                          <a:cs typeface="Arial"/>
                        </a:rPr>
                        <a:t> to make sure they are still praying somewhere clean.</a:t>
                      </a:r>
                    </a:p>
                    <a:p>
                      <a:endParaRPr lang="en-US" sz="1200" dirty="0">
                        <a:latin typeface="Arial"/>
                        <a:cs typeface="Arial"/>
                      </a:endParaRPr>
                    </a:p>
                  </a:txBody>
                  <a:tcPr/>
                </a:tc>
                <a:extLst>
                  <a:ext uri="{0D108BD9-81ED-4DB2-BD59-A6C34878D82A}">
                    <a16:rowId xmlns:a16="http://schemas.microsoft.com/office/drawing/2014/main" val="4281600912"/>
                  </a:ext>
                </a:extLst>
              </a:tr>
            </a:tbl>
          </a:graphicData>
        </a:graphic>
      </p:graphicFrame>
      <p:pic>
        <p:nvPicPr>
          <p:cNvPr id="5" name="Picture 4">
            <a:extLst>
              <a:ext uri="{FF2B5EF4-FFF2-40B4-BE49-F238E27FC236}">
                <a16:creationId xmlns:a16="http://schemas.microsoft.com/office/drawing/2014/main" id="{BF7BDB3D-1F3C-054B-A76A-1F93AA35D3F9}"/>
              </a:ext>
            </a:extLst>
          </p:cNvPr>
          <p:cNvPicPr>
            <a:picLocks noChangeAspect="1"/>
          </p:cNvPicPr>
          <p:nvPr/>
        </p:nvPicPr>
        <p:blipFill>
          <a:blip r:embed="rId2"/>
          <a:stretch>
            <a:fillRect/>
          </a:stretch>
        </p:blipFill>
        <p:spPr>
          <a:xfrm>
            <a:off x="5697416" y="230970"/>
            <a:ext cx="3329354" cy="2015720"/>
          </a:xfrm>
          <a:prstGeom prst="rect">
            <a:avLst/>
          </a:prstGeom>
        </p:spPr>
      </p:pic>
    </p:spTree>
    <p:extLst>
      <p:ext uri="{BB962C8B-B14F-4D97-AF65-F5344CB8AC3E}">
        <p14:creationId xmlns:p14="http://schemas.microsoft.com/office/powerpoint/2010/main" val="18309246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EA78415DCD074891C997B4550B76E7" ma:contentTypeVersion="14" ma:contentTypeDescription="Create a new document." ma:contentTypeScope="" ma:versionID="186fb885255cb23ff794fff1e464d2db">
  <xsd:schema xmlns:xsd="http://www.w3.org/2001/XMLSchema" xmlns:xs="http://www.w3.org/2001/XMLSchema" xmlns:p="http://schemas.microsoft.com/office/2006/metadata/properties" xmlns:ns2="65aa2c83-cde2-4380-8dec-bf38375bafc8" xmlns:ns3="c3bf1fe9-ad94-459f-92e3-0925f1233f55" targetNamespace="http://schemas.microsoft.com/office/2006/metadata/properties" ma:root="true" ma:fieldsID="ca16c9a7476140cb136d5cea76d8ea24" ns2:_="" ns3:_="">
    <xsd:import namespace="65aa2c83-cde2-4380-8dec-bf38375bafc8"/>
    <xsd:import namespace="c3bf1fe9-ad94-459f-92e3-0925f1233f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a2c83-cde2-4380-8dec-bf38375baf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bf1fe9-ad94-459f-92e3-0925f1233f5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700d076-9add-4522-96d4-309f3a68d082}" ma:internalName="TaxCatchAll" ma:showField="CatchAllData" ma:web="c3bf1fe9-ad94-459f-92e3-0925f1233f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826F3C-8F66-4ACC-B9ED-D0E942B30C5A}"/>
</file>

<file path=customXml/itemProps2.xml><?xml version="1.0" encoding="utf-8"?>
<ds:datastoreItem xmlns:ds="http://schemas.openxmlformats.org/officeDocument/2006/customXml" ds:itemID="{9CFCFF5A-CF0C-40E5-8674-3E00CB2CBF3F}"/>
</file>

<file path=docProps/app.xml><?xml version="1.0" encoding="utf-8"?>
<Properties xmlns="http://schemas.openxmlformats.org/officeDocument/2006/extended-properties" xmlns:vt="http://schemas.openxmlformats.org/officeDocument/2006/docPropsVTypes">
  <Template>Office Theme</Template>
  <TotalTime>5</TotalTime>
  <Words>1529</Words>
  <Application>Microsoft Office PowerPoint</Application>
  <PresentationFormat>A4 Paper (210x297 mm)</PresentationFormat>
  <Paragraphs>78</Paragraphs>
  <Slides>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Times New Roman</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Hutchinson</dc:creator>
  <cp:lastModifiedBy>Sayful Alam</cp:lastModifiedBy>
  <cp:revision>33</cp:revision>
  <dcterms:created xsi:type="dcterms:W3CDTF">2019-07-14T09:22:21Z</dcterms:created>
  <dcterms:modified xsi:type="dcterms:W3CDTF">2021-06-15T09:27:45Z</dcterms:modified>
</cp:coreProperties>
</file>