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62" r:id="rId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39F9B-D0AE-4440-AC6F-D00631A96F04}" v="4" dt="2019-07-14T17:54:51.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p:restoredTop sz="94586"/>
  </p:normalViewPr>
  <p:slideViewPr>
    <p:cSldViewPr snapToGrid="0" snapToObjects="1">
      <p:cViewPr varScale="1">
        <p:scale>
          <a:sx n="69" d="100"/>
          <a:sy n="69" d="100"/>
        </p:scale>
        <p:origin x="11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Hutchinson" userId="c635759b-9870-4c5e-865d-c7e64a25b5dd" providerId="ADAL" clId="{5F539F9B-D0AE-4440-AC6F-D00631A96F04}"/>
    <pc:docChg chg="custSel modSld">
      <pc:chgData name="Katharine Hutchinson" userId="c635759b-9870-4c5e-865d-c7e64a25b5dd" providerId="ADAL" clId="{5F539F9B-D0AE-4440-AC6F-D00631A96F04}" dt="2019-08-27T15:22:57.692" v="171" actId="20577"/>
      <pc:docMkLst>
        <pc:docMk/>
      </pc:docMkLst>
      <pc:sldChg chg="modSp">
        <pc:chgData name="Katharine Hutchinson" userId="c635759b-9870-4c5e-865d-c7e64a25b5dd" providerId="ADAL" clId="{5F539F9B-D0AE-4440-AC6F-D00631A96F04}" dt="2019-07-14T17:53:35.295" v="50" actId="20577"/>
        <pc:sldMkLst>
          <pc:docMk/>
          <pc:sldMk cId="514055543" sldId="260"/>
        </pc:sldMkLst>
        <pc:graphicFrameChg chg="modGraphic">
          <ac:chgData name="Katharine Hutchinson" userId="c635759b-9870-4c5e-865d-c7e64a25b5dd" providerId="ADAL" clId="{5F539F9B-D0AE-4440-AC6F-D00631A96F04}" dt="2019-07-14T17:53:35.295" v="50" actId="20577"/>
          <ac:graphicFrameMkLst>
            <pc:docMk/>
            <pc:sldMk cId="514055543" sldId="260"/>
            <ac:graphicFrameMk id="4" creationId="{46379187-53A3-D54F-A200-9592DD2304AF}"/>
          </ac:graphicFrameMkLst>
        </pc:graphicFrameChg>
      </pc:sldChg>
      <pc:sldChg chg="modSp">
        <pc:chgData name="Katharine Hutchinson" userId="c635759b-9870-4c5e-865d-c7e64a25b5dd" providerId="ADAL" clId="{5F539F9B-D0AE-4440-AC6F-D00631A96F04}" dt="2019-07-14T17:54:43.240" v="72" actId="1367"/>
        <pc:sldMkLst>
          <pc:docMk/>
          <pc:sldMk cId="2219558100" sldId="261"/>
        </pc:sldMkLst>
        <pc:graphicFrameChg chg="modGraphic">
          <ac:chgData name="Katharine Hutchinson" userId="c635759b-9870-4c5e-865d-c7e64a25b5dd" providerId="ADAL" clId="{5F539F9B-D0AE-4440-AC6F-D00631A96F04}" dt="2019-07-14T17:53:58.674" v="70" actId="20577"/>
          <ac:graphicFrameMkLst>
            <pc:docMk/>
            <pc:sldMk cId="2219558100" sldId="261"/>
            <ac:graphicFrameMk id="4" creationId="{A99609F5-9CF7-094D-BB90-C90D0B5C74E1}"/>
          </ac:graphicFrameMkLst>
        </pc:graphicFrameChg>
        <pc:picChg chg="mod">
          <ac:chgData name="Katharine Hutchinson" userId="c635759b-9870-4c5e-865d-c7e64a25b5dd" providerId="ADAL" clId="{5F539F9B-D0AE-4440-AC6F-D00631A96F04}" dt="2019-07-14T17:54:43.240" v="72" actId="1367"/>
          <ac:picMkLst>
            <pc:docMk/>
            <pc:sldMk cId="2219558100" sldId="261"/>
            <ac:picMk id="12" creationId="{5913E09B-677B-AA4F-AC09-43EA427D3898}"/>
          </ac:picMkLst>
        </pc:picChg>
      </pc:sldChg>
      <pc:sldChg chg="modSp">
        <pc:chgData name="Katharine Hutchinson" userId="c635759b-9870-4c5e-865d-c7e64a25b5dd" providerId="ADAL" clId="{5F539F9B-D0AE-4440-AC6F-D00631A96F04}" dt="2019-08-27T15:22:57.692" v="171" actId="20577"/>
        <pc:sldMkLst>
          <pc:docMk/>
          <pc:sldMk cId="1830924650" sldId="262"/>
        </pc:sldMkLst>
        <pc:graphicFrameChg chg="modGraphic">
          <ac:chgData name="Katharine Hutchinson" userId="c635759b-9870-4c5e-865d-c7e64a25b5dd" providerId="ADAL" clId="{5F539F9B-D0AE-4440-AC6F-D00631A96F04}" dt="2019-08-27T15:22:57.692" v="171" actId="20577"/>
          <ac:graphicFrameMkLst>
            <pc:docMk/>
            <pc:sldMk cId="1830924650" sldId="262"/>
            <ac:graphicFrameMk id="4" creationId="{EF28C6CF-8E06-8444-8709-FE868A7B1DB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3146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37813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6643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0218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37A59-DF7C-3F47-B33A-60816A153CC1}"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341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37A59-DF7C-3F47-B33A-60816A153CC1}"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4840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37A59-DF7C-3F47-B33A-60816A153CC1}" type="datetimeFigureOut">
              <a:rPr lang="en-US" smtClean="0"/>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8488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37A59-DF7C-3F47-B33A-60816A153CC1}" type="datetimeFigureOut">
              <a:rPr lang="en-US" smtClean="0"/>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297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37A59-DF7C-3F47-B33A-60816A153CC1}" type="datetimeFigureOut">
              <a:rPr lang="en-US" smtClean="0"/>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38180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9761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31565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37A59-DF7C-3F47-B33A-60816A153CC1}" type="datetimeFigureOut">
              <a:rPr lang="en-US" smtClean="0"/>
              <a:t>9/7/2020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2D885-0A33-6F4C-A818-E4626F98051E}" type="slidenum">
              <a:rPr lang="en-US" smtClean="0"/>
              <a:t>‹#›</a:t>
            </a:fld>
            <a:endParaRPr lang="en-US"/>
          </a:p>
        </p:txBody>
      </p:sp>
    </p:spTree>
    <p:extLst>
      <p:ext uri="{BB962C8B-B14F-4D97-AF65-F5344CB8AC3E}">
        <p14:creationId xmlns:p14="http://schemas.microsoft.com/office/powerpoint/2010/main" val="723046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843425218"/>
              </p:ext>
            </p:extLst>
          </p:nvPr>
        </p:nvGraphicFramePr>
        <p:xfrm>
          <a:off x="283002" y="1103758"/>
          <a:ext cx="9412531" cy="5486400"/>
        </p:xfrm>
        <a:graphic>
          <a:graphicData uri="http://schemas.openxmlformats.org/drawingml/2006/table">
            <a:tbl>
              <a:tblPr firstRow="1" bandRow="1">
                <a:tableStyleId>{5940675A-B579-460E-94D1-54222C63F5DA}</a:tableStyleId>
              </a:tblPr>
              <a:tblGrid>
                <a:gridCol w="6713543">
                  <a:extLst>
                    <a:ext uri="{9D8B030D-6E8A-4147-A177-3AD203B41FA5}">
                      <a16:colId xmlns:a16="http://schemas.microsoft.com/office/drawing/2014/main" val="2819291962"/>
                    </a:ext>
                  </a:extLst>
                </a:gridCol>
                <a:gridCol w="2698988">
                  <a:extLst>
                    <a:ext uri="{9D8B030D-6E8A-4147-A177-3AD203B41FA5}">
                      <a16:colId xmlns:a16="http://schemas.microsoft.com/office/drawing/2014/main" val="2243296876"/>
                    </a:ext>
                  </a:extLst>
                </a:gridCol>
              </a:tblGrid>
              <a:tr h="402568">
                <a:tc gridSpan="2">
                  <a:txBody>
                    <a:bodyPr/>
                    <a:lstStyle/>
                    <a:p>
                      <a:pPr lvl="0">
                        <a:spcAft>
                          <a:spcPts val="0"/>
                        </a:spcAft>
                      </a:pPr>
                      <a:r>
                        <a:rPr lang="en-GB" sz="1200" b="1" dirty="0">
                          <a:latin typeface="Arial" panose="020B0604020202020204" pitchFamily="34" charset="0"/>
                          <a:ea typeface="Calibri" panose="020F0502020204030204" pitchFamily="34" charset="0"/>
                          <a:cs typeface="Arial" panose="020B0604020202020204" pitchFamily="34" charset="0"/>
                        </a:rPr>
                        <a:t>Christianity</a:t>
                      </a:r>
                    </a:p>
                    <a:p>
                      <a:pPr lvl="0">
                        <a:spcAft>
                          <a:spcPts val="0"/>
                        </a:spcAft>
                      </a:pPr>
                      <a:endParaRPr lang="en-GB" sz="1200" b="1" dirty="0">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Messiah</a:t>
                      </a:r>
                      <a:r>
                        <a:rPr lang="en-GB" sz="1200" kern="1200" dirty="0">
                          <a:solidFill>
                            <a:schemeClr val="tx1"/>
                          </a:solidFill>
                          <a:effectLst/>
                          <a:latin typeface="Arial" panose="020B0604020202020204" pitchFamily="34" charset="0"/>
                          <a:ea typeface="+mn-ea"/>
                          <a:cs typeface="Arial" panose="020B0604020202020204" pitchFamily="34" charset="0"/>
                        </a:rPr>
                        <a:t> is a Hebrew word that means a rescuer or saviour. The Greek word for Messiah is </a:t>
                      </a:r>
                      <a:r>
                        <a:rPr lang="en-GB" sz="1200" b="1" i="1" kern="1200" dirty="0">
                          <a:solidFill>
                            <a:schemeClr val="tx1"/>
                          </a:solidFill>
                          <a:effectLst/>
                          <a:latin typeface="Arial" panose="020B0604020202020204" pitchFamily="34" charset="0"/>
                          <a:ea typeface="+mn-ea"/>
                          <a:cs typeface="Arial" panose="020B0604020202020204" pitchFamily="34" charset="0"/>
                        </a:rPr>
                        <a:t>Christ</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People who believed that Jesus was the Messiah called him </a:t>
                      </a:r>
                      <a:r>
                        <a:rPr lang="en-GB" sz="1200" b="1" i="1" kern="1200" dirty="0">
                          <a:solidFill>
                            <a:schemeClr val="tx1"/>
                          </a:solidFill>
                          <a:effectLst/>
                          <a:latin typeface="Arial" panose="020B0604020202020204" pitchFamily="34" charset="0"/>
                          <a:ea typeface="+mn-ea"/>
                          <a:cs typeface="Arial" panose="020B0604020202020204" pitchFamily="34" charset="0"/>
                        </a:rPr>
                        <a:t>Jesus Christ </a:t>
                      </a:r>
                      <a:r>
                        <a:rPr lang="en-GB" sz="1200" kern="1200" dirty="0">
                          <a:solidFill>
                            <a:schemeClr val="tx1"/>
                          </a:solidFill>
                          <a:effectLst/>
                          <a:latin typeface="Arial" panose="020B0604020202020204" pitchFamily="34" charset="0"/>
                          <a:ea typeface="+mn-ea"/>
                          <a:cs typeface="Arial" panose="020B0604020202020204" pitchFamily="34" charset="0"/>
                        </a:rPr>
                        <a:t>and so they were given the name ‘Christians’.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There are over 30,000 </a:t>
                      </a:r>
                      <a:r>
                        <a:rPr lang="en-GB" sz="1200" b="1" i="1" kern="1200" dirty="0">
                          <a:solidFill>
                            <a:schemeClr val="tx1"/>
                          </a:solidFill>
                          <a:effectLst/>
                          <a:latin typeface="Arial" panose="020B0604020202020204" pitchFamily="34" charset="0"/>
                          <a:ea typeface="+mn-ea"/>
                          <a:cs typeface="Arial" panose="020B0604020202020204" pitchFamily="34" charset="0"/>
                        </a:rPr>
                        <a:t>denominations</a:t>
                      </a:r>
                      <a:r>
                        <a:rPr lang="en-GB" sz="1200" kern="1200" dirty="0">
                          <a:solidFill>
                            <a:schemeClr val="tx1"/>
                          </a:solidFill>
                          <a:effectLst/>
                          <a:latin typeface="Arial" panose="020B0604020202020204" pitchFamily="34" charset="0"/>
                          <a:ea typeface="+mn-ea"/>
                          <a:cs typeface="Arial" panose="020B0604020202020204" pitchFamily="34" charset="0"/>
                        </a:rPr>
                        <a:t> (different groups) of Christians. These groups have different beliefs and practices. They include Catholics, Protestants, Anglicans, Baptists, The Salvation Army and Quakers.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often worship in a </a:t>
                      </a:r>
                      <a:r>
                        <a:rPr lang="en-GB" sz="1200" b="1" i="1" kern="1200" dirty="0">
                          <a:solidFill>
                            <a:schemeClr val="tx1"/>
                          </a:solidFill>
                          <a:effectLst/>
                          <a:latin typeface="Arial" panose="020B0604020202020204" pitchFamily="34" charset="0"/>
                          <a:ea typeface="+mn-ea"/>
                          <a:cs typeface="Arial" panose="020B0604020202020204" pitchFamily="34" charset="0"/>
                        </a:rPr>
                        <a:t>church</a:t>
                      </a:r>
                      <a:r>
                        <a:rPr lang="en-GB" sz="1200" kern="1200" dirty="0">
                          <a:solidFill>
                            <a:schemeClr val="tx1"/>
                          </a:solidFill>
                          <a:effectLst/>
                          <a:latin typeface="Arial" panose="020B0604020202020204" pitchFamily="34" charset="0"/>
                          <a:ea typeface="+mn-ea"/>
                          <a:cs typeface="Arial" panose="020B0604020202020204" pitchFamily="34" charset="0"/>
                        </a:rPr>
                        <a:t>, although they can worship in other places too, including at home.</a:t>
                      </a:r>
                    </a:p>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5256320"/>
                  </a:ext>
                </a:extLst>
              </a:tr>
              <a:tr h="370840">
                <a:tc>
                  <a:txBody>
                    <a:bodyPr/>
                    <a:lstStyle/>
                    <a:p>
                      <a:pPr lvl="0"/>
                      <a:r>
                        <a:rPr lang="en-GB" sz="1200" b="1" kern="1200" dirty="0">
                          <a:solidFill>
                            <a:schemeClr val="tx1"/>
                          </a:solidFill>
                          <a:effectLst/>
                          <a:latin typeface="Arial" panose="020B0604020202020204" pitchFamily="34" charset="0"/>
                          <a:ea typeface="+mn-ea"/>
                          <a:cs typeface="Arial" panose="020B0604020202020204" pitchFamily="34" charset="0"/>
                        </a:rPr>
                        <a:t>The Bible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a:t>
                      </a:r>
                      <a:r>
                        <a:rPr lang="en-GB" sz="1200" b="1" i="1" kern="1200" dirty="0">
                          <a:solidFill>
                            <a:schemeClr val="tx1"/>
                          </a:solidFill>
                          <a:effectLst/>
                          <a:latin typeface="Arial" panose="020B0604020202020204" pitchFamily="34" charset="0"/>
                          <a:ea typeface="+mn-ea"/>
                          <a:cs typeface="Arial" panose="020B0604020202020204" pitchFamily="34" charset="0"/>
                        </a:rPr>
                        <a:t>Bible</a:t>
                      </a:r>
                      <a:r>
                        <a:rPr lang="en-GB" sz="1200" kern="1200" dirty="0">
                          <a:solidFill>
                            <a:schemeClr val="tx1"/>
                          </a:solidFill>
                          <a:effectLst/>
                          <a:latin typeface="Arial" panose="020B0604020202020204" pitchFamily="34" charset="0"/>
                          <a:ea typeface="+mn-ea"/>
                          <a:cs typeface="Arial" panose="020B0604020202020204" pitchFamily="34" charset="0"/>
                        </a:rPr>
                        <a:t> is a very important book for Christians because it teaches them about God and tells them how to live in a way that pleases Him.</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Bible is split into two sections: the </a:t>
                      </a:r>
                      <a:r>
                        <a:rPr lang="en-GB" sz="1200" b="1" i="1" kern="1200" dirty="0">
                          <a:solidFill>
                            <a:schemeClr val="tx1"/>
                          </a:solidFill>
                          <a:effectLst/>
                          <a:latin typeface="Arial" panose="020B0604020202020204" pitchFamily="34" charset="0"/>
                          <a:ea typeface="+mn-ea"/>
                          <a:cs typeface="Arial" panose="020B0604020202020204" pitchFamily="34" charset="0"/>
                        </a:rPr>
                        <a:t>Old Testament </a:t>
                      </a:r>
                      <a:r>
                        <a:rPr lang="en-GB" sz="1200" kern="1200" dirty="0">
                          <a:solidFill>
                            <a:schemeClr val="tx1"/>
                          </a:solidFill>
                          <a:effectLst/>
                          <a:latin typeface="Arial" panose="020B0604020202020204" pitchFamily="34" charset="0"/>
                          <a:ea typeface="+mn-ea"/>
                          <a:cs typeface="Arial" panose="020B0604020202020204" pitchFamily="34" charset="0"/>
                        </a:rPr>
                        <a:t>and the </a:t>
                      </a:r>
                      <a:r>
                        <a:rPr lang="en-GB" sz="1200" b="1" i="1" kern="1200" dirty="0">
                          <a:solidFill>
                            <a:schemeClr val="tx1"/>
                          </a:solidFill>
                          <a:effectLst/>
                          <a:latin typeface="Arial" panose="020B0604020202020204" pitchFamily="34" charset="0"/>
                          <a:ea typeface="+mn-ea"/>
                          <a:cs typeface="Arial" panose="020B0604020202020204" pitchFamily="34" charset="0"/>
                        </a:rPr>
                        <a:t>New Testament</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Bible contains many books, each of which is divided into chapters and verses. </a:t>
                      </a:r>
                      <a:r>
                        <a:rPr lang="en-GB" sz="1200" kern="1200" dirty="0" err="1">
                          <a:solidFill>
                            <a:schemeClr val="tx1"/>
                          </a:solidFill>
                          <a:effectLst/>
                          <a:latin typeface="Arial" panose="020B0604020202020204" pitchFamily="34" charset="0"/>
                          <a:ea typeface="+mn-ea"/>
                          <a:cs typeface="Arial" panose="020B0604020202020204" pitchFamily="34" charset="0"/>
                        </a:rPr>
                        <a:t>eg.</a:t>
                      </a:r>
                      <a:r>
                        <a:rPr lang="en-GB" sz="1200" kern="1200" dirty="0">
                          <a:solidFill>
                            <a:schemeClr val="tx1"/>
                          </a:solidFill>
                          <a:effectLst/>
                          <a:latin typeface="Arial" panose="020B0604020202020204" pitchFamily="34" charset="0"/>
                          <a:ea typeface="+mn-ea"/>
                          <a:cs typeface="Arial" panose="020B0604020202020204" pitchFamily="34" charset="0"/>
                        </a:rPr>
                        <a:t> Genesis 1:27 means the Book of Genesis, Chapter 1, Verse 27.</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Old Testament was written in the centuries before the birth of Jesus.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first four books of the New Testament are about Jesus’ life. They are known as the </a:t>
                      </a:r>
                      <a:r>
                        <a:rPr lang="en-GB" sz="1200" b="1" i="1" kern="1200" dirty="0">
                          <a:solidFill>
                            <a:schemeClr val="tx1"/>
                          </a:solidFill>
                          <a:effectLst/>
                          <a:latin typeface="Arial" panose="020B0604020202020204" pitchFamily="34" charset="0"/>
                          <a:ea typeface="+mn-ea"/>
                          <a:cs typeface="Arial" panose="020B0604020202020204" pitchFamily="34" charset="0"/>
                        </a:rPr>
                        <a:t>Gospels</a:t>
                      </a:r>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a:t>
                      </a:r>
                      <a:r>
                        <a:rPr lang="en-GB" sz="1200" b="1" i="1" kern="1200" dirty="0">
                          <a:solidFill>
                            <a:schemeClr val="tx1"/>
                          </a:solidFill>
                          <a:effectLst/>
                          <a:latin typeface="Arial" panose="020B0604020202020204" pitchFamily="34" charset="0"/>
                          <a:ea typeface="+mn-ea"/>
                          <a:cs typeface="Arial" panose="020B0604020202020204" pitchFamily="34" charset="0"/>
                        </a:rPr>
                        <a:t>Ten Commandments</a:t>
                      </a:r>
                      <a:r>
                        <a:rPr lang="en-GB" sz="1200" kern="1200" dirty="0">
                          <a:solidFill>
                            <a:schemeClr val="tx1"/>
                          </a:solidFill>
                          <a:effectLst/>
                          <a:latin typeface="Arial" panose="020B0604020202020204" pitchFamily="34" charset="0"/>
                          <a:ea typeface="+mn-ea"/>
                          <a:cs typeface="Arial" panose="020B0604020202020204" pitchFamily="34" charset="0"/>
                        </a:rPr>
                        <a:t>, given to Moses by God, are in the Book of Exodus in the Old Testament.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Some Christians interpret the Bible</a:t>
                      </a:r>
                      <a:r>
                        <a:rPr lang="en-GB" sz="1200" b="1" i="1" kern="1200" dirty="0">
                          <a:solidFill>
                            <a:schemeClr val="tx1"/>
                          </a:solidFill>
                          <a:effectLst/>
                          <a:latin typeface="Arial" panose="020B0604020202020204" pitchFamily="34" charset="0"/>
                          <a:ea typeface="+mn-ea"/>
                          <a:cs typeface="Arial" panose="020B0604020202020204" pitchFamily="34" charset="0"/>
                        </a:rPr>
                        <a:t> literally</a:t>
                      </a:r>
                      <a:r>
                        <a:rPr lang="en-GB" sz="1200" kern="1200" dirty="0">
                          <a:solidFill>
                            <a:schemeClr val="tx1"/>
                          </a:solidFill>
                          <a:effectLst/>
                          <a:latin typeface="Arial" panose="020B0604020202020204" pitchFamily="34" charset="0"/>
                          <a:ea typeface="+mn-ea"/>
                          <a:cs typeface="Arial" panose="020B0604020202020204" pitchFamily="34" charset="0"/>
                        </a:rPr>
                        <a:t>. They believe that God dictated the words to the authors and that they recorded the words perfectly.</a:t>
                      </a:r>
                    </a:p>
                    <a:p>
                      <a:pPr marL="171450" lvl="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Libera</a:t>
                      </a:r>
                      <a:r>
                        <a:rPr lang="en-GB" sz="1200" kern="1200" dirty="0">
                          <a:solidFill>
                            <a:schemeClr val="tx1"/>
                          </a:solidFill>
                          <a:effectLst/>
                          <a:latin typeface="Arial" panose="020B0604020202020204" pitchFamily="34" charset="0"/>
                          <a:ea typeface="+mn-ea"/>
                          <a:cs typeface="Arial" panose="020B0604020202020204" pitchFamily="34" charset="0"/>
                        </a:rPr>
                        <a:t>l Christians believe that God inspired and directed the authors of the Bible but let them express themselves in their own way. They think that many parts of the Bible are metaphors and not factually accurate.</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lvl="0"/>
                      <a:r>
                        <a:rPr lang="en-GB" sz="1200" b="1" kern="1200" dirty="0">
                          <a:solidFill>
                            <a:schemeClr val="tx1"/>
                          </a:solidFill>
                          <a:effectLst/>
                          <a:latin typeface="Arial" panose="020B0604020202020204" pitchFamily="34" charset="0"/>
                          <a:ea typeface="+mn-ea"/>
                          <a:cs typeface="Arial" panose="020B0604020202020204" pitchFamily="34" charset="0"/>
                        </a:rPr>
                        <a:t>The Ten Commandments</a:t>
                      </a: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Have no other Gods</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Do not worship idols</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Do not misuse God’s name</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Keep the Sabbath day (Sunday) holy</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Respect your parents</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Do not kill</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Do not commit adultery</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Do not steal</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Do not lie</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Do not want things that belong to other people</a:t>
                      </a:r>
                    </a:p>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9422556"/>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500328" y="345946"/>
            <a:ext cx="2505814" cy="369332"/>
          </a:xfrm>
          <a:prstGeom prst="rect">
            <a:avLst/>
          </a:prstGeom>
          <a:noFill/>
        </p:spPr>
        <p:txBody>
          <a:bodyPr wrap="none" rtlCol="0">
            <a:spAutoFit/>
          </a:bodyPr>
          <a:lstStyle/>
          <a:p>
            <a:r>
              <a:rPr lang="en-US" b="1" smtClean="0">
                <a:latin typeface="Arial" panose="020B0604020202020204" pitchFamily="34" charset="0"/>
                <a:cs typeface="Arial" panose="020B0604020202020204" pitchFamily="34" charset="0"/>
              </a:rPr>
              <a:t>Christianity </a:t>
            </a:r>
            <a:r>
              <a:rPr lang="en-US" b="1" dirty="0">
                <a:latin typeface="Arial" panose="020B0604020202020204" pitchFamily="34" charset="0"/>
                <a:cs typeface="Arial" panose="020B0604020202020204" pitchFamily="34" charset="0"/>
              </a:rPr>
              <a:t>key facts</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570309"/>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E8E1EFB1-AE17-3042-8300-A5FAD0B67754}"/>
              </a:ext>
            </a:extLst>
          </p:cNvPr>
          <p:cNvPicPr>
            <a:picLocks noChangeAspect="1"/>
          </p:cNvPicPr>
          <p:nvPr/>
        </p:nvPicPr>
        <p:blipFill rotWithShape="1">
          <a:blip r:embed="rId2"/>
          <a:srcRect l="3026" t="2083" r="72599" b="66250"/>
          <a:stretch/>
        </p:blipFill>
        <p:spPr>
          <a:xfrm>
            <a:off x="283002" y="94843"/>
            <a:ext cx="670855" cy="871538"/>
          </a:xfrm>
          <a:prstGeom prst="rect">
            <a:avLst/>
          </a:prstGeom>
        </p:spPr>
      </p:pic>
      <p:pic>
        <p:nvPicPr>
          <p:cNvPr id="10" name="Picture 9">
            <a:extLst>
              <a:ext uri="{FF2B5EF4-FFF2-40B4-BE49-F238E27FC236}">
                <a16:creationId xmlns:a16="http://schemas.microsoft.com/office/drawing/2014/main" id="{7A6A0CF8-8634-7449-9450-4D895F008845}"/>
              </a:ext>
            </a:extLst>
          </p:cNvPr>
          <p:cNvPicPr>
            <a:picLocks noChangeAspect="1"/>
          </p:cNvPicPr>
          <p:nvPr/>
        </p:nvPicPr>
        <p:blipFill>
          <a:blip r:embed="rId3"/>
          <a:stretch>
            <a:fillRect/>
          </a:stretch>
        </p:blipFill>
        <p:spPr>
          <a:xfrm>
            <a:off x="6117670" y="5848951"/>
            <a:ext cx="601786" cy="601786"/>
          </a:xfrm>
          <a:prstGeom prst="rect">
            <a:avLst/>
          </a:prstGeom>
        </p:spPr>
      </p:pic>
      <p:pic>
        <p:nvPicPr>
          <p:cNvPr id="13" name="Picture 12">
            <a:extLst>
              <a:ext uri="{FF2B5EF4-FFF2-40B4-BE49-F238E27FC236}">
                <a16:creationId xmlns:a16="http://schemas.microsoft.com/office/drawing/2014/main" id="{CCD94F6E-B213-B749-B939-53C046CA9513}"/>
              </a:ext>
            </a:extLst>
          </p:cNvPr>
          <p:cNvPicPr>
            <a:picLocks noChangeAspect="1"/>
          </p:cNvPicPr>
          <p:nvPr/>
        </p:nvPicPr>
        <p:blipFill>
          <a:blip r:embed="rId4"/>
          <a:stretch>
            <a:fillRect/>
          </a:stretch>
        </p:blipFill>
        <p:spPr>
          <a:xfrm>
            <a:off x="8111111" y="2969895"/>
            <a:ext cx="677530" cy="918210"/>
          </a:xfrm>
          <a:prstGeom prst="rect">
            <a:avLst/>
          </a:prstGeom>
        </p:spPr>
      </p:pic>
    </p:spTree>
    <p:extLst>
      <p:ext uri="{BB962C8B-B14F-4D97-AF65-F5344CB8AC3E}">
        <p14:creationId xmlns:p14="http://schemas.microsoft.com/office/powerpoint/2010/main" val="51405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99609F5-9CF7-094D-BB90-C90D0B5C74E1}"/>
              </a:ext>
            </a:extLst>
          </p:cNvPr>
          <p:cNvGraphicFramePr>
            <a:graphicFrameLocks noGrp="1"/>
          </p:cNvGraphicFramePr>
          <p:nvPr>
            <p:extLst>
              <p:ext uri="{D42A27DB-BD31-4B8C-83A1-F6EECF244321}">
                <p14:modId xmlns:p14="http://schemas.microsoft.com/office/powerpoint/2010/main" val="219971568"/>
              </p:ext>
            </p:extLst>
          </p:nvPr>
        </p:nvGraphicFramePr>
        <p:xfrm>
          <a:off x="128954" y="137160"/>
          <a:ext cx="9624646" cy="6400800"/>
        </p:xfrm>
        <a:graphic>
          <a:graphicData uri="http://schemas.openxmlformats.org/drawingml/2006/table">
            <a:tbl>
              <a:tblPr firstRow="1" bandRow="1">
                <a:tableStyleId>{5940675A-B579-460E-94D1-54222C63F5DA}</a:tableStyleId>
              </a:tblPr>
              <a:tblGrid>
                <a:gridCol w="7526215">
                  <a:extLst>
                    <a:ext uri="{9D8B030D-6E8A-4147-A177-3AD203B41FA5}">
                      <a16:colId xmlns:a16="http://schemas.microsoft.com/office/drawing/2014/main" val="768717943"/>
                    </a:ext>
                  </a:extLst>
                </a:gridCol>
                <a:gridCol w="926123">
                  <a:extLst>
                    <a:ext uri="{9D8B030D-6E8A-4147-A177-3AD203B41FA5}">
                      <a16:colId xmlns:a16="http://schemas.microsoft.com/office/drawing/2014/main" val="1536585925"/>
                    </a:ext>
                  </a:extLst>
                </a:gridCol>
                <a:gridCol w="1172308">
                  <a:extLst>
                    <a:ext uri="{9D8B030D-6E8A-4147-A177-3AD203B41FA5}">
                      <a16:colId xmlns:a16="http://schemas.microsoft.com/office/drawing/2014/main" val="1556128888"/>
                    </a:ext>
                  </a:extLst>
                </a:gridCol>
              </a:tblGrid>
              <a:tr h="741680">
                <a:tc gridSpan="2">
                  <a:txBody>
                    <a:bodyPr/>
                    <a:lstStyle/>
                    <a:p>
                      <a:pPr marL="171450" indent="-171450">
                        <a:buFont typeface="Arial" panose="020B0604020202020204" pitchFamily="34" charset="0"/>
                        <a:buChar char="•"/>
                      </a:pPr>
                      <a:r>
                        <a:rPr lang="en-GB" sz="1200" b="1" kern="1200" dirty="0">
                          <a:solidFill>
                            <a:schemeClr val="tx1"/>
                          </a:solidFill>
                          <a:effectLst/>
                          <a:latin typeface="Arial" panose="020B0604020202020204" pitchFamily="34" charset="0"/>
                          <a:ea typeface="+mn-ea"/>
                          <a:cs typeface="Arial" panose="020B0604020202020204" pitchFamily="34" charset="0"/>
                        </a:rPr>
                        <a:t>Beliefs about the nature of God</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are </a:t>
                      </a:r>
                      <a:r>
                        <a:rPr lang="en-GB" sz="1200" b="1" i="1" kern="1200" dirty="0">
                          <a:solidFill>
                            <a:schemeClr val="tx1"/>
                          </a:solidFill>
                          <a:effectLst/>
                          <a:latin typeface="Arial" panose="020B0604020202020204" pitchFamily="34" charset="0"/>
                          <a:ea typeface="+mn-ea"/>
                          <a:cs typeface="Arial" panose="020B0604020202020204" pitchFamily="34" charset="0"/>
                        </a:rPr>
                        <a:t>monotheists</a:t>
                      </a:r>
                      <a:r>
                        <a:rPr lang="en-GB" sz="1200" kern="1200" dirty="0">
                          <a:solidFill>
                            <a:schemeClr val="tx1"/>
                          </a:solidFill>
                          <a:effectLst/>
                          <a:latin typeface="Arial" panose="020B0604020202020204" pitchFamily="34" charset="0"/>
                          <a:ea typeface="+mn-ea"/>
                          <a:cs typeface="Arial" panose="020B0604020202020204" pitchFamily="34" charset="0"/>
                        </a:rPr>
                        <a:t> which means they believe in one God.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also believe that God is three – this is called the </a:t>
                      </a:r>
                      <a:r>
                        <a:rPr lang="en-GB" sz="1200" b="1" i="1" kern="1200" dirty="0">
                          <a:solidFill>
                            <a:schemeClr val="tx1"/>
                          </a:solidFill>
                          <a:effectLst/>
                          <a:latin typeface="Arial" panose="020B0604020202020204" pitchFamily="34" charset="0"/>
                          <a:ea typeface="+mn-ea"/>
                          <a:cs typeface="Arial" panose="020B0604020202020204" pitchFamily="34" charset="0"/>
                        </a:rPr>
                        <a:t>Trinity</a:t>
                      </a:r>
                      <a:r>
                        <a:rPr lang="en-GB" sz="1200" kern="1200" dirty="0">
                          <a:solidFill>
                            <a:schemeClr val="tx1"/>
                          </a:solidFill>
                          <a:effectLst/>
                          <a:latin typeface="Arial" panose="020B0604020202020204" pitchFamily="34" charset="0"/>
                          <a:ea typeface="+mn-ea"/>
                          <a:cs typeface="Arial" panose="020B0604020202020204" pitchFamily="34" charset="0"/>
                        </a:rPr>
                        <a:t>. The three persons of the Trinity are: </a:t>
                      </a:r>
                      <a:r>
                        <a:rPr lang="en-GB" sz="1200" b="1" i="1" kern="1200" dirty="0">
                          <a:solidFill>
                            <a:schemeClr val="tx1"/>
                          </a:solidFill>
                          <a:effectLst/>
                          <a:latin typeface="Arial" panose="020B0604020202020204" pitchFamily="34" charset="0"/>
                          <a:ea typeface="+mn-ea"/>
                          <a:cs typeface="Arial" panose="020B0604020202020204" pitchFamily="34" charset="0"/>
                        </a:rPr>
                        <a:t>God the Father </a:t>
                      </a:r>
                      <a:r>
                        <a:rPr lang="en-GB" sz="1200" kern="1200" dirty="0">
                          <a:solidFill>
                            <a:schemeClr val="tx1"/>
                          </a:solidFill>
                          <a:effectLst/>
                          <a:latin typeface="Arial" panose="020B0604020202020204" pitchFamily="34" charset="0"/>
                          <a:ea typeface="+mn-ea"/>
                          <a:cs typeface="Arial" panose="020B0604020202020204" pitchFamily="34" charset="0"/>
                        </a:rPr>
                        <a:t>(God in heaven); </a:t>
                      </a:r>
                      <a:r>
                        <a:rPr lang="en-GB" sz="1200" b="1" i="1" kern="1200" dirty="0">
                          <a:solidFill>
                            <a:schemeClr val="tx1"/>
                          </a:solidFill>
                          <a:effectLst/>
                          <a:latin typeface="Arial" panose="020B0604020202020204" pitchFamily="34" charset="0"/>
                          <a:ea typeface="+mn-ea"/>
                          <a:cs typeface="Arial" panose="020B0604020202020204" pitchFamily="34" charset="0"/>
                        </a:rPr>
                        <a:t>God the Son </a:t>
                      </a:r>
                      <a:r>
                        <a:rPr lang="en-GB" sz="1200" kern="1200" dirty="0">
                          <a:solidFill>
                            <a:schemeClr val="tx1"/>
                          </a:solidFill>
                          <a:effectLst/>
                          <a:latin typeface="Arial" panose="020B0604020202020204" pitchFamily="34" charset="0"/>
                          <a:ea typeface="+mn-ea"/>
                          <a:cs typeface="Arial" panose="020B0604020202020204" pitchFamily="34" charset="0"/>
                        </a:rPr>
                        <a:t>(Jesus); </a:t>
                      </a:r>
                      <a:r>
                        <a:rPr lang="en-GB" sz="1200" b="1" i="1" kern="1200" dirty="0">
                          <a:solidFill>
                            <a:schemeClr val="tx1"/>
                          </a:solidFill>
                          <a:effectLst/>
                          <a:latin typeface="Arial" panose="020B0604020202020204" pitchFamily="34" charset="0"/>
                          <a:ea typeface="+mn-ea"/>
                          <a:cs typeface="Arial" panose="020B0604020202020204" pitchFamily="34" charset="0"/>
                        </a:rPr>
                        <a:t>God the Holy Spirit </a:t>
                      </a:r>
                      <a:r>
                        <a:rPr lang="en-GB" sz="1200" kern="1200" dirty="0">
                          <a:solidFill>
                            <a:schemeClr val="tx1"/>
                          </a:solidFill>
                          <a:effectLst/>
                          <a:latin typeface="Arial" panose="020B0604020202020204" pitchFamily="34" charset="0"/>
                          <a:ea typeface="+mn-ea"/>
                          <a:cs typeface="Arial" panose="020B0604020202020204" pitchFamily="34" charset="0"/>
                        </a:rPr>
                        <a:t>(God at work in the world)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God the Father is the </a:t>
                      </a:r>
                      <a:r>
                        <a:rPr lang="en-GB" sz="1200" b="1" i="1" kern="1200" dirty="0">
                          <a:solidFill>
                            <a:schemeClr val="tx1"/>
                          </a:solidFill>
                          <a:effectLst/>
                          <a:latin typeface="Arial" panose="020B0604020202020204" pitchFamily="34" charset="0"/>
                          <a:ea typeface="+mn-ea"/>
                          <a:cs typeface="Arial" panose="020B0604020202020204" pitchFamily="34" charset="0"/>
                        </a:rPr>
                        <a:t>creator</a:t>
                      </a:r>
                      <a:r>
                        <a:rPr lang="en-GB" sz="1200" kern="1200" dirty="0">
                          <a:solidFill>
                            <a:schemeClr val="tx1"/>
                          </a:solidFill>
                          <a:effectLst/>
                          <a:latin typeface="Arial" panose="020B0604020202020204" pitchFamily="34" charset="0"/>
                          <a:ea typeface="+mn-ea"/>
                          <a:cs typeface="Arial" panose="020B0604020202020204" pitchFamily="34" charset="0"/>
                        </a:rPr>
                        <a:t> of the world.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Genesis 1:1 describes the creation of the world: ‘In the beginning God created the heavens and the earth.’</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God is </a:t>
                      </a:r>
                      <a:r>
                        <a:rPr lang="en-GB" sz="1200" b="1" i="1" kern="1200" dirty="0">
                          <a:solidFill>
                            <a:schemeClr val="tx1"/>
                          </a:solidFill>
                          <a:effectLst/>
                          <a:latin typeface="Arial" panose="020B0604020202020204" pitchFamily="34" charset="0"/>
                          <a:ea typeface="+mn-ea"/>
                          <a:cs typeface="Arial" panose="020B0604020202020204" pitchFamily="34" charset="0"/>
                        </a:rPr>
                        <a:t>eternal</a:t>
                      </a:r>
                      <a:r>
                        <a:rPr lang="en-GB" sz="1200" kern="1200" dirty="0">
                          <a:solidFill>
                            <a:schemeClr val="tx1"/>
                          </a:solidFill>
                          <a:effectLst/>
                          <a:latin typeface="Arial" panose="020B0604020202020204" pitchFamily="34" charset="0"/>
                          <a:ea typeface="+mn-ea"/>
                          <a:cs typeface="Arial" panose="020B0604020202020204" pitchFamily="34" charset="0"/>
                        </a:rPr>
                        <a:t>, which means He has no beginning or end. He has always existed, even before the world was created, and will exist after it ends.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God is </a:t>
                      </a:r>
                      <a:r>
                        <a:rPr lang="en-GB" sz="1200" b="1" i="1" kern="1200" dirty="0">
                          <a:solidFill>
                            <a:schemeClr val="tx1"/>
                          </a:solidFill>
                          <a:effectLst/>
                          <a:latin typeface="Arial" panose="020B0604020202020204" pitchFamily="34" charset="0"/>
                          <a:ea typeface="+mn-ea"/>
                          <a:cs typeface="Arial" panose="020B0604020202020204" pitchFamily="34" charset="0"/>
                        </a:rPr>
                        <a:t>omnipotent</a:t>
                      </a:r>
                      <a:r>
                        <a:rPr lang="en-GB" sz="1200" kern="1200" dirty="0">
                          <a:solidFill>
                            <a:schemeClr val="tx1"/>
                          </a:solidFill>
                          <a:effectLst/>
                          <a:latin typeface="Arial" panose="020B0604020202020204" pitchFamily="34" charset="0"/>
                          <a:ea typeface="+mn-ea"/>
                          <a:cs typeface="Arial" panose="020B0604020202020204" pitchFamily="34" charset="0"/>
                        </a:rPr>
                        <a:t>, which means He is all powerful.</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God is </a:t>
                      </a:r>
                      <a:r>
                        <a:rPr lang="en-GB" sz="1200" b="1" i="1" kern="1200" dirty="0">
                          <a:solidFill>
                            <a:schemeClr val="tx1"/>
                          </a:solidFill>
                          <a:effectLst/>
                          <a:latin typeface="Arial" panose="020B0604020202020204" pitchFamily="34" charset="0"/>
                          <a:ea typeface="+mn-ea"/>
                          <a:cs typeface="Arial" panose="020B0604020202020204" pitchFamily="34" charset="0"/>
                        </a:rPr>
                        <a:t>omniscient</a:t>
                      </a:r>
                      <a:r>
                        <a:rPr lang="en-GB" sz="1200" kern="1200" dirty="0">
                          <a:solidFill>
                            <a:schemeClr val="tx1"/>
                          </a:solidFill>
                          <a:effectLst/>
                          <a:latin typeface="Arial" panose="020B0604020202020204" pitchFamily="34" charset="0"/>
                          <a:ea typeface="+mn-ea"/>
                          <a:cs typeface="Arial" panose="020B0604020202020204" pitchFamily="34" charset="0"/>
                        </a:rPr>
                        <a:t>, which means that He is all knowing.</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God is </a:t>
                      </a:r>
                      <a:r>
                        <a:rPr lang="en-GB" sz="1200" b="1" i="1" kern="1200" dirty="0">
                          <a:solidFill>
                            <a:schemeClr val="tx1"/>
                          </a:solidFill>
                          <a:effectLst/>
                          <a:latin typeface="Arial" panose="020B0604020202020204" pitchFamily="34" charset="0"/>
                          <a:ea typeface="+mn-ea"/>
                          <a:cs typeface="Arial" panose="020B0604020202020204" pitchFamily="34" charset="0"/>
                        </a:rPr>
                        <a:t>omnibenevolent</a:t>
                      </a:r>
                      <a:r>
                        <a:rPr lang="en-GB" sz="1200" kern="1200" dirty="0">
                          <a:solidFill>
                            <a:schemeClr val="tx1"/>
                          </a:solidFill>
                          <a:effectLst/>
                          <a:latin typeface="Arial" panose="020B0604020202020204" pitchFamily="34" charset="0"/>
                          <a:ea typeface="+mn-ea"/>
                          <a:cs typeface="Arial" panose="020B0604020202020204" pitchFamily="34" charset="0"/>
                        </a:rPr>
                        <a:t>, which means that He is all good and loving.</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God is </a:t>
                      </a:r>
                      <a:r>
                        <a:rPr lang="en-GB" sz="1200" b="1" i="1" kern="1200" dirty="0">
                          <a:solidFill>
                            <a:schemeClr val="tx1"/>
                          </a:solidFill>
                          <a:effectLst/>
                          <a:latin typeface="Arial" panose="020B0604020202020204" pitchFamily="34" charset="0"/>
                          <a:ea typeface="+mn-ea"/>
                          <a:cs typeface="Arial" panose="020B0604020202020204" pitchFamily="34" charset="0"/>
                        </a:rPr>
                        <a:t>immanent</a:t>
                      </a:r>
                      <a:r>
                        <a:rPr lang="en-GB" sz="1200" kern="1200" dirty="0">
                          <a:solidFill>
                            <a:schemeClr val="tx1"/>
                          </a:solidFill>
                          <a:effectLst/>
                          <a:latin typeface="Arial" panose="020B0604020202020204" pitchFamily="34" charset="0"/>
                          <a:ea typeface="+mn-ea"/>
                          <a:cs typeface="Arial" panose="020B0604020202020204" pitchFamily="34" charset="0"/>
                        </a:rPr>
                        <a:t>. This means that He is active in the world today.</a:t>
                      </a:r>
                    </a:p>
                    <a:p>
                      <a:pPr marL="17145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8947695"/>
                  </a:ext>
                </a:extLst>
              </a:tr>
              <a:tr h="370840">
                <a:tc>
                  <a:txBody>
                    <a:bodyPr/>
                    <a:lstStyle/>
                    <a:p>
                      <a:pPr mar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Jesus’ birth, teachings, life and death</a:t>
                      </a:r>
                    </a:p>
                    <a:p>
                      <a:pPr mar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God became human as </a:t>
                      </a:r>
                      <a:r>
                        <a:rPr lang="en-GB" sz="1200" b="1" i="1" kern="1200" dirty="0">
                          <a:solidFill>
                            <a:schemeClr val="tx1"/>
                          </a:solidFill>
                          <a:effectLst/>
                          <a:latin typeface="Arial" panose="020B0604020202020204" pitchFamily="34" charset="0"/>
                          <a:ea typeface="+mn-ea"/>
                          <a:cs typeface="Arial" panose="020B0604020202020204" pitchFamily="34" charset="0"/>
                        </a:rPr>
                        <a:t>Jesus</a:t>
                      </a:r>
                      <a:r>
                        <a:rPr lang="en-GB" sz="1200" kern="1200" dirty="0">
                          <a:solidFill>
                            <a:schemeClr val="tx1"/>
                          </a:solidFill>
                          <a:effectLst/>
                          <a:latin typeface="Arial" panose="020B0604020202020204" pitchFamily="34" charset="0"/>
                          <a:ea typeface="+mn-ea"/>
                          <a:cs typeface="Arial" panose="020B0604020202020204" pitchFamily="34" charset="0"/>
                        </a:rPr>
                        <a:t>. This is known as </a:t>
                      </a:r>
                      <a:r>
                        <a:rPr lang="en-GB" sz="1200" b="1" i="1" kern="1200" dirty="0">
                          <a:solidFill>
                            <a:schemeClr val="tx1"/>
                          </a:solidFill>
                          <a:effectLst/>
                          <a:latin typeface="Arial" panose="020B0604020202020204" pitchFamily="34" charset="0"/>
                          <a:ea typeface="+mn-ea"/>
                          <a:cs typeface="Arial" panose="020B0604020202020204" pitchFamily="34" charset="0"/>
                        </a:rPr>
                        <a:t>incarnation</a:t>
                      </a:r>
                      <a:r>
                        <a:rPr lang="en-GB" sz="1200" kern="1200" dirty="0">
                          <a:solidFill>
                            <a:schemeClr val="tx1"/>
                          </a:solidFill>
                          <a:effectLst/>
                          <a:latin typeface="Arial" panose="020B0604020202020204" pitchFamily="34" charset="0"/>
                          <a:ea typeface="+mn-ea"/>
                          <a:cs typeface="Arial" panose="020B0604020202020204" pitchFamily="34" charset="0"/>
                        </a:rPr>
                        <a:t> (becoming flesh).</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John 1:14 says ‘the Word became flesh and lived amongst us’ – this is referring to Jesus.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Jesus was fully God and fully human at the same time.</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Jesus was born to the </a:t>
                      </a:r>
                      <a:r>
                        <a:rPr lang="en-GB" sz="1200" b="1" i="1" kern="1200" dirty="0">
                          <a:solidFill>
                            <a:schemeClr val="tx1"/>
                          </a:solidFill>
                          <a:effectLst/>
                          <a:latin typeface="Arial" panose="020B0604020202020204" pitchFamily="34" charset="0"/>
                          <a:ea typeface="+mn-ea"/>
                          <a:cs typeface="Arial" panose="020B0604020202020204" pitchFamily="34" charset="0"/>
                        </a:rPr>
                        <a:t>Virgin Mary</a:t>
                      </a:r>
                      <a:r>
                        <a:rPr lang="en-GB" sz="1200" kern="1200" dirty="0">
                          <a:solidFill>
                            <a:schemeClr val="tx1"/>
                          </a:solidFill>
                          <a:effectLst/>
                          <a:latin typeface="Arial" panose="020B0604020202020204" pitchFamily="34" charset="0"/>
                          <a:ea typeface="+mn-ea"/>
                          <a:cs typeface="Arial" panose="020B0604020202020204" pitchFamily="34" charset="0"/>
                        </a:rPr>
                        <a:t>, through the power of the Holy Spirit.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Jesus often taught in </a:t>
                      </a:r>
                      <a:r>
                        <a:rPr lang="en-GB" sz="1200" b="1" i="1" kern="1200" dirty="0">
                          <a:solidFill>
                            <a:schemeClr val="tx1"/>
                          </a:solidFill>
                          <a:effectLst/>
                          <a:latin typeface="Arial" panose="020B0604020202020204" pitchFamily="34" charset="0"/>
                          <a:ea typeface="+mn-ea"/>
                          <a:cs typeface="Arial" panose="020B0604020202020204" pitchFamily="34" charset="0"/>
                        </a:rPr>
                        <a:t>parables</a:t>
                      </a:r>
                      <a:r>
                        <a:rPr lang="en-GB" sz="1200" kern="1200" dirty="0">
                          <a:solidFill>
                            <a:schemeClr val="tx1"/>
                          </a:solidFill>
                          <a:effectLst/>
                          <a:latin typeface="Arial" panose="020B0604020202020204" pitchFamily="34" charset="0"/>
                          <a:ea typeface="+mn-ea"/>
                          <a:cs typeface="Arial" panose="020B0604020202020204" pitchFamily="34" charset="0"/>
                        </a:rPr>
                        <a:t> – these are stories that explain important ideas. An example is the Parable of the Good Samaritan.</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Jesus also performed </a:t>
                      </a:r>
                      <a:r>
                        <a:rPr lang="en-GB" sz="1200" b="1" i="1" kern="1200" dirty="0">
                          <a:solidFill>
                            <a:schemeClr val="tx1"/>
                          </a:solidFill>
                          <a:effectLst/>
                          <a:latin typeface="Arial" panose="020B0604020202020204" pitchFamily="34" charset="0"/>
                          <a:ea typeface="+mn-ea"/>
                          <a:cs typeface="Arial" panose="020B0604020202020204" pitchFamily="34" charset="0"/>
                        </a:rPr>
                        <a:t>miracles</a:t>
                      </a:r>
                      <a:r>
                        <a:rPr lang="en-GB" sz="1200" kern="1200" dirty="0">
                          <a:solidFill>
                            <a:schemeClr val="tx1"/>
                          </a:solidFill>
                          <a:effectLst/>
                          <a:latin typeface="Arial" panose="020B0604020202020204" pitchFamily="34" charset="0"/>
                          <a:ea typeface="+mn-ea"/>
                          <a:cs typeface="Arial" panose="020B0604020202020204" pitchFamily="34" charset="0"/>
                        </a:rPr>
                        <a:t>. Examples are feeding the 5000 and turning water into wine.</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Jesus taught that Christians should </a:t>
                      </a:r>
                      <a:r>
                        <a:rPr lang="en-GB" sz="1200" b="1" i="1" kern="1200" dirty="0">
                          <a:solidFill>
                            <a:schemeClr val="tx1"/>
                          </a:solidFill>
                          <a:effectLst/>
                          <a:latin typeface="Arial" panose="020B0604020202020204" pitchFamily="34" charset="0"/>
                          <a:ea typeface="+mn-ea"/>
                          <a:cs typeface="Arial" panose="020B0604020202020204" pitchFamily="34" charset="0"/>
                        </a:rPr>
                        <a:t>help other people</a:t>
                      </a:r>
                      <a:r>
                        <a:rPr lang="en-GB" sz="1200" kern="1200" dirty="0">
                          <a:solidFill>
                            <a:schemeClr val="tx1"/>
                          </a:solidFill>
                          <a:effectLst/>
                          <a:latin typeface="Arial" panose="020B0604020202020204" pitchFamily="34" charset="0"/>
                          <a:ea typeface="+mn-ea"/>
                          <a:cs typeface="Arial" panose="020B0604020202020204" pitchFamily="34" charset="0"/>
                        </a:rPr>
                        <a:t>. Many Christians give to charity, support food banks and help the elderly as they are following Jesus’ teachings.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On the night before he died, Jesus had a meal with his 12 </a:t>
                      </a:r>
                      <a:r>
                        <a:rPr lang="en-GB" sz="1200" b="1" i="1" kern="1200" dirty="0">
                          <a:solidFill>
                            <a:schemeClr val="tx1"/>
                          </a:solidFill>
                          <a:effectLst/>
                          <a:latin typeface="Arial" panose="020B0604020202020204" pitchFamily="34" charset="0"/>
                          <a:ea typeface="+mn-ea"/>
                          <a:cs typeface="Arial" panose="020B0604020202020204" pitchFamily="34" charset="0"/>
                        </a:rPr>
                        <a:t>disciples </a:t>
                      </a:r>
                      <a:r>
                        <a:rPr lang="en-GB" sz="1200" kern="1200" dirty="0">
                          <a:solidFill>
                            <a:schemeClr val="tx1"/>
                          </a:solidFill>
                          <a:effectLst/>
                          <a:latin typeface="Arial" panose="020B0604020202020204" pitchFamily="34" charset="0"/>
                          <a:ea typeface="+mn-ea"/>
                          <a:cs typeface="Arial" panose="020B0604020202020204" pitchFamily="34" charset="0"/>
                        </a:rPr>
                        <a:t>(followers). This is called the </a:t>
                      </a:r>
                      <a:r>
                        <a:rPr lang="en-GB" sz="1200" b="1" i="1" kern="1200" dirty="0">
                          <a:solidFill>
                            <a:schemeClr val="tx1"/>
                          </a:solidFill>
                          <a:effectLst/>
                          <a:latin typeface="Arial" panose="020B0604020202020204" pitchFamily="34" charset="0"/>
                          <a:ea typeface="+mn-ea"/>
                          <a:cs typeface="Arial" panose="020B0604020202020204" pitchFamily="34" charset="0"/>
                        </a:rPr>
                        <a:t>Last Supper</a:t>
                      </a:r>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Jesus was arrested by the Jewish authorities for blasphemy, put on trial, convicted and put to death. He was </a:t>
                      </a:r>
                      <a:r>
                        <a:rPr lang="en-GB" sz="1200" b="1" i="1" kern="1200" dirty="0">
                          <a:solidFill>
                            <a:schemeClr val="tx1"/>
                          </a:solidFill>
                          <a:effectLst/>
                          <a:latin typeface="Arial" panose="020B0604020202020204" pitchFamily="34" charset="0"/>
                          <a:ea typeface="+mn-ea"/>
                          <a:cs typeface="Arial" panose="020B0604020202020204" pitchFamily="34" charset="0"/>
                        </a:rPr>
                        <a:t>crucified</a:t>
                      </a:r>
                      <a:r>
                        <a:rPr lang="en-GB" sz="1200" kern="1200" dirty="0">
                          <a:solidFill>
                            <a:schemeClr val="tx1"/>
                          </a:solidFill>
                          <a:effectLst/>
                          <a:latin typeface="Arial" panose="020B0604020202020204" pitchFamily="34" charset="0"/>
                          <a:ea typeface="+mn-ea"/>
                          <a:cs typeface="Arial" panose="020B0604020202020204" pitchFamily="34" charset="0"/>
                        </a:rPr>
                        <a:t> (killed by hanging on a cross).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3 days after </a:t>
                      </a:r>
                      <a:r>
                        <a:rPr lang="en-GB" sz="1200" b="1" i="1" kern="1200" dirty="0">
                          <a:solidFill>
                            <a:schemeClr val="tx1"/>
                          </a:solidFill>
                          <a:effectLst/>
                          <a:latin typeface="Arial" panose="020B0604020202020204" pitchFamily="34" charset="0"/>
                          <a:ea typeface="+mn-ea"/>
                          <a:cs typeface="Arial" panose="020B0604020202020204" pitchFamily="34" charset="0"/>
                        </a:rPr>
                        <a:t>crucifixion</a:t>
                      </a:r>
                      <a:r>
                        <a:rPr lang="en-GB" sz="1200" kern="1200" dirty="0">
                          <a:solidFill>
                            <a:schemeClr val="tx1"/>
                          </a:solidFill>
                          <a:effectLst/>
                          <a:latin typeface="Arial" panose="020B0604020202020204" pitchFamily="34" charset="0"/>
                          <a:ea typeface="+mn-ea"/>
                          <a:cs typeface="Arial" panose="020B0604020202020204" pitchFamily="34" charset="0"/>
                        </a:rPr>
                        <a:t>, Jesus rose from the dead (came back to life). This is known as the </a:t>
                      </a:r>
                      <a:r>
                        <a:rPr lang="en-GB" sz="1200" b="1" i="1" kern="1200" dirty="0">
                          <a:solidFill>
                            <a:schemeClr val="tx1"/>
                          </a:solidFill>
                          <a:effectLst/>
                          <a:latin typeface="Arial" panose="020B0604020202020204" pitchFamily="34" charset="0"/>
                          <a:ea typeface="+mn-ea"/>
                          <a:cs typeface="Arial" panose="020B0604020202020204" pitchFamily="34" charset="0"/>
                        </a:rPr>
                        <a:t>resurrection</a:t>
                      </a:r>
                      <a:r>
                        <a:rPr lang="en-GB" sz="1200" kern="1200" dirty="0">
                          <a:solidFill>
                            <a:schemeClr val="tx1"/>
                          </a:solidFill>
                          <a:effectLst/>
                          <a:latin typeface="Arial" panose="020B0604020202020204" pitchFamily="34" charset="0"/>
                          <a:ea typeface="+mn-ea"/>
                          <a:cs typeface="Arial" panose="020B0604020202020204" pitchFamily="34" charset="0"/>
                        </a:rPr>
                        <a:t>. Jesus appeared to his followers over the next 40 days.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on the 40</a:t>
                      </a:r>
                      <a:r>
                        <a:rPr lang="en-GB" sz="1200" kern="1200" baseline="30000" dirty="0">
                          <a:solidFill>
                            <a:schemeClr val="tx1"/>
                          </a:solidFill>
                          <a:effectLst/>
                          <a:latin typeface="Arial" panose="020B0604020202020204" pitchFamily="34" charset="0"/>
                          <a:ea typeface="+mn-ea"/>
                          <a:cs typeface="Arial" panose="020B0604020202020204" pitchFamily="34" charset="0"/>
                        </a:rPr>
                        <a:t>th</a:t>
                      </a:r>
                      <a:r>
                        <a:rPr lang="en-GB" sz="1200" kern="1200" dirty="0">
                          <a:solidFill>
                            <a:schemeClr val="tx1"/>
                          </a:solidFill>
                          <a:effectLst/>
                          <a:latin typeface="Arial" panose="020B0604020202020204" pitchFamily="34" charset="0"/>
                          <a:ea typeface="+mn-ea"/>
                          <a:cs typeface="Arial" panose="020B0604020202020204" pitchFamily="34" charset="0"/>
                        </a:rPr>
                        <a:t> day after the resurrection, Jesus </a:t>
                      </a:r>
                      <a:r>
                        <a:rPr lang="en-GB" sz="1200" b="1" i="1" kern="1200" dirty="0">
                          <a:solidFill>
                            <a:schemeClr val="tx1"/>
                          </a:solidFill>
                          <a:effectLst/>
                          <a:latin typeface="Arial" panose="020B0604020202020204" pitchFamily="34" charset="0"/>
                          <a:ea typeface="+mn-ea"/>
                          <a:cs typeface="Arial" panose="020B0604020202020204" pitchFamily="34" charset="0"/>
                        </a:rPr>
                        <a:t>ascended</a:t>
                      </a:r>
                      <a:r>
                        <a:rPr lang="en-GB" sz="1200" kern="1200" dirty="0">
                          <a:solidFill>
                            <a:schemeClr val="tx1"/>
                          </a:solidFill>
                          <a:effectLst/>
                          <a:latin typeface="Arial" panose="020B0604020202020204" pitchFamily="34" charset="0"/>
                          <a:ea typeface="+mn-ea"/>
                          <a:cs typeface="Arial" panose="020B0604020202020204" pitchFamily="34" charset="0"/>
                        </a:rPr>
                        <a:t>. This means that he was taken up to heaven to be with God the Father. This is known as the </a:t>
                      </a:r>
                      <a:r>
                        <a:rPr lang="en-GB" sz="1200" b="1" i="1" kern="1200" dirty="0">
                          <a:solidFill>
                            <a:schemeClr val="tx1"/>
                          </a:solidFill>
                          <a:effectLst/>
                          <a:latin typeface="Arial" panose="020B0604020202020204" pitchFamily="34" charset="0"/>
                          <a:ea typeface="+mn-ea"/>
                          <a:cs typeface="Arial" panose="020B0604020202020204" pitchFamily="34" charset="0"/>
                        </a:rPr>
                        <a:t>ascension</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gridSpan="2">
                  <a:txBody>
                    <a:bodyPr/>
                    <a:lstStyle/>
                    <a:p>
                      <a:pPr marL="0" lvl="0" indent="0" algn="ctr">
                        <a:buFontTx/>
                        <a:buNone/>
                      </a:pPr>
                      <a:r>
                        <a:rPr lang="en-GB" sz="1200" kern="1200" dirty="0">
                          <a:solidFill>
                            <a:schemeClr val="tx1"/>
                          </a:solidFill>
                          <a:effectLst/>
                          <a:latin typeface="Arial" panose="020B0604020202020204" pitchFamily="34" charset="0"/>
                          <a:ea typeface="+mn-ea"/>
                          <a:cs typeface="Arial" panose="020B0604020202020204" pitchFamily="34" charset="0"/>
                        </a:rPr>
                        <a:t>Jesus summarised the 10 commandments of the Old Testament into his Two Greatest Commandments:</a:t>
                      </a:r>
                    </a:p>
                    <a:p>
                      <a:pPr marL="0" lvl="0" indent="0" algn="ctr">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lgn="ctr">
                        <a:buFontTx/>
                        <a:buNone/>
                      </a:pPr>
                      <a:r>
                        <a:rPr lang="en-GB" sz="1200" kern="1200" dirty="0">
                          <a:solidFill>
                            <a:schemeClr val="tx1"/>
                          </a:solidFill>
                          <a:effectLst/>
                          <a:latin typeface="Arial" panose="020B0604020202020204" pitchFamily="34" charset="0"/>
                          <a:ea typeface="+mn-ea"/>
                          <a:cs typeface="Arial" panose="020B0604020202020204" pitchFamily="34" charset="0"/>
                        </a:rPr>
                        <a:t>1: Love the Lord your God with all your heart and mind and soul.</a:t>
                      </a:r>
                    </a:p>
                    <a:p>
                      <a:pPr marL="0" lvl="0" indent="0" algn="ctr">
                        <a:buFontTx/>
                        <a:buNone/>
                      </a:pPr>
                      <a:r>
                        <a:rPr lang="en-GB" sz="1200" kern="1200" dirty="0">
                          <a:solidFill>
                            <a:schemeClr val="tx1"/>
                          </a:solidFill>
                          <a:effectLst/>
                          <a:latin typeface="Arial" panose="020B0604020202020204" pitchFamily="34" charset="0"/>
                          <a:ea typeface="+mn-ea"/>
                          <a:cs typeface="Arial" panose="020B0604020202020204" pitchFamily="34" charset="0"/>
                        </a:rPr>
                        <a:t>2: Love your neighbour as yourself.</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975161951"/>
                  </a:ext>
                </a:extLst>
              </a:tr>
            </a:tbl>
          </a:graphicData>
        </a:graphic>
      </p:graphicFrame>
      <p:pic>
        <p:nvPicPr>
          <p:cNvPr id="8" name="Picture 7">
            <a:extLst>
              <a:ext uri="{FF2B5EF4-FFF2-40B4-BE49-F238E27FC236}">
                <a16:creationId xmlns:a16="http://schemas.microsoft.com/office/drawing/2014/main" id="{DBE20BA0-2A6D-1B49-AF21-C85A6B121315}"/>
              </a:ext>
            </a:extLst>
          </p:cNvPr>
          <p:cNvPicPr>
            <a:picLocks noChangeAspect="1"/>
          </p:cNvPicPr>
          <p:nvPr/>
        </p:nvPicPr>
        <p:blipFill>
          <a:blip r:embed="rId2"/>
          <a:stretch>
            <a:fillRect/>
          </a:stretch>
        </p:blipFill>
        <p:spPr>
          <a:xfrm>
            <a:off x="8751218" y="229295"/>
            <a:ext cx="806953" cy="758536"/>
          </a:xfrm>
          <a:prstGeom prst="rect">
            <a:avLst/>
          </a:prstGeom>
        </p:spPr>
      </p:pic>
      <p:pic>
        <p:nvPicPr>
          <p:cNvPr id="9" name="Picture 8">
            <a:extLst>
              <a:ext uri="{FF2B5EF4-FFF2-40B4-BE49-F238E27FC236}">
                <a16:creationId xmlns:a16="http://schemas.microsoft.com/office/drawing/2014/main" id="{3E3FA62C-36A8-3C4B-8541-AA0465452B4B}"/>
              </a:ext>
            </a:extLst>
          </p:cNvPr>
          <p:cNvPicPr>
            <a:picLocks noChangeAspect="1"/>
          </p:cNvPicPr>
          <p:nvPr/>
        </p:nvPicPr>
        <p:blipFill rotWithShape="1">
          <a:blip r:embed="rId3"/>
          <a:srcRect l="23041" r="21871"/>
          <a:stretch/>
        </p:blipFill>
        <p:spPr>
          <a:xfrm>
            <a:off x="8822419" y="1278036"/>
            <a:ext cx="735752" cy="1335600"/>
          </a:xfrm>
          <a:prstGeom prst="rect">
            <a:avLst/>
          </a:prstGeom>
        </p:spPr>
      </p:pic>
      <p:pic>
        <p:nvPicPr>
          <p:cNvPr id="12" name="Picture 11">
            <a:extLst>
              <a:ext uri="{FF2B5EF4-FFF2-40B4-BE49-F238E27FC236}">
                <a16:creationId xmlns:a16="http://schemas.microsoft.com/office/drawing/2014/main" id="{5913E09B-677B-AA4F-AC09-43EA427D3898}"/>
              </a:ext>
            </a:extLst>
          </p:cNvPr>
          <p:cNvPicPr>
            <a:picLocks noChangeAspect="1"/>
          </p:cNvPicPr>
          <p:nvPr/>
        </p:nvPicPr>
        <p:blipFill>
          <a:blip r:embed="rId4">
            <a:biLevel thresh="75000"/>
          </a:blip>
          <a:stretch>
            <a:fillRect/>
          </a:stretch>
        </p:blipFill>
        <p:spPr>
          <a:xfrm>
            <a:off x="7752263" y="4912164"/>
            <a:ext cx="1905000" cy="1536700"/>
          </a:xfrm>
          <a:prstGeom prst="rect">
            <a:avLst/>
          </a:prstGeom>
        </p:spPr>
      </p:pic>
    </p:spTree>
    <p:extLst>
      <p:ext uri="{BB962C8B-B14F-4D97-AF65-F5344CB8AC3E}">
        <p14:creationId xmlns:p14="http://schemas.microsoft.com/office/powerpoint/2010/main" val="221955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28C6CF-8E06-8444-8709-FE868A7B1DB4}"/>
              </a:ext>
            </a:extLst>
          </p:cNvPr>
          <p:cNvGraphicFramePr>
            <a:graphicFrameLocks noGrp="1"/>
          </p:cNvGraphicFramePr>
          <p:nvPr>
            <p:extLst>
              <p:ext uri="{D42A27DB-BD31-4B8C-83A1-F6EECF244321}">
                <p14:modId xmlns:p14="http://schemas.microsoft.com/office/powerpoint/2010/main" val="2105554215"/>
              </p:ext>
            </p:extLst>
          </p:nvPr>
        </p:nvGraphicFramePr>
        <p:xfrm>
          <a:off x="169007" y="152157"/>
          <a:ext cx="9567987" cy="6608813"/>
        </p:xfrm>
        <a:graphic>
          <a:graphicData uri="http://schemas.openxmlformats.org/drawingml/2006/table">
            <a:tbl>
              <a:tblPr firstRow="1" bandRow="1">
                <a:tableStyleId>{5940675A-B579-460E-94D1-54222C63F5DA}</a:tableStyleId>
              </a:tblPr>
              <a:tblGrid>
                <a:gridCol w="4813301">
                  <a:extLst>
                    <a:ext uri="{9D8B030D-6E8A-4147-A177-3AD203B41FA5}">
                      <a16:colId xmlns:a16="http://schemas.microsoft.com/office/drawing/2014/main" val="3373564710"/>
                    </a:ext>
                  </a:extLst>
                </a:gridCol>
                <a:gridCol w="919729">
                  <a:extLst>
                    <a:ext uri="{9D8B030D-6E8A-4147-A177-3AD203B41FA5}">
                      <a16:colId xmlns:a16="http://schemas.microsoft.com/office/drawing/2014/main" val="2347897241"/>
                    </a:ext>
                  </a:extLst>
                </a:gridCol>
                <a:gridCol w="3834957">
                  <a:extLst>
                    <a:ext uri="{9D8B030D-6E8A-4147-A177-3AD203B41FA5}">
                      <a16:colId xmlns:a16="http://schemas.microsoft.com/office/drawing/2014/main" val="1867582021"/>
                    </a:ext>
                  </a:extLst>
                </a:gridCol>
              </a:tblGrid>
              <a:tr h="1122413">
                <a:tc grid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Salvation</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Jesus’ death made up for their sins, bringing God and people back together. This is known as </a:t>
                      </a:r>
                      <a:r>
                        <a:rPr lang="en-GB" sz="1200" b="1" i="1" kern="1200" dirty="0">
                          <a:solidFill>
                            <a:schemeClr val="tx1"/>
                          </a:solidFill>
                          <a:effectLst/>
                          <a:latin typeface="Arial" panose="020B0604020202020204" pitchFamily="34" charset="0"/>
                          <a:ea typeface="+mn-ea"/>
                          <a:cs typeface="Arial" panose="020B0604020202020204" pitchFamily="34" charset="0"/>
                        </a:rPr>
                        <a:t>atonement</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Salvation</a:t>
                      </a:r>
                      <a:r>
                        <a:rPr lang="en-GB" sz="1200" kern="1200" dirty="0">
                          <a:solidFill>
                            <a:schemeClr val="tx1"/>
                          </a:solidFill>
                          <a:effectLst/>
                          <a:latin typeface="Arial" panose="020B0604020202020204" pitchFamily="34" charset="0"/>
                          <a:ea typeface="+mn-ea"/>
                          <a:cs typeface="Arial" panose="020B0604020202020204" pitchFamily="34" charset="0"/>
                        </a:rPr>
                        <a:t> means being accepted by God and having eternal life in heaven.</a:t>
                      </a:r>
                    </a:p>
                  </a:txBody>
                  <a:tcPr/>
                </a:tc>
                <a:tc hMerge="1">
                  <a:txBody>
                    <a:bodyPr/>
                    <a:lstStyle/>
                    <a:p>
                      <a:endParaRPr lang="en-US"/>
                    </a:p>
                  </a:txBody>
                  <a:tcPr/>
                </a:tc>
                <a:tc row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Prayer</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believe that they can have a conversation with God through prayer.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When the disciples asked Jesus how to pray, he taught them the Lord’s Prayer. </a:t>
                      </a: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r>
                        <a:rPr lang="en-GB" sz="1200" b="1" kern="1200" dirty="0">
                          <a:solidFill>
                            <a:schemeClr val="tx1"/>
                          </a:solidFill>
                          <a:effectLst/>
                          <a:latin typeface="Arial" panose="020B0604020202020204" pitchFamily="34" charset="0"/>
                          <a:ea typeface="+mn-ea"/>
                          <a:cs typeface="Arial" panose="020B0604020202020204" pitchFamily="34" charset="0"/>
                        </a:rPr>
                        <a:t>The Lord’s Prayer</a:t>
                      </a:r>
                    </a:p>
                    <a:p>
                      <a:pPr lvl="0"/>
                      <a:endParaRPr lang="en-GB" sz="1200" b="1" kern="1200" dirty="0">
                        <a:solidFill>
                          <a:schemeClr val="tx1"/>
                        </a:solidFill>
                        <a:effectLst/>
                        <a:latin typeface="Arial" panose="020B0604020202020204" pitchFamily="34" charset="0"/>
                        <a:ea typeface="+mn-ea"/>
                        <a:cs typeface="Arial" panose="020B0604020202020204" pitchFamily="34" charset="0"/>
                      </a:endParaRPr>
                    </a:p>
                    <a:p>
                      <a:pPr algn="ctr"/>
                      <a:r>
                        <a:rPr lang="en-GB" sz="1200" kern="1200" dirty="0">
                          <a:solidFill>
                            <a:schemeClr val="tx1"/>
                          </a:solidFill>
                          <a:effectLst/>
                          <a:latin typeface="Arial" panose="020B0604020202020204" pitchFamily="34" charset="0"/>
                          <a:ea typeface="+mn-ea"/>
                          <a:cs typeface="Arial" panose="020B0604020202020204" pitchFamily="34" charset="0"/>
                        </a:rPr>
                        <a:t>Our Father in heaven, </a:t>
                      </a:r>
                      <a:r>
                        <a:rPr lang="en-GB" sz="1200" kern="1200">
                          <a:solidFill>
                            <a:schemeClr val="tx1"/>
                          </a:solidFill>
                          <a:effectLst/>
                          <a:latin typeface="Arial" panose="020B0604020202020204" pitchFamily="34" charset="0"/>
                          <a:ea typeface="+mn-ea"/>
                          <a:cs typeface="Arial" panose="020B0604020202020204" pitchFamily="34" charset="0"/>
                        </a:rPr>
                        <a:t>hallowed be </a:t>
                      </a:r>
                      <a:r>
                        <a:rPr lang="en-GB" sz="1200" kern="1200" dirty="0">
                          <a:solidFill>
                            <a:schemeClr val="tx1"/>
                          </a:solidFill>
                          <a:effectLst/>
                          <a:latin typeface="Arial" panose="020B0604020202020204" pitchFamily="34" charset="0"/>
                          <a:ea typeface="+mn-ea"/>
                          <a:cs typeface="Arial" panose="020B0604020202020204" pitchFamily="34" charset="0"/>
                        </a:rPr>
                        <a:t>your name,</a:t>
                      </a:r>
                    </a:p>
                    <a:p>
                      <a:pPr algn="ctr"/>
                      <a:r>
                        <a:rPr lang="en-GB" sz="1200" kern="1200" dirty="0">
                          <a:solidFill>
                            <a:schemeClr val="tx1"/>
                          </a:solidFill>
                          <a:effectLst/>
                          <a:latin typeface="Arial" panose="020B0604020202020204" pitchFamily="34" charset="0"/>
                          <a:ea typeface="+mn-ea"/>
                          <a:cs typeface="Arial" panose="020B0604020202020204" pitchFamily="34" charset="0"/>
                        </a:rPr>
                        <a:t>your kingdom come, your will be done,</a:t>
                      </a:r>
                    </a:p>
                    <a:p>
                      <a:pPr algn="ctr"/>
                      <a:r>
                        <a:rPr lang="en-GB" sz="1200" kern="1200" dirty="0">
                          <a:solidFill>
                            <a:schemeClr val="tx1"/>
                          </a:solidFill>
                          <a:effectLst/>
                          <a:latin typeface="Arial" panose="020B0604020202020204" pitchFamily="34" charset="0"/>
                          <a:ea typeface="+mn-ea"/>
                          <a:cs typeface="Arial" panose="020B0604020202020204" pitchFamily="34" charset="0"/>
                        </a:rPr>
                        <a:t>on earth as in heaven.</a:t>
                      </a:r>
                    </a:p>
                    <a:p>
                      <a:pPr algn="ctr"/>
                      <a:r>
                        <a:rPr lang="en-GB" sz="1200" kern="1200" dirty="0">
                          <a:solidFill>
                            <a:schemeClr val="tx1"/>
                          </a:solidFill>
                          <a:effectLst/>
                          <a:latin typeface="Arial" panose="020B0604020202020204" pitchFamily="34" charset="0"/>
                          <a:ea typeface="+mn-ea"/>
                          <a:cs typeface="Arial" panose="020B0604020202020204" pitchFamily="34" charset="0"/>
                        </a:rPr>
                        <a:t>Give us this day our daily bread.</a:t>
                      </a:r>
                    </a:p>
                    <a:p>
                      <a:pPr algn="ctr"/>
                      <a:r>
                        <a:rPr lang="en-GB" sz="1200" kern="1200" dirty="0">
                          <a:solidFill>
                            <a:schemeClr val="tx1"/>
                          </a:solidFill>
                          <a:effectLst/>
                          <a:latin typeface="Arial" panose="020B0604020202020204" pitchFamily="34" charset="0"/>
                          <a:ea typeface="+mn-ea"/>
                          <a:cs typeface="Arial" panose="020B0604020202020204" pitchFamily="34" charset="0"/>
                        </a:rPr>
                        <a:t>Forgive us our sins</a:t>
                      </a:r>
                    </a:p>
                    <a:p>
                      <a:pPr algn="ctr"/>
                      <a:r>
                        <a:rPr lang="en-GB" sz="1200" kern="1200" dirty="0">
                          <a:solidFill>
                            <a:schemeClr val="tx1"/>
                          </a:solidFill>
                          <a:effectLst/>
                          <a:latin typeface="Arial" panose="020B0604020202020204" pitchFamily="34" charset="0"/>
                          <a:ea typeface="+mn-ea"/>
                          <a:cs typeface="Arial" panose="020B0604020202020204" pitchFamily="34" charset="0"/>
                        </a:rPr>
                        <a:t>as we forgive those who sin against us.</a:t>
                      </a:r>
                    </a:p>
                    <a:p>
                      <a:pPr algn="ctr"/>
                      <a:r>
                        <a:rPr lang="en-GB" sz="1200" kern="1200" dirty="0">
                          <a:solidFill>
                            <a:schemeClr val="tx1"/>
                          </a:solidFill>
                          <a:effectLst/>
                          <a:latin typeface="Arial" panose="020B0604020202020204" pitchFamily="34" charset="0"/>
                          <a:ea typeface="+mn-ea"/>
                          <a:cs typeface="Arial" panose="020B0604020202020204" pitchFamily="34" charset="0"/>
                        </a:rPr>
                        <a:t>Lead us not into temptation but deliver us from evil.</a:t>
                      </a:r>
                    </a:p>
                    <a:p>
                      <a:pPr algn="ctr"/>
                      <a:r>
                        <a:rPr lang="en-GB" sz="1200" kern="1200" dirty="0">
                          <a:solidFill>
                            <a:schemeClr val="tx1"/>
                          </a:solidFill>
                          <a:effectLst/>
                          <a:latin typeface="Arial" panose="020B0604020202020204" pitchFamily="34" charset="0"/>
                          <a:ea typeface="+mn-ea"/>
                          <a:cs typeface="Arial" panose="020B0604020202020204" pitchFamily="34" charset="0"/>
                        </a:rPr>
                        <a:t>For the kingdom, the power and the glory are yours,</a:t>
                      </a:r>
                    </a:p>
                    <a:p>
                      <a:pPr algn="ctr"/>
                      <a:r>
                        <a:rPr lang="en-GB" sz="1200" kern="1200" dirty="0">
                          <a:solidFill>
                            <a:schemeClr val="tx1"/>
                          </a:solidFill>
                          <a:effectLst/>
                          <a:latin typeface="Arial" panose="020B0604020202020204" pitchFamily="34" charset="0"/>
                          <a:ea typeface="+mn-ea"/>
                          <a:cs typeface="Arial" panose="020B0604020202020204" pitchFamily="34" charset="0"/>
                        </a:rPr>
                        <a:t>now and forever. Amen.</a:t>
                      </a:r>
                    </a:p>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69102463"/>
                  </a:ext>
                </a:extLst>
              </a:tr>
              <a:tr h="2344188">
                <a:tc grid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The afterlife</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Many Christians believe that the only way to get to heaven is by believing in Jesus. One reason for this is that the Bible says ‘God so loved the world that He gave His only Son so that whoever believes in him will not perish but have eternal life.’ (John 3:16)</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often take part in </a:t>
                      </a:r>
                      <a:r>
                        <a:rPr lang="en-GB" sz="1200" b="1" i="1" kern="1200" dirty="0">
                          <a:solidFill>
                            <a:schemeClr val="tx1"/>
                          </a:solidFill>
                          <a:effectLst/>
                          <a:latin typeface="Arial" panose="020B0604020202020204" pitchFamily="34" charset="0"/>
                          <a:ea typeface="+mn-ea"/>
                          <a:cs typeface="Arial" panose="020B0604020202020204" pitchFamily="34" charset="0"/>
                        </a:rPr>
                        <a:t>evangelism</a:t>
                      </a:r>
                      <a:r>
                        <a:rPr lang="en-GB" sz="1200" kern="1200" dirty="0">
                          <a:solidFill>
                            <a:schemeClr val="tx1"/>
                          </a:solidFill>
                          <a:effectLst/>
                          <a:latin typeface="Arial" panose="020B0604020202020204" pitchFamily="34" charset="0"/>
                          <a:ea typeface="+mn-ea"/>
                          <a:cs typeface="Arial" panose="020B0604020202020204" pitchFamily="34" charset="0"/>
                        </a:rPr>
                        <a:t> – spreading the Christian message in order to convert people to Christianity – as they believe that they have a responsibility to help everyone get to heaven.</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Some Christians believe that they must believe in Jesus </a:t>
                      </a:r>
                      <a:r>
                        <a:rPr lang="en-GB" sz="1200" b="0" i="1" kern="1200" dirty="0">
                          <a:solidFill>
                            <a:schemeClr val="tx1"/>
                          </a:solidFill>
                          <a:effectLst/>
                          <a:latin typeface="Arial" panose="020B0604020202020204" pitchFamily="34" charset="0"/>
                          <a:ea typeface="+mn-ea"/>
                          <a:cs typeface="Arial" panose="020B0604020202020204" pitchFamily="34" charset="0"/>
                        </a:rPr>
                        <a:t>and</a:t>
                      </a:r>
                      <a:r>
                        <a:rPr lang="en-GB" sz="1200" kern="1200" dirty="0">
                          <a:solidFill>
                            <a:schemeClr val="tx1"/>
                          </a:solidFill>
                          <a:effectLst/>
                          <a:latin typeface="Arial" panose="020B0604020202020204" pitchFamily="34" charset="0"/>
                          <a:ea typeface="+mn-ea"/>
                          <a:cs typeface="Arial" panose="020B0604020202020204" pitchFamily="34" charset="0"/>
                        </a:rPr>
                        <a:t> follow his teachings to get to heaven. John 14:6 says ‘I am the way, the truth and the life. No one comes to the Father except through me.’</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Other Christians believe that an omnibenevolent God would not send anybody to hell for not believing in Him, so they think everyone will go to heaven.</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660279336"/>
                  </a:ext>
                </a:extLst>
              </a:tr>
              <a:tr h="2596633">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Baptism</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Baptism removes sin and welcomes a person into the Christian church.</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Some Christian churches, including the Catholic Church, baptise babies. This is known as </a:t>
                      </a:r>
                      <a:r>
                        <a:rPr lang="en-GB" sz="1200" b="1" i="1" kern="1200" dirty="0">
                          <a:solidFill>
                            <a:schemeClr val="tx1"/>
                          </a:solidFill>
                          <a:effectLst/>
                          <a:latin typeface="Arial" panose="020B0604020202020204" pitchFamily="34" charset="0"/>
                          <a:ea typeface="+mn-ea"/>
                          <a:cs typeface="Arial" panose="020B0604020202020204" pitchFamily="34" charset="0"/>
                        </a:rPr>
                        <a:t>infant baptism</a:t>
                      </a:r>
                      <a:r>
                        <a:rPr lang="en-GB" sz="1200" kern="1200" dirty="0">
                          <a:solidFill>
                            <a:schemeClr val="tx1"/>
                          </a:solidFill>
                          <a:effectLst/>
                          <a:latin typeface="Arial" panose="020B0604020202020204" pitchFamily="34" charset="0"/>
                          <a:ea typeface="+mn-ea"/>
                          <a:cs typeface="Arial" panose="020B0604020202020204" pitchFamily="34" charset="0"/>
                        </a:rPr>
                        <a:t>. Holy water is taken from the font and poured three times over the forehead of the baby and the sign of the cross is made on their forehead in the name of the Father, Son and Holy Spirit.</a:t>
                      </a:r>
                    </a:p>
                    <a:p>
                      <a:pPr marL="171450" lvl="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Believer’s baptism </a:t>
                      </a:r>
                      <a:r>
                        <a:rPr lang="en-GB" sz="1200" kern="1200" dirty="0">
                          <a:solidFill>
                            <a:schemeClr val="tx1"/>
                          </a:solidFill>
                          <a:effectLst/>
                          <a:latin typeface="Arial" panose="020B0604020202020204" pitchFamily="34" charset="0"/>
                          <a:ea typeface="+mn-ea"/>
                          <a:cs typeface="Arial" panose="020B0604020202020204" pitchFamily="34" charset="0"/>
                        </a:rPr>
                        <a:t>is a ceremony for older children and adults. The person who is going to be baptised says why they want this to happen, says they are sorry for their sins and says that they intend to follow Jesus in the future. They are usually fully submerged in the holy water. Baptists practice believers</a:t>
                      </a:r>
                      <a:r>
                        <a:rPr lang="en-GB" sz="1200" kern="1200">
                          <a:solidFill>
                            <a:schemeClr val="tx1"/>
                          </a:solidFill>
                          <a:effectLst/>
                          <a:latin typeface="Arial" panose="020B0604020202020204" pitchFamily="34" charset="0"/>
                          <a:ea typeface="+mn-ea"/>
                          <a:cs typeface="Arial" panose="020B0604020202020204" pitchFamily="34" charset="0"/>
                        </a:rPr>
                        <a:t>’ baptism.</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Holy Communion</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Holy Communion (also known as the </a:t>
                      </a:r>
                      <a:r>
                        <a:rPr lang="en-GB" sz="1200" b="1" i="1" kern="1200" dirty="0">
                          <a:solidFill>
                            <a:schemeClr val="tx1"/>
                          </a:solidFill>
                          <a:effectLst/>
                          <a:latin typeface="Arial" panose="020B0604020202020204" pitchFamily="34" charset="0"/>
                          <a:ea typeface="+mn-ea"/>
                          <a:cs typeface="Arial" panose="020B0604020202020204" pitchFamily="34" charset="0"/>
                        </a:rPr>
                        <a:t>Eucharist</a:t>
                      </a:r>
                      <a:r>
                        <a:rPr lang="en-GB" sz="1200" kern="1200" dirty="0">
                          <a:solidFill>
                            <a:schemeClr val="tx1"/>
                          </a:solidFill>
                          <a:effectLst/>
                          <a:latin typeface="Arial" panose="020B0604020202020204" pitchFamily="34" charset="0"/>
                          <a:ea typeface="+mn-ea"/>
                          <a:cs typeface="Arial" panose="020B0604020202020204" pitchFamily="34" charset="0"/>
                        </a:rPr>
                        <a:t>, or </a:t>
                      </a:r>
                      <a:r>
                        <a:rPr lang="en-GB" sz="1200" b="1" i="1" kern="1200" dirty="0">
                          <a:solidFill>
                            <a:schemeClr val="tx1"/>
                          </a:solidFill>
                          <a:effectLst/>
                          <a:latin typeface="Arial" panose="020B0604020202020204" pitchFamily="34" charset="0"/>
                          <a:ea typeface="+mn-ea"/>
                          <a:cs typeface="Arial" panose="020B0604020202020204" pitchFamily="34" charset="0"/>
                        </a:rPr>
                        <a:t>Mass</a:t>
                      </a:r>
                      <a:r>
                        <a:rPr lang="en-GB" sz="1200" kern="1200" dirty="0">
                          <a:solidFill>
                            <a:schemeClr val="tx1"/>
                          </a:solidFill>
                          <a:effectLst/>
                          <a:latin typeface="Arial" panose="020B0604020202020204" pitchFamily="34" charset="0"/>
                          <a:ea typeface="+mn-ea"/>
                          <a:cs typeface="Arial" panose="020B0604020202020204" pitchFamily="34" charset="0"/>
                        </a:rPr>
                        <a:t> for Catholics) uses bread and wine to remember the sacrifice of Jesus on the cross and his resurrection.</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Holy Communion uses the words and actions of Jesus from the </a:t>
                      </a:r>
                      <a:r>
                        <a:rPr lang="en-GB" sz="1200" b="1" i="1" kern="1200" dirty="0">
                          <a:solidFill>
                            <a:schemeClr val="tx1"/>
                          </a:solidFill>
                          <a:effectLst/>
                          <a:latin typeface="Arial" panose="020B0604020202020204" pitchFamily="34" charset="0"/>
                          <a:ea typeface="+mn-ea"/>
                          <a:cs typeface="Arial" panose="020B0604020202020204" pitchFamily="34" charset="0"/>
                        </a:rPr>
                        <a:t>Last Supper</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Bible says that he took bread and broke it and told them ‘This is my body which is given for you; do this in remembrance of me.’ It also says that he took wine and drank it, saying ‘This is my blood, do this in remembrance of me.’</a:t>
                      </a:r>
                    </a:p>
                  </a:txBody>
                  <a:tcPr/>
                </a:tc>
                <a:extLst>
                  <a:ext uri="{0D108BD9-81ED-4DB2-BD59-A6C34878D82A}">
                    <a16:rowId xmlns:a16="http://schemas.microsoft.com/office/drawing/2014/main" val="2053856339"/>
                  </a:ext>
                </a:extLst>
              </a:tr>
            </a:tbl>
          </a:graphicData>
        </a:graphic>
      </p:graphicFrame>
      <p:pic>
        <p:nvPicPr>
          <p:cNvPr id="2" name="Picture 1">
            <a:extLst>
              <a:ext uri="{FF2B5EF4-FFF2-40B4-BE49-F238E27FC236}">
                <a16:creationId xmlns:a16="http://schemas.microsoft.com/office/drawing/2014/main" id="{72BB9C1E-E3DC-C14A-8BED-839C50BC23F1}"/>
              </a:ext>
            </a:extLst>
          </p:cNvPr>
          <p:cNvPicPr>
            <a:picLocks noChangeAspect="1"/>
          </p:cNvPicPr>
          <p:nvPr/>
        </p:nvPicPr>
        <p:blipFill>
          <a:blip r:embed="rId2"/>
          <a:stretch>
            <a:fillRect/>
          </a:stretch>
        </p:blipFill>
        <p:spPr>
          <a:xfrm>
            <a:off x="5102274" y="4287717"/>
            <a:ext cx="640373" cy="835269"/>
          </a:xfrm>
          <a:prstGeom prst="rect">
            <a:avLst/>
          </a:prstGeom>
        </p:spPr>
      </p:pic>
      <p:pic>
        <p:nvPicPr>
          <p:cNvPr id="6" name="Picture 5">
            <a:extLst>
              <a:ext uri="{FF2B5EF4-FFF2-40B4-BE49-F238E27FC236}">
                <a16:creationId xmlns:a16="http://schemas.microsoft.com/office/drawing/2014/main" id="{5824FB2A-65E9-954E-8127-8717EFB49A61}"/>
              </a:ext>
            </a:extLst>
          </p:cNvPr>
          <p:cNvPicPr>
            <a:picLocks noChangeAspect="1"/>
          </p:cNvPicPr>
          <p:nvPr/>
        </p:nvPicPr>
        <p:blipFill>
          <a:blip r:embed="rId3"/>
          <a:stretch>
            <a:fillRect/>
          </a:stretch>
        </p:blipFill>
        <p:spPr>
          <a:xfrm>
            <a:off x="5033400" y="5587149"/>
            <a:ext cx="789647" cy="986894"/>
          </a:xfrm>
          <a:prstGeom prst="rect">
            <a:avLst/>
          </a:prstGeom>
        </p:spPr>
      </p:pic>
      <p:pic>
        <p:nvPicPr>
          <p:cNvPr id="9" name="Picture 8">
            <a:extLst>
              <a:ext uri="{FF2B5EF4-FFF2-40B4-BE49-F238E27FC236}">
                <a16:creationId xmlns:a16="http://schemas.microsoft.com/office/drawing/2014/main" id="{DED1491F-9177-7342-BC45-4124C570799F}"/>
              </a:ext>
            </a:extLst>
          </p:cNvPr>
          <p:cNvPicPr>
            <a:picLocks noChangeAspect="1"/>
          </p:cNvPicPr>
          <p:nvPr/>
        </p:nvPicPr>
        <p:blipFill>
          <a:blip r:embed="rId4"/>
          <a:stretch>
            <a:fillRect/>
          </a:stretch>
        </p:blipFill>
        <p:spPr>
          <a:xfrm>
            <a:off x="8695593" y="1239715"/>
            <a:ext cx="753208" cy="753208"/>
          </a:xfrm>
          <a:prstGeom prst="rect">
            <a:avLst/>
          </a:prstGeom>
        </p:spPr>
      </p:pic>
    </p:spTree>
    <p:extLst>
      <p:ext uri="{BB962C8B-B14F-4D97-AF65-F5344CB8AC3E}">
        <p14:creationId xmlns:p14="http://schemas.microsoft.com/office/powerpoint/2010/main" val="1830924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EA78415DCD074891C997B4550B76E7" ma:contentTypeVersion="14" ma:contentTypeDescription="Create a new document." ma:contentTypeScope="" ma:versionID="186fb885255cb23ff794fff1e464d2db">
  <xsd:schema xmlns:xsd="http://www.w3.org/2001/XMLSchema" xmlns:xs="http://www.w3.org/2001/XMLSchema" xmlns:p="http://schemas.microsoft.com/office/2006/metadata/properties" xmlns:ns2="65aa2c83-cde2-4380-8dec-bf38375bafc8" xmlns:ns3="c3bf1fe9-ad94-459f-92e3-0925f1233f55" targetNamespace="http://schemas.microsoft.com/office/2006/metadata/properties" ma:root="true" ma:fieldsID="ca16c9a7476140cb136d5cea76d8ea24" ns2:_="" ns3:_="">
    <xsd:import namespace="65aa2c83-cde2-4380-8dec-bf38375bafc8"/>
    <xsd:import namespace="c3bf1fe9-ad94-459f-92e3-0925f1233f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a2c83-cde2-4380-8dec-bf38375ba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bf1fe9-ad94-459f-92e3-0925f1233f5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700d076-9add-4522-96d4-309f3a68d082}" ma:internalName="TaxCatchAll" ma:showField="CatchAllData" ma:web="c3bf1fe9-ad94-459f-92e3-0925f1233f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bf1fe9-ad94-459f-92e3-0925f1233f55" xsi:nil="true"/>
    <lcf76f155ced4ddcb4097134ff3c332f xmlns="65aa2c83-cde2-4380-8dec-bf38375baf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806975-FA13-46D4-9ACB-D46F37906AF7}"/>
</file>

<file path=customXml/itemProps2.xml><?xml version="1.0" encoding="utf-8"?>
<ds:datastoreItem xmlns:ds="http://schemas.openxmlformats.org/officeDocument/2006/customXml" ds:itemID="{B018C663-1F63-4958-87AF-DAA447F0D165}"/>
</file>

<file path=customXml/itemProps3.xml><?xml version="1.0" encoding="utf-8"?>
<ds:datastoreItem xmlns:ds="http://schemas.openxmlformats.org/officeDocument/2006/customXml" ds:itemID="{D7D99570-9AB9-412D-B8C5-B1C7D294F97D}"/>
</file>

<file path=docProps/app.xml><?xml version="1.0" encoding="utf-8"?>
<Properties xmlns="http://schemas.openxmlformats.org/officeDocument/2006/extended-properties" xmlns:vt="http://schemas.openxmlformats.org/officeDocument/2006/docPropsVTypes">
  <Template>Office Theme</Template>
  <TotalTime>111</TotalTime>
  <Words>893</Words>
  <Application>Microsoft Office PowerPoint</Application>
  <PresentationFormat>A4 Paper (210x297 mm)</PresentationFormat>
  <Paragraphs>105</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Hutchinson</dc:creator>
  <cp:lastModifiedBy>Sayful Alam</cp:lastModifiedBy>
  <cp:revision>17</cp:revision>
  <dcterms:created xsi:type="dcterms:W3CDTF">2019-07-14T09:22:21Z</dcterms:created>
  <dcterms:modified xsi:type="dcterms:W3CDTF">2020-09-07T21:02:12Z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0x01010063EA78415DCD074891C997B4550B76E7</vt:lpwstr>
  </property>
</Properties>
</file>