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61" r:id="rId3"/>
    <p:sldId id="263" r:id="rId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0"/>
    <p:restoredTop sz="94586"/>
  </p:normalViewPr>
  <p:slideViewPr>
    <p:cSldViewPr snapToGrid="0" snapToObjects="1">
      <p:cViewPr varScale="1">
        <p:scale>
          <a:sx n="69" d="100"/>
          <a:sy n="69" d="100"/>
        </p:scale>
        <p:origin x="11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e Hutchinson" userId="c635759b-9870-4c5e-865d-c7e64a25b5dd" providerId="ADAL" clId="{1DC8EFEC-ADF6-0949-847C-E6B3EF556E53}"/>
    <pc:docChg chg="modSld">
      <pc:chgData name="Katharine Hutchinson" userId="c635759b-9870-4c5e-865d-c7e64a25b5dd" providerId="ADAL" clId="{1DC8EFEC-ADF6-0949-847C-E6B3EF556E53}" dt="2019-08-27T15:20:22.316" v="5" actId="20577"/>
      <pc:docMkLst>
        <pc:docMk/>
      </pc:docMkLst>
      <pc:sldChg chg="modSp">
        <pc:chgData name="Katharine Hutchinson" userId="c635759b-9870-4c5e-865d-c7e64a25b5dd" providerId="ADAL" clId="{1DC8EFEC-ADF6-0949-847C-E6B3EF556E53}" dt="2019-08-27T15:20:22.316" v="5" actId="20577"/>
        <pc:sldMkLst>
          <pc:docMk/>
          <pc:sldMk cId="2219558100" sldId="261"/>
        </pc:sldMkLst>
        <pc:graphicFrameChg chg="modGraphic">
          <ac:chgData name="Katharine Hutchinson" userId="c635759b-9870-4c5e-865d-c7e64a25b5dd" providerId="ADAL" clId="{1DC8EFEC-ADF6-0949-847C-E6B3EF556E53}" dt="2019-08-27T15:20:22.316" v="5" actId="20577"/>
          <ac:graphicFrameMkLst>
            <pc:docMk/>
            <pc:sldMk cId="2219558100" sldId="261"/>
            <ac:graphicFrameMk id="4" creationId="{A99609F5-9CF7-094D-BB90-C90D0B5C74E1}"/>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3146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37813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6643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0218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37A59-DF7C-3F47-B33A-60816A153CC1}"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3414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37A59-DF7C-3F47-B33A-60816A153CC1}"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4840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E37A59-DF7C-3F47-B33A-60816A153CC1}" type="datetimeFigureOut">
              <a:rPr lang="en-US" smtClean="0"/>
              <a:t>9/7/2020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84886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E37A59-DF7C-3F47-B33A-60816A153CC1}" type="datetimeFigureOut">
              <a:rPr lang="en-US" smtClean="0"/>
              <a:t>9/7/2020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2973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37A59-DF7C-3F47-B33A-60816A153CC1}" type="datetimeFigureOut">
              <a:rPr lang="en-US" smtClean="0"/>
              <a:t>9/7/2020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381802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9761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31565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37A59-DF7C-3F47-B33A-60816A153CC1}" type="datetimeFigureOut">
              <a:rPr lang="en-US" smtClean="0"/>
              <a:t>9/7/2020</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2D885-0A33-6F4C-A818-E4626F98051E}" type="slidenum">
              <a:rPr lang="en-US" smtClean="0"/>
              <a:t>‹#›</a:t>
            </a:fld>
            <a:endParaRPr lang="en-US"/>
          </a:p>
        </p:txBody>
      </p:sp>
    </p:spTree>
    <p:extLst>
      <p:ext uri="{BB962C8B-B14F-4D97-AF65-F5344CB8AC3E}">
        <p14:creationId xmlns:p14="http://schemas.microsoft.com/office/powerpoint/2010/main" val="723046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2397727466"/>
              </p:ext>
            </p:extLst>
          </p:nvPr>
        </p:nvGraphicFramePr>
        <p:xfrm>
          <a:off x="283002" y="1103758"/>
          <a:ext cx="9412531" cy="5486400"/>
        </p:xfrm>
        <a:graphic>
          <a:graphicData uri="http://schemas.openxmlformats.org/drawingml/2006/table">
            <a:tbl>
              <a:tblPr firstRow="1" bandRow="1">
                <a:tableStyleId>{5940675A-B579-460E-94D1-54222C63F5DA}</a:tableStyleId>
              </a:tblPr>
              <a:tblGrid>
                <a:gridCol w="6713543">
                  <a:extLst>
                    <a:ext uri="{9D8B030D-6E8A-4147-A177-3AD203B41FA5}">
                      <a16:colId xmlns:a16="http://schemas.microsoft.com/office/drawing/2014/main" val="2819291962"/>
                    </a:ext>
                  </a:extLst>
                </a:gridCol>
                <a:gridCol w="2698988">
                  <a:extLst>
                    <a:ext uri="{9D8B030D-6E8A-4147-A177-3AD203B41FA5}">
                      <a16:colId xmlns:a16="http://schemas.microsoft.com/office/drawing/2014/main" val="2243296876"/>
                    </a:ext>
                  </a:extLst>
                </a:gridCol>
              </a:tblGrid>
              <a:tr h="402568">
                <a:tc gridSpan="2">
                  <a:txBody>
                    <a:bodyPr/>
                    <a:lstStyle/>
                    <a:p>
                      <a:pPr marL="0" lvl="0" indent="0">
                        <a:spcAft>
                          <a:spcPts val="0"/>
                        </a:spcAft>
                        <a:buFont typeface="Arial" panose="020B0604020202020204" pitchFamily="34" charset="0"/>
                        <a:buNone/>
                      </a:pPr>
                      <a:r>
                        <a:rPr lang="en-GB" sz="1200" b="1" dirty="0">
                          <a:latin typeface="Arial" panose="020B0604020202020204" pitchFamily="34" charset="0"/>
                          <a:ea typeface="Calibri" panose="020F0502020204030204" pitchFamily="34" charset="0"/>
                          <a:cs typeface="Arial" panose="020B0604020202020204" pitchFamily="34" charset="0"/>
                        </a:rPr>
                        <a:t>Buddhism</a:t>
                      </a:r>
                    </a:p>
                    <a:p>
                      <a:pPr marL="0" lvl="0" indent="0">
                        <a:spcAft>
                          <a:spcPts val="0"/>
                        </a:spcAft>
                        <a:buFont typeface="Arial" panose="020B0604020202020204" pitchFamily="34" charset="0"/>
                        <a:buNone/>
                      </a:pPr>
                      <a:endParaRPr lang="en-GB" sz="1200" b="1" dirty="0">
                        <a:latin typeface="Arial" panose="020B0604020202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founder of Buddhism was a prince called </a:t>
                      </a:r>
                      <a:r>
                        <a:rPr lang="en-GB" sz="1200" b="1" i="1" kern="1200" dirty="0">
                          <a:solidFill>
                            <a:schemeClr val="tx1"/>
                          </a:solidFill>
                          <a:effectLst/>
                          <a:latin typeface="Arial" panose="020B0604020202020204" pitchFamily="34" charset="0"/>
                          <a:ea typeface="+mn-ea"/>
                          <a:cs typeface="Arial" panose="020B0604020202020204" pitchFamily="34" charset="0"/>
                        </a:rPr>
                        <a:t>Siddhartha Gautama</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Prince Siddhartha practised mediation in an effort to understand the truth about life. Through this, he eventually achieved </a:t>
                      </a:r>
                      <a:r>
                        <a:rPr lang="en-GB" sz="1200" b="1" i="1" kern="1200" dirty="0">
                          <a:solidFill>
                            <a:schemeClr val="tx1"/>
                          </a:solidFill>
                          <a:effectLst/>
                          <a:latin typeface="Arial" panose="020B0604020202020204" pitchFamily="34" charset="0"/>
                          <a:ea typeface="+mn-ea"/>
                          <a:cs typeface="Arial" panose="020B0604020202020204" pitchFamily="34" charset="0"/>
                        </a:rPr>
                        <a:t>enlightenment</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After he achieved enlightenment, he travelled around India, sharing what he had learnt. People who followed him called him the </a:t>
                      </a:r>
                      <a:r>
                        <a:rPr lang="en-GB" sz="1200" b="1" i="1" kern="1200" dirty="0">
                          <a:solidFill>
                            <a:schemeClr val="tx1"/>
                          </a:solidFill>
                          <a:effectLst/>
                          <a:latin typeface="Arial" panose="020B0604020202020204" pitchFamily="34" charset="0"/>
                          <a:ea typeface="+mn-ea"/>
                          <a:cs typeface="Arial" panose="020B0604020202020204" pitchFamily="34" charset="0"/>
                        </a:rPr>
                        <a:t>Buddha</a:t>
                      </a:r>
                      <a:r>
                        <a:rPr lang="en-GB" sz="1200" kern="1200" dirty="0">
                          <a:solidFill>
                            <a:schemeClr val="tx1"/>
                          </a:solidFill>
                          <a:effectLst/>
                          <a:latin typeface="Arial" panose="020B0604020202020204" pitchFamily="34" charset="0"/>
                          <a:ea typeface="+mn-ea"/>
                          <a:cs typeface="Arial" panose="020B0604020202020204" pitchFamily="34" charset="0"/>
                        </a:rPr>
                        <a:t> because they believed that he was awakened to the true nature of reality.</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Buddha never claimed to be a god and the Buddhist scriptures do not mention a creator god.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Some Buddhists say that they pray, but this does not mean that they pray to a god. Buddhist prayer may involve personal reflection, often through chanting and making offerings.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One of the most important sacred texts in Buddhism is the </a:t>
                      </a:r>
                      <a:r>
                        <a:rPr lang="en-GB" sz="1200" b="1" i="1" kern="1200" dirty="0">
                          <a:solidFill>
                            <a:schemeClr val="tx1"/>
                          </a:solidFill>
                          <a:effectLst/>
                          <a:latin typeface="Arial" panose="020B0604020202020204" pitchFamily="34" charset="0"/>
                          <a:ea typeface="+mn-ea"/>
                          <a:cs typeface="Arial" panose="020B0604020202020204" pitchFamily="34" charset="0"/>
                        </a:rPr>
                        <a:t>Dhammapada</a:t>
                      </a:r>
                      <a:r>
                        <a:rPr lang="en-GB" sz="1200" kern="1200" dirty="0">
                          <a:solidFill>
                            <a:schemeClr val="tx1"/>
                          </a:solidFill>
                          <a:effectLst/>
                          <a:latin typeface="Arial" panose="020B0604020202020204" pitchFamily="34" charset="0"/>
                          <a:ea typeface="+mn-ea"/>
                          <a:cs typeface="Arial" panose="020B0604020202020204" pitchFamily="34" charset="0"/>
                        </a:rPr>
                        <a:t>, which most Buddhists believe is an accurate collection of the Buddha’s teachings. The Buddha did not write down any of these teachings himself: they were passed on by word of mouth and collected and recorded by his followers in the centuries after his death.</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Buddhist temples always contain a statue of the Buddha.</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Buddhists sometimes bow to the statue of the Buddha as a sign of respect, admiration and appreciation for his teachings, but they do not worship him as a god.</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5256320"/>
                  </a:ext>
                </a:extLst>
              </a:tr>
              <a:tr h="370840">
                <a:tc>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The cycle of birth, death and rebirth</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Buddhists believe that we are travelling through a continual cycle of birth, death and rebirth. They call this cycle </a:t>
                      </a:r>
                      <a:r>
                        <a:rPr lang="en-GB" sz="1200" b="1" i="1" kern="1200" dirty="0">
                          <a:solidFill>
                            <a:schemeClr val="tx1"/>
                          </a:solidFill>
                          <a:effectLst/>
                          <a:latin typeface="Arial" panose="020B0604020202020204" pitchFamily="34" charset="0"/>
                          <a:ea typeface="+mn-ea"/>
                          <a:cs typeface="Arial" panose="020B0604020202020204" pitchFamily="34" charset="0"/>
                        </a:rPr>
                        <a:t>samsara</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Buddhists aim to escape samsara by achieving enlightenment through meditation, wisdom and living a good life.</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Buddhists believe that when someone dies, he or she is reborn. The persons’ next life may be better or worse, depending on the </a:t>
                      </a:r>
                      <a:r>
                        <a:rPr lang="en-GB" sz="1200" b="1" i="1" kern="1200" dirty="0">
                          <a:solidFill>
                            <a:schemeClr val="tx1"/>
                          </a:solidFill>
                          <a:effectLst/>
                          <a:latin typeface="Arial" panose="020B0604020202020204" pitchFamily="34" charset="0"/>
                          <a:ea typeface="+mn-ea"/>
                          <a:cs typeface="Arial" panose="020B0604020202020204" pitchFamily="34" charset="0"/>
                        </a:rPr>
                        <a:t>karma</a:t>
                      </a:r>
                      <a:r>
                        <a:rPr lang="en-GB" sz="1200" kern="1200" dirty="0">
                          <a:solidFill>
                            <a:schemeClr val="tx1"/>
                          </a:solidFill>
                          <a:effectLst/>
                          <a:latin typeface="Arial" panose="020B0604020202020204" pitchFamily="34" charset="0"/>
                          <a:ea typeface="+mn-ea"/>
                          <a:cs typeface="Arial" panose="020B0604020202020204" pitchFamily="34" charset="0"/>
                        </a:rPr>
                        <a:t> he or she has stored up.</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Good actions in life store up good karma; bad actions store up bad karma.</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Buddhists believe that people who escape samsara enter into a state of complete bliss called </a:t>
                      </a:r>
                      <a:r>
                        <a:rPr lang="en-GB" sz="1200" b="1" i="1" kern="1200" dirty="0" err="1">
                          <a:solidFill>
                            <a:schemeClr val="tx1"/>
                          </a:solidFill>
                          <a:effectLst/>
                          <a:latin typeface="Arial" panose="020B0604020202020204" pitchFamily="34" charset="0"/>
                          <a:ea typeface="+mn-ea"/>
                          <a:cs typeface="Arial" panose="020B0604020202020204" pitchFamily="34" charset="0"/>
                        </a:rPr>
                        <a:t>parinirvana</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0" lvl="0" indent="0">
                        <a:buFont typeface="Arial" panose="020B0604020202020204" pitchFamily="34" charset="0"/>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9422556"/>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1500328" y="345946"/>
            <a:ext cx="2364750"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Buddhism </a:t>
            </a:r>
            <a:r>
              <a:rPr lang="en-US" b="1" dirty="0">
                <a:latin typeface="Arial" panose="020B0604020202020204" pitchFamily="34" charset="0"/>
                <a:cs typeface="Arial" panose="020B0604020202020204" pitchFamily="34" charset="0"/>
              </a:rPr>
              <a:t>key facts</a:t>
            </a:r>
          </a:p>
        </p:txBody>
      </p:sp>
      <p:sp>
        <p:nvSpPr>
          <p:cNvPr id="2" name="Rectangle 1">
            <a:extLst>
              <a:ext uri="{FF2B5EF4-FFF2-40B4-BE49-F238E27FC236}">
                <a16:creationId xmlns:a16="http://schemas.microsoft.com/office/drawing/2014/main" id="{285BA30F-B7C3-1044-8A24-BE1742A35FE4}"/>
              </a:ext>
            </a:extLst>
          </p:cNvPr>
          <p:cNvSpPr/>
          <p:nvPr/>
        </p:nvSpPr>
        <p:spPr>
          <a:xfrm>
            <a:off x="4953000" y="570309"/>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6F953677-82CD-9C40-8D30-EC12FBA59F84}"/>
              </a:ext>
            </a:extLst>
          </p:cNvPr>
          <p:cNvPicPr>
            <a:picLocks noChangeAspect="1"/>
          </p:cNvPicPr>
          <p:nvPr/>
        </p:nvPicPr>
        <p:blipFill rotWithShape="1">
          <a:blip r:embed="rId2"/>
          <a:srcRect l="32361" t="35417" r="35764" b="32708"/>
          <a:stretch/>
        </p:blipFill>
        <p:spPr>
          <a:xfrm>
            <a:off x="278992" y="91976"/>
            <a:ext cx="877272" cy="877272"/>
          </a:xfrm>
          <a:prstGeom prst="rect">
            <a:avLst/>
          </a:prstGeom>
        </p:spPr>
      </p:pic>
      <p:pic>
        <p:nvPicPr>
          <p:cNvPr id="11" name="Picture 10">
            <a:extLst>
              <a:ext uri="{FF2B5EF4-FFF2-40B4-BE49-F238E27FC236}">
                <a16:creationId xmlns:a16="http://schemas.microsoft.com/office/drawing/2014/main" id="{8324DC00-D5DC-6E4C-B10A-0AAA6F06D898}"/>
              </a:ext>
            </a:extLst>
          </p:cNvPr>
          <p:cNvPicPr>
            <a:picLocks noChangeAspect="1"/>
          </p:cNvPicPr>
          <p:nvPr/>
        </p:nvPicPr>
        <p:blipFill rotWithShape="1">
          <a:blip r:embed="rId3"/>
          <a:srcRect l="10269" t="6580" r="10077" b="12900"/>
          <a:stretch/>
        </p:blipFill>
        <p:spPr>
          <a:xfrm>
            <a:off x="7703848" y="4500747"/>
            <a:ext cx="1428275" cy="1925067"/>
          </a:xfrm>
          <a:prstGeom prst="rect">
            <a:avLst/>
          </a:prstGeom>
        </p:spPr>
      </p:pic>
    </p:spTree>
    <p:extLst>
      <p:ext uri="{BB962C8B-B14F-4D97-AF65-F5344CB8AC3E}">
        <p14:creationId xmlns:p14="http://schemas.microsoft.com/office/powerpoint/2010/main" val="51405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99609F5-9CF7-094D-BB90-C90D0B5C74E1}"/>
              </a:ext>
            </a:extLst>
          </p:cNvPr>
          <p:cNvGraphicFramePr>
            <a:graphicFrameLocks noGrp="1"/>
          </p:cNvGraphicFramePr>
          <p:nvPr>
            <p:extLst>
              <p:ext uri="{D42A27DB-BD31-4B8C-83A1-F6EECF244321}">
                <p14:modId xmlns:p14="http://schemas.microsoft.com/office/powerpoint/2010/main" val="2996022094"/>
              </p:ext>
            </p:extLst>
          </p:nvPr>
        </p:nvGraphicFramePr>
        <p:xfrm>
          <a:off x="70339" y="203783"/>
          <a:ext cx="9741876" cy="6492240"/>
        </p:xfrm>
        <a:graphic>
          <a:graphicData uri="http://schemas.openxmlformats.org/drawingml/2006/table">
            <a:tbl>
              <a:tblPr firstRow="1" bandRow="1">
                <a:tableStyleId>{5940675A-B579-460E-94D1-54222C63F5DA}</a:tableStyleId>
              </a:tblPr>
              <a:tblGrid>
                <a:gridCol w="9741876">
                  <a:extLst>
                    <a:ext uri="{9D8B030D-6E8A-4147-A177-3AD203B41FA5}">
                      <a16:colId xmlns:a16="http://schemas.microsoft.com/office/drawing/2014/main" val="768717943"/>
                    </a:ext>
                  </a:extLst>
                </a:gridCol>
              </a:tblGrid>
              <a:tr h="741680">
                <a:tc>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The four sights</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At the age of 29, Siddhartha decided that he wanted to leave the royal grounds for the first time to see the world outside. The king arranged for him to visit one of the royal parks near the palace, but he gave instructions that anyone who was poor, elderly or ill should be kept away.</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Siddhartha saw four things on four different visits (the </a:t>
                      </a:r>
                      <a:r>
                        <a:rPr lang="en-GB" sz="1200" b="1" i="1" kern="1200" dirty="0">
                          <a:solidFill>
                            <a:schemeClr val="tx1"/>
                          </a:solidFill>
                          <a:effectLst/>
                          <a:latin typeface="Arial" panose="020B0604020202020204" pitchFamily="34" charset="0"/>
                          <a:ea typeface="+mn-ea"/>
                          <a:cs typeface="Arial" panose="020B0604020202020204" pitchFamily="34" charset="0"/>
                        </a:rPr>
                        <a:t>four sights</a:t>
                      </a:r>
                      <a:r>
                        <a:rPr lang="en-GB" sz="1200" kern="1200" dirty="0">
                          <a:solidFill>
                            <a:schemeClr val="tx1"/>
                          </a:solidFill>
                          <a:effectLst/>
                          <a:latin typeface="Arial" panose="020B0604020202020204" pitchFamily="34" charset="0"/>
                          <a:ea typeface="+mn-ea"/>
                          <a:cs typeface="Arial" panose="020B0604020202020204" pitchFamily="34" charset="0"/>
                        </a:rPr>
                        <a:t>): old age, sickness, death and a holy man.</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On his final journey, the prince rode his horse into the forest, hoping to find peace. As he approached the woodland, he saw an </a:t>
                      </a:r>
                      <a:r>
                        <a:rPr lang="en-GB" sz="1200" b="1" i="1" kern="1200" dirty="0">
                          <a:solidFill>
                            <a:schemeClr val="tx1"/>
                          </a:solidFill>
                          <a:effectLst/>
                          <a:latin typeface="Arial" panose="020B0604020202020204" pitchFamily="34" charset="0"/>
                          <a:ea typeface="+mn-ea"/>
                          <a:cs typeface="Arial" panose="020B0604020202020204" pitchFamily="34" charset="0"/>
                        </a:rPr>
                        <a:t>ascetic</a:t>
                      </a:r>
                      <a:r>
                        <a:rPr lang="en-GB" sz="1200" kern="1200" dirty="0">
                          <a:solidFill>
                            <a:schemeClr val="tx1"/>
                          </a:solidFill>
                          <a:effectLst/>
                          <a:latin typeface="Arial" panose="020B0604020202020204" pitchFamily="34" charset="0"/>
                          <a:ea typeface="+mn-ea"/>
                          <a:cs typeface="Arial" panose="020B0604020202020204" pitchFamily="34" charset="0"/>
                        </a:rPr>
                        <a:t> man walking towards him from the trees. The man wore simple robes and explained that he had given up his home, his possessions and his family to search for an answer to all the suffering an unhappiness in the world. The he disappeared.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Siddhartha decided to leave his life as a prince – this is known as ‘</a:t>
                      </a:r>
                      <a:r>
                        <a:rPr lang="en-GB" sz="1200" b="1" i="1" kern="1200" dirty="0">
                          <a:solidFill>
                            <a:schemeClr val="tx1"/>
                          </a:solidFill>
                          <a:effectLst/>
                          <a:latin typeface="Arial" panose="020B0604020202020204" pitchFamily="34" charset="0"/>
                          <a:ea typeface="+mn-ea"/>
                          <a:cs typeface="Arial" panose="020B0604020202020204" pitchFamily="34" charset="0"/>
                        </a:rPr>
                        <a:t>The Great Departure</a:t>
                      </a:r>
                      <a:r>
                        <a:rPr lang="en-GB" sz="1200" kern="1200" dirty="0">
                          <a:solidFill>
                            <a:schemeClr val="tx1"/>
                          </a:solidFill>
                          <a:effectLst/>
                          <a:latin typeface="Arial" panose="020B0604020202020204" pitchFamily="34" charset="0"/>
                          <a:ea typeface="+mn-ea"/>
                          <a:cs typeface="Arial" panose="020B0604020202020204" pitchFamily="34" charset="0"/>
                        </a:rPr>
                        <a:t>’. He left his wife and child at the palace and went into the forest where he cut his hair and removed his robes and jewels and replaced them with simple clothes.</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608947695"/>
                  </a:ext>
                </a:extLst>
              </a:tr>
              <a:tr h="741680">
                <a:tc>
                  <a:txBody>
                    <a:bodyPr/>
                    <a:lstStyle/>
                    <a:p>
                      <a:pPr marL="0" lvl="0" indent="0">
                        <a:buFont typeface="Arial" panose="020B0604020202020204" pitchFamily="34" charset="0"/>
                        <a:buNone/>
                      </a:pPr>
                      <a:r>
                        <a:rPr lang="en-GB" sz="1200" b="1" kern="1200" dirty="0">
                          <a:solidFill>
                            <a:schemeClr val="tx1"/>
                          </a:solidFill>
                          <a:effectLst/>
                          <a:latin typeface="Arial" panose="020B0604020202020204" pitchFamily="34" charset="0"/>
                          <a:ea typeface="+mn-ea"/>
                          <a:cs typeface="Arial" panose="020B0604020202020204" pitchFamily="34" charset="0"/>
                        </a:rPr>
                        <a:t>Finding the Middle Way</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While travelling, Siddhartha met five ascetics. Ascetics are people who live a life of simplicity and self-denial. They saw that he was very good at meditation and decided to become his followers. He spent the next 6 years living as an ascetic.</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Ascetics punish their bodies to try and gain peace and wisdom. This can involve fasting, standing on one foot for a long time and sleeping on nails. Siddhartha tried to learn to control his breathing and to starve himself, but this made him ill and he realised he would die if he continued, so he decided to give up his ascetic life. His five ascetic followers found him eating and so they abandoned him.</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Siddhartha’s asceticism led him to an important truth - he realised that denying his body what it needed was as bad as being surrounded by luxury. </a:t>
                      </a:r>
                      <a:r>
                        <a:rPr lang="en-GB" sz="1200" kern="1200">
                          <a:solidFill>
                            <a:schemeClr val="tx1"/>
                          </a:solidFill>
                          <a:effectLst/>
                          <a:latin typeface="Arial" panose="020B0604020202020204" pitchFamily="34" charset="0"/>
                          <a:ea typeface="+mn-ea"/>
                          <a:cs typeface="Arial" panose="020B0604020202020204" pitchFamily="34" charset="0"/>
                        </a:rPr>
                        <a:t>He saw </a:t>
                      </a:r>
                      <a:r>
                        <a:rPr lang="en-GB" sz="1200" kern="1200" dirty="0">
                          <a:solidFill>
                            <a:schemeClr val="tx1"/>
                          </a:solidFill>
                          <a:effectLst/>
                          <a:latin typeface="Arial" panose="020B0604020202020204" pitchFamily="34" charset="0"/>
                          <a:ea typeface="+mn-ea"/>
                          <a:cs typeface="Arial" panose="020B0604020202020204" pitchFamily="34" charset="0"/>
                        </a:rPr>
                        <a:t>that the only way to reach peace was to follow the </a:t>
                      </a:r>
                      <a:r>
                        <a:rPr lang="en-GB" sz="1200" b="1" i="1" kern="1200" dirty="0">
                          <a:solidFill>
                            <a:schemeClr val="tx1"/>
                          </a:solidFill>
                          <a:effectLst/>
                          <a:latin typeface="Arial" panose="020B0604020202020204" pitchFamily="34" charset="0"/>
                          <a:ea typeface="+mn-ea"/>
                          <a:cs typeface="Arial" panose="020B0604020202020204" pitchFamily="34" charset="0"/>
                        </a:rPr>
                        <a:t>Middle Way</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a:t>
                      </a:r>
                      <a:r>
                        <a:rPr lang="en-GB" sz="1200" b="1" i="1" kern="1200" dirty="0">
                          <a:solidFill>
                            <a:schemeClr val="tx1"/>
                          </a:solidFill>
                          <a:effectLst/>
                          <a:latin typeface="Arial" panose="020B0604020202020204" pitchFamily="34" charset="0"/>
                          <a:ea typeface="+mn-ea"/>
                          <a:cs typeface="Arial" panose="020B0604020202020204" pitchFamily="34" charset="0"/>
                        </a:rPr>
                        <a:t>Middle Way</a:t>
                      </a:r>
                      <a:r>
                        <a:rPr lang="en-GB" sz="1200" kern="1200" dirty="0">
                          <a:solidFill>
                            <a:schemeClr val="tx1"/>
                          </a:solidFill>
                          <a:effectLst/>
                          <a:latin typeface="Arial" panose="020B0604020202020204" pitchFamily="34" charset="0"/>
                          <a:ea typeface="+mn-ea"/>
                          <a:cs typeface="Arial" panose="020B0604020202020204" pitchFamily="34" charset="0"/>
                        </a:rPr>
                        <a:t> is a life of moderation, with neither too much nor too little of anything. This is the way Buddhists to live today.</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446652090"/>
                  </a:ext>
                </a:extLst>
              </a:tr>
              <a:tr h="741680">
                <a:tc>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Achieving enlightenment and becoming the Buddha</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Siddhartha visited the north Indian city of </a:t>
                      </a:r>
                      <a:r>
                        <a:rPr lang="en-GB" sz="1200" b="1" i="1" kern="1200" dirty="0">
                          <a:solidFill>
                            <a:schemeClr val="tx1"/>
                          </a:solidFill>
                          <a:effectLst/>
                          <a:latin typeface="Arial" panose="020B0604020202020204" pitchFamily="34" charset="0"/>
                          <a:ea typeface="+mn-ea"/>
                          <a:cs typeface="Arial" panose="020B0604020202020204" pitchFamily="34" charset="0"/>
                        </a:rPr>
                        <a:t>Bodh Gaya</a:t>
                      </a:r>
                      <a:r>
                        <a:rPr lang="en-GB" sz="1200" kern="1200" dirty="0">
                          <a:solidFill>
                            <a:schemeClr val="tx1"/>
                          </a:solidFill>
                          <a:effectLst/>
                          <a:latin typeface="Arial" panose="020B0604020202020204" pitchFamily="34" charset="0"/>
                          <a:ea typeface="+mn-ea"/>
                          <a:cs typeface="Arial" panose="020B0604020202020204" pitchFamily="34" charset="0"/>
                        </a:rPr>
                        <a:t>. He sat down, cross-legged, in the shade of a </a:t>
                      </a:r>
                      <a:r>
                        <a:rPr lang="en-GB" sz="1200" b="1" i="1" kern="1200" dirty="0">
                          <a:solidFill>
                            <a:schemeClr val="tx1"/>
                          </a:solidFill>
                          <a:effectLst/>
                          <a:latin typeface="Arial" panose="020B0604020202020204" pitchFamily="34" charset="0"/>
                          <a:ea typeface="+mn-ea"/>
                          <a:cs typeface="Arial" panose="020B0604020202020204" pitchFamily="34" charset="0"/>
                        </a:rPr>
                        <a:t>Bodhi tree</a:t>
                      </a:r>
                      <a:r>
                        <a:rPr lang="en-GB" sz="1200" kern="1200" dirty="0">
                          <a:solidFill>
                            <a:schemeClr val="tx1"/>
                          </a:solidFill>
                          <a:effectLst/>
                          <a:latin typeface="Arial" panose="020B0604020202020204" pitchFamily="34" charset="0"/>
                          <a:ea typeface="+mn-ea"/>
                          <a:cs typeface="Arial" panose="020B0604020202020204" pitchFamily="34" charset="0"/>
                        </a:rPr>
                        <a:t> and began to mediate, saying ‘I will not move from this spot until I have found supreme and final wisdom.’</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While he was meditating, the demon </a:t>
                      </a:r>
                      <a:r>
                        <a:rPr lang="en-GB" sz="1200" b="1" i="1" kern="1200" dirty="0">
                          <a:solidFill>
                            <a:schemeClr val="tx1"/>
                          </a:solidFill>
                          <a:effectLst/>
                          <a:latin typeface="Arial" panose="020B0604020202020204" pitchFamily="34" charset="0"/>
                          <a:ea typeface="+mn-ea"/>
                          <a:cs typeface="Arial" panose="020B0604020202020204" pitchFamily="34" charset="0"/>
                        </a:rPr>
                        <a:t>Lord Mara</a:t>
                      </a:r>
                      <a:r>
                        <a:rPr lang="en-GB" sz="1200" kern="1200" dirty="0">
                          <a:solidFill>
                            <a:schemeClr val="tx1"/>
                          </a:solidFill>
                          <a:effectLst/>
                          <a:latin typeface="Arial" panose="020B0604020202020204" pitchFamily="34" charset="0"/>
                          <a:ea typeface="+mn-ea"/>
                          <a:cs typeface="Arial" panose="020B0604020202020204" pitchFamily="34" charset="0"/>
                        </a:rPr>
                        <a:t> began to attack him. Eventually, Mara said ‘Arise from that seat. It belongs to me!’. Siddhartha said nothing but lowered one of his hands to the ground. The sky filled with thunder and the earth shook. Mara was defeated.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Siddhartha was finally free to achieve his goal of enlightenment. Siddhartha’s enlightenment happened in three steps:</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457200" lvl="1" indent="0">
                        <a:buFontTx/>
                        <a:buNone/>
                      </a:pPr>
                      <a:r>
                        <a:rPr lang="en-GB" sz="1200" kern="1200" dirty="0">
                          <a:solidFill>
                            <a:schemeClr val="tx1"/>
                          </a:solidFill>
                          <a:effectLst/>
                          <a:latin typeface="Arial" panose="020B0604020202020204" pitchFamily="34" charset="0"/>
                          <a:ea typeface="+mn-ea"/>
                          <a:cs typeface="Arial" panose="020B0604020202020204" pitchFamily="34" charset="0"/>
                        </a:rPr>
                        <a:t>1. He saw all of the many animal and human lives he had lived before.</a:t>
                      </a:r>
                    </a:p>
                    <a:p>
                      <a:pPr marL="457200" lvl="1" indent="0">
                        <a:buFontTx/>
                        <a:buNone/>
                      </a:pPr>
                      <a:r>
                        <a:rPr lang="en-GB" sz="1200" kern="1200" dirty="0">
                          <a:solidFill>
                            <a:schemeClr val="tx1"/>
                          </a:solidFill>
                          <a:effectLst/>
                          <a:latin typeface="Arial" panose="020B0604020202020204" pitchFamily="34" charset="0"/>
                          <a:ea typeface="+mn-ea"/>
                          <a:cs typeface="Arial" panose="020B0604020202020204" pitchFamily="34" charset="0"/>
                        </a:rPr>
                        <a:t>2. He saw the complete cycle of samsara, which was like a wheel, constantly spinning. He realised that the cycle of death and rebirth is determined by karma.</a:t>
                      </a:r>
                    </a:p>
                    <a:p>
                      <a:pPr marL="457200" lvl="1" indent="0">
                        <a:buFontTx/>
                        <a:buNone/>
                      </a:pPr>
                      <a:r>
                        <a:rPr lang="en-GB" sz="1200" kern="1200" dirty="0">
                          <a:solidFill>
                            <a:schemeClr val="tx1"/>
                          </a:solidFill>
                          <a:effectLst/>
                          <a:latin typeface="Arial" panose="020B0604020202020204" pitchFamily="34" charset="0"/>
                          <a:ea typeface="+mn-ea"/>
                          <a:cs typeface="Arial" panose="020B0604020202020204" pitchFamily="34" charset="0"/>
                        </a:rPr>
                        <a:t>3. He achieved enlightenment. He had found nirvana and become the </a:t>
                      </a:r>
                      <a:r>
                        <a:rPr lang="en-GB" sz="1200" b="1" i="1" kern="1200" dirty="0">
                          <a:solidFill>
                            <a:schemeClr val="tx1"/>
                          </a:solidFill>
                          <a:effectLst/>
                          <a:latin typeface="Arial" panose="020B0604020202020204" pitchFamily="34" charset="0"/>
                          <a:ea typeface="+mn-ea"/>
                          <a:cs typeface="Arial" panose="020B0604020202020204" pitchFamily="34" charset="0"/>
                        </a:rPr>
                        <a:t>Buddha</a:t>
                      </a:r>
                      <a:r>
                        <a:rPr lang="en-GB" sz="1200" kern="1200" dirty="0">
                          <a:solidFill>
                            <a:schemeClr val="tx1"/>
                          </a:solidFill>
                          <a:effectLst/>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2200427151"/>
                  </a:ext>
                </a:extLst>
              </a:tr>
            </a:tbl>
          </a:graphicData>
        </a:graphic>
      </p:graphicFrame>
    </p:spTree>
    <p:extLst>
      <p:ext uri="{BB962C8B-B14F-4D97-AF65-F5344CB8AC3E}">
        <p14:creationId xmlns:p14="http://schemas.microsoft.com/office/powerpoint/2010/main" val="221955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99609F5-9CF7-094D-BB90-C90D0B5C74E1}"/>
              </a:ext>
            </a:extLst>
          </p:cNvPr>
          <p:cNvGraphicFramePr>
            <a:graphicFrameLocks noGrp="1"/>
          </p:cNvGraphicFramePr>
          <p:nvPr>
            <p:extLst>
              <p:ext uri="{D42A27DB-BD31-4B8C-83A1-F6EECF244321}">
                <p14:modId xmlns:p14="http://schemas.microsoft.com/office/powerpoint/2010/main" val="1391447159"/>
              </p:ext>
            </p:extLst>
          </p:nvPr>
        </p:nvGraphicFramePr>
        <p:xfrm>
          <a:off x="146538" y="91440"/>
          <a:ext cx="9612924" cy="6675120"/>
        </p:xfrm>
        <a:graphic>
          <a:graphicData uri="http://schemas.openxmlformats.org/drawingml/2006/table">
            <a:tbl>
              <a:tblPr firstRow="1" bandRow="1">
                <a:tableStyleId>{5940675A-B579-460E-94D1-54222C63F5DA}</a:tableStyleId>
              </a:tblPr>
              <a:tblGrid>
                <a:gridCol w="3206262">
                  <a:extLst>
                    <a:ext uri="{9D8B030D-6E8A-4147-A177-3AD203B41FA5}">
                      <a16:colId xmlns:a16="http://schemas.microsoft.com/office/drawing/2014/main" val="768717943"/>
                    </a:ext>
                  </a:extLst>
                </a:gridCol>
                <a:gridCol w="6406662">
                  <a:extLst>
                    <a:ext uri="{9D8B030D-6E8A-4147-A177-3AD203B41FA5}">
                      <a16:colId xmlns:a16="http://schemas.microsoft.com/office/drawing/2014/main" val="3837164462"/>
                    </a:ext>
                  </a:extLst>
                </a:gridCol>
              </a:tblGrid>
              <a:tr h="741680">
                <a:tc gridSpan="2">
                  <a:txBody>
                    <a:bodyPr/>
                    <a:lstStyle/>
                    <a:p>
                      <a:pPr marL="0" lv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The teachings of the Buddha</a:t>
                      </a:r>
                    </a:p>
                    <a:p>
                      <a:pPr marL="457200" lvl="1"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After his enlightenment, Siddhartha realised he needed to share the truths that he had discovered. He said that he did not create any new ideas – he just tried to explain how the world was. The name that Buddhists give to the laws that Buddha discovered is the </a:t>
                      </a:r>
                      <a:r>
                        <a:rPr lang="en-GB" sz="1200" b="1" i="1" kern="1200" dirty="0">
                          <a:solidFill>
                            <a:schemeClr val="tx1"/>
                          </a:solidFill>
                          <a:effectLst/>
                          <a:latin typeface="Arial" panose="020B0604020202020204" pitchFamily="34" charset="0"/>
                          <a:ea typeface="+mn-ea"/>
                          <a:cs typeface="Arial" panose="020B0604020202020204" pitchFamily="34" charset="0"/>
                        </a:rPr>
                        <a:t>dharma</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Buddha went to a city called </a:t>
                      </a:r>
                      <a:r>
                        <a:rPr lang="en-GB" sz="1200" b="1" i="1" kern="1200" dirty="0" err="1">
                          <a:solidFill>
                            <a:schemeClr val="tx1"/>
                          </a:solidFill>
                          <a:effectLst/>
                          <a:latin typeface="Arial" panose="020B0604020202020204" pitchFamily="34" charset="0"/>
                          <a:ea typeface="+mn-ea"/>
                          <a:cs typeface="Arial" panose="020B0604020202020204" pitchFamily="34" charset="0"/>
                        </a:rPr>
                        <a:t>Sarnath</a:t>
                      </a:r>
                      <a:r>
                        <a:rPr lang="en-GB" sz="1200" kern="1200" dirty="0">
                          <a:solidFill>
                            <a:schemeClr val="tx1"/>
                          </a:solidFill>
                          <a:effectLst/>
                          <a:latin typeface="Arial" panose="020B0604020202020204" pitchFamily="34" charset="0"/>
                          <a:ea typeface="+mn-ea"/>
                          <a:cs typeface="Arial" panose="020B0604020202020204" pitchFamily="34" charset="0"/>
                        </a:rPr>
                        <a:t> and came to a deer park where he found the five followers who had abandoned him. He preached his first sermon to them, explaining what he had learned under the Bodhi tree. This sermon is called ‘</a:t>
                      </a:r>
                      <a:r>
                        <a:rPr lang="en-GB" sz="1200" b="1" i="1" kern="1200" dirty="0">
                          <a:solidFill>
                            <a:schemeClr val="tx1"/>
                          </a:solidFill>
                          <a:effectLst/>
                          <a:latin typeface="Arial" panose="020B0604020202020204" pitchFamily="34" charset="0"/>
                          <a:ea typeface="+mn-ea"/>
                          <a:cs typeface="Arial" panose="020B0604020202020204" pitchFamily="34" charset="0"/>
                        </a:rPr>
                        <a:t>Setting in Motion the Wheel of the Dharma</a:t>
                      </a:r>
                      <a:r>
                        <a:rPr lang="en-GB" sz="1200" kern="1200" dirty="0">
                          <a:solidFill>
                            <a:schemeClr val="tx1"/>
                          </a:solidFill>
                          <a:effectLst/>
                          <a:latin typeface="Arial" panose="020B0604020202020204" pitchFamily="34" charset="0"/>
                          <a:ea typeface="+mn-ea"/>
                          <a:cs typeface="Arial" panose="020B0604020202020204" pitchFamily="34" charset="0"/>
                        </a:rPr>
                        <a:t>’ and its teachings are known as the four noble truths. The ascetics became his followers again after the sermon.</a:t>
                      </a:r>
                      <a:r>
                        <a:rPr lang="en-GB" sz="1200" dirty="0">
                          <a:effectLst/>
                          <a:latin typeface="Arial" panose="020B0604020202020204" pitchFamily="34" charset="0"/>
                          <a:cs typeface="Arial" panose="020B0604020202020204" pitchFamily="34" charset="0"/>
                        </a:rPr>
                        <a:t> </a:t>
                      </a:r>
                      <a:endParaRPr lang="en-US" sz="1200"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a:txBody>
                  <a:tcPr/>
                </a:tc>
                <a:tc hMerge="1">
                  <a:txBody>
                    <a:bodyPr/>
                    <a:lstStyle/>
                    <a:p>
                      <a:pPr marL="171450" lvl="0" indent="-1714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97077136"/>
                  </a:ext>
                </a:extLst>
              </a:tr>
              <a:tr h="741680">
                <a:tc>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The four noble truths </a:t>
                      </a:r>
                    </a:p>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All creatures suffer</a:t>
                      </a:r>
                      <a:r>
                        <a:rPr lang="en-GB" sz="1200" kern="1200" dirty="0">
                          <a:solidFill>
                            <a:schemeClr val="tx1"/>
                          </a:solidFill>
                          <a:effectLst/>
                          <a:latin typeface="Arial" panose="020B0604020202020204" pitchFamily="34" charset="0"/>
                          <a:ea typeface="+mn-ea"/>
                          <a:cs typeface="Arial" panose="020B0604020202020204" pitchFamily="34" charset="0"/>
                        </a:rPr>
                        <a:t> – the Sanskrit word for this is</a:t>
                      </a:r>
                      <a:r>
                        <a:rPr lang="en-GB" sz="1200" b="1" i="1" kern="1200" dirty="0">
                          <a:solidFill>
                            <a:schemeClr val="tx1"/>
                          </a:solidFill>
                          <a:effectLst/>
                          <a:latin typeface="Arial" panose="020B0604020202020204" pitchFamily="34" charset="0"/>
                          <a:ea typeface="+mn-ea"/>
                          <a:cs typeface="Arial" panose="020B0604020202020204" pitchFamily="34" charset="0"/>
                        </a:rPr>
                        <a:t> dukkha</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Suffering is caused by selfish desires</a:t>
                      </a:r>
                      <a:r>
                        <a:rPr lang="en-GB" sz="1200" kern="1200" dirty="0">
                          <a:solidFill>
                            <a:schemeClr val="tx1"/>
                          </a:solidFill>
                          <a:effectLst/>
                          <a:latin typeface="Arial" panose="020B0604020202020204" pitchFamily="34" charset="0"/>
                          <a:ea typeface="+mn-ea"/>
                          <a:cs typeface="Arial" panose="020B0604020202020204" pitchFamily="34" charset="0"/>
                        </a:rPr>
                        <a:t> – this could be for material things, for people, or even for immortality.</a:t>
                      </a:r>
                    </a:p>
                    <a:p>
                      <a:pPr marL="171450" lvl="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Suffering can be ended</a:t>
                      </a:r>
                      <a:r>
                        <a:rPr lang="en-GB" sz="1200" kern="1200" dirty="0">
                          <a:solidFill>
                            <a:schemeClr val="tx1"/>
                          </a:solidFill>
                          <a:effectLst/>
                          <a:latin typeface="Arial" panose="020B0604020202020204" pitchFamily="34" charset="0"/>
                          <a:ea typeface="+mn-ea"/>
                          <a:cs typeface="Arial" panose="020B0604020202020204" pitchFamily="34" charset="0"/>
                        </a:rPr>
                        <a:t> – the way to overcome suffering and achieve nirvana is to eliminate the three poisons of greed, hatred and delusion.</a:t>
                      </a:r>
                    </a:p>
                    <a:p>
                      <a:pPr marL="171450" lvl="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The way to end suffering is to follow the eightfold path</a:t>
                      </a:r>
                    </a:p>
                    <a:p>
                      <a:pPr marL="171450" lvl="0" indent="-171450">
                        <a:buFont typeface="Arial" panose="020B0604020202020204" pitchFamily="34" charset="0"/>
                        <a:buChar char="•"/>
                      </a:pPr>
                      <a:endParaRPr lang="en-GB" sz="1200" b="1" i="1"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3182629"/>
                  </a:ext>
                </a:extLst>
              </a:tr>
              <a:tr h="741680">
                <a:tc gridSpan="2">
                  <a:txBody>
                    <a:bodyPr/>
                    <a:lstStyle/>
                    <a:p>
                      <a:pPr lvl="0"/>
                      <a:r>
                        <a:rPr lang="en-GB" sz="1200" b="1" i="0" kern="1200" dirty="0">
                          <a:solidFill>
                            <a:schemeClr val="tx1"/>
                          </a:solidFill>
                          <a:effectLst/>
                          <a:latin typeface="Arial" panose="020B0604020202020204" pitchFamily="34" charset="0"/>
                          <a:ea typeface="+mn-ea"/>
                          <a:cs typeface="Arial" panose="020B0604020202020204" pitchFamily="34" charset="0"/>
                        </a:rPr>
                        <a:t>The eightfold path</a:t>
                      </a:r>
                    </a:p>
                    <a:p>
                      <a:pPr lvl="0"/>
                      <a:endParaRPr lang="en-GB" sz="1200" b="1" i="1"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eightfold path provides a guide to how Buddhists should live their lives. The eightfold path helps Buddhists to overcome the selfish desires that cause all suffering.</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eightfold path is not a set of rules that people must follow to please god because Buddhists do not believe that their actions are judged by a god.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eight parts all fit together and should not be taken individually. No step is more important than another. By following the path correctly, Buddhists believe that they can escape the suffering of </a:t>
                      </a:r>
                      <a:r>
                        <a:rPr lang="en-GB" sz="1200" b="1" i="1" kern="1200" dirty="0">
                          <a:solidFill>
                            <a:schemeClr val="tx1"/>
                          </a:solidFill>
                          <a:effectLst/>
                          <a:latin typeface="Arial" panose="020B0604020202020204" pitchFamily="34" charset="0"/>
                          <a:ea typeface="+mn-ea"/>
                          <a:cs typeface="Arial" panose="020B0604020202020204" pitchFamily="34" charset="0"/>
                        </a:rPr>
                        <a:t>samsara </a:t>
                      </a:r>
                      <a:r>
                        <a:rPr lang="en-GB" sz="1200" kern="1200" dirty="0">
                          <a:solidFill>
                            <a:schemeClr val="tx1"/>
                          </a:solidFill>
                          <a:effectLst/>
                          <a:latin typeface="Arial" panose="020B0604020202020204" pitchFamily="34" charset="0"/>
                          <a:ea typeface="+mn-ea"/>
                          <a:cs typeface="Arial" panose="020B0604020202020204" pitchFamily="34" charset="0"/>
                        </a:rPr>
                        <a:t>and achieve </a:t>
                      </a:r>
                      <a:r>
                        <a:rPr lang="en-GB" sz="1200" b="1" i="1" kern="1200" dirty="0">
                          <a:solidFill>
                            <a:schemeClr val="tx1"/>
                          </a:solidFill>
                          <a:effectLst/>
                          <a:latin typeface="Arial" panose="020B0604020202020204" pitchFamily="34" charset="0"/>
                          <a:ea typeface="+mn-ea"/>
                          <a:cs typeface="Arial" panose="020B0604020202020204" pitchFamily="34" charset="0"/>
                        </a:rPr>
                        <a:t>nirvana</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Buddhists believe that people must follow the path in their own way and that they will almost certainly stumble or fall as they journey through life.</a:t>
                      </a:r>
                    </a:p>
                    <a:p>
                      <a:pPr marL="171450" lvl="0" indent="-171450">
                        <a:buFont typeface="Arial" panose="020B0604020202020204" pitchFamily="34" charset="0"/>
                        <a:buChar char="•"/>
                      </a:pPr>
                      <a:endParaRPr lang="en-GB" sz="1200" b="1" i="1" kern="1200" dirty="0">
                        <a:solidFill>
                          <a:schemeClr val="tx1"/>
                        </a:solidFill>
                        <a:effectLst/>
                        <a:latin typeface="Arial" panose="020B0604020202020204" pitchFamily="34" charset="0"/>
                        <a:ea typeface="+mn-ea"/>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9966741"/>
                  </a:ext>
                </a:extLst>
              </a:tr>
            </a:tbl>
          </a:graphicData>
        </a:graphic>
      </p:graphicFrame>
      <p:pic>
        <p:nvPicPr>
          <p:cNvPr id="5" name="Picture 4">
            <a:extLst>
              <a:ext uri="{FF2B5EF4-FFF2-40B4-BE49-F238E27FC236}">
                <a16:creationId xmlns:a16="http://schemas.microsoft.com/office/drawing/2014/main" id="{277A97F1-AEDB-0C49-8BE9-3FAA1A9FE898}"/>
              </a:ext>
            </a:extLst>
          </p:cNvPr>
          <p:cNvPicPr>
            <a:picLocks noChangeAspect="1"/>
          </p:cNvPicPr>
          <p:nvPr/>
        </p:nvPicPr>
        <p:blipFill rotWithShape="1">
          <a:blip r:embed="rId2"/>
          <a:srcRect l="1227" t="3378" r="3941" b="3261"/>
          <a:stretch/>
        </p:blipFill>
        <p:spPr>
          <a:xfrm>
            <a:off x="4184223" y="1688168"/>
            <a:ext cx="4490853" cy="2947434"/>
          </a:xfrm>
          <a:prstGeom prst="rect">
            <a:avLst/>
          </a:prstGeom>
        </p:spPr>
      </p:pic>
    </p:spTree>
    <p:extLst>
      <p:ext uri="{BB962C8B-B14F-4D97-AF65-F5344CB8AC3E}">
        <p14:creationId xmlns:p14="http://schemas.microsoft.com/office/powerpoint/2010/main" val="6385893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EA78415DCD074891C997B4550B76E7" ma:contentTypeVersion="14" ma:contentTypeDescription="Create a new document." ma:contentTypeScope="" ma:versionID="186fb885255cb23ff794fff1e464d2db">
  <xsd:schema xmlns:xsd="http://www.w3.org/2001/XMLSchema" xmlns:xs="http://www.w3.org/2001/XMLSchema" xmlns:p="http://schemas.microsoft.com/office/2006/metadata/properties" xmlns:ns2="65aa2c83-cde2-4380-8dec-bf38375bafc8" xmlns:ns3="c3bf1fe9-ad94-459f-92e3-0925f1233f55" targetNamespace="http://schemas.microsoft.com/office/2006/metadata/properties" ma:root="true" ma:fieldsID="ca16c9a7476140cb136d5cea76d8ea24" ns2:_="" ns3:_="">
    <xsd:import namespace="65aa2c83-cde2-4380-8dec-bf38375bafc8"/>
    <xsd:import namespace="c3bf1fe9-ad94-459f-92e3-0925f1233f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a2c83-cde2-4380-8dec-bf38375ba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bf1fe9-ad94-459f-92e3-0925f1233f5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700d076-9add-4522-96d4-309f3a68d082}" ma:internalName="TaxCatchAll" ma:showField="CatchAllData" ma:web="c3bf1fe9-ad94-459f-92e3-0925f1233f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bf1fe9-ad94-459f-92e3-0925f1233f55" xsi:nil="true"/>
    <lcf76f155ced4ddcb4097134ff3c332f xmlns="65aa2c83-cde2-4380-8dec-bf38375baf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628C42-871B-4649-B7FF-7F40DD2560F6}"/>
</file>

<file path=customXml/itemProps2.xml><?xml version="1.0" encoding="utf-8"?>
<ds:datastoreItem xmlns:ds="http://schemas.openxmlformats.org/officeDocument/2006/customXml" ds:itemID="{5FDE1E70-235F-4996-ADC3-122EE68619C7}"/>
</file>

<file path=customXml/itemProps3.xml><?xml version="1.0" encoding="utf-8"?>
<ds:datastoreItem xmlns:ds="http://schemas.openxmlformats.org/officeDocument/2006/customXml" ds:itemID="{52A6D7B8-406F-4C05-83F2-C0C1FE821389}"/>
</file>

<file path=docProps/app.xml><?xml version="1.0" encoding="utf-8"?>
<Properties xmlns="http://schemas.openxmlformats.org/officeDocument/2006/extended-properties" xmlns:vt="http://schemas.openxmlformats.org/officeDocument/2006/docPropsVTypes">
  <Template>Office Theme</Template>
  <TotalTime>156</TotalTime>
  <Words>951</Words>
  <Application>Microsoft Office PowerPoint</Application>
  <PresentationFormat>A4 Paper (210x297 mm)</PresentationFormat>
  <Paragraphs>71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Katharine Hutchinson</dc:creator>
  <cp:lastModifiedBy>Sayful Alam</cp:lastModifiedBy>
  <cp:revision>22</cp:revision>
  <dcterms:created xsi:type="dcterms:W3CDTF">2019-07-14T09:22:21Z</dcterms:created>
  <dcterms:modified xsi:type="dcterms:W3CDTF">2020-09-07T21:01:10Z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0x01010063EA78415DCD074891C997B4550B76E7</vt:lpwstr>
  </property>
</Properties>
</file>