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7" r:id="rId5"/>
    <p:sldId id="1291" r:id="rId6"/>
    <p:sldId id="129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66"/>
    <a:srgbClr val="FF6600"/>
    <a:srgbClr val="3F4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9" autoAdjust="0"/>
    <p:restoredTop sz="80657" autoAdjust="0"/>
  </p:normalViewPr>
  <p:slideViewPr>
    <p:cSldViewPr snapToGrid="0">
      <p:cViewPr varScale="1">
        <p:scale>
          <a:sx n="67" d="100"/>
          <a:sy n="67" d="100"/>
        </p:scale>
        <p:origin x="4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Jones" userId="cc34aa30-be8e-493b-abaa-39f3d88714a0" providerId="ADAL" clId="{9916DA37-BE36-471C-8D85-7B75524687A9}"/>
    <pc:docChg chg="delSld">
      <pc:chgData name="Rebecca Jones" userId="cc34aa30-be8e-493b-abaa-39f3d88714a0" providerId="ADAL" clId="{9916DA37-BE36-471C-8D85-7B75524687A9}" dt="2021-01-09T01:16:38.990" v="1" actId="2696"/>
      <pc:docMkLst>
        <pc:docMk/>
      </pc:docMkLst>
      <pc:sldChg chg="del">
        <pc:chgData name="Rebecca Jones" userId="cc34aa30-be8e-493b-abaa-39f3d88714a0" providerId="ADAL" clId="{9916DA37-BE36-471C-8D85-7B75524687A9}" dt="2021-01-09T01:16:36.728" v="0" actId="2696"/>
        <pc:sldMkLst>
          <pc:docMk/>
          <pc:sldMk cId="2180509535" sldId="264"/>
        </pc:sldMkLst>
      </pc:sldChg>
      <pc:sldChg chg="del">
        <pc:chgData name="Rebecca Jones" userId="cc34aa30-be8e-493b-abaa-39f3d88714a0" providerId="ADAL" clId="{9916DA37-BE36-471C-8D85-7B75524687A9}" dt="2021-01-09T01:16:38.990" v="1" actId="2696"/>
        <pc:sldMkLst>
          <pc:docMk/>
          <pc:sldMk cId="938867914" sldId="1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7B55D-2D0E-4CAC-97A9-D9A3405A5772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0AE5E-5171-4E3E-8976-34735CFA97D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27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6957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713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829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F19DB-5179-4F2E-8551-9ADF094CE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4D5FB-9107-493E-8225-346CAB0F5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3C656-000E-47DE-88A2-D4D16DCA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12AC1-204C-4375-946E-F78E06EF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7806A-658E-452D-9D05-049D2670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85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DF6C6-FC3B-4B0D-8C4B-003E9548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3D924-DD4D-4653-923E-C69052675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77D03-A18D-441C-90AA-C4D50E85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16215-B49C-4A99-BCB0-46E1D5119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201C-F3F7-4A76-9008-F9A9F1187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9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47A4FD-7956-4FF7-AAD8-510FC66E5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B3B57-2179-4D22-9D1E-AA91C5D69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07519-5240-47DC-A078-FD4D7447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13554-AAB5-485B-88C4-101D5762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3150D-9E3A-4AE7-835F-1B3C7654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20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052C-A3F1-4BF1-A324-787719C3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0FB8A-DEFC-4456-970C-34020C9EF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38A16-D327-46FA-B123-7EC86A33A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D3F2C-DAC1-492F-8D0B-530F4759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60176-710C-44F6-9AE1-5510F5EF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36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31DB-804A-4893-BA1B-9FA21D3B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1EF32-41C6-4FD4-9BFA-1AEDD92F8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BF92C-7AC8-4986-87D8-7EE36E33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62A1A-21F1-441A-B8B0-B3B13286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C39AE-C6B8-4647-BA3A-B372A728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86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D780-EDF1-4D68-A3AE-EBC04068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E917C-242A-4BEB-A530-752AAD819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8964D-75D9-45FC-8EB9-EF3B44B52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7B7A8-3A3C-45ED-B20E-02080B70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DDBF5-26C3-4B51-A5D5-B6EC2598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00714-E090-421D-A7E5-C9F91428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55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A8760-1AF3-4BF5-BE40-3E2316A4A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8DB4E-3F43-47B1-9D5C-B1F51BD1E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F5F20-37D4-4615-AAC7-73B2A9448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8F1081-1CF9-4A8E-B0B0-3B7D1E0B2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2C535-4410-4310-B523-0BB1BF278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D66A8E-399A-4E48-8205-3BACA5BF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6AA52-680C-401D-8026-FC9CCEDA5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D78578-8F75-4829-932C-9B06E52E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83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FA438-F7B1-4136-95E6-5FB5E7680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711B6-BAFB-42FD-A74F-CBC9EC0B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9A251-9260-4060-BF0B-47A842EA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A63EA-E87D-4AAE-986B-37977B7BF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3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33A892-134B-4439-ABB3-7C816E38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0EB0D-02F1-4AD5-A76E-E43675F8B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D0A68-4EA8-4E50-B36D-FD3B6AF3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85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7FE6A-3D90-4B5B-A13A-18EE6BFC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7F442-767B-446C-8BF1-B26E376DE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22E5D-0869-46E2-A75F-CCC0A42A0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FD9F8-19B9-4FB7-9F7D-265CE7FFA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9217A-94F2-40BB-BBE9-55B996CE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ABCEF-91DF-4DF1-978F-2DBA3158D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6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79D34-B1C2-45AF-B4DB-A3AEF158B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5668B3-8282-4B0D-97B3-D365B64A0D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914DF-46C3-43C5-93BA-558CDCBE4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0E45A-CE99-4AAB-8A0C-833DDA98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34290-24D3-4577-A157-0D83950CF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26C75-5276-488B-98E5-852A17564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12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A559B-5572-4D18-A309-9DCAC68D1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46382-1BCE-44EB-B2FD-18C1407DD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2389E-2F44-4259-8B7F-354066134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981F8-22BD-4D61-93D2-34C4FE2452CA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9E84E-716D-4398-ADA9-D7A8DB5E7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35583-454E-4BD1-9245-1896ABA06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30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585676"/>
              </p:ext>
            </p:extLst>
          </p:nvPr>
        </p:nvGraphicFramePr>
        <p:xfrm>
          <a:off x="0" y="1"/>
          <a:ext cx="12191999" cy="69108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4848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735509">
                  <a:extLst>
                    <a:ext uri="{9D8B030D-6E8A-4147-A177-3AD203B41FA5}">
                      <a16:colId xmlns:a16="http://schemas.microsoft.com/office/drawing/2014/main" val="378365536"/>
                    </a:ext>
                  </a:extLst>
                </a:gridCol>
                <a:gridCol w="1062027">
                  <a:extLst>
                    <a:ext uri="{9D8B030D-6E8A-4147-A177-3AD203B41FA5}">
                      <a16:colId xmlns:a16="http://schemas.microsoft.com/office/drawing/2014/main" val="2976782263"/>
                    </a:ext>
                  </a:extLst>
                </a:gridCol>
                <a:gridCol w="660530">
                  <a:extLst>
                    <a:ext uri="{9D8B030D-6E8A-4147-A177-3AD203B41FA5}">
                      <a16:colId xmlns:a16="http://schemas.microsoft.com/office/drawing/2014/main" val="1902471985"/>
                    </a:ext>
                  </a:extLst>
                </a:gridCol>
                <a:gridCol w="971366">
                  <a:extLst>
                    <a:ext uri="{9D8B030D-6E8A-4147-A177-3AD203B41FA5}">
                      <a16:colId xmlns:a16="http://schemas.microsoft.com/office/drawing/2014/main" val="3489151283"/>
                    </a:ext>
                  </a:extLst>
                </a:gridCol>
                <a:gridCol w="1010221">
                  <a:extLst>
                    <a:ext uri="{9D8B030D-6E8A-4147-A177-3AD203B41FA5}">
                      <a16:colId xmlns:a16="http://schemas.microsoft.com/office/drawing/2014/main" val="953321249"/>
                    </a:ext>
                  </a:extLst>
                </a:gridCol>
                <a:gridCol w="1321058">
                  <a:extLst>
                    <a:ext uri="{9D8B030D-6E8A-4147-A177-3AD203B41FA5}">
                      <a16:colId xmlns:a16="http://schemas.microsoft.com/office/drawing/2014/main" val="2423002328"/>
                    </a:ext>
                  </a:extLst>
                </a:gridCol>
                <a:gridCol w="1600590">
                  <a:extLst>
                    <a:ext uri="{9D8B030D-6E8A-4147-A177-3AD203B41FA5}">
                      <a16:colId xmlns:a16="http://schemas.microsoft.com/office/drawing/2014/main" val="3667154424"/>
                    </a:ext>
                  </a:extLst>
                </a:gridCol>
                <a:gridCol w="1108578">
                  <a:extLst>
                    <a:ext uri="{9D8B030D-6E8A-4147-A177-3AD203B41FA5}">
                      <a16:colId xmlns:a16="http://schemas.microsoft.com/office/drawing/2014/main" val="764961384"/>
                    </a:ext>
                  </a:extLst>
                </a:gridCol>
                <a:gridCol w="1077272">
                  <a:extLst>
                    <a:ext uri="{9D8B030D-6E8A-4147-A177-3AD203B41FA5}">
                      <a16:colId xmlns:a16="http://schemas.microsoft.com/office/drawing/2014/main" val="1239125681"/>
                    </a:ext>
                  </a:extLst>
                </a:gridCol>
              </a:tblGrid>
              <a:tr h="589024">
                <a:tc gridSpan="8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Tu aimes … (le français / l’anglais…)? Pourquoi?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 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… (French / English…)?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Why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80366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 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32389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J´adore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love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J´aime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like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J´aime beaucoup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really like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J´aime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bien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really like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Il/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elle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adore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He/she loves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Il/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elle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aime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He/she likes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français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French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théâtre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drama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l’anglais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English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 géographie/la géo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geography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 musique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music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 technologie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l’EPS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l’histoire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l’informatique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computing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 arts plastiques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 maths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 sciences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science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c´est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fr-FR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très</a:t>
                      </a:r>
                    </a:p>
                    <a:p>
                      <a:pPr algn="l"/>
                      <a:r>
                        <a:rPr lang="fr-FR" sz="14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very</a:t>
                      </a:r>
                      <a:endParaRPr lang="fr-FR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sz="14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vraiment</a:t>
                      </a:r>
                    </a:p>
                    <a:p>
                      <a:pPr algn="l"/>
                      <a:r>
                        <a:rPr lang="fr-FR" sz="14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really</a:t>
                      </a:r>
                      <a:endParaRPr lang="fr-FR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sz="14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assez</a:t>
                      </a:r>
                    </a:p>
                    <a:p>
                      <a:pPr algn="l"/>
                      <a:r>
                        <a:rPr lang="fr-FR" sz="14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quite</a:t>
                      </a:r>
                      <a:endParaRPr lang="fr-FR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sz="14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peu</a:t>
                      </a:r>
                    </a:p>
                    <a:p>
                      <a:pPr algn="l"/>
                      <a:r>
                        <a:rPr lang="fr-FR" sz="14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bit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fr-FR" sz="1400" b="1" noProof="0" dirty="0">
                          <a:solidFill>
                            <a:srgbClr val="002060"/>
                          </a:solidFill>
                        </a:rPr>
                        <a:t>génial</a:t>
                      </a:r>
                    </a:p>
                    <a:p>
                      <a:pPr algn="l"/>
                      <a:r>
                        <a:rPr lang="fr-FR" sz="1400" b="0" i="1" noProof="0" dirty="0" err="1">
                          <a:solidFill>
                            <a:srgbClr val="00B0F0"/>
                          </a:solidFill>
                        </a:rPr>
                        <a:t>great</a:t>
                      </a:r>
                      <a:endParaRPr lang="fr-FR" sz="14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pPr algn="l"/>
                      <a:r>
                        <a:rPr lang="fr-FR" sz="1400" b="1" noProof="0" dirty="0">
                          <a:solidFill>
                            <a:srgbClr val="002060"/>
                          </a:solidFill>
                        </a:rPr>
                        <a:t>cool</a:t>
                      </a:r>
                    </a:p>
                    <a:p>
                      <a:pPr algn="l"/>
                      <a:r>
                        <a:rPr lang="fr-FR" sz="1400" b="0" i="1" noProof="0" dirty="0">
                          <a:solidFill>
                            <a:srgbClr val="00B0F0"/>
                          </a:solidFill>
                        </a:rPr>
                        <a:t>cool</a:t>
                      </a:r>
                    </a:p>
                    <a:p>
                      <a:pPr algn="l"/>
                      <a:r>
                        <a:rPr lang="fr-FR" sz="1400" b="1" noProof="0" dirty="0">
                          <a:solidFill>
                            <a:srgbClr val="002060"/>
                          </a:solidFill>
                        </a:rPr>
                        <a:t>bien</a:t>
                      </a:r>
                    </a:p>
                    <a:p>
                      <a:pPr algn="l"/>
                      <a:r>
                        <a:rPr lang="fr-FR" sz="1400" b="0" i="1" noProof="0" dirty="0">
                          <a:solidFill>
                            <a:srgbClr val="00B0F0"/>
                          </a:solidFill>
                        </a:rPr>
                        <a:t>good</a:t>
                      </a:r>
                    </a:p>
                    <a:p>
                      <a:pPr algn="l"/>
                      <a:r>
                        <a:rPr lang="fr-FR" sz="1400" b="1" noProof="0" dirty="0">
                          <a:solidFill>
                            <a:srgbClr val="002060"/>
                          </a:solidFill>
                        </a:rPr>
                        <a:t>intéressant</a:t>
                      </a:r>
                    </a:p>
                    <a:p>
                      <a:pPr algn="l"/>
                      <a:r>
                        <a:rPr lang="fr-FR" sz="1400" b="0" i="1" noProof="0" dirty="0" err="1">
                          <a:solidFill>
                            <a:srgbClr val="00B0F0"/>
                          </a:solidFill>
                        </a:rPr>
                        <a:t>interesting</a:t>
                      </a:r>
                      <a:endParaRPr lang="fr-FR" sz="14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pPr algn="l"/>
                      <a:r>
                        <a:rPr lang="fr-FR" sz="1400" b="1" noProof="0" dirty="0">
                          <a:solidFill>
                            <a:srgbClr val="002060"/>
                          </a:solidFill>
                        </a:rPr>
                        <a:t>utile</a:t>
                      </a:r>
                    </a:p>
                    <a:p>
                      <a:pPr algn="l"/>
                      <a:r>
                        <a:rPr lang="fr-FR" sz="1400" b="0" i="1" noProof="0" dirty="0" err="1">
                          <a:solidFill>
                            <a:srgbClr val="00B0F0"/>
                          </a:solidFill>
                        </a:rPr>
                        <a:t>useful</a:t>
                      </a:r>
                      <a:endParaRPr lang="fr-FR" sz="14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pPr algn="l"/>
                      <a:r>
                        <a:rPr lang="fr-FR" sz="1400" b="1" noProof="0" dirty="0">
                          <a:solidFill>
                            <a:srgbClr val="002060"/>
                          </a:solidFill>
                        </a:rPr>
                        <a:t>facile</a:t>
                      </a:r>
                    </a:p>
                    <a:p>
                      <a:pPr algn="l"/>
                      <a:r>
                        <a:rPr lang="fr-FR" sz="1400" b="0" i="1" noProof="0" dirty="0" err="1">
                          <a:solidFill>
                            <a:srgbClr val="00B0F0"/>
                          </a:solidFill>
                        </a:rPr>
                        <a:t>easy</a:t>
                      </a:r>
                      <a:endParaRPr lang="fr-FR" sz="14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pPr algn="l"/>
                      <a:r>
                        <a:rPr lang="fr-FR" sz="1400" b="1" i="0" noProof="0" dirty="0">
                          <a:solidFill>
                            <a:srgbClr val="002060"/>
                          </a:solidFill>
                        </a:rPr>
                        <a:t>marrant</a:t>
                      </a:r>
                      <a:r>
                        <a:rPr lang="fr-FR" sz="1400" b="0" i="1" noProof="0" dirty="0">
                          <a:solidFill>
                            <a:srgbClr val="00B0F0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fr-FR" sz="1400" b="0" i="1" noProof="0" dirty="0" err="1">
                          <a:solidFill>
                            <a:srgbClr val="00B0F0"/>
                          </a:solidFill>
                        </a:rPr>
                        <a:t>funny</a:t>
                      </a:r>
                      <a:endParaRPr lang="fr-FR" sz="1400" b="0" i="1" noProof="0" dirty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400" b="1" noProof="0" dirty="0">
                          <a:solidFill>
                            <a:srgbClr val="002060"/>
                          </a:solidFill>
                        </a:rPr>
                        <a:t>mais</a:t>
                      </a:r>
                    </a:p>
                    <a:p>
                      <a:pPr algn="l"/>
                      <a:r>
                        <a:rPr lang="en-GB" sz="1400" b="0" i="1" noProof="0" dirty="0">
                          <a:solidFill>
                            <a:srgbClr val="00B0F0"/>
                          </a:solidFill>
                        </a:rPr>
                        <a:t>but</a:t>
                      </a:r>
                    </a:p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400" b="1" noProof="0" dirty="0">
                          <a:solidFill>
                            <a:srgbClr val="002060"/>
                          </a:solidFill>
                        </a:rPr>
                        <a:t>cependant</a:t>
                      </a:r>
                    </a:p>
                    <a:p>
                      <a:pPr algn="l"/>
                      <a:r>
                        <a:rPr lang="en-GB" sz="1400" b="0" i="1" noProof="0" dirty="0">
                          <a:solidFill>
                            <a:srgbClr val="00B0F0"/>
                          </a:solidFill>
                        </a:rPr>
                        <a:t>however</a:t>
                      </a:r>
                    </a:p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400" b="1" noProof="0" dirty="0">
                          <a:solidFill>
                            <a:srgbClr val="002060"/>
                          </a:solidFill>
                        </a:rPr>
                        <a:t>par </a:t>
                      </a:r>
                      <a:r>
                        <a:rPr lang="en-GB" sz="1400" b="1" noProof="0" dirty="0" err="1">
                          <a:solidFill>
                            <a:srgbClr val="002060"/>
                          </a:solidFill>
                        </a:rPr>
                        <a:t>contre</a:t>
                      </a:r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400" b="0" i="1" noProof="0" dirty="0">
                          <a:solidFill>
                            <a:srgbClr val="00B0F0"/>
                          </a:solidFill>
                        </a:rPr>
                        <a:t>on the contrary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n´aime pas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don´t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déteste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hate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il/elle n´aime pas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she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doesn´t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il/elle déteste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she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hates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Repeat</a:t>
                      </a:r>
                      <a:r>
                        <a:rPr lang="fr-FR" sz="1400" b="1" i="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2+3+4+5</a:t>
                      </a:r>
                      <a:endParaRPr lang="fr-FR" sz="1400" b="1" i="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fr-FR" sz="1400" b="1" noProof="0" dirty="0">
                          <a:solidFill>
                            <a:srgbClr val="002060"/>
                          </a:solidFill>
                        </a:rPr>
                        <a:t>ennuyeux </a:t>
                      </a:r>
                    </a:p>
                    <a:p>
                      <a:pPr algn="l"/>
                      <a:r>
                        <a:rPr lang="fr-FR" sz="1400" b="0" i="1" noProof="0" dirty="0" err="1">
                          <a:solidFill>
                            <a:srgbClr val="00B0F0"/>
                          </a:solidFill>
                        </a:rPr>
                        <a:t>boring</a:t>
                      </a:r>
                      <a:endParaRPr lang="fr-FR" sz="14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pPr algn="l"/>
                      <a:r>
                        <a:rPr lang="fr-FR" sz="1400" b="1" noProof="0" dirty="0">
                          <a:solidFill>
                            <a:srgbClr val="002060"/>
                          </a:solidFill>
                        </a:rPr>
                        <a:t>barbant</a:t>
                      </a:r>
                    </a:p>
                    <a:p>
                      <a:pPr algn="l"/>
                      <a:r>
                        <a:rPr lang="fr-FR" sz="1400" b="0" i="1" noProof="0" dirty="0" err="1">
                          <a:solidFill>
                            <a:srgbClr val="00B0F0"/>
                          </a:solidFill>
                        </a:rPr>
                        <a:t>boring</a:t>
                      </a:r>
                      <a:endParaRPr lang="fr-FR" sz="14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pPr algn="l"/>
                      <a:r>
                        <a:rPr lang="fr-FR" sz="1400" b="1" noProof="0" dirty="0">
                          <a:solidFill>
                            <a:srgbClr val="002060"/>
                          </a:solidFill>
                        </a:rPr>
                        <a:t>nul</a:t>
                      </a:r>
                    </a:p>
                    <a:p>
                      <a:pPr algn="l"/>
                      <a:r>
                        <a:rPr lang="fr-FR" sz="1400" b="0" i="1" noProof="0" dirty="0" err="1">
                          <a:solidFill>
                            <a:srgbClr val="00B0F0"/>
                          </a:solidFill>
                        </a:rPr>
                        <a:t>rubbish</a:t>
                      </a:r>
                      <a:endParaRPr lang="fr-FR" sz="14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pPr algn="l"/>
                      <a:r>
                        <a:rPr lang="fr-FR" sz="1400" b="1" noProof="0" dirty="0">
                          <a:solidFill>
                            <a:srgbClr val="002060"/>
                          </a:solidFill>
                        </a:rPr>
                        <a:t>inutile </a:t>
                      </a:r>
                    </a:p>
                    <a:p>
                      <a:pPr algn="l"/>
                      <a:r>
                        <a:rPr lang="fr-FR" sz="1400" b="0" i="1" noProof="0" dirty="0" err="1">
                          <a:solidFill>
                            <a:srgbClr val="00B0F0"/>
                          </a:solidFill>
                        </a:rPr>
                        <a:t>useless</a:t>
                      </a:r>
                      <a:endParaRPr lang="fr-FR" sz="14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pPr algn="l"/>
                      <a:r>
                        <a:rPr lang="fr-FR" sz="1400" b="1" noProof="0" dirty="0">
                          <a:solidFill>
                            <a:srgbClr val="002060"/>
                          </a:solidFill>
                        </a:rPr>
                        <a:t>difficile </a:t>
                      </a:r>
                    </a:p>
                    <a:p>
                      <a:pPr algn="l"/>
                      <a:r>
                        <a:rPr lang="fr-FR" sz="1400" b="0" i="1" noProof="0" dirty="0" err="1">
                          <a:solidFill>
                            <a:srgbClr val="00B0F0"/>
                          </a:solidFill>
                        </a:rPr>
                        <a:t>difficult</a:t>
                      </a:r>
                      <a:endParaRPr lang="fr-FR" sz="1400" b="0" i="1" noProof="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61152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matière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préférée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 favourite subject is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441155"/>
                  </a:ext>
                </a:extLst>
              </a:tr>
              <a:tr h="20381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a beaucoup de devoirs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have a lot of homework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/ la prof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sympa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teacher is nice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/ la prof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sévère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teacher is strict 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020995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9425" y="1653675"/>
            <a:ext cx="838200" cy="885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8792" y="1080951"/>
            <a:ext cx="949077" cy="95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03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48347"/>
              </p:ext>
            </p:extLst>
          </p:nvPr>
        </p:nvGraphicFramePr>
        <p:xfrm>
          <a:off x="0" y="1"/>
          <a:ext cx="12192001" cy="68623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460343">
                  <a:extLst>
                    <a:ext uri="{9D8B030D-6E8A-4147-A177-3AD203B41FA5}">
                      <a16:colId xmlns:a16="http://schemas.microsoft.com/office/drawing/2014/main" val="378365536"/>
                    </a:ext>
                  </a:extLst>
                </a:gridCol>
                <a:gridCol w="1348171">
                  <a:extLst>
                    <a:ext uri="{9D8B030D-6E8A-4147-A177-3AD203B41FA5}">
                      <a16:colId xmlns:a16="http://schemas.microsoft.com/office/drawing/2014/main" val="2976782263"/>
                    </a:ext>
                  </a:extLst>
                </a:gridCol>
                <a:gridCol w="496389">
                  <a:extLst>
                    <a:ext uri="{9D8B030D-6E8A-4147-A177-3AD203B41FA5}">
                      <a16:colId xmlns:a16="http://schemas.microsoft.com/office/drawing/2014/main" val="1902471985"/>
                    </a:ext>
                  </a:extLst>
                </a:gridCol>
                <a:gridCol w="1476103">
                  <a:extLst>
                    <a:ext uri="{9D8B030D-6E8A-4147-A177-3AD203B41FA5}">
                      <a16:colId xmlns:a16="http://schemas.microsoft.com/office/drawing/2014/main" val="3489151283"/>
                    </a:ext>
                  </a:extLst>
                </a:gridCol>
                <a:gridCol w="1397725">
                  <a:extLst>
                    <a:ext uri="{9D8B030D-6E8A-4147-A177-3AD203B41FA5}">
                      <a16:colId xmlns:a16="http://schemas.microsoft.com/office/drawing/2014/main" val="953321249"/>
                    </a:ext>
                  </a:extLst>
                </a:gridCol>
                <a:gridCol w="1254035">
                  <a:extLst>
                    <a:ext uri="{9D8B030D-6E8A-4147-A177-3AD203B41FA5}">
                      <a16:colId xmlns:a16="http://schemas.microsoft.com/office/drawing/2014/main" val="1939365554"/>
                    </a:ext>
                  </a:extLst>
                </a:gridCol>
                <a:gridCol w="1580605">
                  <a:extLst>
                    <a:ext uri="{9D8B030D-6E8A-4147-A177-3AD203B41FA5}">
                      <a16:colId xmlns:a16="http://schemas.microsoft.com/office/drawing/2014/main" val="2423002328"/>
                    </a:ext>
                  </a:extLst>
                </a:gridCol>
                <a:gridCol w="263446">
                  <a:extLst>
                    <a:ext uri="{9D8B030D-6E8A-4147-A177-3AD203B41FA5}">
                      <a16:colId xmlns:a16="http://schemas.microsoft.com/office/drawing/2014/main" val="3667154424"/>
                    </a:ext>
                  </a:extLst>
                </a:gridCol>
                <a:gridCol w="2092224">
                  <a:extLst>
                    <a:ext uri="{9D8B030D-6E8A-4147-A177-3AD203B41FA5}">
                      <a16:colId xmlns:a16="http://schemas.microsoft.com/office/drawing/2014/main" val="764961384"/>
                    </a:ext>
                  </a:extLst>
                </a:gridCol>
              </a:tblGrid>
              <a:tr h="431073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2.   Quelle heure est-il?   Qu’est-ce que tu as?     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time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is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it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have?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59865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 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967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 is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une heure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deux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trois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quarter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quatre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quater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4.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cinq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half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5.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six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twenty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6.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sept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quarter to 7.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huit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 to 8.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neuf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9.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dix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quarter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10.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onze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half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11.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douze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quarter to 12.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midday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minuit.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midnight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cinq.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dix .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et quart.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vingt.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et demie.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moins vingt.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moins </a:t>
                      </a: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quart.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moins dix.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dix. 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et quart.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et demie.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moins </a:t>
                      </a: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quart.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Le lundi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On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Mondays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Le mardi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On Tuesdays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Le mercredi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On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Wednesdays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Le jeudi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On Thursdays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Le vendredi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On Fridays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huit heures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neuf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dix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quarter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onze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twenty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midi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half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une heure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twenty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deux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quarter to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trois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 to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dix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et quart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vingt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et demie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moins vingt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moins le quart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moins dix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j´ai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have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 has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elle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she has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have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français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French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théâtre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drama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anglais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English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géographie/la géo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geography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musique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music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technologie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EPS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histoire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informatique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omputing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arts plastiques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maths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sciences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science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déjeuner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lunchtime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 récréation/ la récré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breaktime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3335" y="5786846"/>
            <a:ext cx="900887" cy="107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6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461047"/>
              </p:ext>
            </p:extLst>
          </p:nvPr>
        </p:nvGraphicFramePr>
        <p:xfrm>
          <a:off x="0" y="1"/>
          <a:ext cx="12191999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5394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78365536"/>
                    </a:ext>
                  </a:extLst>
                </a:gridCol>
                <a:gridCol w="1397726">
                  <a:extLst>
                    <a:ext uri="{9D8B030D-6E8A-4147-A177-3AD203B41FA5}">
                      <a16:colId xmlns:a16="http://schemas.microsoft.com/office/drawing/2014/main" val="2976782263"/>
                    </a:ext>
                  </a:extLst>
                </a:gridCol>
                <a:gridCol w="927463">
                  <a:extLst>
                    <a:ext uri="{9D8B030D-6E8A-4147-A177-3AD203B41FA5}">
                      <a16:colId xmlns:a16="http://schemas.microsoft.com/office/drawing/2014/main" val="1902471985"/>
                    </a:ext>
                  </a:extLst>
                </a:gridCol>
                <a:gridCol w="1293223">
                  <a:extLst>
                    <a:ext uri="{9D8B030D-6E8A-4147-A177-3AD203B41FA5}">
                      <a16:colId xmlns:a16="http://schemas.microsoft.com/office/drawing/2014/main" val="348915128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953321249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423002328"/>
                    </a:ext>
                  </a:extLst>
                </a:gridCol>
                <a:gridCol w="2050868">
                  <a:extLst>
                    <a:ext uri="{9D8B030D-6E8A-4147-A177-3AD203B41FA5}">
                      <a16:colId xmlns:a16="http://schemas.microsoft.com/office/drawing/2014/main" val="3667154424"/>
                    </a:ext>
                  </a:extLst>
                </a:gridCol>
                <a:gridCol w="1031966">
                  <a:extLst>
                    <a:ext uri="{9D8B030D-6E8A-4147-A177-3AD203B41FA5}">
                      <a16:colId xmlns:a16="http://schemas.microsoft.com/office/drawing/2014/main" val="764961384"/>
                    </a:ext>
                  </a:extLst>
                </a:gridCol>
                <a:gridCol w="1323702">
                  <a:extLst>
                    <a:ext uri="{9D8B030D-6E8A-4147-A177-3AD203B41FA5}">
                      <a16:colId xmlns:a16="http://schemas.microsoft.com/office/drawing/2014/main" val="1239125681"/>
                    </a:ext>
                  </a:extLst>
                </a:gridCol>
              </a:tblGrid>
              <a:tr h="598641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3.  Décris une  journée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au collège. </a:t>
                      </a:r>
                      <a:r>
                        <a:rPr lang="fr-FR" sz="1800" b="0" i="0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Describe</a:t>
                      </a:r>
                      <a:r>
                        <a:rPr lang="fr-FR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a </a:t>
                      </a:r>
                      <a:r>
                        <a:rPr lang="fr-FR" sz="1800" b="0" i="0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day</a:t>
                      </a:r>
                      <a:r>
                        <a:rPr lang="fr-FR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at </a:t>
                      </a:r>
                      <a:r>
                        <a:rPr lang="fr-FR" sz="1800" b="0" i="0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school</a:t>
                      </a:r>
                      <a:r>
                        <a:rPr lang="fr-FR" sz="1800" b="0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. 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86576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 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8727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have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have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deux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cours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lessons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trois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cours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 lessons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quatre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cours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lessons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matin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 the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morning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l’après-midi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 the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afternoon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j’étudie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study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étudie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study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huit matières.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eight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subjects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neuf matières.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nine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subjects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l"/>
                      <a:endParaRPr lang="fr-FR" sz="14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D’abord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Firstly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commence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start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bavarde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chat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rigole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have fun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joue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au foot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play football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joue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au tennis de table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play table tennis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mange à la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cantine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eat in the canteen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finit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cours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finish lessons</a:t>
                      </a:r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en-GB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neuf heures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9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o’clock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huit heures cinq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5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dix heures dix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10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deux </a:t>
                      </a: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heures et quart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quarter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two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onze heures vingt-cinq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25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douze heures et demie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12:30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une heure moins le quart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quarter to 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quatre heures moins cinq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5 to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matin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 the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morning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l’après-midi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 the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afternoon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récré…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 </a:t>
                      </a:r>
                      <a:r>
                        <a:rPr kumimoji="0" lang="fr-FR" sz="14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breaktime</a:t>
                      </a:r>
                      <a:endParaRPr kumimoji="0" lang="fr-FR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puis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ensuite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next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après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afterwards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finalement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Repeat</a:t>
                      </a:r>
                      <a:r>
                        <a:rPr lang="fr-FR" sz="1400" b="1" i="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7+8</a:t>
                      </a:r>
                      <a:endParaRPr lang="fr-FR" sz="1400" b="1" i="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sz="1400" b="0" i="1" noProof="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584" y="4876391"/>
            <a:ext cx="1343693" cy="140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064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E0D2AB42E77A4D84BE2DD6D05212EE" ma:contentTypeVersion="12" ma:contentTypeDescription="Create a new document." ma:contentTypeScope="" ma:versionID="6ce3580611a98063e1b982c10a8d4899">
  <xsd:schema xmlns:xsd="http://www.w3.org/2001/XMLSchema" xmlns:xs="http://www.w3.org/2001/XMLSchema" xmlns:p="http://schemas.microsoft.com/office/2006/metadata/properties" xmlns:ns3="39f316ac-aaf5-4e2e-a738-5959585ebd54" xmlns:ns4="ab5792e2-7a20-434d-b2c8-f6c424745da8" targetNamespace="http://schemas.microsoft.com/office/2006/metadata/properties" ma:root="true" ma:fieldsID="0fb2ca46268dcf17957317634adb8574" ns3:_="" ns4:_="">
    <xsd:import namespace="39f316ac-aaf5-4e2e-a738-5959585ebd54"/>
    <xsd:import namespace="ab5792e2-7a20-434d-b2c8-f6c424745d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316ac-aaf5-4e2e-a738-5959585ebd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792e2-7a20-434d-b2c8-f6c424745da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D65B18-9B4F-44F8-B9DD-8F119AB720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F83E8E-D027-4036-AB87-3F54124BDE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f316ac-aaf5-4e2e-a738-5959585ebd54"/>
    <ds:schemaRef ds:uri="ab5792e2-7a20-434d-b2c8-f6c424745d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FE4BD8-BD29-408F-9C40-A94B4A4CBD12}">
  <ds:schemaRefs>
    <ds:schemaRef ds:uri="http://purl.org/dc/terms/"/>
    <ds:schemaRef ds:uri="ab5792e2-7a20-434d-b2c8-f6c424745da8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39f316ac-aaf5-4e2e-a738-5959585ebd54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737</Words>
  <Application>Microsoft Office PowerPoint</Application>
  <PresentationFormat>Widescreen</PresentationFormat>
  <Paragraphs>388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Jones</dc:creator>
  <cp:lastModifiedBy>Natasha Tate</cp:lastModifiedBy>
  <cp:revision>78</cp:revision>
  <dcterms:created xsi:type="dcterms:W3CDTF">2021-01-08T13:31:16Z</dcterms:created>
  <dcterms:modified xsi:type="dcterms:W3CDTF">2022-11-21T20:23:03Z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0x010100E1E0D2AB42E77A4D84BE2DD6D05212EE</vt:lpwstr>
  </property>
</Properties>
</file>