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6"/>
  </p:notesMasterIdLst>
  <p:sldIdLst>
    <p:sldId id="269" r:id="rId2"/>
    <p:sldId id="264" r:id="rId3"/>
    <p:sldId id="270" r:id="rId4"/>
    <p:sldId id="272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2997EEB-70AE-44EB-9F24-31B8EF65EB52}">
          <p14:sldIdLst/>
        </p14:section>
        <p14:section name="Untitled Section" id="{DD345D3C-397D-4812-8442-823CBC6A512A}">
          <p14:sldIdLst>
            <p14:sldId id="269"/>
            <p14:sldId id="264"/>
            <p14:sldId id="270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343" autoAdjust="0"/>
  </p:normalViewPr>
  <p:slideViewPr>
    <p:cSldViewPr snapToGrid="0" showGuides="1">
      <p:cViewPr varScale="1">
        <p:scale>
          <a:sx n="73" d="100"/>
          <a:sy n="73" d="100"/>
        </p:scale>
        <p:origin x="1134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3308C-0191-4113-9A63-CA04542A16A5}" type="datetimeFigureOut">
              <a:rPr lang="en-GB" smtClean="0"/>
              <a:t>02/10/2022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84E5B-22D8-43B6-AFB6-236E30CD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682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626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379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4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3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02/10/2022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480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02/10/2022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47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02/10/2022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95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02/10/2022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290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02/10/2022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539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02/10/2022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46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02/10/2022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267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02/10/2022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9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02/10/2022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9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02/10/2022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741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02/10/2022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41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1C2EB-DD1F-48B8-91EE-DC2866B95549}" type="datetimeFigureOut">
              <a:rPr lang="es-ES" smtClean="0"/>
              <a:t>02/10/2022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891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421792"/>
              </p:ext>
            </p:extLst>
          </p:nvPr>
        </p:nvGraphicFramePr>
        <p:xfrm>
          <a:off x="1" y="3"/>
          <a:ext cx="9998768" cy="68046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4551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526212">
                  <a:extLst>
                    <a:ext uri="{9D8B030D-6E8A-4147-A177-3AD203B41FA5}">
                      <a16:colId xmlns:a16="http://schemas.microsoft.com/office/drawing/2014/main" val="1188402714"/>
                    </a:ext>
                  </a:extLst>
                </a:gridCol>
                <a:gridCol w="1260763">
                  <a:extLst>
                    <a:ext uri="{9D8B030D-6E8A-4147-A177-3AD203B41FA5}">
                      <a16:colId xmlns:a16="http://schemas.microsoft.com/office/drawing/2014/main" val="1712758756"/>
                    </a:ext>
                  </a:extLst>
                </a:gridCol>
                <a:gridCol w="568037">
                  <a:extLst>
                    <a:ext uri="{9D8B030D-6E8A-4147-A177-3AD203B41FA5}">
                      <a16:colId xmlns:a16="http://schemas.microsoft.com/office/drawing/2014/main" val="2976782263"/>
                    </a:ext>
                  </a:extLst>
                </a:gridCol>
                <a:gridCol w="692727">
                  <a:extLst>
                    <a:ext uri="{9D8B030D-6E8A-4147-A177-3AD203B41FA5}">
                      <a16:colId xmlns:a16="http://schemas.microsoft.com/office/drawing/2014/main" val="2159993713"/>
                    </a:ext>
                  </a:extLst>
                </a:gridCol>
                <a:gridCol w="581891">
                  <a:extLst>
                    <a:ext uri="{9D8B030D-6E8A-4147-A177-3AD203B41FA5}">
                      <a16:colId xmlns:a16="http://schemas.microsoft.com/office/drawing/2014/main" val="58372714"/>
                    </a:ext>
                  </a:extLst>
                </a:gridCol>
                <a:gridCol w="845128">
                  <a:extLst>
                    <a:ext uri="{9D8B030D-6E8A-4147-A177-3AD203B41FA5}">
                      <a16:colId xmlns:a16="http://schemas.microsoft.com/office/drawing/2014/main" val="4232710877"/>
                    </a:ext>
                  </a:extLst>
                </a:gridCol>
                <a:gridCol w="997528">
                  <a:extLst>
                    <a:ext uri="{9D8B030D-6E8A-4147-A177-3AD203B41FA5}">
                      <a16:colId xmlns:a16="http://schemas.microsoft.com/office/drawing/2014/main" val="1902471985"/>
                    </a:ext>
                  </a:extLst>
                </a:gridCol>
                <a:gridCol w="633095">
                  <a:extLst>
                    <a:ext uri="{9D8B030D-6E8A-4147-A177-3AD203B41FA5}">
                      <a16:colId xmlns:a16="http://schemas.microsoft.com/office/drawing/2014/main" val="3489151283"/>
                    </a:ext>
                  </a:extLst>
                </a:gridCol>
                <a:gridCol w="526472">
                  <a:extLst>
                    <a:ext uri="{9D8B030D-6E8A-4147-A177-3AD203B41FA5}">
                      <a16:colId xmlns:a16="http://schemas.microsoft.com/office/drawing/2014/main" val="764961384"/>
                    </a:ext>
                  </a:extLst>
                </a:gridCol>
                <a:gridCol w="665019">
                  <a:extLst>
                    <a:ext uri="{9D8B030D-6E8A-4147-A177-3AD203B41FA5}">
                      <a16:colId xmlns:a16="http://schemas.microsoft.com/office/drawing/2014/main" val="2287334472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1798192739"/>
                    </a:ext>
                  </a:extLst>
                </a:gridCol>
              </a:tblGrid>
              <a:tr h="484941">
                <a:tc gridSpan="12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fr-FR" sz="1500" b="1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Comment tu t’appelles?   </a:t>
                      </a:r>
                      <a:r>
                        <a:rPr lang="fr-FR" sz="1500" b="0" i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5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500" b="0" i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is</a:t>
                      </a:r>
                      <a:r>
                        <a:rPr lang="fr-FR" sz="15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500" b="0" i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your</a:t>
                      </a:r>
                      <a:r>
                        <a:rPr lang="fr-FR" sz="15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500" b="0" i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name</a:t>
                      </a:r>
                      <a:r>
                        <a:rPr lang="fr-FR" sz="15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500" b="1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fr-FR" sz="1500" b="1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Comment ça</a:t>
                      </a:r>
                      <a:r>
                        <a:rPr lang="fr-FR" sz="1500" b="1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s’écrit</a:t>
                      </a:r>
                      <a:r>
                        <a:rPr lang="fr-FR" sz="1500" b="1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?   </a:t>
                      </a:r>
                      <a:r>
                        <a:rPr lang="fr-FR" sz="15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How </a:t>
                      </a:r>
                      <a:r>
                        <a:rPr lang="fr-FR" sz="1500" b="0" i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is</a:t>
                      </a:r>
                      <a:r>
                        <a:rPr lang="fr-FR" sz="15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500" b="0" i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it</a:t>
                      </a:r>
                      <a:r>
                        <a:rPr lang="fr-FR" sz="1500" b="0" i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500" b="0" i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spelled</a:t>
                      </a:r>
                      <a:r>
                        <a:rPr lang="fr-FR" sz="15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fr-FR" sz="15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fr-FR" sz="15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fr-FR" sz="15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13628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fr-FR" sz="1400" b="0" i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1400" b="0" i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30871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Bonjour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Hello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Salut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Hi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b="1" kern="12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comment t’appelles-tu?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what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is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your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name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comment</a:t>
                      </a:r>
                      <a:r>
                        <a:rPr lang="fr-FR" sz="12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s’</a:t>
                      </a:r>
                      <a:r>
                        <a:rPr lang="fr-FR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appelle- il?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what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is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your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name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comment s’appelle-elle?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what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is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your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name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noProof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 m’ appelle …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name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is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noProof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Il</a:t>
                      </a:r>
                      <a:r>
                        <a:rPr lang="fr-FR" sz="1200" b="1" baseline="0" noProof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</a:t>
                      </a:r>
                      <a:r>
                        <a:rPr lang="fr-FR" sz="1200" b="1" noProof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’ appelle …</a:t>
                      </a:r>
                      <a:endParaRPr lang="fr-FR" sz="1200" b="1" baseline="0" noProof="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His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name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is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noProof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Elle m’ appelle …</a:t>
                      </a:r>
                      <a:endParaRPr lang="fr-FR" sz="1200" b="1" baseline="0" noProof="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Her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name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is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…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l"/>
                      <a:r>
                        <a:rPr lang="fr-FR" sz="1200" b="1" i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Comment ça s’écrit?</a:t>
                      </a:r>
                    </a:p>
                    <a:p>
                      <a:pPr lvl="0" algn="l"/>
                      <a:r>
                        <a:rPr lang="fr-FR" sz="1200" b="0" i="1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How </a:t>
                      </a:r>
                      <a:r>
                        <a:rPr lang="fr-FR" sz="1200" b="0" i="1" dirty="0" err="1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lang="fr-FR" sz="1200" b="0" i="1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200" b="0" i="1" dirty="0" err="1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</a:t>
                      </a:r>
                      <a:r>
                        <a:rPr lang="fr-FR" sz="1200" b="0" i="1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200" b="0" i="1" dirty="0" err="1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spelled</a:t>
                      </a:r>
                      <a:r>
                        <a:rPr lang="fr-FR" sz="1200" b="0" i="1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noProof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Ça s’écrit …</a:t>
                      </a:r>
                      <a:endParaRPr lang="fr-FR" sz="1200" b="1" baseline="0" noProof="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It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is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spelled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…</a:t>
                      </a:r>
                    </a:p>
                  </a:txBody>
                  <a:tcPr marL="74295" marR="74295" marT="37148" marB="3714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</a:t>
                      </a:r>
                    </a:p>
                    <a:p>
                      <a:pPr algn="l"/>
                      <a:r>
                        <a:rPr lang="fr-FR" sz="1200" b="0" i="1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ah</a:t>
                      </a: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</a:t>
                      </a: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bay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</a:t>
                      </a:r>
                      <a:endParaRPr lang="fr-FR" sz="1200" b="0" i="0" kern="12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say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day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</a:t>
                      </a: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ugh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eff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zhey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</a:t>
                      </a: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ash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ee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zhee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</a:t>
                      </a:r>
                    </a:p>
                    <a:p>
                      <a:pPr algn="l"/>
                      <a:r>
                        <a:rPr lang="fr-FR" sz="1200" b="0" i="1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ka</a:t>
                      </a: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el</a:t>
                      </a: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em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en</a:t>
                      </a: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</a:t>
                      </a:r>
                    </a:p>
                    <a:p>
                      <a:pPr algn="l"/>
                      <a:r>
                        <a:rPr lang="fr-FR" sz="1200" b="0" i="1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oh</a:t>
                      </a: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pay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q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koo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</a:t>
                      </a: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err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ess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tay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oo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</a:t>
                      </a: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vay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doo</a:t>
                      </a:r>
                      <a:r>
                        <a:rPr lang="fr-FR" sz="1200" b="0" i="1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bl</a:t>
                      </a:r>
                      <a:r>
                        <a:rPr lang="fr-FR" sz="12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vay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x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iks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</a:t>
                      </a:r>
                    </a:p>
                    <a:p>
                      <a:pPr algn="l"/>
                      <a:r>
                        <a:rPr lang="fr-FR" sz="12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ee</a:t>
                      </a:r>
                      <a:r>
                        <a:rPr lang="fr-FR" sz="1200" b="0" i="1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-grec</a:t>
                      </a:r>
                    </a:p>
                    <a:p>
                      <a:pPr algn="l"/>
                      <a:r>
                        <a:rPr lang="fr-FR" sz="1200" b="1" i="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z</a:t>
                      </a:r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200" b="0" i="1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zed</a:t>
                      </a: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  <a:tr h="515254">
                <a:tc gridSpan="12">
                  <a:txBody>
                    <a:bodyPr/>
                    <a:lstStyle/>
                    <a:p>
                      <a:pPr algn="l"/>
                      <a:r>
                        <a:rPr lang="fr-FR" sz="1500" b="1" i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         Ça va</a:t>
                      </a:r>
                      <a:r>
                        <a:rPr lang="fr-FR" sz="1500" b="1" i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?   </a:t>
                      </a:r>
                      <a:r>
                        <a:rPr lang="fr-FR" sz="15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Are</a:t>
                      </a:r>
                      <a:r>
                        <a:rPr lang="fr-FR" sz="1500" b="0" i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500" b="0" i="1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500" b="0" i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500" b="0" i="1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well</a:t>
                      </a:r>
                      <a:r>
                        <a:rPr lang="fr-FR" sz="1500" b="0" i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  <a:endParaRPr kumimoji="0" lang="fr-FR" sz="15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pPr algn="l"/>
                      <a:endParaRPr lang="fr-FR" sz="1200" b="0" i="1" kern="1200" dirty="0" smtClean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algn="l"/>
                      <a:endParaRPr lang="fr-FR" sz="12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pPr lvl="0" algn="l"/>
                      <a:endParaRPr lang="fr-FR" sz="12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16556590"/>
                  </a:ext>
                </a:extLst>
              </a:tr>
              <a:tr h="27636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 2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GB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9975"/>
                  </a:ext>
                </a:extLst>
              </a:tr>
              <a:tr h="2059907">
                <a:tc gridSpan="2">
                  <a:txBody>
                    <a:bodyPr/>
                    <a:lstStyle/>
                    <a:p>
                      <a:pPr lvl="0" algn="l"/>
                      <a:r>
                        <a:rPr lang="fr-FR" sz="1200" b="1" i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Ça va?</a:t>
                      </a:r>
                    </a:p>
                    <a:p>
                      <a:pPr lvl="0" algn="l"/>
                      <a:r>
                        <a:rPr lang="fr-FR" sz="1200" b="0" i="1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Are </a:t>
                      </a:r>
                      <a:r>
                        <a:rPr lang="fr-FR" sz="1200" b="0" i="1" dirty="0" err="1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</a:t>
                      </a:r>
                      <a:r>
                        <a:rPr lang="fr-FR" sz="1200" b="0" i="1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200" b="0" i="1" dirty="0" err="1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well</a:t>
                      </a:r>
                      <a:r>
                        <a:rPr lang="fr-FR" sz="1200" b="0" i="1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noProof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Oui ça va très bien.</a:t>
                      </a:r>
                      <a:endParaRPr lang="fr-FR" sz="1200" b="1" baseline="0" noProof="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Yes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I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am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very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well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Oui ça va bien.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Yes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I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am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well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algn="l"/>
                      <a:r>
                        <a:rPr lang="fr-FR" sz="1200" b="1" noProof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 mal.</a:t>
                      </a:r>
                      <a:endParaRPr lang="fr-FR" sz="1200" b="1" baseline="0" noProof="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bad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algn="l"/>
                      <a:r>
                        <a:rPr lang="fr-FR" sz="1200" b="1" noProof="0" dirty="0" smtClean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 ça ne va pas.</a:t>
                      </a:r>
                      <a:endParaRPr lang="fr-FR" sz="1200" b="1" baseline="0" noProof="0" dirty="0" smtClean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No, I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am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not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well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Au revoir.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Goodbye.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À plus.</a:t>
                      </a: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See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you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later</a:t>
                      </a:r>
                      <a:r>
                        <a:rPr kumimoji="0" lang="fr-FR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GB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13037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6057" y="4741850"/>
            <a:ext cx="5622712" cy="206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82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982990"/>
              </p:ext>
            </p:extLst>
          </p:nvPr>
        </p:nvGraphicFramePr>
        <p:xfrm>
          <a:off x="0" y="0"/>
          <a:ext cx="9905999" cy="67410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6321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109022">
                  <a:extLst>
                    <a:ext uri="{9D8B030D-6E8A-4147-A177-3AD203B41FA5}">
                      <a16:colId xmlns:a16="http://schemas.microsoft.com/office/drawing/2014/main" val="1188402714"/>
                    </a:ext>
                  </a:extLst>
                </a:gridCol>
                <a:gridCol w="1264645">
                  <a:extLst>
                    <a:ext uri="{9D8B030D-6E8A-4147-A177-3AD203B41FA5}">
                      <a16:colId xmlns:a16="http://schemas.microsoft.com/office/drawing/2014/main" val="2976782263"/>
                    </a:ext>
                  </a:extLst>
                </a:gridCol>
                <a:gridCol w="413618">
                  <a:extLst>
                    <a:ext uri="{9D8B030D-6E8A-4147-A177-3AD203B41FA5}">
                      <a16:colId xmlns:a16="http://schemas.microsoft.com/office/drawing/2014/main" val="1902471985"/>
                    </a:ext>
                  </a:extLst>
                </a:gridCol>
                <a:gridCol w="2131727">
                  <a:extLst>
                    <a:ext uri="{9D8B030D-6E8A-4147-A177-3AD203B41FA5}">
                      <a16:colId xmlns:a16="http://schemas.microsoft.com/office/drawing/2014/main" val="3489151283"/>
                    </a:ext>
                  </a:extLst>
                </a:gridCol>
                <a:gridCol w="737521">
                  <a:extLst>
                    <a:ext uri="{9D8B030D-6E8A-4147-A177-3AD203B41FA5}">
                      <a16:colId xmlns:a16="http://schemas.microsoft.com/office/drawing/2014/main" val="1502792254"/>
                    </a:ext>
                  </a:extLst>
                </a:gridCol>
                <a:gridCol w="1020060">
                  <a:extLst>
                    <a:ext uri="{9D8B030D-6E8A-4147-A177-3AD203B41FA5}">
                      <a16:colId xmlns:a16="http://schemas.microsoft.com/office/drawing/2014/main" val="2308322400"/>
                    </a:ext>
                  </a:extLst>
                </a:gridCol>
                <a:gridCol w="1121543">
                  <a:extLst>
                    <a:ext uri="{9D8B030D-6E8A-4147-A177-3AD203B41FA5}">
                      <a16:colId xmlns:a16="http://schemas.microsoft.com/office/drawing/2014/main" val="4235280689"/>
                    </a:ext>
                  </a:extLst>
                </a:gridCol>
                <a:gridCol w="921759">
                  <a:extLst>
                    <a:ext uri="{9D8B030D-6E8A-4147-A177-3AD203B41FA5}">
                      <a16:colId xmlns:a16="http://schemas.microsoft.com/office/drawing/2014/main" val="1519342062"/>
                    </a:ext>
                  </a:extLst>
                </a:gridCol>
                <a:gridCol w="199783">
                  <a:extLst>
                    <a:ext uri="{9D8B030D-6E8A-4147-A177-3AD203B41FA5}">
                      <a16:colId xmlns:a16="http://schemas.microsoft.com/office/drawing/2014/main" val="764961384"/>
                    </a:ext>
                  </a:extLst>
                </a:gridCol>
              </a:tblGrid>
              <a:tr h="718865">
                <a:tc gridSpan="9">
                  <a:txBody>
                    <a:bodyPr/>
                    <a:lstStyle/>
                    <a:p>
                      <a:pPr algn="l"/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3.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Quel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âge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as-tu ?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How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old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are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?  </a:t>
                      </a:r>
                    </a:p>
                    <a:p>
                      <a:pPr algn="l"/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4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.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Quelle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est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la date de ton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anniversaire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?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When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is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your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+mj-lt"/>
                        </a:rPr>
                        <a:t>birthday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? </a:t>
                      </a:r>
                      <a:endParaRPr lang="es-E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fr-FR" sz="15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403353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7148" marB="3714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7148" marB="37148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74295" marR="74295" marT="37148" marB="37148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6187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1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J´ai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0" i="1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r>
                        <a:rPr lang="es-ES" sz="1100" b="0" i="1" baseline="0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am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100" b="1" baseline="0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s-ES" sz="1100" b="1" dirty="0" err="1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Il</a:t>
                      </a:r>
                      <a:r>
                        <a:rPr lang="es-ES" sz="1100" b="1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a</a:t>
                      </a:r>
                    </a:p>
                    <a:p>
                      <a:r>
                        <a:rPr lang="es-ES" sz="1100" b="0" i="1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He </a:t>
                      </a:r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s-ES" sz="1100" b="1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s-ES" sz="1100" b="1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s-ES" sz="1100" b="1" dirty="0" smtClean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s-ES" sz="1100" b="1" dirty="0" smtClean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Elle a</a:t>
                      </a:r>
                    </a:p>
                    <a:p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She</a:t>
                      </a:r>
                      <a:r>
                        <a:rPr lang="es-ES" sz="1100" b="0" i="1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100" b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100" b="0" i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fr-FR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un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one</a:t>
                      </a:r>
                      <a:r>
                        <a:rPr lang="es-ES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deux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two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trois</a:t>
                      </a:r>
                      <a:r>
                        <a:rPr lang="es-ES" sz="11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three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quatre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four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cinq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five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six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six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sept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seven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huit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eight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neuf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nine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dix </a:t>
                      </a:r>
                      <a:r>
                        <a:rPr lang="es-ES" sz="1100" b="1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ten</a:t>
                      </a:r>
                    </a:p>
                    <a:p>
                      <a:pPr algn="l"/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onze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eleven</a:t>
                      </a: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douze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twelve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treize</a:t>
                      </a:r>
                      <a:r>
                        <a:rPr lang="es-ES" sz="11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thirteen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quatorze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fourteen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quinze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fifteen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seize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sixteen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dix-sept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seventeen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dix-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huit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eighteen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dix-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neuf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nineteen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vingt </a:t>
                      </a:r>
                      <a:r>
                        <a:rPr lang="es-ES" sz="1100" b="1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ans</a:t>
                      </a:r>
                      <a:endParaRPr lang="es-ES" sz="1100" b="1" dirty="0" smtClean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twenty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vingt</a:t>
                      </a:r>
                      <a:r>
                        <a:rPr lang="es-ES" sz="11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-et-un </a:t>
                      </a:r>
                      <a:r>
                        <a:rPr lang="es-ES" sz="1100" b="1" dirty="0" err="1" smtClean="0">
                          <a:solidFill>
                            <a:srgbClr val="002060"/>
                          </a:solidFill>
                          <a:latin typeface="+mn-lt"/>
                        </a:rPr>
                        <a:t>ans</a:t>
                      </a:r>
                      <a:r>
                        <a:rPr lang="es-ES" sz="11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twenty</a:t>
                      </a:r>
                      <a:r>
                        <a:rPr lang="es-ES" sz="1100" b="0" baseline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0" baseline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one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100" b="1" i="1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Mon</a:t>
                      </a:r>
                      <a:r>
                        <a:rPr lang="es-ES" sz="11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anniversaire</a:t>
                      </a:r>
                      <a:r>
                        <a:rPr lang="es-ES" sz="11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baseline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c’est</a:t>
                      </a:r>
                      <a:r>
                        <a:rPr lang="es-ES" sz="11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le</a:t>
                      </a:r>
                    </a:p>
                    <a:p>
                      <a:pPr algn="l"/>
                      <a:r>
                        <a:rPr lang="es-ES" sz="1100" b="0" i="1" baseline="0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baseline="0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birthday</a:t>
                      </a:r>
                      <a:r>
                        <a:rPr lang="es-ES" sz="1100" b="0" i="1" baseline="0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lang="es-ES" sz="1100" b="0" i="1" baseline="0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on</a:t>
                      </a:r>
                      <a:r>
                        <a:rPr lang="es-ES" sz="1100" b="0" i="1" baseline="0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l"/>
                      <a:endParaRPr lang="fr-FR" sz="1100" b="0" i="1" dirty="0" smtClean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Son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anniversaire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c’est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His</a:t>
                      </a:r>
                      <a:r>
                        <a:rPr lang="es-ES" sz="1100" b="0" i="1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</a:t>
                      </a:r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her</a:t>
                      </a:r>
                      <a:r>
                        <a:rPr lang="es-ES" sz="1100" b="0" i="1" baseline="0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birthday</a:t>
                      </a:r>
                      <a:r>
                        <a:rPr lang="es-ES" sz="1100" b="0" i="1" baseline="0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lang="es-ES" sz="1100" b="0" i="1" baseline="0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on</a:t>
                      </a:r>
                      <a:r>
                        <a:rPr lang="es-ES" sz="1100" b="0" i="1" baseline="0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premier</a:t>
                      </a: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first</a:t>
                      </a:r>
                      <a:r>
                        <a:rPr lang="es-ES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deux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second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trois</a:t>
                      </a:r>
                      <a:r>
                        <a:rPr lang="es-ES" sz="11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third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quatre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fourth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cinq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fifth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six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sixth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sept </a:t>
                      </a: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seventh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huit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eighth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neuf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ninth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dix</a:t>
                      </a: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tenth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onze </a:t>
                      </a: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eleventh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douze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twelveth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treize</a:t>
                      </a:r>
                      <a:r>
                        <a:rPr lang="es-ES" sz="11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thirteenth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quatorze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fourteenth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quinze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fifteenth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seize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sixteenth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dix-sept </a:t>
                      </a: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seventeenth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dix-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huit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eighteenth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dix-</a:t>
                      </a:r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neuf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nineteenth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vingt</a:t>
                      </a: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twentieth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vingt-et-un  </a:t>
                      </a: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twenty</a:t>
                      </a:r>
                      <a:r>
                        <a:rPr lang="es-ES" sz="1100" b="0" baseline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0" baseline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first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vingt-deux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twenty</a:t>
                      </a:r>
                      <a:r>
                        <a:rPr lang="es-ES" sz="1100" b="0" i="1" baseline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0" i="1" baseline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second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vingt-trois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twenty</a:t>
                      </a:r>
                      <a:r>
                        <a:rPr lang="es-ES" sz="1100" b="0" i="1" baseline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0" i="1" baseline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third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vingt-quatre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twenty</a:t>
                      </a:r>
                      <a:r>
                        <a:rPr lang="es-ES" sz="1100" b="0" i="1" baseline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0" i="1" baseline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fourth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vingt-cinq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twenty</a:t>
                      </a:r>
                      <a:r>
                        <a:rPr lang="es-ES" sz="1100" b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fifth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vingt-six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twenty</a:t>
                      </a:r>
                      <a:r>
                        <a:rPr lang="es-ES" sz="1100" b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sixth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vingt</a:t>
                      </a:r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-sept</a:t>
                      </a: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twenty</a:t>
                      </a:r>
                      <a:r>
                        <a:rPr lang="es-ES" sz="1100" b="0" baseline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0" baseline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seventh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vingt-huit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twenty</a:t>
                      </a:r>
                      <a:r>
                        <a:rPr lang="es-ES" sz="1100" b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eighth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vingt-neuf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twenty</a:t>
                      </a:r>
                      <a:r>
                        <a:rPr lang="es-ES" sz="1100" b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ninth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trente</a:t>
                      </a: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thirtieth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s-ES" sz="1100" b="1" dirty="0" smtClean="0">
                          <a:solidFill>
                            <a:srgbClr val="002060"/>
                          </a:solidFill>
                          <a:latin typeface="+mn-lt"/>
                        </a:rPr>
                        <a:t>trente-et-un</a:t>
                      </a:r>
                    </a:p>
                    <a:p>
                      <a:pPr algn="l"/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thirty</a:t>
                      </a:r>
                      <a:r>
                        <a:rPr lang="es-ES" sz="1100" b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es-ES" sz="1100" b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first</a:t>
                      </a: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janvier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0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January</a:t>
                      </a:r>
                      <a:endParaRPr lang="es-ES" sz="1100" b="0" i="0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février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February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mars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March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avril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April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mai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May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juin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June</a:t>
                      </a: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juillet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July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août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August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septembre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Septembre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octobre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October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novembre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November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décembre</a:t>
                      </a:r>
                      <a:endParaRPr lang="es-ES" sz="11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dirty="0" err="1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December</a:t>
                      </a:r>
                      <a:endParaRPr lang="es-ES" sz="1100" b="0" i="1" dirty="0" smtClean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74295" marR="74295" marT="37148" marB="37148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6691" y="4550364"/>
            <a:ext cx="2049043" cy="19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78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438426"/>
              </p:ext>
            </p:extLst>
          </p:nvPr>
        </p:nvGraphicFramePr>
        <p:xfrm>
          <a:off x="-2" y="0"/>
          <a:ext cx="9906001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9093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720436">
                  <a:extLst>
                    <a:ext uri="{9D8B030D-6E8A-4147-A177-3AD203B41FA5}">
                      <a16:colId xmlns:a16="http://schemas.microsoft.com/office/drawing/2014/main" val="37836553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8840271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190282602"/>
                    </a:ext>
                  </a:extLst>
                </a:gridCol>
                <a:gridCol w="526473">
                  <a:extLst>
                    <a:ext uri="{9D8B030D-6E8A-4147-A177-3AD203B41FA5}">
                      <a16:colId xmlns:a16="http://schemas.microsoft.com/office/drawing/2014/main" val="2976782263"/>
                    </a:ext>
                  </a:extLst>
                </a:gridCol>
                <a:gridCol w="734291">
                  <a:extLst>
                    <a:ext uri="{9D8B030D-6E8A-4147-A177-3AD203B41FA5}">
                      <a16:colId xmlns:a16="http://schemas.microsoft.com/office/drawing/2014/main" val="1902471985"/>
                    </a:ext>
                  </a:extLst>
                </a:gridCol>
                <a:gridCol w="512618">
                  <a:extLst>
                    <a:ext uri="{9D8B030D-6E8A-4147-A177-3AD203B41FA5}">
                      <a16:colId xmlns:a16="http://schemas.microsoft.com/office/drawing/2014/main" val="3489151283"/>
                    </a:ext>
                  </a:extLst>
                </a:gridCol>
                <a:gridCol w="817418">
                  <a:extLst>
                    <a:ext uri="{9D8B030D-6E8A-4147-A177-3AD203B41FA5}">
                      <a16:colId xmlns:a16="http://schemas.microsoft.com/office/drawing/2014/main" val="3681541427"/>
                    </a:ext>
                  </a:extLst>
                </a:gridCol>
                <a:gridCol w="1316182">
                  <a:extLst>
                    <a:ext uri="{9D8B030D-6E8A-4147-A177-3AD203B41FA5}">
                      <a16:colId xmlns:a16="http://schemas.microsoft.com/office/drawing/2014/main" val="856177467"/>
                    </a:ext>
                  </a:extLst>
                </a:gridCol>
                <a:gridCol w="1143619">
                  <a:extLst>
                    <a:ext uri="{9D8B030D-6E8A-4147-A177-3AD203B41FA5}">
                      <a16:colId xmlns:a16="http://schemas.microsoft.com/office/drawing/2014/main" val="4178251152"/>
                    </a:ext>
                  </a:extLst>
                </a:gridCol>
                <a:gridCol w="200271">
                  <a:extLst>
                    <a:ext uri="{9D8B030D-6E8A-4147-A177-3AD203B41FA5}">
                      <a16:colId xmlns:a16="http://schemas.microsoft.com/office/drawing/2014/main" val="764961384"/>
                    </a:ext>
                  </a:extLst>
                </a:gridCol>
              </a:tblGrid>
              <a:tr h="554089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   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Qu’est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-ce que tu as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dans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ton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sac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What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do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have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bag?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   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Qu’est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-ce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qu’il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y a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dans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classe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 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What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there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class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  <a:endParaRPr lang="es-ES" sz="1500" b="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fr-FR" sz="15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7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74295" marR="74295" marT="37148" marB="37148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2778177">
                <a:tc>
                  <a:txBody>
                    <a:bodyPr/>
                    <a:lstStyle/>
                    <a:p>
                      <a:pPr algn="l"/>
                      <a:r>
                        <a:rPr lang="fr-FR" sz="1100" b="1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Dans mon sac</a:t>
                      </a:r>
                      <a:endParaRPr lang="fr-FR" sz="1100" b="1" baseline="0" noProof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sz="1100" b="0" baseline="0" noProof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In </a:t>
                      </a:r>
                      <a:r>
                        <a:rPr lang="fr-FR" sz="1100" b="0" baseline="0" noProof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my</a:t>
                      </a:r>
                      <a:r>
                        <a:rPr lang="fr-FR" sz="1100" b="0" baseline="0" noProof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bag</a:t>
                      </a:r>
                      <a:endParaRPr lang="fr-FR" sz="1100" b="1" baseline="0" noProof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1" baseline="0" noProof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100" b="1" i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b="1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en-US" sz="11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a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</a:t>
                      </a: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is/ there are</a:t>
                      </a:r>
                      <a:endParaRPr lang="en-US" sz="1100" b="0" i="1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 rowSpan="2">
                  <a:txBody>
                    <a:bodyPr/>
                    <a:lstStyle/>
                    <a:p>
                      <a:pPr lvl="0" algn="l"/>
                      <a:r>
                        <a:rPr lang="fr-FR" sz="11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un crayon</a:t>
                      </a:r>
                    </a:p>
                    <a:p>
                      <a:pPr lvl="0" algn="l"/>
                      <a:r>
                        <a:rPr lang="fr-FR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a </a:t>
                      </a:r>
                      <a:r>
                        <a:rPr lang="fr-FR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pencil</a:t>
                      </a:r>
                      <a:endParaRPr lang="fr-FR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lvl="0" algn="l"/>
                      <a:r>
                        <a:rPr lang="fr-FR" sz="11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un feutre</a:t>
                      </a:r>
                    </a:p>
                    <a:p>
                      <a:pPr lvl="0" algn="l"/>
                      <a:r>
                        <a:rPr lang="fr-FR" sz="1100" b="1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a </a:t>
                      </a:r>
                      <a:r>
                        <a:rPr lang="fr-FR" sz="1100" b="1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felt</a:t>
                      </a:r>
                      <a:r>
                        <a:rPr lang="fr-FR" sz="1100" b="1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-tip</a:t>
                      </a:r>
                    </a:p>
                    <a:p>
                      <a:pPr lvl="0" algn="l"/>
                      <a:r>
                        <a:rPr lang="fr-FR" sz="11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une gomme</a:t>
                      </a:r>
                    </a:p>
                    <a:p>
                      <a:pPr lvl="0" algn="l"/>
                      <a:r>
                        <a:rPr lang="fr-FR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a </a:t>
                      </a:r>
                      <a:r>
                        <a:rPr lang="fr-FR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rubber</a:t>
                      </a:r>
                      <a:endParaRPr lang="fr-FR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lvl="0" algn="l"/>
                      <a:r>
                        <a:rPr lang="fr-FR" sz="11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une</a:t>
                      </a:r>
                      <a:r>
                        <a:rPr lang="fr-FR" sz="1100" b="1" i="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règle</a:t>
                      </a:r>
                      <a:endParaRPr lang="fr-FR" sz="1100" b="1" i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lvl="0" algn="l"/>
                      <a:r>
                        <a:rPr lang="fr-FR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a </a:t>
                      </a:r>
                      <a:r>
                        <a:rPr lang="fr-FR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ruler</a:t>
                      </a:r>
                      <a:endParaRPr lang="fr-FR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lvl="0" algn="l"/>
                      <a:r>
                        <a:rPr lang="fr-FR" sz="11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un stylo</a:t>
                      </a:r>
                    </a:p>
                    <a:p>
                      <a:pPr lvl="0" algn="l"/>
                      <a:r>
                        <a:rPr lang="fr-FR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a </a:t>
                      </a:r>
                      <a:r>
                        <a:rPr lang="fr-FR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pen</a:t>
                      </a:r>
                      <a:endParaRPr lang="fr-FR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lvl="0" algn="l"/>
                      <a:r>
                        <a:rPr lang="fr-FR" sz="11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une trousse</a:t>
                      </a:r>
                    </a:p>
                    <a:p>
                      <a:pPr lvl="0" algn="l"/>
                      <a:r>
                        <a:rPr lang="fr-FR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a </a:t>
                      </a:r>
                      <a:r>
                        <a:rPr lang="fr-FR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pencil</a:t>
                      </a:r>
                      <a:r>
                        <a:rPr lang="fr-FR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 case</a:t>
                      </a:r>
                    </a:p>
                  </a:txBody>
                  <a:tcPr marL="74295" marR="74295" marT="37148" marB="37148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une calculatrice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calculator</a:t>
                      </a:r>
                      <a:endParaRPr kumimoji="0" lang="fr-FR" sz="11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 cahier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exercise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book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 livre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 book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 portable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mobile phone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 agenda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homework</a:t>
                      </a: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diary</a:t>
                      </a:r>
                      <a:endParaRPr kumimoji="0" lang="fr-FR" sz="11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</a:t>
                      </a:r>
                      <a:endParaRPr lang="fr-FR" sz="1100" b="1" kern="1200" baseline="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</a:p>
                  </a:txBody>
                  <a:tcPr marL="74295" marR="74295" marT="37148" marB="37148" anchor="ctr"/>
                </a:tc>
                <a:tc rowSpan="4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Repeat</a:t>
                      </a: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3</a:t>
                      </a:r>
                    </a:p>
                  </a:txBody>
                  <a:tcPr marL="74295" marR="74295" marT="37148" marB="37148" anchor="ctr"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</a:t>
                      </a:r>
                    </a:p>
                  </a:txBody>
                  <a:tcPr marL="74295" marR="74295" marT="37148" marB="37148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n’ai pas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don’t have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n’y</a:t>
                      </a: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 pas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there </a:t>
                      </a:r>
                      <a:r>
                        <a:rPr kumimoji="0" lang="en-US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isn’t/ aren’t </a:t>
                      </a:r>
                      <a:endParaRPr kumimoji="0" lang="en-US" sz="11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crayon.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pencil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feutre.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felt</a:t>
                      </a: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-tip.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gomme.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rubber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règle.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ruler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stylo.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pen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trousse.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pencil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case.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calculatrice.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calculator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cahier.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exercise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book.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livre.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 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book.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portable.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mobile phone.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d’agenda.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homework</a:t>
                      </a: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diary</a:t>
                      </a: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74295" marR="74295" marT="37148" marB="37148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  <a:tr h="129609">
                <a:tc rowSpan="3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Dans ma classe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 </a:t>
                      </a:r>
                      <a:r>
                        <a:rPr kumimoji="0" lang="fr-FR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class</a:t>
                      </a:r>
                      <a:endParaRPr kumimoji="0" lang="fr-F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sz="1100" b="1" baseline="0" noProof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l"/>
                      <a:endParaRPr lang="fr-FR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533568"/>
                  </a:ext>
                </a:extLst>
              </a:tr>
              <a:tr h="638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l"/>
                      <a:r>
                        <a:rPr lang="fr-FR" sz="11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la</a:t>
                      </a:r>
                      <a:r>
                        <a:rPr lang="fr-FR" sz="1100" b="1" i="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fenêtre</a:t>
                      </a:r>
                      <a:endParaRPr lang="fr-FR" sz="1100" b="1" i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lvl="0" algn="l"/>
                      <a:r>
                        <a:rPr lang="fr-FR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the </a:t>
                      </a:r>
                      <a:r>
                        <a:rPr lang="fr-FR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window</a:t>
                      </a:r>
                      <a:endParaRPr lang="fr-FR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lvl="0" algn="l"/>
                      <a:r>
                        <a:rPr lang="fr-FR" sz="11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les élèves</a:t>
                      </a:r>
                    </a:p>
                    <a:p>
                      <a:pPr lvl="0" algn="l"/>
                      <a:r>
                        <a:rPr lang="fr-FR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the </a:t>
                      </a:r>
                      <a:r>
                        <a:rPr lang="fr-FR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pupils</a:t>
                      </a:r>
                      <a:endParaRPr lang="fr-FR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lvl="0" algn="l"/>
                      <a:r>
                        <a:rPr lang="fr-FR" sz="11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la porte</a:t>
                      </a:r>
                    </a:p>
                    <a:p>
                      <a:pPr lvl="0" algn="l"/>
                      <a:r>
                        <a:rPr lang="fr-FR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the </a:t>
                      </a:r>
                      <a:r>
                        <a:rPr lang="fr-FR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door</a:t>
                      </a:r>
                      <a:endParaRPr lang="fr-FR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lvl="0" algn="l"/>
                      <a:r>
                        <a:rPr lang="fr-FR" sz="11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le professeur</a:t>
                      </a:r>
                    </a:p>
                    <a:p>
                      <a:pPr lvl="0" algn="l"/>
                      <a:r>
                        <a:rPr lang="fr-FR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the </a:t>
                      </a:r>
                      <a:r>
                        <a:rPr lang="fr-FR" sz="1100" b="0" i="1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teacher</a:t>
                      </a:r>
                      <a:endParaRPr lang="fr-FR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lvl="0" algn="l"/>
                      <a:r>
                        <a:rPr lang="fr-FR" sz="11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la chaise</a:t>
                      </a:r>
                    </a:p>
                    <a:p>
                      <a:pPr lvl="0" algn="l"/>
                      <a:r>
                        <a:rPr lang="fr-FR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the chair</a:t>
                      </a:r>
                    </a:p>
                    <a:p>
                      <a:pPr lvl="0" algn="l"/>
                      <a:r>
                        <a:rPr lang="fr-FR" sz="11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la table</a:t>
                      </a:r>
                    </a:p>
                    <a:p>
                      <a:pPr lvl="0" algn="l"/>
                      <a:r>
                        <a:rPr lang="fr-FR" sz="1100" b="0" i="1" dirty="0" smtClean="0">
                          <a:solidFill>
                            <a:srgbClr val="00B0F0"/>
                          </a:solidFill>
                          <a:latin typeface="+mn-lt"/>
                        </a:rPr>
                        <a:t>the table</a:t>
                      </a:r>
                    </a:p>
                  </a:txBody>
                  <a:tcPr marL="74295" marR="74295" marT="37148" marB="37148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bureau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teacher’s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desk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tableau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board</a:t>
                      </a:r>
                      <a:endParaRPr kumimoji="0" lang="fr-FR" sz="11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tableau interactif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interactive </a:t>
                      </a:r>
                      <a:r>
                        <a:rPr kumimoji="0" lang="fr-FR" sz="11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whiteboard</a:t>
                      </a:r>
                      <a:endParaRPr kumimoji="0" lang="fr-FR" sz="11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l’ordinateur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computer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 livres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books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 salle de classe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kumimoji="0" lang="fr-FR" sz="11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classroom</a:t>
                      </a:r>
                      <a:endParaRPr kumimoji="0" lang="fr-FR" sz="11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853280"/>
                  </a:ext>
                </a:extLst>
              </a:tr>
              <a:tr h="296684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fenêtre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window</a:t>
                      </a:r>
                      <a:endParaRPr kumimoji="0" lang="fr-FR" sz="11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d’élèves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pupils</a:t>
                      </a:r>
                      <a:endParaRPr kumimoji="0" lang="fr-FR" sz="11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porte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door</a:t>
                      </a:r>
                      <a:endParaRPr kumimoji="0" lang="fr-FR" sz="11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professeur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teacher</a:t>
                      </a:r>
                      <a:endParaRPr kumimoji="0" lang="fr-FR" sz="11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chaise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chair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table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table</a:t>
                      </a:r>
                    </a:p>
                    <a:p>
                      <a:endParaRPr lang="en-GB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bureau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teacher’s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desk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tableau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board</a:t>
                      </a:r>
                      <a:endParaRPr kumimoji="0" lang="fr-FR" sz="11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tableau interactif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 </a:t>
                      </a: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interactive </a:t>
                      </a:r>
                      <a:r>
                        <a:rPr kumimoji="0" lang="fr-FR" sz="11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whiteboard</a:t>
                      </a:r>
                      <a:endParaRPr kumimoji="0" lang="fr-FR" sz="11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d’ordinateur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computer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livres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books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salle de classe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1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classroom</a:t>
                      </a:r>
                      <a:endParaRPr kumimoji="0" lang="fr-FR" sz="11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13052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998" y="5287600"/>
            <a:ext cx="2049105" cy="157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6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264392"/>
              </p:ext>
            </p:extLst>
          </p:nvPr>
        </p:nvGraphicFramePr>
        <p:xfrm>
          <a:off x="1" y="0"/>
          <a:ext cx="9906000" cy="67732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6022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436122">
                  <a:extLst>
                    <a:ext uri="{9D8B030D-6E8A-4147-A177-3AD203B41FA5}">
                      <a16:colId xmlns:a16="http://schemas.microsoft.com/office/drawing/2014/main" val="378365536"/>
                    </a:ext>
                  </a:extLst>
                </a:gridCol>
                <a:gridCol w="1233055">
                  <a:extLst>
                    <a:ext uri="{9D8B030D-6E8A-4147-A177-3AD203B41FA5}">
                      <a16:colId xmlns:a16="http://schemas.microsoft.com/office/drawing/2014/main" val="1188402714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2976782263"/>
                    </a:ext>
                  </a:extLst>
                </a:gridCol>
                <a:gridCol w="1568335">
                  <a:extLst>
                    <a:ext uri="{9D8B030D-6E8A-4147-A177-3AD203B41FA5}">
                      <a16:colId xmlns:a16="http://schemas.microsoft.com/office/drawing/2014/main" val="1902471985"/>
                    </a:ext>
                  </a:extLst>
                </a:gridCol>
                <a:gridCol w="1399309">
                  <a:extLst>
                    <a:ext uri="{9D8B030D-6E8A-4147-A177-3AD203B41FA5}">
                      <a16:colId xmlns:a16="http://schemas.microsoft.com/office/drawing/2014/main" val="3489151283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3681541427"/>
                    </a:ext>
                  </a:extLst>
                </a:gridCol>
                <a:gridCol w="865102">
                  <a:extLst>
                    <a:ext uri="{9D8B030D-6E8A-4147-A177-3AD203B41FA5}">
                      <a16:colId xmlns:a16="http://schemas.microsoft.com/office/drawing/2014/main" val="295303637"/>
                    </a:ext>
                  </a:extLst>
                </a:gridCol>
                <a:gridCol w="173990">
                  <a:extLst>
                    <a:ext uri="{9D8B030D-6E8A-4147-A177-3AD203B41FA5}">
                      <a16:colId xmlns:a16="http://schemas.microsoft.com/office/drawing/2014/main" val="764961384"/>
                    </a:ext>
                  </a:extLst>
                </a:gridCol>
              </a:tblGrid>
              <a:tr h="487434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 Tu </a:t>
                      </a:r>
                      <a:r>
                        <a:rPr lang="es-ES" sz="1500" b="1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aimes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 ?  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500" b="0" baseline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like</a:t>
                      </a:r>
                      <a:r>
                        <a:rPr lang="es-ES" sz="1500" b="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…? </a:t>
                      </a:r>
                      <a:r>
                        <a:rPr lang="es-ES" sz="15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r-FR" sz="1500" b="0" i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fr-FR" sz="15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44127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0" i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fr-FR" sz="1400" b="0" i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74295" marR="74295" marT="37148" marB="37148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846329">
                <a:tc>
                  <a:txBody>
                    <a:bodyPr/>
                    <a:lstStyle/>
                    <a:p>
                      <a:pPr algn="l"/>
                      <a:r>
                        <a:rPr lang="fr-FR" sz="1100" b="1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Tu aimes</a:t>
                      </a:r>
                      <a:endParaRPr lang="fr-FR" sz="1100" b="1" baseline="0" noProof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sz="1100" b="0" baseline="0" noProof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Do </a:t>
                      </a:r>
                      <a:r>
                        <a:rPr lang="fr-FR" sz="1100" b="0" baseline="0" noProof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you</a:t>
                      </a:r>
                      <a:r>
                        <a:rPr lang="fr-FR" sz="1100" b="0" baseline="0" noProof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baseline="0" noProof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like</a:t>
                      </a:r>
                      <a:endParaRPr lang="fr-FR" sz="1100" b="0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0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1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1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1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1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1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1" baseline="0" noProof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sz="1100" b="1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Il  aime</a:t>
                      </a:r>
                      <a:endParaRPr lang="fr-FR" sz="1100" b="1" baseline="0" noProof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sz="1100" b="0" baseline="0" noProof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Does</a:t>
                      </a:r>
                      <a:r>
                        <a:rPr lang="fr-FR" sz="1100" b="0" baseline="0" noProof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baseline="0" noProof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he</a:t>
                      </a:r>
                      <a:r>
                        <a:rPr lang="fr-FR" sz="1100" b="0" baseline="0" noProof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baseline="0" noProof="0" dirty="0" err="1" smtClean="0">
                          <a:solidFill>
                            <a:srgbClr val="00B0F0"/>
                          </a:solidFill>
                          <a:latin typeface="+mn-lt"/>
                        </a:rPr>
                        <a:t>like</a:t>
                      </a:r>
                      <a:endParaRPr lang="fr-FR" sz="1100" b="0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0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0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0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0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0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0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0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Elle aime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Does</a:t>
                      </a: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she</a:t>
                      </a:r>
                      <a:r>
                        <a:rPr kumimoji="0" lang="fr-F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endParaRPr kumimoji="0" lang="fr-FR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sz="1100" b="0" baseline="0" noProof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100" b="1" baseline="0" noProof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animaux?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animals</a:t>
                      </a: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araignées?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spiders?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chats?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cats?</a:t>
                      </a: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chiens?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dogs</a:t>
                      </a: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cinéma?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cinema</a:t>
                      </a: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consoles de jeux?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games</a:t>
                      </a: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consoles?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danse?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dancing?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foot?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football?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gâteaux?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cakes?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hard rock?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hard rock?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l’injustice 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Injustice?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insectes?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insects</a:t>
                      </a: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jeux vidéo?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video</a:t>
                      </a: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games</a:t>
                      </a: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livres?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books?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musique?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 mangas?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mangas?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 maths?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maths?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pizzas?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pizzas?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en-US" sz="11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poésie</a:t>
                      </a: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poetry?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racism?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racism?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rap?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rap?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reggae?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reggae?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reptiles?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reptiles?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roller?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roller-skating?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rugby?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Rugby?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skate?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skateboarding?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spaghettis 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spaghetti?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sport?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sport?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en-US" sz="11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télé</a:t>
                      </a: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TV?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tennis?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tennis?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lang="en-US" sz="11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théâtre</a:t>
                      </a: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theatre, drama?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voyages?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journeys?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violence?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violence?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weekends 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weekends?</a:t>
                      </a:r>
                    </a:p>
                    <a:p>
                      <a:pPr lvl="0" algn="l"/>
                      <a:endParaRPr lang="fr-FR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Oui j’aime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endParaRPr lang="fr-FR" sz="1100" b="0" i="1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1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 je n’aime pas 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I </a:t>
                      </a: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don’t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100" b="1" i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Oui il</a:t>
                      </a:r>
                      <a:r>
                        <a:rPr lang="fr-FR" sz="1100" b="1" i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likes</a:t>
                      </a:r>
                      <a:endParaRPr lang="fr-FR" sz="1100" b="0" i="1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1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 il n’aime pas 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doesn’t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Oui elle</a:t>
                      </a:r>
                      <a:r>
                        <a:rPr lang="fr-FR" sz="1100" b="1" i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</a:t>
                      </a: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likes</a:t>
                      </a:r>
                      <a:endParaRPr lang="fr-FR" sz="1100" b="0" i="1" kern="1200" baseline="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1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 elle n’aime pas 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doesn’t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lang="fr-FR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animaux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animals</a:t>
                      </a:r>
                      <a:endParaRPr lang="fr-FR" sz="1100" b="0" i="1" kern="1200" baseline="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araignées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spiders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chats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cats</a:t>
                      </a: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chiens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dogs</a:t>
                      </a:r>
                      <a:endParaRPr lang="fr-FR" sz="1100" b="0" i="1" kern="1200" baseline="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cinéma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cinema</a:t>
                      </a:r>
                      <a:endParaRPr lang="fr-FR" sz="1100" b="0" i="1" kern="1200" baseline="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consoles de jeux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games</a:t>
                      </a: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consoles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danse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dancing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foot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football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gâteaux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cakes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hard rock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hard rock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l’injustice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injustice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insectes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insects</a:t>
                      </a:r>
                      <a:endParaRPr lang="fr-FR" sz="1100" b="0" i="1" kern="1200" baseline="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jeux vidéo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video</a:t>
                      </a: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games</a:t>
                      </a:r>
                      <a:endParaRPr lang="fr-FR" sz="1100" b="0" i="1" kern="1200" baseline="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livres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books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musique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 mangas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mangas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 maths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</a:p>
                    <a:p>
                      <a:pPr lvl="0" algn="l"/>
                      <a:endParaRPr lang="fr-FR" sz="1100" b="0" i="1" dirty="0" smtClean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pizzas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pizzas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en-US" sz="11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poésie</a:t>
                      </a: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poetry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lang="en-US" sz="11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racisme</a:t>
                      </a: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racism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rap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reggae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reggae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reptiles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reptiles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roller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roller-skating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rugby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rugby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skate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skateboarding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spaghettis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spaghetti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sport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en-US" sz="11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télé</a:t>
                      </a: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tennis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tennis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</a:t>
                      </a:r>
                      <a:r>
                        <a:rPr lang="en-US" sz="11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théâtre</a:t>
                      </a: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theatre, drama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voyages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journeys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violence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violence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weekends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weekends</a:t>
                      </a:r>
                      <a:endParaRPr lang="fr-FR" sz="1100" b="1" i="0" baseline="0" dirty="0" smtClean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lvl="0" algn="l"/>
                      <a:endParaRPr lang="fr-FR" sz="1100" b="1" i="1" dirty="0" smtClean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</a:t>
                      </a:r>
                    </a:p>
                    <a:p>
                      <a:endParaRPr lang="en-GB" sz="1100" dirty="0"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1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génial.</a:t>
                      </a:r>
                    </a:p>
                    <a:p>
                      <a:r>
                        <a:rPr lang="fr-FR" sz="110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</a:t>
                      </a:r>
                      <a:r>
                        <a:rPr lang="fr-FR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.  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</a:p>
                    <a:p>
                      <a:r>
                        <a:rPr lang="fr-FR" sz="11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cool. 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</a:t>
                      </a:r>
                    </a:p>
                    <a:p>
                      <a:r>
                        <a:rPr lang="fr-FR" sz="110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cool.</a:t>
                      </a:r>
                    </a:p>
                    <a:p>
                      <a:endParaRPr lang="fr-FR" sz="110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bien. 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</a:t>
                      </a:r>
                      <a:endParaRPr lang="fr-FR" sz="1100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good.</a:t>
                      </a:r>
                    </a:p>
                    <a:p>
                      <a:endParaRPr lang="fr-FR" sz="11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ennuyeux.</a:t>
                      </a:r>
                    </a:p>
                    <a:p>
                      <a:r>
                        <a:rPr lang="fr-FR" sz="1100" b="1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boring</a:t>
                      </a:r>
                      <a:r>
                        <a:rPr lang="fr-FR" sz="1100" b="1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fr-FR" sz="1100" i="1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                                 </a:t>
                      </a:r>
                    </a:p>
                    <a:p>
                      <a:r>
                        <a:rPr lang="fr-FR" sz="1100" i="1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rubbish</a:t>
                      </a:r>
                      <a:r>
                        <a:rPr lang="fr-FR" sz="110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fr-FR" sz="110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essentiel</a:t>
                      </a:r>
                      <a:r>
                        <a:rPr lang="fr-FR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</a:t>
                      </a:r>
                      <a:r>
                        <a:rPr lang="fr-FR" sz="110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essential.</a:t>
                      </a:r>
                    </a:p>
                    <a:p>
                      <a:endParaRPr lang="fr-FR" sz="110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important.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</a:t>
                      </a:r>
                      <a:r>
                        <a:rPr lang="fr-FR" sz="1100" i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important.</a:t>
                      </a:r>
                      <a:endParaRPr lang="fr-FR" sz="110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74295" marR="74295" marT="37148" marB="37148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516" y="5831070"/>
            <a:ext cx="1122302" cy="5454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9516" y="869088"/>
            <a:ext cx="982436" cy="83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76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8862</TotalTime>
  <Words>1197</Words>
  <Application>Microsoft Office PowerPoint</Application>
  <PresentationFormat>A4 Paper (210x297 mm)</PresentationFormat>
  <Paragraphs>582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ntodd91@gmail.com</dc:creator>
  <cp:lastModifiedBy>Natasha Tate</cp:lastModifiedBy>
  <cp:revision>97</cp:revision>
  <dcterms:created xsi:type="dcterms:W3CDTF">2021-01-03T16:13:13Z</dcterms:created>
  <dcterms:modified xsi:type="dcterms:W3CDTF">2022-10-02T20:00:17Z</dcterms:modified>
</cp:coreProperties>
</file>