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F94C13-BBC9-47BE-BF30-C5B0B60E35D5}" v="5" dt="2022-12-14T09:42:12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8D2F-53C9-444E-98F8-7AEE0E17F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B7F99-5008-47D7-B59D-B206ED460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4A4A9-FF22-49F7-AE11-22DEBC92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A17-FE02-449F-A259-D04FEA109D7C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6B705-7BAF-45E7-838A-667812EB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8B09F-EEBB-4E2E-863B-DBDD4B0C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F1C2-63B8-4271-9438-09B6BC864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8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7A500-43DA-490C-AA19-EA7C8645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F15E5-13A8-4D96-8836-D564E6545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145CC-E834-4506-807E-6115815F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A17-FE02-449F-A259-D04FEA109D7C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D20EB-8BA7-46DB-AAC0-B5362EAF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E9EB0-DF87-4F99-8C85-BD9E990F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F1C2-63B8-4271-9438-09B6BC864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43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82635-709E-4A2D-B8F5-68F6727BA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CF0009-DB1C-4AB6-A16E-D37F4CF98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637FF-D376-4BB6-98DA-AFD1B223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A17-FE02-449F-A259-D04FEA109D7C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0FDD7-F75A-43F9-A178-6840F289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C4A50-2734-4564-BFEA-49944A95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F1C2-63B8-4271-9438-09B6BC864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78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2E72-76FF-4D5E-B0D7-42011594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98231-5182-4CBE-BF5A-66CDC12D3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68524-305E-4021-8428-B598D1C7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A17-FE02-449F-A259-D04FEA109D7C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4B81A-889D-497D-9A62-AF0E3BBC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E3DCE-2135-4A9A-A6FB-3F498D44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F1C2-63B8-4271-9438-09B6BC864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39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2BA1-C2CF-4613-B0AB-9878C18E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5FD94-3F8C-4038-A478-6D0FEC86A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9746A-1BA2-423E-813C-36EAF06F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A17-FE02-449F-A259-D04FEA109D7C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EAB74-B90D-49C7-AC5C-006E1FCF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221B1-5EE0-47C6-AA9F-A2EF2E3D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F1C2-63B8-4271-9438-09B6BC864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39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A88B-6D7B-4A3F-A7FC-8BA8EE8B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4D0F3-52A6-4B88-9A7A-2F0A96FE6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A4C67-568D-49C9-AD96-4FA3A9CF8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67491-47F0-49BF-B751-927C92F0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A17-FE02-449F-A259-D04FEA109D7C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A0638-5CDE-47E4-BD73-50CD1677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CF5DC-D533-431F-AB0A-CB08A32D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F1C2-63B8-4271-9438-09B6BC864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54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CF25-5E25-4854-B7AC-6E737523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4D395-1EDC-4FF0-8D40-D26015BCB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D4495-4482-4715-8277-1BE6491A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F412CF-1408-47CA-A2DF-6D54D0C07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FCBDA-42CB-4E59-9997-208D8BFAF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76C33-ED84-4569-8189-1EA3D931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A17-FE02-449F-A259-D04FEA109D7C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1FAFA-53F9-4366-9F11-C2BB6AE1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0DF848-4DB3-4362-BBDD-014425CC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F1C2-63B8-4271-9438-09B6BC864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8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CCFE5-F87B-46F0-A0F9-0202068A5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ED28B-F5B2-4EC2-A766-A454569A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A17-FE02-449F-A259-D04FEA109D7C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A1A51-5DCB-4589-A432-99B1FC44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E2D55-447D-48FF-94A5-E62AFAAF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F1C2-63B8-4271-9438-09B6BC864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64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F1540B-3FAE-4A7B-BFCE-D35339B41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A17-FE02-449F-A259-D04FEA109D7C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A9FFC-0FF3-463C-A544-EA355E2F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342E1-7C4C-45BA-B03C-27AEA495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F1C2-63B8-4271-9438-09B6BC864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58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80ED-1DB6-4741-BD0C-EA4FF556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65DF1-018D-4646-8EAC-5FE2356F3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62E87-74C2-4F39-AA44-77F66EF4F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193DA-437F-4C75-9284-325A5053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A17-FE02-449F-A259-D04FEA109D7C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B07B2-8C93-4446-9FF1-8BAA40E7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B3070-8041-4591-AD01-37501910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F1C2-63B8-4271-9438-09B6BC864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8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29E6-7448-4DAF-816B-DD84FCE0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B8056-5E07-4238-BCF4-1039604CE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BE126-54C6-455F-80D5-CBD879B33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A5EB0-4918-4342-9C6D-1A7A9FB5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A17-FE02-449F-A259-D04FEA109D7C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44964-6F9E-46E9-A12A-52A9C46D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5B513-25F7-49A2-BAB8-DBD07180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F1C2-63B8-4271-9438-09B6BC864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09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C8868-87B4-4F15-844D-62907633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34192-5004-4F84-B3C4-619587F79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56460-EE71-470F-B6CE-F301A39A9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4FA17-FE02-449F-A259-D04FEA109D7C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F6590-844A-4CFA-8B90-877C2D370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80B8D-0416-4CA9-B95A-DA4C756E0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3F1C2-63B8-4271-9438-09B6BC864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2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DD645E-62F8-4533-9571-3E6EA908BC04}"/>
              </a:ext>
            </a:extLst>
          </p:cNvPr>
          <p:cNvGraphicFramePr>
            <a:graphicFrameLocks noGrp="1"/>
          </p:cNvGraphicFramePr>
          <p:nvPr/>
        </p:nvGraphicFramePr>
        <p:xfrm>
          <a:off x="783" y="3081019"/>
          <a:ext cx="2763845" cy="3761860"/>
        </p:xfrm>
        <a:graphic>
          <a:graphicData uri="http://schemas.openxmlformats.org/drawingml/2006/table">
            <a:tbl>
              <a:tblPr/>
              <a:tblGrid>
                <a:gridCol w="1244009">
                  <a:extLst>
                    <a:ext uri="{9D8B030D-6E8A-4147-A177-3AD203B41FA5}">
                      <a16:colId xmlns:a16="http://schemas.microsoft.com/office/drawing/2014/main" val="2220978604"/>
                    </a:ext>
                  </a:extLst>
                </a:gridCol>
                <a:gridCol w="1519836">
                  <a:extLst>
                    <a:ext uri="{9D8B030D-6E8A-4147-A177-3AD203B41FA5}">
                      <a16:colId xmlns:a16="http://schemas.microsoft.com/office/drawing/2014/main" val="749726418"/>
                    </a:ext>
                  </a:extLst>
                </a:gridCol>
              </a:tblGrid>
              <a:tr h="843038">
                <a:tc>
                  <a:txBody>
                    <a:bodyPr/>
                    <a:lstStyle/>
                    <a:p>
                      <a:pPr fontAlgn="t"/>
                      <a:endParaRPr lang="en-GB" sz="10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9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Benefits/Advantages of </a:t>
                      </a: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900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9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Uncodified Constitution </a:t>
                      </a: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900" b="0" i="0" dirty="0">
                        <a:effectLst/>
                      </a:endParaRPr>
                    </a:p>
                  </a:txBody>
                  <a:tcPr marL="84219" marR="84219" marT="42110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9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Problems/Disadvantages of </a:t>
                      </a: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900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9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Uncodified Constitution </a:t>
                      </a: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900" b="0" i="0" dirty="0">
                        <a:effectLst/>
                      </a:endParaRPr>
                    </a:p>
                  </a:txBody>
                  <a:tcPr marL="84219" marR="84219" marT="42110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559409"/>
                  </a:ext>
                </a:extLst>
              </a:tr>
              <a:tr h="2918822">
                <a:tc>
                  <a:txBody>
                    <a:bodyPr/>
                    <a:lstStyle/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dirty="0">
                          <a:effectLst/>
                          <a:latin typeface="+mn-lt"/>
                        </a:rPr>
                        <a:t>Increased scrutiny limits powers of individuals  </a:t>
                      </a:r>
                    </a:p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dirty="0">
                          <a:effectLst/>
                          <a:latin typeface="+mn-lt"/>
                        </a:rPr>
                        <a:t> Flexibility </a:t>
                      </a:r>
                    </a:p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endParaRPr lang="en-GB" sz="1000" b="0" i="0" dirty="0">
                        <a:effectLst/>
                        <a:latin typeface="+mn-lt"/>
                      </a:endParaRPr>
                    </a:p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legislature scrutinises the work of the executive to make sure that nothing improper is being don</a:t>
                      </a:r>
                      <a:endParaRPr lang="en-GB" sz="1000" b="0" i="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endParaRPr lang="en-GB" sz="1700" b="0" i="0" dirty="0">
                        <a:effectLst/>
                      </a:endParaRPr>
                    </a:p>
                  </a:txBody>
                  <a:tcPr marL="84219" marR="84219" marT="42110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i="0" dirty="0">
                          <a:effectLst/>
                          <a:latin typeface="+mn-lt"/>
                        </a:rPr>
                        <a:t>I</a:t>
                      </a:r>
                      <a:r>
                        <a:rPr lang="en-GB" sz="1050" b="0" i="0" dirty="0">
                          <a:effectLst/>
                          <a:latin typeface="Calibri" panose="020F0502020204030204" pitchFamily="34" charset="0"/>
                        </a:rPr>
                        <a:t>t can result in tension and conflict due to overlap. </a:t>
                      </a:r>
                    </a:p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endParaRPr lang="en-GB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can lead to disputes, or the slowing down of the function of government</a:t>
                      </a:r>
                    </a:p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endParaRPr lang="en-GB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Conflict can occur between different branches of the British political system.</a:t>
                      </a:r>
                      <a:endParaRPr lang="en-GB" sz="1050" b="0" i="0" dirty="0">
                        <a:effectLst/>
                      </a:endParaRPr>
                    </a:p>
                  </a:txBody>
                  <a:tcPr marL="84219" marR="84219" marT="42110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25592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6729A00-344E-494C-AC7B-B4D3ED456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65" t="46717" r="29273" b="8062"/>
          <a:stretch/>
        </p:blipFill>
        <p:spPr>
          <a:xfrm>
            <a:off x="9856381" y="4448148"/>
            <a:ext cx="2334052" cy="232400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EC24149-E29D-4056-8979-C0A6CA1BA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994991"/>
              </p:ext>
            </p:extLst>
          </p:nvPr>
        </p:nvGraphicFramePr>
        <p:xfrm>
          <a:off x="7445256" y="85851"/>
          <a:ext cx="4603939" cy="2209800"/>
        </p:xfrm>
        <a:graphic>
          <a:graphicData uri="http://schemas.openxmlformats.org/drawingml/2006/table">
            <a:tbl>
              <a:tblPr/>
              <a:tblGrid>
                <a:gridCol w="1219396">
                  <a:extLst>
                    <a:ext uri="{9D8B030D-6E8A-4147-A177-3AD203B41FA5}">
                      <a16:colId xmlns:a16="http://schemas.microsoft.com/office/drawing/2014/main" val="2583263953"/>
                    </a:ext>
                  </a:extLst>
                </a:gridCol>
                <a:gridCol w="1541047">
                  <a:extLst>
                    <a:ext uri="{9D8B030D-6E8A-4147-A177-3AD203B41FA5}">
                      <a16:colId xmlns:a16="http://schemas.microsoft.com/office/drawing/2014/main" val="2070526684"/>
                    </a:ext>
                  </a:extLst>
                </a:gridCol>
                <a:gridCol w="1843496">
                  <a:extLst>
                    <a:ext uri="{9D8B030D-6E8A-4147-A177-3AD203B41FA5}">
                      <a16:colId xmlns:a16="http://schemas.microsoft.com/office/drawing/2014/main" val="2408986337"/>
                    </a:ext>
                  </a:extLst>
                </a:gridCol>
              </a:tblGrid>
              <a:tr h="75088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1" i="0" dirty="0">
                          <a:effectLst/>
                          <a:latin typeface="Calibri" panose="020F0502020204030204" pitchFamily="34" charset="0"/>
                        </a:rPr>
                        <a:t>Black Rod</a:t>
                      </a:r>
                      <a:r>
                        <a:rPr lang="en-GB" sz="1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summons the Commons to attend the speech and lead them to the Lords.</a:t>
                      </a:r>
                      <a:endParaRPr lang="en-GB" sz="1000" b="0" i="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b="1" i="0" dirty="0">
                          <a:effectLst/>
                          <a:latin typeface="Calibri" panose="020F0502020204030204" pitchFamily="34" charset="0"/>
                        </a:rPr>
                        <a:t>Frontbench MPs </a:t>
                      </a:r>
                      <a:r>
                        <a:rPr lang="en-GB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GB" sz="1000" b="0" i="0" dirty="0">
                          <a:effectLst/>
                          <a:latin typeface="Calibri" panose="020F0502020204030204" pitchFamily="34" charset="0"/>
                        </a:rPr>
                        <a:t>Members of cabinet/executive include the prime minister.</a:t>
                      </a:r>
                      <a:endParaRPr lang="en-GB" sz="1000" b="0" i="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b="1" i="0" dirty="0">
                          <a:effectLst/>
                          <a:latin typeface="Calibri" panose="020F0502020204030204" pitchFamily="34" charset="0"/>
                        </a:rPr>
                        <a:t>Backbench MPs </a:t>
                      </a:r>
                      <a:r>
                        <a:rPr lang="en-GB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GB" sz="1000" b="0" i="0" dirty="0">
                          <a:effectLst/>
                          <a:latin typeface="Calibri" panose="020F0502020204030204" pitchFamily="34" charset="0"/>
                        </a:rPr>
                        <a:t>MPs from the government’s party but either hold junior or no other position in government.</a:t>
                      </a:r>
                      <a:endParaRPr lang="en-GB" sz="1000" b="0" i="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694512"/>
                  </a:ext>
                </a:extLst>
              </a:tr>
              <a:tr h="82338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b="1" i="0" dirty="0">
                          <a:effectLst/>
                          <a:latin typeface="Calibri" panose="020F0502020204030204" pitchFamily="34" charset="0"/>
                        </a:rPr>
                        <a:t>Commons Speaker</a:t>
                      </a:r>
                      <a:r>
                        <a:rPr lang="en-GB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maintaining order during debate, and may punish members who break the rules of the House</a:t>
                      </a:r>
                      <a:endParaRPr lang="en-GB" sz="1000" b="0" i="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b="1" i="0" dirty="0">
                          <a:effectLst/>
                          <a:latin typeface="Calibri" panose="020F0502020204030204" pitchFamily="34" charset="0"/>
                        </a:rPr>
                        <a:t>Official Opposition         ( party and leader)</a:t>
                      </a:r>
                    </a:p>
                    <a:p>
                      <a:pPr algn="l" rtl="0" fontAlgn="base"/>
                      <a:r>
                        <a:rPr lang="en-GB" sz="1000" b="0" i="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000" b="0" i="0" baseline="30000" dirty="0"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GB" sz="1000" b="0" i="0" dirty="0">
                          <a:effectLst/>
                          <a:latin typeface="Calibri" panose="020F0502020204030204" pitchFamily="34" charset="0"/>
                        </a:rPr>
                        <a:t> largest party in Westminster, the leader is chosen by the party and will often face the PM during prime minister’s questions </a:t>
                      </a:r>
                      <a:endParaRPr lang="en-GB" sz="1000" b="0" i="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b="1" i="0" dirty="0">
                          <a:effectLst/>
                          <a:latin typeface="Calibri" panose="020F0502020204030204" pitchFamily="34" charset="0"/>
                        </a:rPr>
                        <a:t>Party Whips</a:t>
                      </a:r>
                    </a:p>
                    <a:p>
                      <a:pPr algn="l" rtl="0" fontAlgn="base"/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ask is to ensure party discipline in a legislature. This means ensuring that members of the party vote according to the head of the party not their own ideas or beliefs. </a:t>
                      </a:r>
                      <a:endParaRPr lang="en-GB" sz="1000" b="1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en-GB" sz="1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000" b="0" i="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92229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4292D12-918A-46AC-811F-DA9E194A8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84" t="27182" r="16796" b="9002"/>
          <a:stretch/>
        </p:blipFill>
        <p:spPr bwMode="auto">
          <a:xfrm>
            <a:off x="7445256" y="4629150"/>
            <a:ext cx="2409558" cy="2213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62F2BF-3585-427F-B191-A05CF1DBA4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56" t="37364" r="27267" b="9923"/>
          <a:stretch/>
        </p:blipFill>
        <p:spPr>
          <a:xfrm>
            <a:off x="3678408" y="175436"/>
            <a:ext cx="3726782" cy="2841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B7CBA-B796-4135-9B30-1CE676FA5C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68" t="25427" r="23604" b="15349"/>
          <a:stretch/>
        </p:blipFill>
        <p:spPr>
          <a:xfrm>
            <a:off x="65834" y="0"/>
            <a:ext cx="3572507" cy="29086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645FA8-868D-48C7-BF90-27E3D8B272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630" t="35206" r="17752" b="9962"/>
          <a:stretch/>
        </p:blipFill>
        <p:spPr>
          <a:xfrm>
            <a:off x="7246949" y="2359884"/>
            <a:ext cx="4943484" cy="2191392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B687580-05F0-454C-86AE-DADF6363BB5A}"/>
              </a:ext>
            </a:extLst>
          </p:cNvPr>
          <p:cNvGraphicFramePr>
            <a:graphicFrameLocks noGrp="1"/>
          </p:cNvGraphicFramePr>
          <p:nvPr/>
        </p:nvGraphicFramePr>
        <p:xfrm>
          <a:off x="2765412" y="3081019"/>
          <a:ext cx="4603939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0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3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5875">
                <a:tc rowSpan="2"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State Opening of Parliament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GB" sz="1000" b="0" dirty="0"/>
                        <a:t>Monarch travels from</a:t>
                      </a:r>
                      <a:r>
                        <a:rPr lang="en-GB" sz="1000" b="0" baseline="0" dirty="0"/>
                        <a:t> Buckingham Palace to Palace of Westminster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GB" sz="1000" b="0" baseline="0" dirty="0"/>
                        <a:t>Monarch leads Royal Procession to Lords Chamber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GB" sz="1000" b="0" baseline="0" dirty="0"/>
                        <a:t>Black Rod is sent to the Commons Chamber to summon MPs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GB" sz="1000" b="0" baseline="0" dirty="0"/>
                        <a:t>Door of Commons is shut in Black Rod’s face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GB" sz="1000" b="0" baseline="0" dirty="0"/>
                        <a:t>Black Rod knocks three times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GB" sz="1000" b="0" baseline="0" dirty="0"/>
                        <a:t>Door to Commons is opened, MPs follow Black Rod to Lord’s Chamber to hear Monarch’s speech</a:t>
                      </a:r>
                      <a:endParaRPr lang="en-GB" sz="1000" b="0" dirty="0"/>
                    </a:p>
                    <a:p>
                      <a:pPr algn="ctr"/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Monarch’s Speech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GB" sz="1000" b="0" dirty="0"/>
                        <a:t>Outlines what the gov intends to do in th</a:t>
                      </a:r>
                      <a:r>
                        <a:rPr lang="en-GB" sz="1000" b="0" baseline="0" dirty="0"/>
                        <a:t>e following year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GB" sz="1000" b="0" baseline="0" dirty="0"/>
                        <a:t>Written by the government, delivered by the monarch  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GB" sz="1000" b="0" baseline="0" dirty="0"/>
                        <a:t>Both the House of Lords &amp; Commons debate the speech and agree on an ‘Address in Reply to Her Majesty’s Gracious Speech’ </a:t>
                      </a:r>
                      <a:r>
                        <a:rPr lang="mr-IN" sz="1000" b="0" baseline="0" dirty="0"/>
                        <a:t>–</a:t>
                      </a:r>
                      <a:r>
                        <a:rPr lang="en-GB" sz="1000" b="0" baseline="0" dirty="0"/>
                        <a:t> the Commons (but not Lords) then vote</a:t>
                      </a:r>
                      <a:endParaRPr lang="en-GB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The Budget 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GB" sz="1000" b="0" dirty="0"/>
                        <a:t>Speech</a:t>
                      </a:r>
                      <a:r>
                        <a:rPr lang="en-GB" sz="1000" b="0" baseline="0" dirty="0"/>
                        <a:t> delivered by Chancellor of Exchequer annually with plans (Budget Resolutions) for tax and finance (income &amp; corporation tax have to be renewed annually by law)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GB" sz="1000" b="0" baseline="0" dirty="0"/>
                        <a:t>Finance reviewed &amp; taxes changed e.g. on alcohol &amp; tobacco - usually begin same day 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GB" sz="1000" b="0" baseline="0" dirty="0"/>
                        <a:t>Leader of Opposition then responds &amp; Budget Resolutions are debated for several days 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GB" sz="1000" b="0" baseline="0" dirty="0"/>
                        <a:t>Once agreed, new finance bill introduced into Commons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GB" sz="1000" b="0" baseline="0" dirty="0"/>
                        <a:t>Scrutinised by Treasury Select Committee, report made, gov have to respond in 60 days </a:t>
                      </a:r>
                      <a:endParaRPr lang="en-GB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AD3013D-0492-4336-BE40-DF019CAE2321}"/>
              </a:ext>
            </a:extLst>
          </p:cNvPr>
          <p:cNvSpPr txBox="1"/>
          <p:nvPr/>
        </p:nvSpPr>
        <p:spPr>
          <a:xfrm>
            <a:off x="9930719" y="4952424"/>
            <a:ext cx="10911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Support government</a:t>
            </a:r>
          </a:p>
          <a:p>
            <a:endParaRPr lang="en-GB" sz="1000" dirty="0"/>
          </a:p>
          <a:p>
            <a:r>
              <a:rPr lang="en-GB" sz="1000" dirty="0"/>
              <a:t>Experts </a:t>
            </a:r>
          </a:p>
          <a:p>
            <a:endParaRPr lang="en-GB" sz="1000" dirty="0"/>
          </a:p>
          <a:p>
            <a:r>
              <a:rPr lang="en-GB" sz="1000" dirty="0"/>
              <a:t>Advise on policy </a:t>
            </a:r>
          </a:p>
          <a:p>
            <a:endParaRPr lang="en-GB" sz="1000" dirty="0"/>
          </a:p>
          <a:p>
            <a:r>
              <a:rPr lang="en-GB" sz="1000" dirty="0"/>
              <a:t>A political /impartial</a:t>
            </a:r>
          </a:p>
          <a:p>
            <a:endParaRPr lang="en-GB" sz="1000" dirty="0"/>
          </a:p>
          <a:p>
            <a:r>
              <a:rPr lang="en-GB" sz="1000" dirty="0"/>
              <a:t>Appointed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77628E-D4C6-44D2-8EE1-A2E5EB6AE3D6}"/>
              </a:ext>
            </a:extLst>
          </p:cNvPr>
          <p:cNvSpPr txBox="1"/>
          <p:nvPr/>
        </p:nvSpPr>
        <p:spPr>
          <a:xfrm>
            <a:off x="11023407" y="4961949"/>
            <a:ext cx="8858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Create policy </a:t>
            </a:r>
          </a:p>
          <a:p>
            <a:endParaRPr lang="en-GB" sz="1000" dirty="0"/>
          </a:p>
          <a:p>
            <a:r>
              <a:rPr lang="en-GB" sz="1000" dirty="0"/>
              <a:t>Elected </a:t>
            </a:r>
          </a:p>
          <a:p>
            <a:endParaRPr lang="en-GB" sz="1000" dirty="0"/>
          </a:p>
          <a:p>
            <a:r>
              <a:rPr lang="en-GB" sz="1000" dirty="0"/>
              <a:t>Create policy </a:t>
            </a:r>
          </a:p>
          <a:p>
            <a:endParaRPr lang="en-GB" sz="1000" dirty="0"/>
          </a:p>
          <a:p>
            <a:r>
              <a:rPr lang="en-GB" sz="1000" dirty="0"/>
              <a:t>Likely not experts </a:t>
            </a:r>
          </a:p>
          <a:p>
            <a:endParaRPr lang="en-GB" sz="1000" dirty="0"/>
          </a:p>
          <a:p>
            <a:r>
              <a:rPr lang="en-GB" sz="1000" dirty="0"/>
              <a:t>Political           ( biased) </a:t>
            </a:r>
          </a:p>
        </p:txBody>
      </p:sp>
    </p:spTree>
    <p:extLst>
      <p:ext uri="{BB962C8B-B14F-4D97-AF65-F5344CB8AC3E}">
        <p14:creationId xmlns:p14="http://schemas.microsoft.com/office/powerpoint/2010/main" val="1645652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47085F81FBB49AD4B3F31AA2038EB" ma:contentTypeVersion="6" ma:contentTypeDescription="Create a new document." ma:contentTypeScope="" ma:versionID="d726979265c32c51bf17df4f327013a2">
  <xsd:schema xmlns:xsd="http://www.w3.org/2001/XMLSchema" xmlns:xs="http://www.w3.org/2001/XMLSchema" xmlns:p="http://schemas.microsoft.com/office/2006/metadata/properties" xmlns:ns3="b14200f1-b009-4576-b2df-8aecd0a34028" targetNamespace="http://schemas.microsoft.com/office/2006/metadata/properties" ma:root="true" ma:fieldsID="2d963f83f2a8a8b065704952146ee1a8" ns3:_="">
    <xsd:import namespace="b14200f1-b009-4576-b2df-8aecd0a340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200f1-b009-4576-b2df-8aecd0a34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20F09C-E639-491E-9C21-C0BD30750A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B897DF-416A-4CAD-AF4A-22C56C55C29E}">
  <ds:schemaRefs>
    <ds:schemaRef ds:uri="http://schemas.microsoft.com/office/2006/documentManagement/types"/>
    <ds:schemaRef ds:uri="b14200f1-b009-4576-b2df-8aecd0a34028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D06ED03-0AFF-4C23-BDD1-65FECC209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200f1-b009-4576-b2df-8aecd0a340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434</Words>
  <Application>Microsoft Office PowerPoint</Application>
  <PresentationFormat>Widescreen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Reed</dc:creator>
  <cp:lastModifiedBy>Cameron Reed</cp:lastModifiedBy>
  <cp:revision>2</cp:revision>
  <dcterms:created xsi:type="dcterms:W3CDTF">2022-12-11T21:17:15Z</dcterms:created>
  <dcterms:modified xsi:type="dcterms:W3CDTF">2023-01-04T16:35:58Z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0x0101005D847085F81FBB49AD4B3F31AA2038EB</vt:lpwstr>
  </property>
</Properties>
</file>