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F33B-7F6D-4B46-9543-E6FBCA680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FF79F-103B-49EF-9729-567901BE4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A59DC-74E4-4DE2-B6F6-C854DA82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56FD3-5A17-4195-AA36-5B718E83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F9E87-3CD2-4372-A6BE-DA229E2C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4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7DAE-BEDA-4D03-9714-D7839CCB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36DED-9E8C-4F6F-B85C-756DDAA12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A6E9D-1BBF-4F87-88E5-F3E75F2B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C1F8-C23B-4926-8C18-676152AC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3A47-BBF2-4CE7-A968-CECB69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1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150D5-71F4-49A5-86DD-94A390271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6E3B6-4439-48BD-8DD2-FC0CE0109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FA1F8-D7BE-4D9D-9DA2-29994090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694ED-0522-446B-8F0C-EC537EC3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E2AA0-08E2-4750-876C-564A2215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3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8D60-4690-445E-B3A2-6F277CB3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3D74-D753-4E7A-8C9D-E2799E5BB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96DA0-13A8-4466-A0E5-D3252661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1E79F-3555-4040-B404-7F927CF2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C041E-8550-44D2-9AD2-221001AC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3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89C7-06F2-4B5E-B091-14FED190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D726C-8EF5-4572-B0C5-DD3062E8C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A1B1-DAC5-48B4-B74E-90C9C233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25F42-325B-494E-ACC6-53058368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EB85A-D008-41BA-BB5A-4302ECA7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9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1958-722C-498F-827C-2FFDE002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6C11E-4EBF-4D03-8E6C-BB9AD34D4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7FA7E-C6B4-4B5C-9907-55DA20CB2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C8BD8-97AE-4AE5-90EB-ABD1D26F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0E6FF-BD20-4858-BDFD-44AEB8C6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1BF57-5B52-422D-9F4B-A52A2FFB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5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4D7B-2CA4-45AA-BEAD-E41C0B29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F502C-F9B3-42FA-A5F6-26D63DC5A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5FFF4-BB97-42AF-832A-2D1E0202E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7D02C-C3F8-46BB-A96D-82305CBEF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F53D3-9006-420D-AC70-70655C8C8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B41AA-E1C7-4FCA-BE95-4891236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5D711-BF75-423B-A1D8-C467D7AF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4C03-729E-4B52-80A0-FA8B724F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78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E929-3CD2-4EC0-9826-B6FD1BAB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4422A-2D11-47D8-A5F6-D3FA385D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09599-9044-49E9-82AB-80F9E913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57CA9-B2AD-49D2-965B-E5E52B0B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1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9149F-D6BB-480A-9D9C-8B67F4B5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DABBA-C854-48E9-8133-8A5049B1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A1B94-0803-4CEE-BB55-F9944F4B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30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DE0F-CEBF-4B8F-9F53-822C0E6F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D3B1F-BADC-4EB4-835B-196CFB82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63B42-978B-4A85-8113-A24A88999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E6145-1143-4F33-ACCC-FA8E499B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F5D46-8AB8-4147-A5CD-7C7E51B1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AB270-8408-4AC7-9EFD-749CF4B1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03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2F59-CAF3-4ABC-815C-F0998E6E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EBF32-348F-4C3A-8822-312DC41BD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4BABC-A38B-4C8D-A087-7685A9D23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A7FD3-832C-4DF1-ABCA-A64C8D66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3F6BC-B5B0-4405-A684-FB578A57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2A3B2-0E4B-4E63-B33A-2BB53E3A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643E6-160C-4CFB-9D1B-90BC7BAA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4B37D-B43F-47D0-A818-9F4024250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8D856-B20A-49FB-A1AA-BDAB7005F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7F29-29C5-46E4-9A5B-51DF787F8ACC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1E696-372C-41B7-B72D-BF309CDFE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791BC-6682-4CFD-9CAF-0A8665EBE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2B6C-AB77-47B3-B295-97165420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92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DE90A-4C40-452F-AFD8-22678B9DE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00" t="29333" r="30333" b="25778"/>
          <a:stretch/>
        </p:blipFill>
        <p:spPr>
          <a:xfrm>
            <a:off x="3746732" y="4107126"/>
            <a:ext cx="2783623" cy="2568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02BF2-A1FC-4779-BEFB-ABC87B271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7" t="37037" r="19750" b="25630"/>
          <a:stretch/>
        </p:blipFill>
        <p:spPr>
          <a:xfrm>
            <a:off x="9265286" y="3163130"/>
            <a:ext cx="2926714" cy="1962212"/>
          </a:xfrm>
          <a:prstGeom prst="rect">
            <a:avLst/>
          </a:prstGeom>
        </p:spPr>
      </p:pic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8CD03919-8825-45E0-B3C2-A56CE14E9809}"/>
              </a:ext>
            </a:extLst>
          </p:cNvPr>
          <p:cNvSpPr/>
          <p:nvPr/>
        </p:nvSpPr>
        <p:spPr>
          <a:xfrm>
            <a:off x="9635225" y="0"/>
            <a:ext cx="2445014" cy="3114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GB" sz="1000" b="1" u="sng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Why do people seek refuge in the UK?</a:t>
            </a:r>
            <a:br>
              <a:rPr lang="en-GB" sz="1000" b="1" u="sng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</a:br>
            <a:endParaRPr lang="en-GB" sz="1000" b="1" u="sng" dirty="0">
              <a:solidFill>
                <a:schemeClr val="tx1"/>
              </a:solidFill>
              <a:latin typeface="FISH&amp;CHIPS" panose="02000603000000000000" pitchFamily="2" charset="0"/>
              <a:ea typeface="FISH&amp;CHIPS" panose="02000603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The UK has a good record on human rights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English is spoken widely across the world (why is this?)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People may have cultural or ethnic ties to communities already in the UK?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The UK is a wealthy country that can afford to support asylum seekers?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Jobs are available in the UK. Many of these are unskilled, so they don’t necessarily require high levels of English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People in the UK have a right to;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Housing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Healthcare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FISH&amp;CHIPS" panose="02000603000000000000" pitchFamily="2" charset="0"/>
                <a:ea typeface="FISH&amp;CHIPS" panose="02000603000000000000" pitchFamily="2" charset="0"/>
              </a:rPr>
              <a:t>Education</a:t>
            </a:r>
          </a:p>
        </p:txBody>
      </p:sp>
      <p:pic>
        <p:nvPicPr>
          <p:cNvPr id="9" name="Picture 2" descr="Commonwealth of Nations - Wikipedia">
            <a:extLst>
              <a:ext uri="{FF2B5EF4-FFF2-40B4-BE49-F238E27FC236}">
                <a16:creationId xmlns:a16="http://schemas.microsoft.com/office/drawing/2014/main" id="{9D1CA168-834D-4473-8C74-6D3B99A1F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24" y="0"/>
            <a:ext cx="2154701" cy="10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uncil of Europe">
            <a:extLst>
              <a:ext uri="{FF2B5EF4-FFF2-40B4-BE49-F238E27FC236}">
                <a16:creationId xmlns:a16="http://schemas.microsoft.com/office/drawing/2014/main" id="{9C3F6959-2929-4C82-8C9C-24FB06CC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60" y="-1"/>
            <a:ext cx="2298125" cy="10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C6A2CE-69C3-4034-BEC1-E0602DC0A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60" y="0"/>
            <a:ext cx="2271964" cy="1019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3757F3-3827-4716-852A-A78B7CAFE0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294"/>
          <a:stretch/>
        </p:blipFill>
        <p:spPr>
          <a:xfrm>
            <a:off x="8327550" y="91440"/>
            <a:ext cx="1165888" cy="1061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A8D306-3E17-467D-91AD-6357415D9C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33" t="17124" r="27324" b="20894"/>
          <a:stretch/>
        </p:blipFill>
        <p:spPr>
          <a:xfrm>
            <a:off x="4538426" y="0"/>
            <a:ext cx="1483934" cy="10193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77DD07-25CA-4059-819F-7B7E1815B399}"/>
              </a:ext>
            </a:extLst>
          </p:cNvPr>
          <p:cNvSpPr txBox="1"/>
          <p:nvPr/>
        </p:nvSpPr>
        <p:spPr>
          <a:xfrm>
            <a:off x="6129638" y="1019640"/>
            <a:ext cx="213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Council of Europe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D36D6-5F8B-4AF8-9D10-34D3CE091384}"/>
              </a:ext>
            </a:extLst>
          </p:cNvPr>
          <p:cNvSpPr txBox="1"/>
          <p:nvPr/>
        </p:nvSpPr>
        <p:spPr>
          <a:xfrm>
            <a:off x="2493515" y="93564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Commonwealth</a:t>
            </a:r>
            <a:r>
              <a:rPr lang="en-GB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7A40DA-FD64-4B70-9EAB-8001FFDD3216}"/>
              </a:ext>
            </a:extLst>
          </p:cNvPr>
          <p:cNvSpPr txBox="1"/>
          <p:nvPr/>
        </p:nvSpPr>
        <p:spPr>
          <a:xfrm>
            <a:off x="69516" y="981254"/>
            <a:ext cx="244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North Atlantic treaty organisation (NATO</a:t>
            </a:r>
            <a:r>
              <a:rPr lang="en-GB" dirty="0"/>
              <a:t>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5FD33E-F1CD-4A68-8DCA-F185308811F2}"/>
              </a:ext>
            </a:extLst>
          </p:cNvPr>
          <p:cNvSpPr txBox="1"/>
          <p:nvPr/>
        </p:nvSpPr>
        <p:spPr>
          <a:xfrm>
            <a:off x="4655688" y="981209"/>
            <a:ext cx="1198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NATO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2909CA-2BF6-44EC-8AF4-F49C13AAF617}"/>
              </a:ext>
            </a:extLst>
          </p:cNvPr>
          <p:cNvSpPr txBox="1"/>
          <p:nvPr/>
        </p:nvSpPr>
        <p:spPr>
          <a:xfrm>
            <a:off x="7881907" y="1068095"/>
            <a:ext cx="20571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World Trade organisation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6A4FD8-89B7-417A-B8DD-D1930FB490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984" t="27926" r="24921" b="31528"/>
          <a:stretch/>
        </p:blipFill>
        <p:spPr>
          <a:xfrm>
            <a:off x="9050975" y="5173797"/>
            <a:ext cx="2994359" cy="16102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CF1258-E64E-48AF-B401-FEFA309F47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15969" r="30712" b="17637"/>
          <a:stretch/>
        </p:blipFill>
        <p:spPr bwMode="auto">
          <a:xfrm rot="5400000">
            <a:off x="180081" y="3254828"/>
            <a:ext cx="3398310" cy="3465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7E6729-46EB-4EBB-9201-41AD7BC2DD4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953" t="39722" r="32224" b="17778"/>
          <a:stretch/>
        </p:blipFill>
        <p:spPr>
          <a:xfrm>
            <a:off x="3890826" y="1466788"/>
            <a:ext cx="5424623" cy="25681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7799BB-D6CD-447E-86B7-4450CC52448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5814" t="32697" r="40284" b="21213"/>
          <a:stretch/>
        </p:blipFill>
        <p:spPr bwMode="auto">
          <a:xfrm>
            <a:off x="6603137" y="4419502"/>
            <a:ext cx="2305050" cy="2206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295257E-98BB-4187-8F2F-3F65C1563D64}"/>
              </a:ext>
            </a:extLst>
          </p:cNvPr>
          <p:cNvSpPr txBox="1"/>
          <p:nvPr/>
        </p:nvSpPr>
        <p:spPr>
          <a:xfrm>
            <a:off x="6250809" y="4124161"/>
            <a:ext cx="2783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Pros and Cons of interventions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85F4346-2285-46CD-AD88-46D30E14C9C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501" t="36850" r="12578" b="17732"/>
          <a:stretch/>
        </p:blipFill>
        <p:spPr>
          <a:xfrm>
            <a:off x="545" y="1273556"/>
            <a:ext cx="3628733" cy="19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1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DB9D0E-5AA6-4D42-9711-7945524C9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06"/>
          <a:stretch/>
        </p:blipFill>
        <p:spPr>
          <a:xfrm>
            <a:off x="-1905" y="43274"/>
            <a:ext cx="10791825" cy="6187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2132DB-2166-4097-8070-D57A07E755E1}"/>
              </a:ext>
            </a:extLst>
          </p:cNvPr>
          <p:cNvSpPr txBox="1"/>
          <p:nvPr/>
        </p:nvSpPr>
        <p:spPr>
          <a:xfrm>
            <a:off x="1714500" y="942975"/>
            <a:ext cx="215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54 countries including; Australia, Jamaica and Canada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8FFDF-0229-4E6E-8B2A-D5F84566F51F}"/>
              </a:ext>
            </a:extLst>
          </p:cNvPr>
          <p:cNvSpPr txBox="1"/>
          <p:nvPr/>
        </p:nvSpPr>
        <p:spPr>
          <a:xfrm>
            <a:off x="1714500" y="2138065"/>
            <a:ext cx="215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46 including; UK France, Spain Italy and Belgium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A1ACA-FA6D-4EF5-8301-50BBC105F35E}"/>
              </a:ext>
            </a:extLst>
          </p:cNvPr>
          <p:cNvSpPr txBox="1"/>
          <p:nvPr/>
        </p:nvSpPr>
        <p:spPr>
          <a:xfrm>
            <a:off x="1714500" y="3195340"/>
            <a:ext cx="215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 including; UK, USA, Finland and Turkey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FB383C-20C7-4E03-8916-BE1EB5E25F7A}"/>
              </a:ext>
            </a:extLst>
          </p:cNvPr>
          <p:cNvSpPr txBox="1"/>
          <p:nvPr/>
        </p:nvSpPr>
        <p:spPr>
          <a:xfrm>
            <a:off x="1714500" y="4252615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164 countries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3F627-85EF-46AE-B15B-41AE67EA4667}"/>
              </a:ext>
            </a:extLst>
          </p:cNvPr>
          <p:cNvSpPr txBox="1"/>
          <p:nvPr/>
        </p:nvSpPr>
        <p:spPr>
          <a:xfrm>
            <a:off x="1714500" y="5414665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193 countries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37C61-AD68-4C4E-9D58-AC26C001BFE3}"/>
              </a:ext>
            </a:extLst>
          </p:cNvPr>
          <p:cNvSpPr txBox="1"/>
          <p:nvPr/>
        </p:nvSpPr>
        <p:spPr>
          <a:xfrm>
            <a:off x="4737737" y="2230398"/>
            <a:ext cx="2769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enforce European convention on human rights safe guard democracy and the rule of law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7E4634-2D91-49BC-8B06-EABC9613E1E5}"/>
              </a:ext>
            </a:extLst>
          </p:cNvPr>
          <p:cNvSpPr txBox="1"/>
          <p:nvPr/>
        </p:nvSpPr>
        <p:spPr>
          <a:xfrm>
            <a:off x="8250555" y="1104369"/>
            <a:ext cx="2226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UK makes one of the largest financial contributions to less wealthy members.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703D9F-0B43-4D8D-8086-7D3311C81439}"/>
              </a:ext>
            </a:extLst>
          </p:cNvPr>
          <p:cNvSpPr txBox="1"/>
          <p:nvPr/>
        </p:nvSpPr>
        <p:spPr>
          <a:xfrm>
            <a:off x="4566284" y="996647"/>
            <a:ext cx="2769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maintain relations between the UK and former colonies and promoting human rights and economic prosperity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2067AC-0424-4585-A7AC-566DF3D7EA7C}"/>
              </a:ext>
            </a:extLst>
          </p:cNvPr>
          <p:cNvSpPr txBox="1"/>
          <p:nvPr/>
        </p:nvSpPr>
        <p:spPr>
          <a:xfrm>
            <a:off x="7940993" y="2186765"/>
            <a:ext cx="2226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UK has a permanent representative ( even post Brexit)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A07C1-E255-4BA8-81D4-AE66DA4C34EA}"/>
              </a:ext>
            </a:extLst>
          </p:cNvPr>
          <p:cNvSpPr txBox="1"/>
          <p:nvPr/>
        </p:nvSpPr>
        <p:spPr>
          <a:xfrm>
            <a:off x="4697731" y="3419878"/>
            <a:ext cx="276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Military alliance to protect any members if they are attacked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9C09B2-0198-4512-B19F-38EF86150990}"/>
              </a:ext>
            </a:extLst>
          </p:cNvPr>
          <p:cNvSpPr txBox="1"/>
          <p:nvPr/>
        </p:nvSpPr>
        <p:spPr>
          <a:xfrm>
            <a:off x="8080532" y="3060996"/>
            <a:ext cx="2913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UK was a founding member and contributes 2% of its GDP to defence and is the 2</a:t>
            </a:r>
            <a:r>
              <a:rPr lang="en-GB" sz="1400" baseline="30000" dirty="0"/>
              <a:t>nd</a:t>
            </a:r>
            <a:r>
              <a:rPr lang="en-GB" sz="1400" dirty="0"/>
              <a:t> largest contributor of personnel and weapons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7E91B-0FBC-49E9-A30E-5F2CDBA58287}"/>
              </a:ext>
            </a:extLst>
          </p:cNvPr>
          <p:cNvSpPr txBox="1"/>
          <p:nvPr/>
        </p:nvSpPr>
        <p:spPr>
          <a:xfrm>
            <a:off x="4711065" y="4480234"/>
            <a:ext cx="276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Promote free trade and settle disputes fairly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F6467-CEDF-4FD1-BE0C-4E4775674649}"/>
              </a:ext>
            </a:extLst>
          </p:cNvPr>
          <p:cNvSpPr txBox="1"/>
          <p:nvPr/>
        </p:nvSpPr>
        <p:spPr>
          <a:xfrm>
            <a:off x="8102919" y="4372512"/>
            <a:ext cx="2152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UK makes financial contribution towards WTO development projects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13E000-BDE2-485F-A4C6-5BC40DD08BBA}"/>
              </a:ext>
            </a:extLst>
          </p:cNvPr>
          <p:cNvSpPr txBox="1"/>
          <p:nvPr/>
        </p:nvSpPr>
        <p:spPr>
          <a:xfrm>
            <a:off x="4893543" y="5276607"/>
            <a:ext cx="2769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help ensure international issues and conflicts are resolved peacefully, protect human rights and combat climate change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9C2136-6165-4E39-9039-171D223BF340}"/>
              </a:ext>
            </a:extLst>
          </p:cNvPr>
          <p:cNvSpPr txBox="1"/>
          <p:nvPr/>
        </p:nvSpPr>
        <p:spPr>
          <a:xfrm>
            <a:off x="8102919" y="5233066"/>
            <a:ext cx="2769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UK is a member of both the UN and the security council responsible for helping settle disputes by mediating or imposing sanctions </a:t>
            </a:r>
          </a:p>
        </p:txBody>
      </p:sp>
    </p:spTree>
    <p:extLst>
      <p:ext uri="{BB962C8B-B14F-4D97-AF65-F5344CB8AC3E}">
        <p14:creationId xmlns:p14="http://schemas.microsoft.com/office/powerpoint/2010/main" val="207049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47085F81FBB49AD4B3F31AA2038EB" ma:contentTypeVersion="6" ma:contentTypeDescription="Create a new document." ma:contentTypeScope="" ma:versionID="d726979265c32c51bf17df4f327013a2">
  <xsd:schema xmlns:xsd="http://www.w3.org/2001/XMLSchema" xmlns:xs="http://www.w3.org/2001/XMLSchema" xmlns:p="http://schemas.microsoft.com/office/2006/metadata/properties" xmlns:ns3="b14200f1-b009-4576-b2df-8aecd0a34028" targetNamespace="http://schemas.microsoft.com/office/2006/metadata/properties" ma:root="true" ma:fieldsID="2d963f83f2a8a8b065704952146ee1a8" ns3:_="">
    <xsd:import namespace="b14200f1-b009-4576-b2df-8aecd0a340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200f1-b009-4576-b2df-8aecd0a34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2A81E2-EB47-4B11-AD60-5A2981CBB56F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b14200f1-b009-4576-b2df-8aecd0a34028"/>
  </ds:schemaRefs>
</ds:datastoreItem>
</file>

<file path=customXml/itemProps2.xml><?xml version="1.0" encoding="utf-8"?>
<ds:datastoreItem xmlns:ds="http://schemas.openxmlformats.org/officeDocument/2006/customXml" ds:itemID="{50A68A41-DD6F-480F-8946-0D570E2BBC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453EE7-43D8-43A0-BAB0-B4E6C8D73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200f1-b009-4576-b2df-8aecd0a34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289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FISH&amp;CHIPS</vt:lpstr>
      <vt:lpstr>Office Theme</vt:lpstr>
      <vt:lpstr>PowerPoint Presentation</vt:lpstr>
      <vt:lpstr>PowerPoint Presentation</vt:lpstr>
    </vt:vector>
  </TitlesOfParts>
  <Company>Eastern Learning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Reed</dc:creator>
  <cp:lastModifiedBy>Cameron Reed</cp:lastModifiedBy>
  <cp:revision>2</cp:revision>
  <dcterms:created xsi:type="dcterms:W3CDTF">2022-12-14T14:08:10Z</dcterms:created>
  <dcterms:modified xsi:type="dcterms:W3CDTF">2023-01-06T15:04:30Z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0x0101005D847085F81FBB49AD4B3F31AA2038EB</vt:lpwstr>
  </property>
</Properties>
</file>