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EC81-9CA5-4B3D-9737-77615E3E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E9A21-E6C1-40A2-97F7-DF255EBC9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9ADA-CB9B-4F54-AB18-3566E9AA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4A91-2219-4B46-B3F2-99B49353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AC55-E3FF-436B-9BD2-906F50F4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5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91CE-9715-44CF-92C1-34C54DF7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6666F-73A4-4364-887C-813B80338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98AC9-D861-4A81-9850-16B5D0A6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1220-03BF-4522-AFF9-8E18FE42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5135-FD9A-4403-A2A9-17C1E5B8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1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A4D7E-51B4-4C3E-9A0D-BFE30AECF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7E273-D38A-48A8-B516-06CFC6226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243A-75FC-46AE-A16E-15E24463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8DC66-26BD-4102-906C-5C35FEB6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34C0-0FCB-4AF9-9567-0B10FA43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0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9549-2AC3-47B8-A1BB-6608BFDD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A706-FDB1-42E2-82C9-994286E5B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5A0E1-A821-4202-85F5-FF4FA92E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4569-1D59-4389-869C-247E70C6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C848A-7746-401D-93C8-7DF1768C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2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079F-1BEB-4EE2-A9E8-2943ED86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8DAF-1FFB-4B21-BB0B-843BB9FE5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3AF1D-207A-4B1B-A925-C613B9CD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3A7F-723B-4BD2-B828-9F40FAE4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52FD-64A6-4358-BFE5-47A4A791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9A15-F994-4FC1-95E9-BC0CB4C7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B3D4-4ED0-4566-8E6C-A1ED5EFA4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9D2DD-7617-4771-B315-9D77E8DD6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AA967-B9E9-489F-B9D0-CDF1D3A4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3323B-5B29-4FBA-92F2-8C9E5F54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4F487-5881-46E5-9256-2C2CFD12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5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6FE9-2D3B-47D5-9C33-7586283D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59E4B-6F2F-43A1-8665-CB74AADF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9A1BB-9C55-4333-A9DA-F9993E2B5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C4C68-2942-41C0-A1F1-1B780B5F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A957B-C6F3-444B-A310-4E3ADD7FA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B5671-D4DD-48B0-BBE3-850313CC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54257-E532-4214-AC75-B457401C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7E86D-A43E-453F-B218-9D09CF18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5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FA7D-329C-4492-B7FC-17D7BFA6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C8978-7882-41D4-A862-F2F954C5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97241-81C0-4E50-9C54-47703905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1D6CE-7ED7-4DAE-8C21-8CE7F74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9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9D3F6-5469-4CA4-9E79-B8EAC5A9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7BBCB-29D2-49E6-90E4-70FFDB73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12850-49E0-42DB-B249-4AF1801F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B6D2-B4F3-4F98-BFA6-7199EE68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B6CF-0A76-4AB4-B252-1BF23610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264F8-807A-43F6-B1A1-A22BBE19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13290-1DA5-44D2-B044-493AC9CF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16BD3-EA33-4C2C-828B-486860F9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9FC80-A8AB-4EA4-A7B5-3BCA786B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9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1BA9-9061-4E55-B313-66A4293F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EE7DB-0866-4156-945F-E01F24C22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2F365-3D02-4E62-9939-1A617A44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3A772-BB20-41C3-9F18-429F1D59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E26FC-9DCC-4F75-80EF-C35B49B5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6B551-92CD-4CBE-8A5E-24CBAAC6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3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241AD-9CDC-4E56-BCA5-E1450144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FAE8E-1D8B-4A66-9A84-1198B56C7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7E43E-815A-4A11-ADA5-1FBECA3D5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C877-70EE-4F8F-8B87-C66ED3E7AB80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CF8D0-DDD5-490C-8F9C-4335EC3E8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4BF2-7B30-4B21-AE78-AF5A5791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77DA-1C0F-4711-8C1B-4884E6E8B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C0278-8C41-407F-9B00-4AE2D4BDB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82897"/>
              </p:ext>
            </p:extLst>
          </p:nvPr>
        </p:nvGraphicFramePr>
        <p:xfrm>
          <a:off x="171607" y="-70622"/>
          <a:ext cx="5650069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34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Scotland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Wales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Northern Ireland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34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Scottish</a:t>
                      </a:r>
                      <a:r>
                        <a:rPr lang="en-GB" sz="1000" baseline="0" dirty="0"/>
                        <a:t> Parliament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National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Northern Ireland</a:t>
                      </a:r>
                      <a:r>
                        <a:rPr lang="en-GB" sz="1000" baseline="0" dirty="0"/>
                        <a:t> Assembly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17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129 elected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Members of Scottish</a:t>
                      </a:r>
                      <a:r>
                        <a:rPr lang="en-GB" sz="1000" baseline="0" dirty="0"/>
                        <a:t> Parliament (MSPs)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60 elected Assembly Members </a:t>
                      </a:r>
                    </a:p>
                    <a:p>
                      <a:pPr algn="ctr"/>
                      <a:r>
                        <a:rPr lang="en-GB" sz="1000" dirty="0"/>
                        <a:t>(AMs)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108 elected</a:t>
                      </a:r>
                      <a:r>
                        <a:rPr lang="en-GB" sz="1000" baseline="0" dirty="0"/>
                        <a:t> Members of the Legislative Assembly (MLAs)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34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Holyrood</a:t>
                      </a:r>
                      <a:r>
                        <a:rPr lang="en-GB" sz="1000" dirty="0"/>
                        <a:t>, Edinburgh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Senedd</a:t>
                      </a:r>
                      <a:r>
                        <a:rPr lang="en-GB" sz="1000" dirty="0"/>
                        <a:t>, Cardiff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Stormont, Belfast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60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First Minister </a:t>
                      </a:r>
                    </a:p>
                    <a:p>
                      <a:pPr algn="ctr"/>
                      <a:r>
                        <a:rPr lang="en-GB" sz="1000" dirty="0"/>
                        <a:t>(Nicola Sturgeon)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First Minister </a:t>
                      </a:r>
                    </a:p>
                    <a:p>
                      <a:pPr algn="ctr"/>
                      <a:r>
                        <a:rPr lang="en-GB" sz="1000" dirty="0"/>
                        <a:t>(Mark </a:t>
                      </a:r>
                      <a:r>
                        <a:rPr lang="en-GB" sz="1000" dirty="0" err="1"/>
                        <a:t>Drakeford</a:t>
                      </a:r>
                      <a:r>
                        <a:rPr lang="en-GB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First</a:t>
                      </a:r>
                      <a:r>
                        <a:rPr lang="en-GB" sz="1000" baseline="0" dirty="0"/>
                        <a:t> Minster (Sir Jeffery Donaldson) and Deputy First Minister (Michelle o’ Neill)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2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1998 Scotland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1998 Government of Wales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1998 Northern Ireland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9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1998</a:t>
                      </a:r>
                      <a:r>
                        <a:rPr lang="en-GB" sz="1000" dirty="0"/>
                        <a:t>: agriculture, forestry &amp; fishing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Education, environment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Health &amp; social work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Local government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Courts, Justice,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Policing &amp; fire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Economic Development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Transport, roads &amp; Tourism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2012</a:t>
                      </a:r>
                      <a:r>
                        <a:rPr lang="en-GB" sz="1000" dirty="0"/>
                        <a:t>: Stamp Duty, land tax, landfill tax, Scottish Income</a:t>
                      </a:r>
                      <a:r>
                        <a:rPr lang="en-GB" sz="1000" baseline="0" dirty="0"/>
                        <a:t> tax rate, borrowing, drinking, drugs &amp; driving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  <a:p>
                      <a:pPr algn="ctr"/>
                      <a:r>
                        <a:rPr lang="en-GB" sz="1000" b="1" dirty="0"/>
                        <a:t>2016</a:t>
                      </a:r>
                      <a:r>
                        <a:rPr lang="en-GB" sz="1000" dirty="0"/>
                        <a:t>: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Air Passenger Duty,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half of VAT revenues,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Income Tax,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Crown Estate,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election franchise,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oil and gas licensing,</a:t>
                      </a:r>
                      <a:r>
                        <a:rPr lang="en-GB" sz="1000" baseline="0" dirty="0"/>
                        <a:t> A</a:t>
                      </a:r>
                      <a:r>
                        <a:rPr lang="en-GB" sz="1000" dirty="0"/>
                        <a:t>bortion law,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Employment programmes,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Gaming Machine licensing powers,</a:t>
                      </a:r>
                      <a:r>
                        <a:rPr lang="en-GB" sz="1000" baseline="0" dirty="0"/>
                        <a:t> further </a:t>
                      </a:r>
                      <a:r>
                        <a:rPr lang="en-GB" sz="1000" dirty="0"/>
                        <a:t>transport</a:t>
                      </a:r>
                      <a:r>
                        <a:rPr lang="en-GB" sz="1000" baseline="0" dirty="0"/>
                        <a:t> &amp; </a:t>
                      </a:r>
                      <a:r>
                        <a:rPr lang="en-GB" sz="1000" dirty="0"/>
                        <a:t>welfare powers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1998: </a:t>
                      </a:r>
                      <a:r>
                        <a:rPr lang="en-GB" sz="1000" dirty="0"/>
                        <a:t>agriculture, forestry &amp; fishing</a:t>
                      </a:r>
                    </a:p>
                    <a:p>
                      <a:pPr algn="ctr"/>
                      <a:r>
                        <a:rPr lang="en-GB" sz="1000" dirty="0"/>
                        <a:t>Education, environment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Health &amp; social  welfare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Local government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Fire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Economic development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Transport</a:t>
                      </a:r>
                    </a:p>
                    <a:p>
                      <a:pPr algn="ctr"/>
                      <a:endParaRPr lang="en-GB" sz="1000" b="1" dirty="0"/>
                    </a:p>
                    <a:p>
                      <a:pPr algn="ctr"/>
                      <a:r>
                        <a:rPr lang="en-GB" sz="1000" b="1" dirty="0"/>
                        <a:t>2011: </a:t>
                      </a:r>
                      <a:r>
                        <a:rPr lang="en-GB" sz="1000" b="0" dirty="0"/>
                        <a:t>law-making powers over devolved areas</a:t>
                      </a:r>
                    </a:p>
                    <a:p>
                      <a:pPr algn="ctr"/>
                      <a:r>
                        <a:rPr lang="en-GB" sz="1000" b="1" dirty="0"/>
                        <a:t>2014:</a:t>
                      </a:r>
                      <a:r>
                        <a:rPr lang="en-GB" sz="1000" b="1" baseline="0" dirty="0"/>
                        <a:t> </a:t>
                      </a:r>
                      <a:r>
                        <a:rPr lang="en-GB" sz="1000" b="0" baseline="0" dirty="0"/>
                        <a:t>tax-raising powers including stamp duty &amp; landfill tax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1998:</a:t>
                      </a:r>
                      <a:r>
                        <a:rPr lang="en-GB" sz="1000" b="0" baseline="0" dirty="0"/>
                        <a:t> </a:t>
                      </a:r>
                      <a:r>
                        <a:rPr lang="en-GB" sz="1000" dirty="0"/>
                        <a:t>agriculture</a:t>
                      </a:r>
                    </a:p>
                    <a:p>
                      <a:pPr algn="ctr"/>
                      <a:r>
                        <a:rPr lang="en-GB" sz="1000" dirty="0"/>
                        <a:t>Education, environment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Health &amp; social services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Local government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/>
                        <a:t>Justice &amp; Policing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/>
                        <a:t>Trade &amp; enterprise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/>
                        <a:t>Transport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/>
                        <a:t>Pensions &amp; Child Support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/>
                        <a:t>Culture &amp; Sport</a:t>
                      </a:r>
                    </a:p>
                    <a:p>
                      <a:pPr algn="ctr"/>
                      <a:endParaRPr lang="en-GB" sz="1000" b="1" baseline="0" dirty="0"/>
                    </a:p>
                    <a:p>
                      <a:pPr algn="ctr"/>
                      <a:r>
                        <a:rPr lang="en-GB" sz="1000" b="1" baseline="0" dirty="0"/>
                        <a:t>2017: </a:t>
                      </a:r>
                      <a:r>
                        <a:rPr lang="en-GB" sz="1000" b="0" baseline="0" dirty="0"/>
                        <a:t>air passenger duty &amp; corporation tax</a:t>
                      </a:r>
                      <a:endParaRPr lang="en-GB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C141E1-5126-4AEE-B125-7D5F8200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8" t="24034" r="16751" b="30104"/>
          <a:stretch/>
        </p:blipFill>
        <p:spPr bwMode="auto">
          <a:xfrm>
            <a:off x="5821677" y="-9209"/>
            <a:ext cx="3055624" cy="244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70D83-B907-4D4F-A9B0-5C7560795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1" t="25300" r="22055" b="24404"/>
          <a:stretch/>
        </p:blipFill>
        <p:spPr bwMode="auto">
          <a:xfrm>
            <a:off x="5821676" y="2423619"/>
            <a:ext cx="3055623" cy="205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658B9-5DF8-4D98-B6C6-40A7DFDDE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97" t="29727" r="23860" b="25670"/>
          <a:stretch/>
        </p:blipFill>
        <p:spPr bwMode="auto">
          <a:xfrm>
            <a:off x="4639016" y="5264028"/>
            <a:ext cx="3633760" cy="1526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B66B-8958-453E-91D2-356E3407A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15" t="48700" r="15675" b="24410"/>
          <a:stretch/>
        </p:blipFill>
        <p:spPr bwMode="auto">
          <a:xfrm>
            <a:off x="191698" y="5293858"/>
            <a:ext cx="4447318" cy="1599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8B68E-FDD9-435A-A77E-1A33C8FFE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0"/>
            <a:ext cx="3238500" cy="4025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A985EEC-5D02-4AC5-A0CF-63D179249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63031"/>
              </p:ext>
            </p:extLst>
          </p:nvPr>
        </p:nvGraphicFramePr>
        <p:xfrm>
          <a:off x="8272776" y="4474138"/>
          <a:ext cx="3919224" cy="2316480"/>
        </p:xfrm>
        <a:graphic>
          <a:graphicData uri="http://schemas.openxmlformats.org/drawingml/2006/table">
            <a:tbl>
              <a:tblPr/>
              <a:tblGrid>
                <a:gridCol w="1959612">
                  <a:extLst>
                    <a:ext uri="{9D8B030D-6E8A-4147-A177-3AD203B41FA5}">
                      <a16:colId xmlns:a16="http://schemas.microsoft.com/office/drawing/2014/main" val="258990072"/>
                    </a:ext>
                  </a:extLst>
                </a:gridCol>
                <a:gridCol w="1959612">
                  <a:extLst>
                    <a:ext uri="{9D8B030D-6E8A-4147-A177-3AD203B41FA5}">
                      <a16:colId xmlns:a16="http://schemas.microsoft.com/office/drawing/2014/main" val="112500249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Advantages​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Disadvantages​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7191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 decision makers understand culture/needs of community better​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 decision makers live in the area so can better scrutinise spending &amp; services​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decision makers are easier to contact and hold to account for local residents 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Residents can develop a stronger sense of identity and increase participation in the political process  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government responsibilities cannot be devolved e.g. economic policy, national defence​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Centralisation enables decision makers to consider interests of the whole country 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Centralisation achieves coordinated approach at national level – easier to organise ​</a:t>
                      </a:r>
                      <a:endParaRPr lang="en-GB" sz="8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85331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AE0A3A54-FB03-410C-BE0B-C2332184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465" y="4625073"/>
            <a:ext cx="655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7FA66-5409-43F3-8966-65FE6743C8CA}"/>
              </a:ext>
            </a:extLst>
          </p:cNvPr>
          <p:cNvSpPr txBox="1"/>
          <p:nvPr/>
        </p:nvSpPr>
        <p:spPr>
          <a:xfrm>
            <a:off x="9134216" y="4180274"/>
            <a:ext cx="2800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Pros and Cons to Devolution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5DB19-A5FB-4C22-A786-BCEC3C6052BF}"/>
              </a:ext>
            </a:extLst>
          </p:cNvPr>
          <p:cNvSpPr txBox="1"/>
          <p:nvPr/>
        </p:nvSpPr>
        <p:spPr>
          <a:xfrm>
            <a:off x="5913783" y="4926607"/>
            <a:ext cx="2396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How national government is chosen </a:t>
            </a:r>
          </a:p>
        </p:txBody>
      </p:sp>
    </p:spTree>
    <p:extLst>
      <p:ext uri="{BB962C8B-B14F-4D97-AF65-F5344CB8AC3E}">
        <p14:creationId xmlns:p14="http://schemas.microsoft.com/office/powerpoint/2010/main" val="124951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435262-43D4-40E8-803B-ACB99E58D10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b14200f1-b009-4576-b2df-8aecd0a34028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26D7B3-405F-4A18-A17C-44ADB94C21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68B79-C2F4-4B35-AB6D-46955AFBD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365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1</cp:revision>
  <dcterms:created xsi:type="dcterms:W3CDTF">2022-12-14T10:02:08Z</dcterms:created>
  <dcterms:modified xsi:type="dcterms:W3CDTF">2023-01-06T08:27:47Z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