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66" d="100"/>
          <a:sy n="66" d="100"/>
        </p:scale>
        <p:origin x="5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3526A-B954-4FE2-8B01-E861D7A40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FAEB5-16D0-4A60-A931-23E0A6458E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00DE8-1A52-4A57-95EB-BA152ACF6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74427-D376-43E8-9ED5-0F3B7CC1978C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A6E84-3B8C-4324-B082-716C658B7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49100-5D13-471D-A8E1-F38A95F62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1F08D-FA6C-4E85-B438-CCE6E5F29D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697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EDFB3-7EF2-4327-B913-499CA14A2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CA0195-4896-42FF-8172-182B2683F1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5A07E0-6774-4A4D-8A85-68EAD2171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74427-D376-43E8-9ED5-0F3B7CC1978C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C9CD6-3131-45C1-8C33-94E723D93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E20A4-1E92-4AB9-B599-AF7B12604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1F08D-FA6C-4E85-B438-CCE6E5F29D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596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12858E-F5B0-4891-9615-F2C721F25F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2F1696-EE1F-4ABB-8028-CB26FEAFA1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EFB55-E51C-488A-81CE-A89291426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74427-D376-43E8-9ED5-0F3B7CC1978C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2B6FDE-9CE9-4DD5-8F6C-061E8543D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4C7DE-DF67-4995-951A-4ED1676DE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1F08D-FA6C-4E85-B438-CCE6E5F29D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874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A9F04-2E7A-4896-AC6D-3676BE3B8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1CE36-9C01-4802-A2B2-0312F7643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09726A-24A7-47D4-9C6E-49FA1CA59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74427-D376-43E8-9ED5-0F3B7CC1978C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08234-9E7F-46E6-B8D0-30BB3FF65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133E3-3BF4-40E9-B3B6-F8158F0EB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1F08D-FA6C-4E85-B438-CCE6E5F29D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877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0040A-63B8-47D2-8EFC-DD56E074D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B4895A-6825-4358-B466-378975F1E8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69BF6-2577-4426-8DD5-C68D974DA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74427-D376-43E8-9ED5-0F3B7CC1978C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5F981-89F0-4C55-8242-175AE1B6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F8811-7298-4700-A9CE-18060271E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1F08D-FA6C-4E85-B438-CCE6E5F29D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277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7F6C9-D61D-407F-A23E-DFC0854D2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CF98F-A010-4297-BA10-8ED11A754E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827B4A-0DF4-45D9-894F-E0D2B5918B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B1DE48-67A0-46B8-8321-CB9CC2B1C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74427-D376-43E8-9ED5-0F3B7CC1978C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703AF2-7F07-42A3-A36F-FAD3CFC74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8311D6-EA88-47CD-B635-91C9401B5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1F08D-FA6C-4E85-B438-CCE6E5F29D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797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2540A-6310-4C81-89D1-5944E623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B46A38-5D42-4008-BC5D-B2534AFEF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20D6C9-2AE7-4E74-B809-A7BACD94EB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36884E-9A28-4C1C-9F43-237E8E5645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D4CE63-25D2-4A61-98A5-A00A71451D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656484-0848-4841-A241-43F5864F7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74427-D376-43E8-9ED5-0F3B7CC1978C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396593-D766-45FB-88E3-BCA8C5A10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8E24ED-D9D5-496C-A60E-A74DEFFF0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1F08D-FA6C-4E85-B438-CCE6E5F29D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060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2DFBF-2695-494C-AD24-AF0696350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453F29-26CA-4140-AF2F-42C5EF44B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74427-D376-43E8-9ED5-0F3B7CC1978C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C0B79F-97E0-4A7A-BBAA-7B06F7618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B1BDEB-C405-40DE-9008-03BDBDA40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1F08D-FA6C-4E85-B438-CCE6E5F29D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671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57AE66-9E6A-461B-94A9-EF23B6116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74427-D376-43E8-9ED5-0F3B7CC1978C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5B2305-3E8F-4C31-AED0-9D07354B0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8B9717-3323-43F4-86A9-356705529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1F08D-FA6C-4E85-B438-CCE6E5F29D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871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DEA1E-C389-4AA7-AF05-2382408CB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2AF6E-5467-4C2B-9ECD-E7DD4300C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F986D0-630A-4A31-91E3-2C9935F5E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864C3A-C047-485C-B048-C6E337EE0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74427-D376-43E8-9ED5-0F3B7CC1978C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C9EF8-F6EB-48E5-8719-38FC3FDFA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2F2232-3FBD-4473-AE41-2DDAAF7C3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1F08D-FA6C-4E85-B438-CCE6E5F29D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625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7FA4A-93DE-4D9E-A1FB-EE5D088F4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E8997B-5B11-495E-93D9-401C7AB5AD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05DD-3EE7-4F4F-B9E4-E44AB605B7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D3371C-413E-4A24-83ED-7D5B0CD00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74427-D376-43E8-9ED5-0F3B7CC1978C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F5134D-6A69-4295-A597-66867097F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0E264E-E7E7-4B5B-83F0-4FB285F06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1F08D-FA6C-4E85-B438-CCE6E5F29D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736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93E3A7-1C92-402A-BB4F-E5370B8C6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DC7187-86C3-4D04-9943-DF8F9985C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09A89-D8B0-4291-82DA-67DC76575E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74427-D376-43E8-9ED5-0F3B7CC1978C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A5B94-E707-4035-85F0-5C0F23B213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412AF-5AB2-4C64-9BC1-1248F8C4FA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1F08D-FA6C-4E85-B438-CCE6E5F29D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58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DBF9B3-E2DE-40E7-A5B9-A8CF892672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267" t="40625" r="13749" b="23958"/>
          <a:stretch/>
        </p:blipFill>
        <p:spPr>
          <a:xfrm>
            <a:off x="0" y="0"/>
            <a:ext cx="4529138" cy="13475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483A39-851B-47E7-ABC7-D857AEFD43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805" t="34791" r="11641" b="13750"/>
          <a:stretch/>
        </p:blipFill>
        <p:spPr>
          <a:xfrm>
            <a:off x="1798264" y="3544069"/>
            <a:ext cx="3291895" cy="32710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E42CE8-49EA-4346-8972-F50E4FB04B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573" t="22257" r="38732" b="31063"/>
          <a:stretch/>
        </p:blipFill>
        <p:spPr bwMode="auto">
          <a:xfrm>
            <a:off x="5111558" y="4070029"/>
            <a:ext cx="3005137" cy="28014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C44CBF-EC5E-4F51-9522-A8E0B513475D}"/>
              </a:ext>
            </a:extLst>
          </p:cNvPr>
          <p:cNvSpPr txBox="1"/>
          <p:nvPr/>
        </p:nvSpPr>
        <p:spPr>
          <a:xfrm>
            <a:off x="0" y="1380685"/>
            <a:ext cx="452913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Equality Act also says that employers (and schools etc) have a legal duty to make </a:t>
            </a:r>
            <a:r>
              <a:rPr lang="en-GB" sz="1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‘reasonable adjustments’ </a:t>
            </a: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 remove or reduce any substantial disadvantage faced by disabled workers which would not be faced by a non-disabled person. 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GB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790F592-79D3-4468-934B-DBCCE26457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547090"/>
              </p:ext>
            </p:extLst>
          </p:nvPr>
        </p:nvGraphicFramePr>
        <p:xfrm>
          <a:off x="4529138" y="-16433"/>
          <a:ext cx="4306820" cy="1706880"/>
        </p:xfrm>
        <a:graphic>
          <a:graphicData uri="http://schemas.openxmlformats.org/drawingml/2006/table">
            <a:tbl>
              <a:tblPr/>
              <a:tblGrid>
                <a:gridCol w="2153410">
                  <a:extLst>
                    <a:ext uri="{9D8B030D-6E8A-4147-A177-3AD203B41FA5}">
                      <a16:colId xmlns:a16="http://schemas.microsoft.com/office/drawing/2014/main" val="971713027"/>
                    </a:ext>
                  </a:extLst>
                </a:gridCol>
                <a:gridCol w="2153410">
                  <a:extLst>
                    <a:ext uri="{9D8B030D-6E8A-4147-A177-3AD203B41FA5}">
                      <a16:colId xmlns:a16="http://schemas.microsoft.com/office/drawing/2014/main" val="2596303180"/>
                    </a:ext>
                  </a:extLst>
                </a:gridCol>
              </a:tblGrid>
              <a:tr h="227561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 Law cases</a:t>
                      </a:r>
                      <a:r>
                        <a:rPr lang="en-GB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Criminal Law cases</a:t>
                      </a:r>
                      <a:r>
                        <a:rPr lang="en-GB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620757"/>
                  </a:ext>
                </a:extLst>
              </a:tr>
              <a:tr h="1393884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Inheritance​</a:t>
                      </a:r>
                      <a:endParaRPr lang="en-GB" sz="10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GB" sz="1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Divorce, separation and custody​</a:t>
                      </a:r>
                      <a:endParaRPr lang="en-GB" sz="10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GB" sz="1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Negligence​</a:t>
                      </a:r>
                      <a:endParaRPr lang="en-GB" sz="10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GB" sz="1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Copyright and patents​</a:t>
                      </a:r>
                      <a:endParaRPr lang="en-GB" sz="10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GB" sz="1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 and property ownership​</a:t>
                      </a:r>
                      <a:endParaRPr lang="en-GB" sz="10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GB" sz="1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Accident and injury​</a:t>
                      </a:r>
                      <a:endParaRPr lang="en-GB" sz="10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GB" sz="1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Employment and other contracts​</a:t>
                      </a:r>
                      <a:endParaRPr lang="en-GB" sz="10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GB" sz="1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Unfair treatment at work​</a:t>
                      </a:r>
                      <a:endParaRPr lang="en-GB" sz="10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GB" sz="1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0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Robbery​</a:t>
                      </a:r>
                      <a:endParaRPr lang="en-GB" sz="10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GB" sz="1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 evasion​</a:t>
                      </a:r>
                      <a:endParaRPr lang="en-GB" sz="10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GB" sz="1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Fraud​</a:t>
                      </a:r>
                      <a:endParaRPr lang="en-GB" sz="10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GB" sz="1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Smuggling​</a:t>
                      </a:r>
                      <a:endParaRPr lang="en-GB" sz="10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GB" sz="1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Joint enterprise​</a:t>
                      </a:r>
                      <a:endParaRPr lang="en-GB" sz="10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GB" sz="1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Burglary​</a:t>
                      </a:r>
                      <a:endParaRPr lang="en-GB" sz="10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GB" sz="1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Rape​</a:t>
                      </a:r>
                      <a:endParaRPr lang="en-GB" sz="10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GB" sz="1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Currency forgery​</a:t>
                      </a:r>
                      <a:endParaRPr lang="en-GB" sz="10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GB" sz="1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0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237162"/>
                  </a:ext>
                </a:extLst>
              </a:tr>
            </a:tbl>
          </a:graphicData>
        </a:graphic>
      </p:graphicFrame>
      <p:sp>
        <p:nvSpPr>
          <p:cNvPr id="12" name="Rectangle 1">
            <a:extLst>
              <a:ext uri="{FF2B5EF4-FFF2-40B4-BE49-F238E27FC236}">
                <a16:creationId xmlns:a16="http://schemas.microsoft.com/office/drawing/2014/main" id="{6EFA5040-94BA-49DE-B35F-B18565914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0900" y="21272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E9481AD-A0F4-4377-899C-C8CAE9B54E86}"/>
              </a:ext>
            </a:extLst>
          </p:cNvPr>
          <p:cNvSpPr/>
          <p:nvPr/>
        </p:nvSpPr>
        <p:spPr>
          <a:xfrm>
            <a:off x="8095297" y="5639466"/>
            <a:ext cx="2032000" cy="10519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err="1"/>
              <a:t>Incohate</a:t>
            </a:r>
            <a:r>
              <a:rPr lang="en-GB" sz="1000" dirty="0"/>
              <a:t> offences are where no harm has actually come about but there was intention to cause harm. (Conspiracy or attempt)</a:t>
            </a:r>
          </a:p>
        </p:txBody>
      </p:sp>
      <p:sp>
        <p:nvSpPr>
          <p:cNvPr id="14" name="Rounded Rectangle 18">
            <a:extLst>
              <a:ext uri="{FF2B5EF4-FFF2-40B4-BE49-F238E27FC236}">
                <a16:creationId xmlns:a16="http://schemas.microsoft.com/office/drawing/2014/main" id="{B76C93B4-1571-4B0A-B3AE-0C0322C7E9D2}"/>
              </a:ext>
            </a:extLst>
          </p:cNvPr>
          <p:cNvSpPr/>
          <p:nvPr/>
        </p:nvSpPr>
        <p:spPr>
          <a:xfrm>
            <a:off x="10170238" y="5592479"/>
            <a:ext cx="1860391" cy="10519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Causing disruption in a public place or to other people (rioting or abusive behaviour)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94608DA-80EB-4B00-9B33-408E7FF49B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5958" y="1"/>
            <a:ext cx="3356042" cy="3429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4438D45-05FC-4378-A4B8-63B6390C667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7669" t="35651" r="15577" b="21411"/>
          <a:stretch/>
        </p:blipFill>
        <p:spPr bwMode="auto">
          <a:xfrm>
            <a:off x="0" y="2057793"/>
            <a:ext cx="3828892" cy="12359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645614A-C127-4CAB-9E42-8DBF221E2F7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7149" t="53718" r="12000" b="23852"/>
          <a:stretch/>
        </p:blipFill>
        <p:spPr>
          <a:xfrm>
            <a:off x="4424679" y="2099493"/>
            <a:ext cx="4234498" cy="19705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B9D78B7-F9D7-4C11-B2EA-45458F56145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675" t="37818" r="12032" b="21607"/>
          <a:stretch/>
        </p:blipFill>
        <p:spPr bwMode="auto">
          <a:xfrm>
            <a:off x="8835958" y="3544068"/>
            <a:ext cx="3081722" cy="18974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283C260-19D8-48AF-848E-CFF41E41EA17}"/>
              </a:ext>
            </a:extLst>
          </p:cNvPr>
          <p:cNvSpPr txBox="1"/>
          <p:nvPr/>
        </p:nvSpPr>
        <p:spPr>
          <a:xfrm>
            <a:off x="4924266" y="1780794"/>
            <a:ext cx="28195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Sources of law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070938-801A-46DE-AD8E-36C71E8CC2DB}"/>
              </a:ext>
            </a:extLst>
          </p:cNvPr>
          <p:cNvSpPr txBox="1"/>
          <p:nvPr/>
        </p:nvSpPr>
        <p:spPr>
          <a:xfrm>
            <a:off x="0" y="3147854"/>
            <a:ext cx="1819806" cy="3543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228600" algn="l"/>
              </a:tabLst>
            </a:pPr>
            <a:r>
              <a:rPr lang="en-GB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Characteristics protected under the equality act: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GB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age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GB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disability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GB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gender reassignment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GB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marriage or civil partnership (in employment only)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GB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pregnancy and maternity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GB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race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GB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religion or belief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GB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sex/gender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GB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sexual orientation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05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847085F81FBB49AD4B3F31AA2038EB" ma:contentTypeVersion="6" ma:contentTypeDescription="Create a new document." ma:contentTypeScope="" ma:versionID="d726979265c32c51bf17df4f327013a2">
  <xsd:schema xmlns:xsd="http://www.w3.org/2001/XMLSchema" xmlns:xs="http://www.w3.org/2001/XMLSchema" xmlns:p="http://schemas.microsoft.com/office/2006/metadata/properties" xmlns:ns3="b14200f1-b009-4576-b2df-8aecd0a34028" targetNamespace="http://schemas.microsoft.com/office/2006/metadata/properties" ma:root="true" ma:fieldsID="2d963f83f2a8a8b065704952146ee1a8" ns3:_="">
    <xsd:import namespace="b14200f1-b009-4576-b2df-8aecd0a3402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200f1-b009-4576-b2df-8aecd0a340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11588B4-6C8A-4420-9F65-9CEEE223C3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4200f1-b009-4576-b2df-8aecd0a340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1EF755-840E-4959-AF15-3CC92F4721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F99650-A035-4E52-B4E3-00845798C17C}">
  <ds:schemaRefs>
    <ds:schemaRef ds:uri="http://purl.org/dc/dcmitype/"/>
    <ds:schemaRef ds:uri="http://schemas.openxmlformats.org/package/2006/metadata/core-properties"/>
    <ds:schemaRef ds:uri="http://purl.org/dc/elements/1.1/"/>
    <ds:schemaRef ds:uri="http://www.w3.org/XML/1998/namespace"/>
    <ds:schemaRef ds:uri="b14200f1-b009-4576-b2df-8aecd0a34028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181</Words>
  <Application>Microsoft Office PowerPoint</Application>
  <PresentationFormat>Widescreen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>Eastern Learning Alliance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Cameron Reed</dc:creator>
  <cp:lastModifiedBy>Cameron Reed</cp:lastModifiedBy>
  <cp:revision>2</cp:revision>
  <dcterms:created xsi:type="dcterms:W3CDTF">2022-12-14T12:12:42Z</dcterms:created>
  <dcterms:modified xsi:type="dcterms:W3CDTF">2023-01-06T15:02:31Z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0x0101005D847085F81FBB49AD4B3F31AA2038EB</vt:lpwstr>
  </property>
</Properties>
</file>