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48C2-55F2-4CCE-B2EA-F835A3734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B7105A-946E-4304-A526-62A64DA0B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92C2DD-E685-4475-8ECD-0203C7E10FFB}"/>
              </a:ext>
            </a:extLst>
          </p:cNvPr>
          <p:cNvSpPr>
            <a:spLocks noGrp="1"/>
          </p:cNvSpPr>
          <p:nvPr>
            <p:ph type="dt" sz="half" idx="10"/>
          </p:nvPr>
        </p:nvSpPr>
        <p:spPr/>
        <p:txBody>
          <a:bodyPr/>
          <a:lstStyle/>
          <a:p>
            <a:fld id="{F60D776B-6AFF-4CE8-AB06-AD3F5A3955C3}" type="datetimeFigureOut">
              <a:rPr lang="en-GB" smtClean="0"/>
              <a:t>09/11/2022</a:t>
            </a:fld>
            <a:endParaRPr lang="en-GB"/>
          </a:p>
        </p:txBody>
      </p:sp>
      <p:sp>
        <p:nvSpPr>
          <p:cNvPr id="5" name="Footer Placeholder 4">
            <a:extLst>
              <a:ext uri="{FF2B5EF4-FFF2-40B4-BE49-F238E27FC236}">
                <a16:creationId xmlns:a16="http://schemas.microsoft.com/office/drawing/2014/main" id="{E4C14FD9-844B-4A97-9CBE-37DF5B6C61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1AC351-CE3C-4569-997F-AE3DF775DC27}"/>
              </a:ext>
            </a:extLst>
          </p:cNvPr>
          <p:cNvSpPr>
            <a:spLocks noGrp="1"/>
          </p:cNvSpPr>
          <p:nvPr>
            <p:ph type="sldNum" sz="quarter" idx="12"/>
          </p:nvPr>
        </p:nvSpPr>
        <p:spPr/>
        <p:txBody>
          <a:bodyPr/>
          <a:lstStyle/>
          <a:p>
            <a:fld id="{94FEA00B-5065-4F74-86AC-4C00C3DD7F2F}" type="slidenum">
              <a:rPr lang="en-GB" smtClean="0"/>
              <a:t>‹#›</a:t>
            </a:fld>
            <a:endParaRPr lang="en-GB"/>
          </a:p>
        </p:txBody>
      </p:sp>
    </p:spTree>
    <p:extLst>
      <p:ext uri="{BB962C8B-B14F-4D97-AF65-F5344CB8AC3E}">
        <p14:creationId xmlns:p14="http://schemas.microsoft.com/office/powerpoint/2010/main" val="384494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2B68-1EB5-481E-AAEC-190C5DF1FE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C79FCE-9DBD-43A1-A610-817AFBC0FE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693775-9215-47E6-9180-5A1C6760C8FC}"/>
              </a:ext>
            </a:extLst>
          </p:cNvPr>
          <p:cNvSpPr>
            <a:spLocks noGrp="1"/>
          </p:cNvSpPr>
          <p:nvPr>
            <p:ph type="dt" sz="half" idx="10"/>
          </p:nvPr>
        </p:nvSpPr>
        <p:spPr/>
        <p:txBody>
          <a:bodyPr/>
          <a:lstStyle/>
          <a:p>
            <a:fld id="{F60D776B-6AFF-4CE8-AB06-AD3F5A3955C3}" type="datetimeFigureOut">
              <a:rPr lang="en-GB" smtClean="0"/>
              <a:t>09/11/2022</a:t>
            </a:fld>
            <a:endParaRPr lang="en-GB"/>
          </a:p>
        </p:txBody>
      </p:sp>
      <p:sp>
        <p:nvSpPr>
          <p:cNvPr id="5" name="Footer Placeholder 4">
            <a:extLst>
              <a:ext uri="{FF2B5EF4-FFF2-40B4-BE49-F238E27FC236}">
                <a16:creationId xmlns:a16="http://schemas.microsoft.com/office/drawing/2014/main" id="{0CB59E0A-888D-4E3D-9BE0-E51A248F59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B6CD2-0E2A-472B-9C49-8F61D0EFD173}"/>
              </a:ext>
            </a:extLst>
          </p:cNvPr>
          <p:cNvSpPr>
            <a:spLocks noGrp="1"/>
          </p:cNvSpPr>
          <p:nvPr>
            <p:ph type="sldNum" sz="quarter" idx="12"/>
          </p:nvPr>
        </p:nvSpPr>
        <p:spPr/>
        <p:txBody>
          <a:bodyPr/>
          <a:lstStyle/>
          <a:p>
            <a:fld id="{94FEA00B-5065-4F74-86AC-4C00C3DD7F2F}" type="slidenum">
              <a:rPr lang="en-GB" smtClean="0"/>
              <a:t>‹#›</a:t>
            </a:fld>
            <a:endParaRPr lang="en-GB"/>
          </a:p>
        </p:txBody>
      </p:sp>
    </p:spTree>
    <p:extLst>
      <p:ext uri="{BB962C8B-B14F-4D97-AF65-F5344CB8AC3E}">
        <p14:creationId xmlns:p14="http://schemas.microsoft.com/office/powerpoint/2010/main" val="195828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AD108-2921-4DE5-A843-8D69A49774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28D8C6-C5F0-4D4B-840B-DC8D925626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4F73D-DCF2-4B39-8A00-AA6A49D86CAA}"/>
              </a:ext>
            </a:extLst>
          </p:cNvPr>
          <p:cNvSpPr>
            <a:spLocks noGrp="1"/>
          </p:cNvSpPr>
          <p:nvPr>
            <p:ph type="dt" sz="half" idx="10"/>
          </p:nvPr>
        </p:nvSpPr>
        <p:spPr/>
        <p:txBody>
          <a:bodyPr/>
          <a:lstStyle/>
          <a:p>
            <a:fld id="{F60D776B-6AFF-4CE8-AB06-AD3F5A3955C3}" type="datetimeFigureOut">
              <a:rPr lang="en-GB" smtClean="0"/>
              <a:t>09/11/2022</a:t>
            </a:fld>
            <a:endParaRPr lang="en-GB"/>
          </a:p>
        </p:txBody>
      </p:sp>
      <p:sp>
        <p:nvSpPr>
          <p:cNvPr id="5" name="Footer Placeholder 4">
            <a:extLst>
              <a:ext uri="{FF2B5EF4-FFF2-40B4-BE49-F238E27FC236}">
                <a16:creationId xmlns:a16="http://schemas.microsoft.com/office/drawing/2014/main" id="{9F202C78-F01E-4953-9D44-7B3B96A855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66F96-75ED-494F-B9F6-78E955AF0918}"/>
              </a:ext>
            </a:extLst>
          </p:cNvPr>
          <p:cNvSpPr>
            <a:spLocks noGrp="1"/>
          </p:cNvSpPr>
          <p:nvPr>
            <p:ph type="sldNum" sz="quarter" idx="12"/>
          </p:nvPr>
        </p:nvSpPr>
        <p:spPr/>
        <p:txBody>
          <a:bodyPr/>
          <a:lstStyle/>
          <a:p>
            <a:fld id="{94FEA00B-5065-4F74-86AC-4C00C3DD7F2F}" type="slidenum">
              <a:rPr lang="en-GB" smtClean="0"/>
              <a:t>‹#›</a:t>
            </a:fld>
            <a:endParaRPr lang="en-GB"/>
          </a:p>
        </p:txBody>
      </p:sp>
    </p:spTree>
    <p:extLst>
      <p:ext uri="{BB962C8B-B14F-4D97-AF65-F5344CB8AC3E}">
        <p14:creationId xmlns:p14="http://schemas.microsoft.com/office/powerpoint/2010/main" val="55462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89F5-F299-4E0E-ACA5-692993D3C3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6C24A4-ADCF-40F6-8DE2-A59A73D2A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FF13CE-78C8-458A-BC16-19366302D613}"/>
              </a:ext>
            </a:extLst>
          </p:cNvPr>
          <p:cNvSpPr>
            <a:spLocks noGrp="1"/>
          </p:cNvSpPr>
          <p:nvPr>
            <p:ph type="dt" sz="half" idx="10"/>
          </p:nvPr>
        </p:nvSpPr>
        <p:spPr/>
        <p:txBody>
          <a:bodyPr/>
          <a:lstStyle/>
          <a:p>
            <a:fld id="{F60D776B-6AFF-4CE8-AB06-AD3F5A3955C3}" type="datetimeFigureOut">
              <a:rPr lang="en-GB" smtClean="0"/>
              <a:t>09/11/2022</a:t>
            </a:fld>
            <a:endParaRPr lang="en-GB"/>
          </a:p>
        </p:txBody>
      </p:sp>
      <p:sp>
        <p:nvSpPr>
          <p:cNvPr id="5" name="Footer Placeholder 4">
            <a:extLst>
              <a:ext uri="{FF2B5EF4-FFF2-40B4-BE49-F238E27FC236}">
                <a16:creationId xmlns:a16="http://schemas.microsoft.com/office/drawing/2014/main" id="{0ECEBCC3-764A-4630-AA0E-FCDE0D3922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152ED1-4AD9-41CB-AFC2-1C68A2D9695E}"/>
              </a:ext>
            </a:extLst>
          </p:cNvPr>
          <p:cNvSpPr>
            <a:spLocks noGrp="1"/>
          </p:cNvSpPr>
          <p:nvPr>
            <p:ph type="sldNum" sz="quarter" idx="12"/>
          </p:nvPr>
        </p:nvSpPr>
        <p:spPr/>
        <p:txBody>
          <a:bodyPr/>
          <a:lstStyle/>
          <a:p>
            <a:fld id="{94FEA00B-5065-4F74-86AC-4C00C3DD7F2F}" type="slidenum">
              <a:rPr lang="en-GB" smtClean="0"/>
              <a:t>‹#›</a:t>
            </a:fld>
            <a:endParaRPr lang="en-GB"/>
          </a:p>
        </p:txBody>
      </p:sp>
    </p:spTree>
    <p:extLst>
      <p:ext uri="{BB962C8B-B14F-4D97-AF65-F5344CB8AC3E}">
        <p14:creationId xmlns:p14="http://schemas.microsoft.com/office/powerpoint/2010/main" val="108668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D56B-01C0-48DD-99F9-6AF851DE74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B51A89-C125-4B92-B92F-8F41C144EF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B842A1-E949-4509-A55C-BBB51C54BDD1}"/>
              </a:ext>
            </a:extLst>
          </p:cNvPr>
          <p:cNvSpPr>
            <a:spLocks noGrp="1"/>
          </p:cNvSpPr>
          <p:nvPr>
            <p:ph type="dt" sz="half" idx="10"/>
          </p:nvPr>
        </p:nvSpPr>
        <p:spPr/>
        <p:txBody>
          <a:bodyPr/>
          <a:lstStyle/>
          <a:p>
            <a:fld id="{F60D776B-6AFF-4CE8-AB06-AD3F5A3955C3}" type="datetimeFigureOut">
              <a:rPr lang="en-GB" smtClean="0"/>
              <a:t>09/11/2022</a:t>
            </a:fld>
            <a:endParaRPr lang="en-GB"/>
          </a:p>
        </p:txBody>
      </p:sp>
      <p:sp>
        <p:nvSpPr>
          <p:cNvPr id="5" name="Footer Placeholder 4">
            <a:extLst>
              <a:ext uri="{FF2B5EF4-FFF2-40B4-BE49-F238E27FC236}">
                <a16:creationId xmlns:a16="http://schemas.microsoft.com/office/drawing/2014/main" id="{284DC12F-C49F-43F7-998B-E0BFEF039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766F91-F244-4D94-93F8-16BE8D46BBAB}"/>
              </a:ext>
            </a:extLst>
          </p:cNvPr>
          <p:cNvSpPr>
            <a:spLocks noGrp="1"/>
          </p:cNvSpPr>
          <p:nvPr>
            <p:ph type="sldNum" sz="quarter" idx="12"/>
          </p:nvPr>
        </p:nvSpPr>
        <p:spPr/>
        <p:txBody>
          <a:bodyPr/>
          <a:lstStyle/>
          <a:p>
            <a:fld id="{94FEA00B-5065-4F74-86AC-4C00C3DD7F2F}" type="slidenum">
              <a:rPr lang="en-GB" smtClean="0"/>
              <a:t>‹#›</a:t>
            </a:fld>
            <a:endParaRPr lang="en-GB"/>
          </a:p>
        </p:txBody>
      </p:sp>
    </p:spTree>
    <p:extLst>
      <p:ext uri="{BB962C8B-B14F-4D97-AF65-F5344CB8AC3E}">
        <p14:creationId xmlns:p14="http://schemas.microsoft.com/office/powerpoint/2010/main" val="10865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9480-A1EF-41CB-A168-E79FF876A2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FA37F5-E111-48B6-8649-E52356B2FE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801833-2F73-4BF5-AED6-B329FD2F6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A3D24-84FD-4B65-AD44-03963A21F8A4}"/>
              </a:ext>
            </a:extLst>
          </p:cNvPr>
          <p:cNvSpPr>
            <a:spLocks noGrp="1"/>
          </p:cNvSpPr>
          <p:nvPr>
            <p:ph type="dt" sz="half" idx="10"/>
          </p:nvPr>
        </p:nvSpPr>
        <p:spPr/>
        <p:txBody>
          <a:bodyPr/>
          <a:lstStyle/>
          <a:p>
            <a:fld id="{F60D776B-6AFF-4CE8-AB06-AD3F5A3955C3}" type="datetimeFigureOut">
              <a:rPr lang="en-GB" smtClean="0"/>
              <a:t>09/11/2022</a:t>
            </a:fld>
            <a:endParaRPr lang="en-GB"/>
          </a:p>
        </p:txBody>
      </p:sp>
      <p:sp>
        <p:nvSpPr>
          <p:cNvPr id="6" name="Footer Placeholder 5">
            <a:extLst>
              <a:ext uri="{FF2B5EF4-FFF2-40B4-BE49-F238E27FC236}">
                <a16:creationId xmlns:a16="http://schemas.microsoft.com/office/drawing/2014/main" id="{475BE74D-B522-4CCA-B331-72EC6DDBD9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991F0B-8854-4BF2-BF84-C349574DACF6}"/>
              </a:ext>
            </a:extLst>
          </p:cNvPr>
          <p:cNvSpPr>
            <a:spLocks noGrp="1"/>
          </p:cNvSpPr>
          <p:nvPr>
            <p:ph type="sldNum" sz="quarter" idx="12"/>
          </p:nvPr>
        </p:nvSpPr>
        <p:spPr/>
        <p:txBody>
          <a:bodyPr/>
          <a:lstStyle/>
          <a:p>
            <a:fld id="{94FEA00B-5065-4F74-86AC-4C00C3DD7F2F}" type="slidenum">
              <a:rPr lang="en-GB" smtClean="0"/>
              <a:t>‹#›</a:t>
            </a:fld>
            <a:endParaRPr lang="en-GB"/>
          </a:p>
        </p:txBody>
      </p:sp>
    </p:spTree>
    <p:extLst>
      <p:ext uri="{BB962C8B-B14F-4D97-AF65-F5344CB8AC3E}">
        <p14:creationId xmlns:p14="http://schemas.microsoft.com/office/powerpoint/2010/main" val="19787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4114-9FA0-47EE-931A-C8BEC04C46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53A2BE-6920-4C2D-B528-558AA45ADD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68F054-B9A2-4829-8C83-98DC0A4EB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67B42C-A512-4991-8FD7-CE3D5EAF8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751D6E-125B-4347-BA19-5DD140F7DD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20610E-22C2-4FBB-B1FC-3443F2D062AD}"/>
              </a:ext>
            </a:extLst>
          </p:cNvPr>
          <p:cNvSpPr>
            <a:spLocks noGrp="1"/>
          </p:cNvSpPr>
          <p:nvPr>
            <p:ph type="dt" sz="half" idx="10"/>
          </p:nvPr>
        </p:nvSpPr>
        <p:spPr/>
        <p:txBody>
          <a:bodyPr/>
          <a:lstStyle/>
          <a:p>
            <a:fld id="{F60D776B-6AFF-4CE8-AB06-AD3F5A3955C3}" type="datetimeFigureOut">
              <a:rPr lang="en-GB" smtClean="0"/>
              <a:t>09/11/2022</a:t>
            </a:fld>
            <a:endParaRPr lang="en-GB"/>
          </a:p>
        </p:txBody>
      </p:sp>
      <p:sp>
        <p:nvSpPr>
          <p:cNvPr id="8" name="Footer Placeholder 7">
            <a:extLst>
              <a:ext uri="{FF2B5EF4-FFF2-40B4-BE49-F238E27FC236}">
                <a16:creationId xmlns:a16="http://schemas.microsoft.com/office/drawing/2014/main" id="{660B9670-501B-425A-B6B3-FDC453D821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610D44-E348-48E3-A54C-4A293CAFA6B8}"/>
              </a:ext>
            </a:extLst>
          </p:cNvPr>
          <p:cNvSpPr>
            <a:spLocks noGrp="1"/>
          </p:cNvSpPr>
          <p:nvPr>
            <p:ph type="sldNum" sz="quarter" idx="12"/>
          </p:nvPr>
        </p:nvSpPr>
        <p:spPr/>
        <p:txBody>
          <a:bodyPr/>
          <a:lstStyle/>
          <a:p>
            <a:fld id="{94FEA00B-5065-4F74-86AC-4C00C3DD7F2F}" type="slidenum">
              <a:rPr lang="en-GB" smtClean="0"/>
              <a:t>‹#›</a:t>
            </a:fld>
            <a:endParaRPr lang="en-GB"/>
          </a:p>
        </p:txBody>
      </p:sp>
    </p:spTree>
    <p:extLst>
      <p:ext uri="{BB962C8B-B14F-4D97-AF65-F5344CB8AC3E}">
        <p14:creationId xmlns:p14="http://schemas.microsoft.com/office/powerpoint/2010/main" val="300403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F449-EFF7-45DD-A70A-A433F08FD6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BFA674-F87C-4DDD-B20A-5D36D485115A}"/>
              </a:ext>
            </a:extLst>
          </p:cNvPr>
          <p:cNvSpPr>
            <a:spLocks noGrp="1"/>
          </p:cNvSpPr>
          <p:nvPr>
            <p:ph type="dt" sz="half" idx="10"/>
          </p:nvPr>
        </p:nvSpPr>
        <p:spPr/>
        <p:txBody>
          <a:bodyPr/>
          <a:lstStyle/>
          <a:p>
            <a:fld id="{F60D776B-6AFF-4CE8-AB06-AD3F5A3955C3}" type="datetimeFigureOut">
              <a:rPr lang="en-GB" smtClean="0"/>
              <a:t>09/11/2022</a:t>
            </a:fld>
            <a:endParaRPr lang="en-GB"/>
          </a:p>
        </p:txBody>
      </p:sp>
      <p:sp>
        <p:nvSpPr>
          <p:cNvPr id="4" name="Footer Placeholder 3">
            <a:extLst>
              <a:ext uri="{FF2B5EF4-FFF2-40B4-BE49-F238E27FC236}">
                <a16:creationId xmlns:a16="http://schemas.microsoft.com/office/drawing/2014/main" id="{C3213734-B778-4019-8364-B99CFF055C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AC5192-7078-4C84-854B-998668578B09}"/>
              </a:ext>
            </a:extLst>
          </p:cNvPr>
          <p:cNvSpPr>
            <a:spLocks noGrp="1"/>
          </p:cNvSpPr>
          <p:nvPr>
            <p:ph type="sldNum" sz="quarter" idx="12"/>
          </p:nvPr>
        </p:nvSpPr>
        <p:spPr/>
        <p:txBody>
          <a:bodyPr/>
          <a:lstStyle/>
          <a:p>
            <a:fld id="{94FEA00B-5065-4F74-86AC-4C00C3DD7F2F}" type="slidenum">
              <a:rPr lang="en-GB" smtClean="0"/>
              <a:t>‹#›</a:t>
            </a:fld>
            <a:endParaRPr lang="en-GB"/>
          </a:p>
        </p:txBody>
      </p:sp>
    </p:spTree>
    <p:extLst>
      <p:ext uri="{BB962C8B-B14F-4D97-AF65-F5344CB8AC3E}">
        <p14:creationId xmlns:p14="http://schemas.microsoft.com/office/powerpoint/2010/main" val="303703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41F29-FC6C-4735-A648-957BFA2A0A9E}"/>
              </a:ext>
            </a:extLst>
          </p:cNvPr>
          <p:cNvSpPr>
            <a:spLocks noGrp="1"/>
          </p:cNvSpPr>
          <p:nvPr>
            <p:ph type="dt" sz="half" idx="10"/>
          </p:nvPr>
        </p:nvSpPr>
        <p:spPr/>
        <p:txBody>
          <a:bodyPr/>
          <a:lstStyle/>
          <a:p>
            <a:fld id="{F60D776B-6AFF-4CE8-AB06-AD3F5A3955C3}" type="datetimeFigureOut">
              <a:rPr lang="en-GB" smtClean="0"/>
              <a:t>09/11/2022</a:t>
            </a:fld>
            <a:endParaRPr lang="en-GB"/>
          </a:p>
        </p:txBody>
      </p:sp>
      <p:sp>
        <p:nvSpPr>
          <p:cNvPr id="3" name="Footer Placeholder 2">
            <a:extLst>
              <a:ext uri="{FF2B5EF4-FFF2-40B4-BE49-F238E27FC236}">
                <a16:creationId xmlns:a16="http://schemas.microsoft.com/office/drawing/2014/main" id="{8B4CB57E-03D6-4F89-B343-537DC56773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12953F-1AAB-436B-8E07-9DB93572ABB7}"/>
              </a:ext>
            </a:extLst>
          </p:cNvPr>
          <p:cNvSpPr>
            <a:spLocks noGrp="1"/>
          </p:cNvSpPr>
          <p:nvPr>
            <p:ph type="sldNum" sz="quarter" idx="12"/>
          </p:nvPr>
        </p:nvSpPr>
        <p:spPr/>
        <p:txBody>
          <a:bodyPr/>
          <a:lstStyle/>
          <a:p>
            <a:fld id="{94FEA00B-5065-4F74-86AC-4C00C3DD7F2F}" type="slidenum">
              <a:rPr lang="en-GB" smtClean="0"/>
              <a:t>‹#›</a:t>
            </a:fld>
            <a:endParaRPr lang="en-GB"/>
          </a:p>
        </p:txBody>
      </p:sp>
    </p:spTree>
    <p:extLst>
      <p:ext uri="{BB962C8B-B14F-4D97-AF65-F5344CB8AC3E}">
        <p14:creationId xmlns:p14="http://schemas.microsoft.com/office/powerpoint/2010/main" val="81078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4848-9770-4486-A697-3FCD71831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B021AE-4080-413D-AFD3-6C93903EF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BA0C61-3C5B-4F93-A902-31E6EC4ED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F2748F-583D-4EE1-9611-4DFDBF3EBD52}"/>
              </a:ext>
            </a:extLst>
          </p:cNvPr>
          <p:cNvSpPr>
            <a:spLocks noGrp="1"/>
          </p:cNvSpPr>
          <p:nvPr>
            <p:ph type="dt" sz="half" idx="10"/>
          </p:nvPr>
        </p:nvSpPr>
        <p:spPr/>
        <p:txBody>
          <a:bodyPr/>
          <a:lstStyle/>
          <a:p>
            <a:fld id="{F60D776B-6AFF-4CE8-AB06-AD3F5A3955C3}" type="datetimeFigureOut">
              <a:rPr lang="en-GB" smtClean="0"/>
              <a:t>09/11/2022</a:t>
            </a:fld>
            <a:endParaRPr lang="en-GB"/>
          </a:p>
        </p:txBody>
      </p:sp>
      <p:sp>
        <p:nvSpPr>
          <p:cNvPr id="6" name="Footer Placeholder 5">
            <a:extLst>
              <a:ext uri="{FF2B5EF4-FFF2-40B4-BE49-F238E27FC236}">
                <a16:creationId xmlns:a16="http://schemas.microsoft.com/office/drawing/2014/main" id="{2F25B6BD-6BD3-49DB-81E0-7B0DE3786F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1795BB-6E89-45E2-B0E4-EB335D238A33}"/>
              </a:ext>
            </a:extLst>
          </p:cNvPr>
          <p:cNvSpPr>
            <a:spLocks noGrp="1"/>
          </p:cNvSpPr>
          <p:nvPr>
            <p:ph type="sldNum" sz="quarter" idx="12"/>
          </p:nvPr>
        </p:nvSpPr>
        <p:spPr/>
        <p:txBody>
          <a:bodyPr/>
          <a:lstStyle/>
          <a:p>
            <a:fld id="{94FEA00B-5065-4F74-86AC-4C00C3DD7F2F}" type="slidenum">
              <a:rPr lang="en-GB" smtClean="0"/>
              <a:t>‹#›</a:t>
            </a:fld>
            <a:endParaRPr lang="en-GB"/>
          </a:p>
        </p:txBody>
      </p:sp>
    </p:spTree>
    <p:extLst>
      <p:ext uri="{BB962C8B-B14F-4D97-AF65-F5344CB8AC3E}">
        <p14:creationId xmlns:p14="http://schemas.microsoft.com/office/powerpoint/2010/main" val="240848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277E-6C12-4239-A4C9-9549F9DE7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B20A7F-367A-4BDB-9398-0C64035F8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423C9E-718E-4CA8-A77E-1069F1CAA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0E2CE-D0EF-48EC-BED4-276B239EE70C}"/>
              </a:ext>
            </a:extLst>
          </p:cNvPr>
          <p:cNvSpPr>
            <a:spLocks noGrp="1"/>
          </p:cNvSpPr>
          <p:nvPr>
            <p:ph type="dt" sz="half" idx="10"/>
          </p:nvPr>
        </p:nvSpPr>
        <p:spPr/>
        <p:txBody>
          <a:bodyPr/>
          <a:lstStyle/>
          <a:p>
            <a:fld id="{F60D776B-6AFF-4CE8-AB06-AD3F5A3955C3}" type="datetimeFigureOut">
              <a:rPr lang="en-GB" smtClean="0"/>
              <a:t>09/11/2022</a:t>
            </a:fld>
            <a:endParaRPr lang="en-GB"/>
          </a:p>
        </p:txBody>
      </p:sp>
      <p:sp>
        <p:nvSpPr>
          <p:cNvPr id="6" name="Footer Placeholder 5">
            <a:extLst>
              <a:ext uri="{FF2B5EF4-FFF2-40B4-BE49-F238E27FC236}">
                <a16:creationId xmlns:a16="http://schemas.microsoft.com/office/drawing/2014/main" id="{D2C2A5D1-5DD8-4559-A55F-C236E757BB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3667E2-C118-403D-9D32-00272536C41E}"/>
              </a:ext>
            </a:extLst>
          </p:cNvPr>
          <p:cNvSpPr>
            <a:spLocks noGrp="1"/>
          </p:cNvSpPr>
          <p:nvPr>
            <p:ph type="sldNum" sz="quarter" idx="12"/>
          </p:nvPr>
        </p:nvSpPr>
        <p:spPr/>
        <p:txBody>
          <a:bodyPr/>
          <a:lstStyle/>
          <a:p>
            <a:fld id="{94FEA00B-5065-4F74-86AC-4C00C3DD7F2F}" type="slidenum">
              <a:rPr lang="en-GB" smtClean="0"/>
              <a:t>‹#›</a:t>
            </a:fld>
            <a:endParaRPr lang="en-GB"/>
          </a:p>
        </p:txBody>
      </p:sp>
    </p:spTree>
    <p:extLst>
      <p:ext uri="{BB962C8B-B14F-4D97-AF65-F5344CB8AC3E}">
        <p14:creationId xmlns:p14="http://schemas.microsoft.com/office/powerpoint/2010/main" val="372783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5C8AA-20F4-4A94-9919-391CDAA6D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07F4B9-7E78-40EF-9BE3-2407C4BB9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D8C4E1-FDD0-4D92-9CEE-EB08AF20E7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D776B-6AFF-4CE8-AB06-AD3F5A3955C3}" type="datetimeFigureOut">
              <a:rPr lang="en-GB" smtClean="0"/>
              <a:t>09/11/2022</a:t>
            </a:fld>
            <a:endParaRPr lang="en-GB"/>
          </a:p>
        </p:txBody>
      </p:sp>
      <p:sp>
        <p:nvSpPr>
          <p:cNvPr id="5" name="Footer Placeholder 4">
            <a:extLst>
              <a:ext uri="{FF2B5EF4-FFF2-40B4-BE49-F238E27FC236}">
                <a16:creationId xmlns:a16="http://schemas.microsoft.com/office/drawing/2014/main" id="{00F4A3AA-7D96-4723-AE03-76DBE1D97F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27DC36-3127-486F-A307-E2809824E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EA00B-5065-4F74-86AC-4C00C3DD7F2F}" type="slidenum">
              <a:rPr lang="en-GB" smtClean="0"/>
              <a:t>‹#›</a:t>
            </a:fld>
            <a:endParaRPr lang="en-GB"/>
          </a:p>
        </p:txBody>
      </p:sp>
    </p:spTree>
    <p:extLst>
      <p:ext uri="{BB962C8B-B14F-4D97-AF65-F5344CB8AC3E}">
        <p14:creationId xmlns:p14="http://schemas.microsoft.com/office/powerpoint/2010/main" val="1168724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24447" y="104619"/>
            <a:ext cx="4978401" cy="447675"/>
          </a:xfrm>
          <a:solidFill>
            <a:srgbClr val="FFFF00"/>
          </a:solidFill>
        </p:spPr>
        <p:txBody>
          <a:bodyPr>
            <a:normAutofit/>
          </a:bodyPr>
          <a:lstStyle/>
          <a:p>
            <a:pPr algn="ctr"/>
            <a:r>
              <a:rPr lang="en-GB" sz="1600" b="1" dirty="0"/>
              <a:t>Knowledge organiser: Rights and Responsibilities </a:t>
            </a:r>
          </a:p>
        </p:txBody>
      </p:sp>
      <p:sp>
        <p:nvSpPr>
          <p:cNvPr id="5" name="AutoShape 2" descr="data:image/png;base64,%20iVBORw0KGgoAAAANSUhEUgAAAJwAAADECAYAAABqZUjXAAAAAXNSR0IArs4c6QAAAARnQU1BAACxjwv8YQUAAAAJcEhZcwAADsMAAA7DAcdvqGQAABuoSURBVHhe7Z1nWFDHtoY/KVIVFMSo2HuJYheNFZUmFhSJJRGwRBOTG01M0dhrkmNNYqyoGGNXQATBhhJFLNhJ7DFWBIwFRBDYd60BjCc5xyuX+ed6n2eY2bMH/OH3rJm1Z82aEviLUlSaU0cPql2prmAA5ahtSu0Uat+j9nGqI6hOoJJKRRCKjhnQjkS1k8qf9Eia+qtQ39+fM0yAg9TuRYWagvDqkH7QjVSznNRU1czMDLVr10aL5s1RvXp1OJYrB1NTU6SmpuLGjRs4ceIEkn79FU+fPoUp8IB+Z1oeEE9/gzQrvMawMUqnwgbrLpVsKv+REiS2wzTatXq1ahj32Wfw8vJCJWdnJbQXMfLycDc5GXEHD2LO7Nk4efo0m7dsEtxjes3CFV5fWHBZVB6TEM5SiSZdhNFzCr98ERbcU3ppMWniREydNq2g++UEr1yJYcOGoSRZxPr168PGxgaGwf+m8Lqg/rfp/5z/33Nyc5GekYHUlBSk3b+v3pHojlE9j5qbqJDE8mHBJdJT00YknImTJ6NuvXpIOn8eyXfvIjUtDbn0xxwcHVGOSv0GDfDw4UNMmzoVvxw6hFo1amDJ0qWoULGiGie8PpjRDGhpaamKBZWnmZm4efMm4uLisHHDBrX8Il2lk77mUM3Cy+TfK0ETJ3ulP5JcnC1LlkRJKo9JrX+3WDxn2lhbKzU/zWLrCZQmy1apcmWUKCEz6usG68TO3h7VqlTBW+3bo4ubG2qQAWJ4zb9g/nwsXLiQLd8z6ppCZZZ6SVQgFR6iwgozTE1MjDecnIyG9eoZ7dq0Mao4Oxv8rvA9ScswKVHieeE+Ka93IYNj1K5Z05g6ZYpx5/ZtslWG8ezZM+P7RYsMK0tLHvOADJsX1WScgMVURpmZm6NTx47o268f2ri6wrlSJViRRRv36af4YfFikADx3siRsLCwQB45EMJrDKkmk6bQlHv3cObsWSQkJKjlF9OlUyfMX7AAjZs0UbPkJ2PHqmfS2B5SXn/2NO/TOGNoYKBB6zOlzhcZ8/HHSsWe7u7G48ePC3oFIZ/09HTjaEKCERQQYFhbWSmtNHVxMc6dPaveX7p0yWhAsyX1Z5CV8yW9Qa32+dsamUFuIo3m4CuXLyORFn63aCHIKKsmnqjwN/gLRctWrbBk2TLMmzcPZWhdd/LUKXw2bhzSyOrVqlULPj4+PNSaFNSLTd3XpLpn5HUYrq1bG/379TOak0JrVKtmkGdqWFlYKNV6dO9uPH70SKlWEP4b5CwYJc3N1bpu/rx5qi8sNNSw4D4giZVXjgQXW+gUvFi4z6zAMRDBCa9CBk2x/f38lGbebNjQII/VSExMNMra23PffRMSVVdSXgN2A+zt7NSijz8Cr1m9GjsiItC7d296Q78t06nwCljTFDts6FDYWlkhKSkJ8fHxKFOmjHI2CXvSG76iRVy5Fs2a4eeff0ZEZKTacXh3yBB4eXujctWqPFAQXpkWtKarU7cucslIHSHBmZBZK8GmLX+jAdW51a17d3h6ecGKlFlIdlaWKoJQFNii1alXT7X/uH4dz7Kzn2+2m9BEeZQbISEh+HrOHNACD7NmzMBHo0cjMCAA0bt2qYGymyAUBUcHB1U/ePAAWSy4F/TjSmbuAj2qXQZz8iao73nhfq7FaRCKwtgxY5RuvDw8jDOnTxvOlSqpZ55SOYSEY5mQm5enIiobNWgATw8PDB44ULUV4jQIReFFvbB1K3g2oeZsajazK1UKw8m7iNi5E3v370doWBhWrVmDzl26qIEiN0EHLDhPFlMQiY1Djbp26wYnJycVDcARwKbm5vkjBUEDPIOqwzD8zYTDx3lb69zZsyqyNyI8HBeoTxB0wYL7jn48iY6JQe+ePeHTowc8PD1VqHmv3r0RJV6qoBGTPGAN1QkspyvXriE+IQG3b99WAnMqXx6lbW3VQEHQAX//HUR1S97aquLsjKGBgWpbKyIiAruiotCzF58GZCdD3Aah+PCUOpbEZutOzkJUdDRWBAfjnXffRYeOHdHExUUdFRQEXbDg1CfhRo0aoV7BdgRbs5xnz/D48WM8ychQfYKgAxZcFK/fli9fjlEjR6rDD0ODgtCLplL37t2xfft2NVCcBkEH7DR8RVJKTE9PxzIS3ZixY7GK1nCRtH6LP3IEKamSQkTQB1s4Oyo2hS4BH57p4e2ND0aNwuSJE9HO1VX1i9Mg6IC9VN7aqlvhjTcwc8YMRJPjsGHTJny/eDGmTJumYpsEQRds4doVbm2NnzABDRo2VAeeC5G1m6ATFtwVbnDc2+6YGFy9ehW7d+/GT2vXKgfiaAKnghMEPbDgZpgCKcdOnICfnx86vPUWvD091bc4diAOx3M2LrF0gh7YS91LU+qvrLyHjx7h1p076sQ954x4s0EDODk65o8UBA1weNJYqtuRCUPLFi2U4xAeHo49e/diX2ws+vTtqwaKlyrogAUXSFbO1N/fXx0LZMehY6dOqFmrltrWsrK0LBgqCMWHZ1J1YLCUjQ3sSpfmJrKyslTKJU73IB9+BZ3wqa11pDpjTUgIfH19MfqDD+DRrRs6d+yIbl27Iky2tgSNsOCmU32YE9lwsCWn5oqNi8O5pCRcu34d6U+e5I8UBA3wlNqSSnWOh7O2skLzpk0xetQozJs7V8XFeXl68jhxGgQt8NbWFBJbxfr16qnN+10xMfiOrBx/g+N0D3xkXxB0wRZOHTzl9dugQYPg+LfvbpIsWtAJr+HOcGPTxo0qJu7A/v1YumQJpk6ejI8+/BD79uxRA8VlEHThRmbuGtUqkZyNtbVKJsfPXEhoqpZUD0JRGFuQqlelejhzxnCuWFE985R6gcpdbmSTp8qpVzkmrnWrVirdQ82CVOiCoAPeaZhO0mvDFzz07dNH5Yg7cPAg9tBUyukePMVLFTTCgvNlKQ0JCMC6DRvQ399fXexmW6pUfroHSfUgaIRnUnUs615yMpLv3FFT6u+//w6ad3GQLN21q1f5tSBogb3UZaS67NDQUPTq2RN+vr7qY6+Hu7tK+7Bz5041ULa2BB2w4H6gOp7XaKfIqkVEReHX335DMlk8vpuBMygJgi54p8GHbFdj3tpyLFsWPX18MPdf/1LnUdm69SSrx4jTIOiALdyXuUCZ9m3bIjwiAttIaGM/+UTlFOF0DxWdnQuGCkLxYS+1EjfatW8PV1fX5zdBs0XjuLgsciIEQRfspR5gd2DlihX48vPPsXrVKnw+bhzeHTwYvn36IGLHDjVQnAZBFy6kunMkJ16k/eMO1MJ+2doSisLLtrb4CsEcKopSpUqhLU2tA/z9Mfr999GsadP8F+I0CBrgNdwcklKTsmXKgFSJqKgodWprzdq1WPT992hPaztG5CbogAXnxmIaPmIE5s6fD1fyVh0cHWFubq7WbXxPkiDogtV0mxt869uxo0dx7949nDh+HLsiIxGyZg1OnTrFrwVBC3zy/ltS3SOOEOEkhF3d3NC5Uyd4e3urDf39sbFqoHipgg7Ywm2jksiNO3fv4uy5c3iWkwMHBwfUqFoVZe3teZwgaIFXaMOpbstbW/Vq11aOw/r169Vhml27d6u7GhjydFUtCMWBDdv7JLaSvXx8sJM8VHYcevfpg2bNmqE2CdDOjhNkCoIeWHBKUVVp+qxScPszn9TiuLj7aWl4/OiR6hMEHfDm/XZ2B1auXIl3Bg3CVxMmwL9/f3Tt0gUdO3RQm/mMOA2CDlhwE0lKCZmZmSq378xZs7B12zYcio9X6R7+fPCgYKggFB+eUvnOeyd2Cfhjb11atw3098dX48erdA/8iYQRp0HQAXupM8hpqF61ShUlsF3R0QhZtw7TZ85U6R5cXFwKhgpC8WEL14Ibg995B6M//BDVqld/HhPH8LXkgqALXsPxQWiEh4ZiO63dzp8/j61btmDxDz9g6pQpOPTLL2qguAyCLnqRmbtFtUrz4OTgYJiasA4lHk74//OyeDi+iOEaNzKePEFKWpq6lLdWzZoq3QMNpDeCoAcOTxpPdVs+DujWuTMWLVqkspfz/Qx8QYiPnNoSNMKCG0huQYmBgwapj7zsOLg0bYpy5cqhVOnSsLCyKhgqCMWHZ1JlunJzcpCTm6ssWUpKiroC6czp07h98ya/FgQtsHewllSXu2HjRpXqYfDAgejp7Q1yEuDh4YEdcmpL0AgLbg7Vh9nC/XLoEH7esAFHjh3DpStXcPfuXXU2VRB0wVNqRyp1+PMuXw7CJ/C//OILBK9YgbCwMEn1IGiFnYbJJLbyzVxcsJ6sW/SePZg1ezYChw5VHmp1yYApaIQFV5MbHp6e8O7RA1YveKU5NM1my5QqaISn1KPc4BNac+fOxc6ICHwzZw7GfPwxAgMC1MW9jDgNgi7akeoukZwMczMzw8rSkhdrzwv3cy1bW0JReNnW1h1q/Um1Oq3F4eUN6tdH965dMfDtt9GQ2gpxGgQN8BpuFtUt2UMNePddcOrV6JgYbKV61erV6NylixoochN0wILrwWIaOmwYVgYHw9PLC87OzrAlAZa0sJAs5oJWeEpN48aFixdxkcqDBw/w22+/4WhCAqKjolSfIOiCUz18R6p7Gkni8vH2hjdZOE730KlTJ3jSc1RkpBooXqqgA7Zwa6gc4cbla9dUWBKnfDA1M4OjgwNsrK15nCBogQ/R+JPtasFbW5UqVsSQd97B8mXLEB4WpnLFcYIbhjxdVQtCcWDD9kkuYMsHnzlNfjB5pkFDhyrvtHmLFnAsVy5/pCBogAXnxI2mzZqhiYvLPxIQimUTdMLhSbvYHeBp9P1RoxC7f78KS+LcIkps4iwIGmHBTSBJJT589Ag/Llmi7tdib5V3GUYMG6ZuiGZEdoIOeP60paJcUf70kUmW7XhiIraT07AiOBinz57lV2LpBC3wim0WWbl65Z2cMGXSJKz76SdMmjgRw8lx4ItBqhWk8BIEHbCFa89uAXumk6ZMgf+AAZg6bRqWrVihsihJxK+gE17DXefGvj17lMNw448/sH/fPmzauBFLfvwRJ0+eVAMFQQe8eT/DFEjlgzN9aApt17at2t7yJ6dh1PvvI64wt4is4QQN8F5qDFm5JJ5bHzx8iBu3bilxVaA1XZ2aNdX2liDogi3cx1S3LUHuQ/OmTTF18mR1b2rc4cP4JT4evn37qoGyhhN0wIILIitn1s/XF+E7dijHwc3NDTXJunG6B2vZvBc0wjOpJTfs7O1RtmD65Hy/95KTceXyZaSlpKg+QdABe6mb2B1YGxICfz8/dVqrd8+e8PL0hIe7O0LDwtRAcRoEHbDgJpOUDmdlZ6u124KFCxGzZw9OnDyJy1ev4nF6esFQQSg+PKVy1ujKHA9nWbIkGjdqhBHDh+PrOXMQvHKlsnKMOA2CDthpmE5iq1yvTh0sW7ZMJSNcSvVnn3+OwKAg1Cs8JigIGmDBNeRG33798M6QIeoWwULYpnHOOEHQBU+pZ7ixedMmrAoOxi9xcVi5YgVmzZyJT8eMkfAkQTvupLo/SFCGpaWlYWdnZ5hIFnOhmLws1QMHvN1kC8ZRvnx7YIU33kDLFi3Qzc0NNapVozeCoAdew00j6blaWFiA70wNCQnBvn37EBMTg22hoSqNF0OiVbUgFAcWnB9LKSAwEBs3b8agwYNRp25d2JcpA1tbW1hYqo0IQdACT6kZ3EhNTVXZy3lavXXzJpKSknAkIQF/XFfhcoKgBfYOVpLqcrZu3aqymA/w91fZy7t17YpuXbogVC7oFTTCgltE9S+0SEPiyZMIDQ/HufPnkZycTG9NYF6yZP5IQdAAH6LxJNvVmLe2ytjbq037ObNnY/369SpXHB8bZMRpEHTAFm5CLlC2bZs2KjJkO4ns8y++gF///iourlLlygVDBaH4sJdahRudOndGhw4dUPKFKTQvLw/PsrMLngSh+LCXeoDdgRXLl2PyxIlY//PPGP/llwgKDFSHauTqI0E3zUh1SSQnXqQ938oqLIXPsrUlFIWXbW09pZJdaL/s7OzQplUr8BkHjotzadIk/4U4DYIGClM9NGGhffjBB+p+LT5Ms2HTJhUX16EjX8WVb+YEobiwhevOYhpO1mzR998rgZVzcoKpqakaYMqSFARNsJqSuXH8xAmcOnkS9+/fV3VMdLRyIM4WZk8SBA2w4L6hH4/27d8Pb29vdCYL16Vz5/wccYMGYc/evWqgeKmCDjjVw2aqT7Dybt+5gzPnziE9PR3WNjaoVKECStty+jhB0AOv0IZT3Za3turWro2PRo/Gz+vXI2b3buyPjVVnHRjydFUtCMWBDdsoEpuFj5eX8k4Xfvcd+vn5oWWrVqhdp476TCIIumDBleFGjVq1UKOmuqtXWTOOi+P4uEePHqk+QdABb97vYHeADz0PDQrC9GnTMKB/f3h5eMDL3V1dEMKI0yDogAU3nupj6RkZCFm7FpMmT8bGLVuw/8ABHD95Eqn37+ePFAQN8JRahWyXOv1sZmqqTmn169sXn40bh69nz0bH9u35lTgNghbYS51JUqpRpXJlfPvtt9i7bx82btqEr7/5Bp998QWaNm9eMFQQig9buOZsuwYPHoyPx4xBterVSYXcnY9YNkEnrKzL3IjcuRNhoaE4f+6cqpctXarSPRwuTCqtfgpCMTEF+lK5Q02jtK2tUbF8ecOiZEk2a6qQ0FQt8XBCUfiv8XC5QBy1LrGpe5SejtvJySrMvGaNGmhJ6zfe3hIEXfCZhi+pbsc3QLNHOn/ePOzduxexBw4gOiYGPXx81EASraoFoTiw4N7No3rggAEI27FDOQ68reXs7IwyZcvCysamYKggFB+eSZ+brrzcXHVSKy01VV2BxA7E3du3C94KQvHhnYZ1pDqDI0T6+vpiWFAQfHr2RLfu3dGdCoecM7K1JeiABTeb6sO5OTlqO2vVmjWIj4/HhQsXkHzvnpxLFbRiYsrXHgE1OB7OytISbVq3xrhPP8WyJUuwkayep5eXGihOg6ADtnBTcoEKTd58U+UT4cDLb779FsPfew99/fxQs1atgqGCUHzYaajDDb6It1fv3ihVqhQ/PidXspgLGmHBHWV3IITWbgsXLMCuqCjMnztXTauBAQHYtWuXGigug6CL9qS6yyQow8zU1LCwsODF2vPC/VzL1pZQFF6W6uEWlTS2YHwJCI1F/bp14dali0r3wAdrBEEXhVnMW1lZWWHQwIHYvHkzImka3bZ9O9aRE9Fd7toSNMKC68VSGjZ8ONaEhCjnoVq1aihdurTaxOc9VkHQBU+pD7lx9epVXP/9dzx58gTXrl3DycRE7I6JweVLl/i1IGiBBfcd/Xi6IyICnp6e8Pbywlvt2qFD+/boQW0OzGRka0vQAad6CKb6CCvvIlkzDku6c/euciD4YhBLuRhE0AjrrD+VFry1VbFCBQwmx2HpkiUIDw9HVHQ0evfpw+PEaRC0wMdlxpLYbDlrEkeG8Ob98BEjVLRIq9at4eTkVDBUEIoPWzgVQ85Bly1atoTZC15pVlYWnlIRBF3w5n0MuwN8Ke//fPQRFv/wg8qgxIehPTgeTq4+EjRTn8zcSZITL9L+UQr7ZWtLKAov29qypqJuA2EbVp7WbLye4417TvfQmqZZhTgNggbYaeAs5g2cHB0xYcIEREVFISIyEsGrVql0D67t2qmBIjdBB2zh2rOYAjhV14wZaNqsGayt2ejlQ9axoCUIxYedhpvciIuLU+X2rVs4ePAgtm3dqtI9JJ44oQYKgg54836WKXD/cHw8fPv0QSdav3EGc/+338Z7I0cirjC3iHipggZ4a2snWbmzPLempqXh0pUrKt2qXalSKt2DQ9my+SMFQQNs4T6k2pUtmEvjxpgwfjx27NyJ+CNHcODAAfT29VUDZS0n6IAFN4KsXElfElYECW3GzJnqADRnMK/k7PyPQzWCUBx4JlXhIA4ODnBwdOQmMjIyVAZzjo/jtA+CoAv2UreyO8CntgaSo/DJmDHw799fxcK5SxZzQTMsuEkkpSO8Sb+dxDVvwQLsjIzE0ePHceHiRTyUexoEjfCU2oDKGxwPZ25mhvr16iEoIAAzpk/H0h9/RLeuXXmcOA2CFthpmEliq1anVi0sXbpURfyuCA7GhK++woiRI9GwUaOCoYJQfFhwjbnh7++PwKAgFXD54nqNc8YJgi54SlU38PJ51J/WrkVCQoJyIL79+msVLRIbG8uvJdWDoA0vUt0NEpRhY21tOJQta5iUKMELNlW4n2uJhxOKwsvi4U5R+YMtWMaTJ/jzwQNUqFgRzZo2RdfOnVG9alV6Iwh64DXcJKrbmpubqxsEg1esQHR0tIqL27J9O9w9PdVAEq2qBaE4sODe5k8iAQEBKp/IkMBANGzYEE7ly6vLeeVcqqATnlKfcuMhTaX3//xT5fRNTk7GlStXVLqHmzdu8GtB0ALvNKwk1eVs2rJFbWf19/NTH3vfattWpXsIlVNbgkZYcAupPsSHZBJPnUJoeDjOnjuHe2lpyM3Lg4mpaf5IQdAAT6ndqTTidVwZe3t1FnXGtGlYt3YtQsPC4CNXHwka4VNb40lsDnwckD/+btm2DRMmTsTbAwaouLjKlSsXDBWEosNLscwnT5Dz7Bk/PmELV4NbXbt1gxut3WxeuFsrj6zas5ycgidBKDolyKSlpqaqvIPkBaTwGi6O3YHglSsxffp0bCXnYcrkyXhvxAj49e2LnTt25P+iOA1CUSjQCy/FEhMTkU6CI5L4R3Myc0n0mhdp/7atxaWwX7a2hKIwevRopZs2rVoZ7VxduZ1HOhvNUypLL7vQfnESwmYuLujp7Y2hgYHgG2oU4jQIReB+Wpqqk86fxwmycKSvX8lXiGSnYQZJqQkflhk1ciS2b9+uLuYNpamU4+I6du6sflHkJrwqDx8+xMWLF1U7PSMD2VlZLLgV9HiVLZw7i4mzmP+weDG6uLnBsVy552s2I48/mAjCq3P82DFc+O031WYVkb42k4pYcOrDrzqWdeb0aXUh79+RD79CUcjMzMQqmhkfk2Vja8bTKGlsHDUf83vevJ9PksrcvXcvPD08EDBkCFavWoUDsbEqr0hqSgqPE4RXgrXDQSCkK171h1AJoO7r+W/zsSQljqWSTG16r4LkDBsrK6O8k5NR2sZG9YmXKryMnJwcY83q1UY5R8dCDe2l+g0q/wZbvadk9uZRcaeHiVQO0G/ceJKZeT/53r1MMo1qEWfC7oV8ixP+BuehOU3LsY8/+ggfjB6NlNRU0IyZRKL5hF7fzR/1F/9JQXZUnKmUoV8sQ7/4AQnQvXGjRhhNf5Tv5MoTR+K1hkXDOwf3kpNx+swZdQ7m5q1bqp/KYVLHGGoe5bF/5/80WTTgX2TbWK0wxMIJBdAs+m+fykgj1+l5A5Xv6VHlHPxPvIqC+tAfW04DHV78B4TXG9JCFmmCv3BcphJNVi2Saj4B+JLpD/hfXQ/QSjDM3Bc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2" descr="Free Blank Notebook Cliparts, Download Free Clip Art, Free Clip ...">
            <a:extLst>
              <a:ext uri="{FF2B5EF4-FFF2-40B4-BE49-F238E27FC236}">
                <a16:creationId xmlns:a16="http://schemas.microsoft.com/office/drawing/2014/main" id="{A0B08CE2-E1FE-4203-83EE-00439ADC7B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9" y="-9841"/>
            <a:ext cx="748146" cy="940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E4D380-F02E-4392-8108-A0D774D47AA4}"/>
              </a:ext>
            </a:extLst>
          </p:cNvPr>
          <p:cNvSpPr txBox="1"/>
          <p:nvPr/>
        </p:nvSpPr>
        <p:spPr>
          <a:xfrm>
            <a:off x="143452" y="7937"/>
            <a:ext cx="58622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Moral Right</a:t>
            </a:r>
          </a:p>
        </p:txBody>
      </p:sp>
      <p:sp>
        <p:nvSpPr>
          <p:cNvPr id="8" name="Rectangle 7">
            <a:extLst>
              <a:ext uri="{FF2B5EF4-FFF2-40B4-BE49-F238E27FC236}">
                <a16:creationId xmlns:a16="http://schemas.microsoft.com/office/drawing/2014/main" id="{7BAD6830-0A49-4F4B-B47E-92EE714A8011}"/>
              </a:ext>
            </a:extLst>
          </p:cNvPr>
          <p:cNvSpPr/>
          <p:nvPr/>
        </p:nvSpPr>
        <p:spPr>
          <a:xfrm>
            <a:off x="0" y="948644"/>
            <a:ext cx="1750003" cy="1615827"/>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rPr>
              <a:t>What </a:t>
            </a:r>
            <a:r>
              <a:rPr kumimoji="0" lang="en-GB" sz="1100" b="1" i="1" u="sng" strike="noStrike" kern="1200" cap="none" spc="0" normalizeH="0" baseline="0" noProof="0" dirty="0">
                <a:ln>
                  <a:noFill/>
                </a:ln>
                <a:solidFill>
                  <a:prstClr val="black"/>
                </a:solidFill>
                <a:effectLst/>
                <a:uLnTx/>
                <a:uFillTx/>
                <a:latin typeface="Calibri" panose="020F0502020204030204"/>
              </a:rPr>
              <a:t>we expect from others </a:t>
            </a:r>
            <a:r>
              <a:rPr kumimoji="0" lang="en-GB" sz="1100" b="0" i="0" u="none" strike="noStrike" kern="1200" cap="none" spc="0" normalizeH="0" baseline="0" noProof="0" dirty="0">
                <a:ln>
                  <a:noFill/>
                </a:ln>
                <a:solidFill>
                  <a:prstClr val="black"/>
                </a:solidFill>
                <a:effectLst/>
                <a:uLnTx/>
                <a:uFillTx/>
                <a:latin typeface="Calibri" panose="020F0502020204030204"/>
              </a:rPr>
              <a:t>in particular situations. This is </a:t>
            </a:r>
            <a:r>
              <a:rPr kumimoji="0" lang="en-GB" sz="1100" b="1" i="1" u="sng" strike="noStrike" kern="1200" cap="none" spc="0" normalizeH="0" baseline="0" noProof="0" dirty="0">
                <a:ln>
                  <a:noFill/>
                </a:ln>
                <a:solidFill>
                  <a:prstClr val="black"/>
                </a:solidFill>
                <a:effectLst/>
                <a:uLnTx/>
                <a:uFillTx/>
                <a:latin typeface="Calibri" panose="020F0502020204030204"/>
              </a:rPr>
              <a:t>not a legal right </a:t>
            </a:r>
            <a:r>
              <a:rPr kumimoji="0" lang="en-GB" sz="1100" b="0" i="0" u="none" strike="noStrike" kern="1200" cap="none" spc="0" normalizeH="0" baseline="0" noProof="0" dirty="0">
                <a:ln>
                  <a:noFill/>
                </a:ln>
                <a:solidFill>
                  <a:prstClr val="black"/>
                </a:solidFill>
                <a:effectLst/>
                <a:uLnTx/>
                <a:uFillTx/>
                <a:latin typeface="Calibri" panose="020F0502020204030204"/>
              </a:rPr>
              <a:t>but we expect it to happen. </a:t>
            </a:r>
          </a:p>
          <a:p>
            <a:r>
              <a:rPr lang="en-GB" sz="1100" dirty="0"/>
              <a:t>For example, parents expect to be contacted by teachers if their son or daughter misbehaves. </a:t>
            </a:r>
          </a:p>
        </p:txBody>
      </p:sp>
      <p:pic>
        <p:nvPicPr>
          <p:cNvPr id="9" name="Picture 2" descr="Free Blank Notebook Cliparts, Download Free Clip Art, Free Clip ...">
            <a:extLst>
              <a:ext uri="{FF2B5EF4-FFF2-40B4-BE49-F238E27FC236}">
                <a16:creationId xmlns:a16="http://schemas.microsoft.com/office/drawing/2014/main" id="{6F2CE80D-CA74-47A5-A13E-3515054E9D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9" y="2714338"/>
            <a:ext cx="781974" cy="9225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5BCB032-35DC-4EDA-945A-B99CFD69BD97}"/>
              </a:ext>
            </a:extLst>
          </p:cNvPr>
          <p:cNvSpPr txBox="1"/>
          <p:nvPr/>
        </p:nvSpPr>
        <p:spPr>
          <a:xfrm>
            <a:off x="62489" y="2734756"/>
            <a:ext cx="10888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Legal right</a:t>
            </a:r>
          </a:p>
        </p:txBody>
      </p:sp>
      <p:sp>
        <p:nvSpPr>
          <p:cNvPr id="11" name="Rectangle 10">
            <a:extLst>
              <a:ext uri="{FF2B5EF4-FFF2-40B4-BE49-F238E27FC236}">
                <a16:creationId xmlns:a16="http://schemas.microsoft.com/office/drawing/2014/main" id="{893ECCAA-BB4F-4D32-8387-1F5E05CF2425}"/>
              </a:ext>
            </a:extLst>
          </p:cNvPr>
          <p:cNvSpPr/>
          <p:nvPr/>
        </p:nvSpPr>
        <p:spPr>
          <a:xfrm>
            <a:off x="-6519" y="3636846"/>
            <a:ext cx="1750003" cy="1754326"/>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sng" strike="noStrike" kern="1200" cap="none" spc="0" normalizeH="0" baseline="0" noProof="0" dirty="0">
                <a:ln>
                  <a:noFill/>
                </a:ln>
                <a:solidFill>
                  <a:prstClr val="black"/>
                </a:solidFill>
                <a:effectLst/>
                <a:uLnTx/>
                <a:uFillTx/>
                <a:latin typeface="Calibri" panose="020F0502020204030204"/>
              </a:rPr>
              <a:t>Expectations in law </a:t>
            </a:r>
            <a:r>
              <a:rPr kumimoji="0" lang="en-GB" sz="1200" b="0" i="0" u="none" strike="noStrike" kern="1200" cap="none" spc="0" normalizeH="0" baseline="0" noProof="0" dirty="0">
                <a:ln>
                  <a:noFill/>
                </a:ln>
                <a:solidFill>
                  <a:prstClr val="black"/>
                </a:solidFill>
                <a:effectLst/>
                <a:uLnTx/>
                <a:uFillTx/>
                <a:latin typeface="Calibri" panose="020F0502020204030204"/>
              </a:rPr>
              <a:t>and where there will </a:t>
            </a:r>
            <a:r>
              <a:rPr kumimoji="0" lang="en-GB" sz="1200" b="1" i="1" u="sng" strike="noStrike" kern="1200" cap="none" spc="0" normalizeH="0" baseline="0" noProof="0" dirty="0">
                <a:ln>
                  <a:noFill/>
                </a:ln>
                <a:solidFill>
                  <a:prstClr val="black"/>
                </a:solidFill>
                <a:effectLst/>
                <a:uLnTx/>
                <a:uFillTx/>
                <a:latin typeface="Calibri" panose="020F0502020204030204"/>
              </a:rPr>
              <a:t>be legal action </a:t>
            </a:r>
            <a:r>
              <a:rPr kumimoji="0" lang="en-GB" sz="1200" b="0" i="0" u="none" strike="noStrike" kern="1200" cap="none" spc="0" normalizeH="0" baseline="0" noProof="0" dirty="0">
                <a:ln>
                  <a:noFill/>
                </a:ln>
                <a:solidFill>
                  <a:prstClr val="black"/>
                </a:solidFill>
                <a:effectLst/>
                <a:uLnTx/>
                <a:uFillTx/>
                <a:latin typeface="Calibri" panose="020F0502020204030204"/>
              </a:rPr>
              <a:t>if they are not followed.</a:t>
            </a:r>
          </a:p>
          <a:p>
            <a:r>
              <a:rPr lang="en-GB" sz="1200" dirty="0"/>
              <a:t>For example there are laws whereby children and teenagers are expected to be educated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12" name="Table 5">
            <a:extLst>
              <a:ext uri="{FF2B5EF4-FFF2-40B4-BE49-F238E27FC236}">
                <a16:creationId xmlns:a16="http://schemas.microsoft.com/office/drawing/2014/main" id="{3C5CC889-0328-4693-AABA-4DEA0260CCE3}"/>
              </a:ext>
            </a:extLst>
          </p:cNvPr>
          <p:cNvGraphicFramePr>
            <a:graphicFrameLocks noGrp="1"/>
          </p:cNvGraphicFramePr>
          <p:nvPr>
            <p:ph idx="1"/>
          </p:nvPr>
        </p:nvGraphicFramePr>
        <p:xfrm>
          <a:off x="1743484" y="643275"/>
          <a:ext cx="3623511" cy="3040148"/>
        </p:xfrm>
        <a:graphic>
          <a:graphicData uri="http://schemas.openxmlformats.org/drawingml/2006/table">
            <a:tbl>
              <a:tblPr firstRow="1" bandRow="1">
                <a:tableStyleId>{7E9639D4-E3E2-4D34-9284-5A2195B3D0D7}</a:tableStyleId>
              </a:tblPr>
              <a:tblGrid>
                <a:gridCol w="1807886">
                  <a:extLst>
                    <a:ext uri="{9D8B030D-6E8A-4147-A177-3AD203B41FA5}">
                      <a16:colId xmlns:a16="http://schemas.microsoft.com/office/drawing/2014/main" val="2987575334"/>
                    </a:ext>
                  </a:extLst>
                </a:gridCol>
                <a:gridCol w="1815625">
                  <a:extLst>
                    <a:ext uri="{9D8B030D-6E8A-4147-A177-3AD203B41FA5}">
                      <a16:colId xmlns:a16="http://schemas.microsoft.com/office/drawing/2014/main" val="405071984"/>
                    </a:ext>
                  </a:extLst>
                </a:gridCol>
              </a:tblGrid>
              <a:tr h="450234">
                <a:tc>
                  <a:txBody>
                    <a:bodyPr/>
                    <a:lstStyle/>
                    <a:p>
                      <a:pPr algn="ctr"/>
                      <a:r>
                        <a:rPr lang="en-GB" sz="1200" b="1" dirty="0"/>
                        <a:t>Moral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effectLst/>
                          <a:latin typeface="+mn-lt"/>
                          <a:ea typeface="+mn-ea"/>
                          <a:cs typeface="+mn-cs"/>
                        </a:rPr>
                        <a:t>Responsibilities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Legal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effectLst/>
                          <a:latin typeface="+mn-lt"/>
                          <a:ea typeface="+mn-ea"/>
                          <a:cs typeface="+mn-cs"/>
                        </a:rPr>
                        <a:t>Responsibilities</a:t>
                      </a:r>
                    </a:p>
                  </a:txBody>
                  <a:tcPr/>
                </a:tc>
                <a:extLst>
                  <a:ext uri="{0D108BD9-81ED-4DB2-BD59-A6C34878D82A}">
                    <a16:rowId xmlns:a16="http://schemas.microsoft.com/office/drawing/2014/main" val="1414033759"/>
                  </a:ext>
                </a:extLst>
              </a:tr>
              <a:tr h="750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To ring a hotel you have reserved a room in to tell them you are no longer coming to stay.</a:t>
                      </a:r>
                    </a:p>
                  </a:txBody>
                  <a:tcPr>
                    <a:lnR w="381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 teacher informing the police of a serious incident regarding a student they teach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5822993"/>
                  </a:ext>
                </a:extLst>
              </a:tr>
              <a:tr h="806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Someone telling their best friend their fiancé has been unfaithful </a:t>
                      </a:r>
                    </a:p>
                  </a:txBody>
                  <a:tcPr>
                    <a:lnR w="381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Students not carrying in their bags or pockets any harmful weapons or substances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4633441"/>
                  </a:ext>
                </a:extLst>
              </a:tr>
              <a:tr h="585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Learners behaving well in class and completing the work. </a:t>
                      </a:r>
                    </a:p>
                  </a:txBody>
                  <a:tcPr>
                    <a:lnR w="38100" cap="flat" cmpd="sng" algn="ctr">
                      <a:solidFill>
                        <a:schemeClr val="tx1"/>
                      </a:solidFill>
                      <a:prstDash val="solid"/>
                      <a:round/>
                      <a:headEnd type="none" w="med" len="med"/>
                      <a:tailEnd type="none" w="med" len="med"/>
                    </a:lnR>
                  </a:tcPr>
                </a:tc>
                <a:tc>
                  <a:txBody>
                    <a:bodyPr/>
                    <a:lstStyle/>
                    <a:p>
                      <a:r>
                        <a:rPr lang="en-GB" sz="1100" dirty="0"/>
                        <a:t>Parents</a:t>
                      </a:r>
                      <a:r>
                        <a:rPr lang="en-GB" sz="1100" baseline="0" dirty="0"/>
                        <a:t> ensuring their child receives an education </a:t>
                      </a:r>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1688740"/>
                  </a:ext>
                </a:extLst>
              </a:tr>
              <a:tr h="405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Getting a refund if an item is faulty. </a:t>
                      </a:r>
                    </a:p>
                  </a:txBody>
                  <a:tcPr>
                    <a:lnR w="38100" cap="flat" cmpd="sng" algn="ctr">
                      <a:solidFill>
                        <a:schemeClr val="tx1"/>
                      </a:solidFill>
                      <a:prstDash val="solid"/>
                      <a:round/>
                      <a:headEnd type="none" w="med" len="med"/>
                      <a:tailEnd type="none" w="med" len="med"/>
                    </a:lnR>
                  </a:tcPr>
                </a:tc>
                <a:tc>
                  <a:txBody>
                    <a:bodyPr/>
                    <a:lstStyle/>
                    <a:p>
                      <a:r>
                        <a:rPr lang="en-GB" sz="1100" dirty="0"/>
                        <a:t>Businesses</a:t>
                      </a:r>
                      <a:r>
                        <a:rPr lang="en-GB" sz="1100" baseline="0" dirty="0"/>
                        <a:t> selling goods which are legal /approved.</a:t>
                      </a:r>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46380351"/>
                  </a:ext>
                </a:extLst>
              </a:tr>
            </a:tbl>
          </a:graphicData>
        </a:graphic>
      </p:graphicFrame>
      <p:pic>
        <p:nvPicPr>
          <p:cNvPr id="14" name="Picture 13"/>
          <p:cNvPicPr/>
          <p:nvPr/>
        </p:nvPicPr>
        <p:blipFill rotWithShape="1">
          <a:blip r:embed="rId4"/>
          <a:srcRect l="10636" t="16577" r="75645" b="53323"/>
          <a:stretch/>
        </p:blipFill>
        <p:spPr bwMode="auto">
          <a:xfrm>
            <a:off x="1903891" y="3890012"/>
            <a:ext cx="3679446" cy="2817355"/>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893ECCAA-BB4F-4D32-8387-1F5E05CF2425}"/>
              </a:ext>
            </a:extLst>
          </p:cNvPr>
          <p:cNvSpPr/>
          <p:nvPr/>
        </p:nvSpPr>
        <p:spPr>
          <a:xfrm>
            <a:off x="62489" y="5537816"/>
            <a:ext cx="1750003" cy="1169551"/>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rPr>
              <a:t>Age</a:t>
            </a:r>
            <a:r>
              <a:rPr kumimoji="0" lang="en-GB" sz="1400" b="1" i="0" u="none" strike="noStrike" kern="1200" cap="none" spc="0" normalizeH="0" noProof="0" dirty="0">
                <a:ln>
                  <a:noFill/>
                </a:ln>
                <a:solidFill>
                  <a:prstClr val="black"/>
                </a:solidFill>
                <a:effectLst/>
                <a:uLnTx/>
                <a:uFillTx/>
                <a:latin typeface="Calibri" panose="020F0502020204030204"/>
              </a:rPr>
              <a:t> of criminal responsibility: </a:t>
            </a:r>
            <a:endParaRPr lang="en-GB" sz="1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Calibri" panose="020F0502020204030204"/>
              </a:rPr>
              <a:t>England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rPr>
              <a:t>Scotland</a:t>
            </a:r>
            <a:r>
              <a:rPr kumimoji="0" lang="en-GB" sz="1400" b="1" i="0" u="none" strike="noStrike" kern="1200" cap="none" spc="0" normalizeH="0" noProof="0" dirty="0">
                <a:ln>
                  <a:noFill/>
                </a:ln>
                <a:solidFill>
                  <a:prstClr val="black"/>
                </a:solidFill>
                <a:effectLst/>
                <a:uLnTx/>
                <a:uFillTx/>
                <a:latin typeface="Calibri" panose="020F0502020204030204"/>
              </a:rPr>
              <a:t> : 12</a:t>
            </a:r>
            <a:endParaRPr kumimoji="0" lang="en-GB" sz="1400" b="1" i="0" u="none" strike="noStrike" kern="1200" cap="none" spc="0" normalizeH="0" baseline="0" noProof="0" dirty="0">
              <a:ln>
                <a:noFill/>
              </a:ln>
              <a:solidFill>
                <a:prstClr val="black"/>
              </a:solidFill>
              <a:effectLst/>
              <a:uLnTx/>
              <a:uFillTx/>
              <a:latin typeface="Calibri" panose="020F0502020204030204"/>
            </a:endParaRPr>
          </a:p>
        </p:txBody>
      </p:sp>
      <p:pic>
        <p:nvPicPr>
          <p:cNvPr id="17" name="Picture 2" descr="Magna Carta | History, Summary, &amp; Importance | Britannica">
            <a:extLst>
              <a:ext uri="{FF2B5EF4-FFF2-40B4-BE49-F238E27FC236}">
                <a16:creationId xmlns:a16="http://schemas.microsoft.com/office/drawing/2014/main" id="{7D3E2F32-D0EB-4BEA-B12A-D96E53D44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4424" y="559844"/>
            <a:ext cx="1450110" cy="8326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43C5B46C-FF80-4F2E-9E09-92F510633A77}"/>
              </a:ext>
            </a:extLst>
          </p:cNvPr>
          <p:cNvSpPr/>
          <p:nvPr/>
        </p:nvSpPr>
        <p:spPr>
          <a:xfrm>
            <a:off x="5649366" y="3636846"/>
            <a:ext cx="2028596" cy="1326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The Universal Declaration of Human Rights:</a:t>
            </a:r>
          </a:p>
          <a:p>
            <a:pPr algn="ctr"/>
            <a:endParaRPr lang="en-GB" sz="1100" dirty="0"/>
          </a:p>
          <a:p>
            <a:pPr algn="ctr"/>
            <a:r>
              <a:rPr lang="en-GB" sz="1100" dirty="0"/>
              <a:t>- All equal before the law</a:t>
            </a:r>
          </a:p>
          <a:p>
            <a:pPr algn="ctr"/>
            <a:r>
              <a:rPr lang="en-GB" sz="1100" dirty="0"/>
              <a:t>- Right to education eight to freedom of expression </a:t>
            </a:r>
          </a:p>
        </p:txBody>
      </p:sp>
      <p:sp>
        <p:nvSpPr>
          <p:cNvPr id="20" name="Rectangle 19">
            <a:extLst>
              <a:ext uri="{FF2B5EF4-FFF2-40B4-BE49-F238E27FC236}">
                <a16:creationId xmlns:a16="http://schemas.microsoft.com/office/drawing/2014/main" id="{062118FB-516E-4B37-9077-932FABFD96EC}"/>
              </a:ext>
            </a:extLst>
          </p:cNvPr>
          <p:cNvSpPr/>
          <p:nvPr/>
        </p:nvSpPr>
        <p:spPr>
          <a:xfrm>
            <a:off x="5737226" y="5061527"/>
            <a:ext cx="1940736" cy="1240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The United Nations Convention on the Rights of the Child:</a:t>
            </a:r>
          </a:p>
          <a:p>
            <a:pPr algn="ctr"/>
            <a:endParaRPr lang="en-GB" sz="1100" dirty="0"/>
          </a:p>
          <a:p>
            <a:pPr algn="ctr"/>
            <a:r>
              <a:rPr lang="en-GB" sz="1100" dirty="0"/>
              <a:t>- Right to life</a:t>
            </a:r>
          </a:p>
          <a:p>
            <a:pPr algn="ctr"/>
            <a:r>
              <a:rPr lang="en-GB" sz="1100" dirty="0"/>
              <a:t>- Right to good health and good quality care </a:t>
            </a:r>
          </a:p>
        </p:txBody>
      </p:sp>
      <p:sp>
        <p:nvSpPr>
          <p:cNvPr id="22" name="Title 1">
            <a:extLst>
              <a:ext uri="{FF2B5EF4-FFF2-40B4-BE49-F238E27FC236}">
                <a16:creationId xmlns:a16="http://schemas.microsoft.com/office/drawing/2014/main" id="{ECF45D89-AD99-4D75-8B8B-B2ADECA4442A}"/>
              </a:ext>
            </a:extLst>
          </p:cNvPr>
          <p:cNvSpPr txBox="1">
            <a:spLocks/>
          </p:cNvSpPr>
          <p:nvPr/>
        </p:nvSpPr>
        <p:spPr>
          <a:xfrm>
            <a:off x="7743991" y="903670"/>
            <a:ext cx="4197296" cy="524605"/>
          </a:xfrm>
          <a:prstGeom prst="rect">
            <a:avLst/>
          </a:prstGeom>
          <a:solidFill>
            <a:srgbClr val="7030A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100" dirty="0">
                <a:solidFill>
                  <a:schemeClr val="bg1"/>
                </a:solidFill>
                <a:latin typeface="Arial Rounded MT Bold" panose="020F0704030504030204" pitchFamily="34" charset="0"/>
              </a:rPr>
              <a:t>What is a Trade Union: </a:t>
            </a:r>
          </a:p>
          <a:p>
            <a:pPr algn="ctr"/>
            <a:r>
              <a:rPr lang="en-GB" sz="1100" dirty="0">
                <a:solidFill>
                  <a:schemeClr val="bg1"/>
                </a:solidFill>
              </a:rPr>
              <a:t>Trade unions were set up by groups of employees to protect their rights, and to campaign for fair wages and safe working conditions.</a:t>
            </a:r>
            <a:endParaRPr lang="en-GB" sz="1100" dirty="0">
              <a:solidFill>
                <a:schemeClr val="bg1"/>
              </a:solidFill>
              <a:latin typeface="Arial Rounded MT Bold" panose="020F0704030504030204" pitchFamily="34" charset="0"/>
            </a:endParaRPr>
          </a:p>
        </p:txBody>
      </p:sp>
      <p:sp>
        <p:nvSpPr>
          <p:cNvPr id="23" name="Title 1">
            <a:extLst>
              <a:ext uri="{FF2B5EF4-FFF2-40B4-BE49-F238E27FC236}">
                <a16:creationId xmlns:a16="http://schemas.microsoft.com/office/drawing/2014/main" id="{ECF45D89-AD99-4D75-8B8B-B2ADECA4442A}"/>
              </a:ext>
            </a:extLst>
          </p:cNvPr>
          <p:cNvSpPr txBox="1">
            <a:spLocks/>
          </p:cNvSpPr>
          <p:nvPr/>
        </p:nvSpPr>
        <p:spPr>
          <a:xfrm>
            <a:off x="8662073" y="79757"/>
            <a:ext cx="3386292" cy="777280"/>
          </a:xfrm>
          <a:prstGeom prst="rect">
            <a:avLst/>
          </a:prstGeom>
          <a:solidFill>
            <a:srgbClr val="7030A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100" dirty="0">
                <a:solidFill>
                  <a:schemeClr val="bg1"/>
                </a:solidFill>
                <a:latin typeface="Arial Rounded MT Bold" panose="020F0704030504030204" pitchFamily="34" charset="0"/>
              </a:rPr>
              <a:t>What is a an employee association?: </a:t>
            </a:r>
          </a:p>
          <a:p>
            <a:pPr algn="ctr"/>
            <a:r>
              <a:rPr lang="en-GB" sz="1100" dirty="0">
                <a:solidFill>
                  <a:schemeClr val="bg1"/>
                </a:solidFill>
              </a:rPr>
              <a:t>Employers' associations are the owners' and managers' version of </a:t>
            </a:r>
            <a:r>
              <a:rPr lang="en-GB" sz="1100" b="1" dirty="0">
                <a:solidFill>
                  <a:schemeClr val="bg1"/>
                </a:solidFill>
              </a:rPr>
              <a:t>trade unions</a:t>
            </a:r>
            <a:r>
              <a:rPr lang="en-GB" sz="1100" dirty="0">
                <a:solidFill>
                  <a:schemeClr val="bg1"/>
                </a:solidFill>
              </a:rPr>
              <a:t>. These groups often represent employers during any negotiation with the unions</a:t>
            </a:r>
            <a:r>
              <a:rPr lang="en-GB" sz="1100" dirty="0"/>
              <a:t>.</a:t>
            </a:r>
          </a:p>
          <a:p>
            <a:pPr algn="ctr"/>
            <a:endParaRPr lang="en-GB" sz="1100" dirty="0">
              <a:solidFill>
                <a:schemeClr val="bg1"/>
              </a:solidFill>
              <a:latin typeface="Arial Rounded MT Bold" panose="020F0704030504030204" pitchFamily="34" charset="0"/>
            </a:endParaRPr>
          </a:p>
        </p:txBody>
      </p:sp>
      <p:pic>
        <p:nvPicPr>
          <p:cNvPr id="25" name="Picture 24"/>
          <p:cNvPicPr/>
          <p:nvPr/>
        </p:nvPicPr>
        <p:blipFill rotWithShape="1">
          <a:blip r:embed="rId6"/>
          <a:srcRect l="8752" t="8863" r="71748" b="60414"/>
          <a:stretch/>
        </p:blipFill>
        <p:spPr bwMode="auto">
          <a:xfrm>
            <a:off x="7743991" y="1567862"/>
            <a:ext cx="4304374" cy="2738306"/>
          </a:xfrm>
          <a:prstGeom prst="rect">
            <a:avLst/>
          </a:prstGeom>
          <a:ln>
            <a:noFill/>
          </a:ln>
          <a:extLst>
            <a:ext uri="{53640926-AAD7-44D8-BBD7-CCE9431645EC}">
              <a14:shadowObscured xmlns:a14="http://schemas.microsoft.com/office/drawing/2010/main"/>
            </a:ext>
          </a:extLst>
        </p:spPr>
      </p:pic>
      <p:sp>
        <p:nvSpPr>
          <p:cNvPr id="27" name="Rectangle 26"/>
          <p:cNvSpPr/>
          <p:nvPr/>
        </p:nvSpPr>
        <p:spPr>
          <a:xfrm>
            <a:off x="7888319" y="5191201"/>
            <a:ext cx="4160046" cy="769441"/>
          </a:xfrm>
          <a:prstGeom prst="rect">
            <a:avLst/>
          </a:prstGeom>
          <a:solidFill>
            <a:schemeClr val="accent2">
              <a:lumMod val="60000"/>
              <a:lumOff val="40000"/>
            </a:schemeClr>
          </a:solidFill>
        </p:spPr>
        <p:txBody>
          <a:bodyPr wrap="square">
            <a:spAutoFit/>
          </a:bodyPr>
          <a:lstStyle/>
          <a:p>
            <a:pPr algn="ctr"/>
            <a:r>
              <a:rPr lang="en-GB" sz="1100" b="1" dirty="0"/>
              <a:t>The Government Counter-Terrorism and Security Act (2015) allows for people to be excluded from the UK and for the government to track and store data on people’s conversations, contacts and movements. This goes against our right to privacy. </a:t>
            </a:r>
          </a:p>
        </p:txBody>
      </p:sp>
      <p:sp>
        <p:nvSpPr>
          <p:cNvPr id="28" name="Rectangle 27"/>
          <p:cNvSpPr/>
          <p:nvPr/>
        </p:nvSpPr>
        <p:spPr>
          <a:xfrm>
            <a:off x="7860085" y="6188383"/>
            <a:ext cx="4216514" cy="430887"/>
          </a:xfrm>
          <a:prstGeom prst="rect">
            <a:avLst/>
          </a:prstGeom>
          <a:solidFill>
            <a:srgbClr val="92D050"/>
          </a:solidFill>
        </p:spPr>
        <p:txBody>
          <a:bodyPr wrap="square">
            <a:spAutoFit/>
          </a:bodyPr>
          <a:lstStyle/>
          <a:p>
            <a:pPr lvl="0" algn="ctr">
              <a:defRPr/>
            </a:pPr>
            <a:r>
              <a:rPr lang="en-GB" sz="1100" b="1" dirty="0"/>
              <a:t>Terrorism threatens our human rights and so must be stopped. This makes counter-terrorism measures essential for human rights law.</a:t>
            </a:r>
          </a:p>
        </p:txBody>
      </p:sp>
      <p:sp>
        <p:nvSpPr>
          <p:cNvPr id="29" name="TextBox 28"/>
          <p:cNvSpPr txBox="1"/>
          <p:nvPr/>
        </p:nvSpPr>
        <p:spPr>
          <a:xfrm>
            <a:off x="5419090" y="1399996"/>
            <a:ext cx="2324901" cy="1954381"/>
          </a:xfrm>
          <a:prstGeom prst="rect">
            <a:avLst/>
          </a:prstGeom>
          <a:solidFill>
            <a:schemeClr val="accent6">
              <a:lumMod val="40000"/>
              <a:lumOff val="60000"/>
            </a:schemeClr>
          </a:solidFill>
        </p:spPr>
        <p:txBody>
          <a:bodyPr wrap="square" rtlCol="0">
            <a:spAutoFit/>
          </a:bodyPr>
          <a:lstStyle/>
          <a:p>
            <a:r>
              <a:rPr lang="en-GB" sz="1100" b="1" dirty="0"/>
              <a:t>Magna carta</a:t>
            </a:r>
          </a:p>
          <a:p>
            <a:endParaRPr lang="en-GB" sz="1100" b="1" dirty="0"/>
          </a:p>
          <a:p>
            <a:pPr marL="171450" indent="-171450">
              <a:buFont typeface="Arial" panose="020B0604020202020204" pitchFamily="34" charset="0"/>
              <a:buChar char="•"/>
            </a:pPr>
            <a:r>
              <a:rPr lang="en-GB" sz="1100" b="1" dirty="0"/>
              <a:t>Placed limits on royal authority by establishing law as a power in itself</a:t>
            </a:r>
            <a:r>
              <a:rPr lang="en-GB" sz="1100" dirty="0"/>
              <a:t>. </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b="1" dirty="0"/>
              <a:t>No subject/citizen  may be imprisoned without cause shown.</a:t>
            </a:r>
          </a:p>
          <a:p>
            <a:pPr marL="171450" indent="-171450">
              <a:buFont typeface="Arial" panose="020B0604020202020204" pitchFamily="34" charset="0"/>
              <a:buChar char="•"/>
            </a:pPr>
            <a:endParaRPr lang="en-GB" sz="1100" b="1" dirty="0"/>
          </a:p>
          <a:p>
            <a:pPr marL="171450" indent="-171450">
              <a:buFont typeface="Arial" panose="020B0604020202020204" pitchFamily="34" charset="0"/>
              <a:buChar char="•"/>
            </a:pPr>
            <a:r>
              <a:rPr lang="en-GB" sz="1100" b="1" dirty="0"/>
              <a:t>Right to be tried by a jury of their peers</a:t>
            </a:r>
          </a:p>
        </p:txBody>
      </p:sp>
      <p:sp>
        <p:nvSpPr>
          <p:cNvPr id="30" name="TextBox 29"/>
          <p:cNvSpPr txBox="1"/>
          <p:nvPr/>
        </p:nvSpPr>
        <p:spPr>
          <a:xfrm>
            <a:off x="8092498" y="4415196"/>
            <a:ext cx="3491346" cy="646331"/>
          </a:xfrm>
          <a:prstGeom prst="rect">
            <a:avLst/>
          </a:prstGeom>
          <a:noFill/>
          <a:ln>
            <a:solidFill>
              <a:srgbClr val="92D050"/>
            </a:solidFill>
          </a:ln>
        </p:spPr>
        <p:txBody>
          <a:bodyPr wrap="square" rtlCol="0">
            <a:spAutoFit/>
          </a:bodyPr>
          <a:lstStyle/>
          <a:p>
            <a:pPr algn="ctr"/>
            <a:r>
              <a:rPr lang="en-GB" b="1" dirty="0">
                <a:solidFill>
                  <a:srgbClr val="92D050"/>
                </a:solidFill>
                <a:effectLst>
                  <a:outerShdw blurRad="38100" dist="38100" dir="2700000" algn="tl">
                    <a:srgbClr val="000000">
                      <a:alpha val="43137"/>
                    </a:srgbClr>
                  </a:outerShdw>
                </a:effectLst>
              </a:rPr>
              <a:t>Pro’s</a:t>
            </a:r>
            <a:r>
              <a:rPr lang="en-GB" b="1" dirty="0"/>
              <a:t> and </a:t>
            </a:r>
            <a:r>
              <a:rPr lang="en-GB" b="1" dirty="0">
                <a:solidFill>
                  <a:schemeClr val="accent2">
                    <a:lumMod val="60000"/>
                    <a:lumOff val="40000"/>
                  </a:schemeClr>
                </a:solidFill>
                <a:effectLst>
                  <a:outerShdw blurRad="38100" dist="38100" dir="2700000" algn="tl">
                    <a:srgbClr val="000000">
                      <a:alpha val="43137"/>
                    </a:srgbClr>
                  </a:outerShdw>
                </a:effectLst>
              </a:rPr>
              <a:t>cons</a:t>
            </a:r>
            <a:r>
              <a:rPr lang="en-GB" b="1" dirty="0"/>
              <a:t> of anti terror laws for human rights </a:t>
            </a:r>
          </a:p>
        </p:txBody>
      </p:sp>
    </p:spTree>
    <p:extLst>
      <p:ext uri="{BB962C8B-B14F-4D97-AF65-F5344CB8AC3E}">
        <p14:creationId xmlns:p14="http://schemas.microsoft.com/office/powerpoint/2010/main" val="4192019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847085F81FBB49AD4B3F31AA2038EB" ma:contentTypeVersion="6" ma:contentTypeDescription="Create a new document." ma:contentTypeScope="" ma:versionID="d726979265c32c51bf17df4f327013a2">
  <xsd:schema xmlns:xsd="http://www.w3.org/2001/XMLSchema" xmlns:xs="http://www.w3.org/2001/XMLSchema" xmlns:p="http://schemas.microsoft.com/office/2006/metadata/properties" xmlns:ns3="b14200f1-b009-4576-b2df-8aecd0a34028" targetNamespace="http://schemas.microsoft.com/office/2006/metadata/properties" ma:root="true" ma:fieldsID="2d963f83f2a8a8b065704952146ee1a8" ns3:_="">
    <xsd:import namespace="b14200f1-b009-4576-b2df-8aecd0a340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4200f1-b009-4576-b2df-8aecd0a34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32D058-59ED-4DFD-912E-E96E88845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4200f1-b009-4576-b2df-8aecd0a34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833018-9CC4-45DF-A905-879BE24F7ABF}">
  <ds:schemaRefs>
    <ds:schemaRef ds:uri="http://schemas.microsoft.com/sharepoint/v3/contenttype/forms"/>
  </ds:schemaRefs>
</ds:datastoreItem>
</file>

<file path=customXml/itemProps3.xml><?xml version="1.0" encoding="utf-8"?>
<ds:datastoreItem xmlns:ds="http://schemas.openxmlformats.org/officeDocument/2006/customXml" ds:itemID="{51CD11FB-2678-4120-B942-93319E142900}">
  <ds:schemaRefs>
    <ds:schemaRef ds:uri="http://schemas.openxmlformats.org/package/2006/metadata/core-properties"/>
    <ds:schemaRef ds:uri="http://schemas.microsoft.com/office/infopath/2007/PartnerControls"/>
    <ds:schemaRef ds:uri="http://www.w3.org/XML/1998/namespace"/>
    <ds:schemaRef ds:uri="http://purl.org/dc/terms/"/>
    <ds:schemaRef ds:uri="http://schemas.microsoft.com/office/2006/metadata/properties"/>
    <ds:schemaRef ds:uri="b14200f1-b009-4576-b2df-8aecd0a34028"/>
    <ds:schemaRef ds:uri="http://schemas.microsoft.com/office/2006/documentManagement/typ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409</Words>
  <Application>Microsoft Office PowerPoint</Application>
  <PresentationFormat>Widescreen</PresentationFormat>
  <Paragraphs>45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Rounded MT Bold</vt:lpstr>
      <vt:lpstr>Calibri</vt:lpstr>
      <vt:lpstr>Calibri Light</vt:lpstr>
      <vt:lpstr>Office Theme</vt:lpstr>
      <vt:lpstr>Knowledge organiser: Rights and Responsibilities </vt:lpstr>
    </vt:vector>
  </TitlesOfParts>
  <Company>Eastern Learning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organiser: Rights and Responsibilities </dc:title>
  <dc:creator>Cameron Reed</dc:creator>
  <cp:lastModifiedBy>Cameron Reed</cp:lastModifiedBy>
  <cp:revision>1</cp:revision>
  <dcterms:created xsi:type="dcterms:W3CDTF">2022-11-09T17:11:06Z</dcterms:created>
  <dcterms:modified xsi:type="dcterms:W3CDTF">2022-11-09T17:11:31Z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0x0101005D847085F81FBB49AD4B3F31AA2038EB</vt:lpwstr>
  </property>
</Properties>
</file>