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D91-69DE-4606-A805-34FDEDD0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2C871-813C-475E-8BC0-C37A6C330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C8318-779F-4B60-B924-BEA117F0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EE95-FA58-42B5-8050-02EE214D9DC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EB9D6-925E-44D0-9208-DCA193DB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0436A-F979-4DAE-B8F1-B6DBBCFD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A2D-955C-407B-B975-23BF7E78D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3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8CA9-36C9-48D0-8F11-94BCB1A5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1FAA5-8D37-4F3A-81B7-AB57F536C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4E461-6BCD-40BD-95A6-5CF1CD47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EE95-FA58-42B5-8050-02EE214D9DC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ABE2F-DFF4-4A11-A2F6-5E6A1D94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6706B-7F53-480E-BBAA-E370162A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A2D-955C-407B-B975-23BF7E78D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8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29F962-6021-40B0-A9AF-37D96AA22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E6FBE-14B2-4791-B6AF-95CA08C7B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B372E-9C4C-42A6-80C0-5D571A47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EE95-FA58-42B5-8050-02EE214D9DC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714A8-88DA-4959-9032-70BF2528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CAE0-B372-48A6-9C41-649B7371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A2D-955C-407B-B975-23BF7E78D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6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3AD7-F5F9-4D42-B322-AED92143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EC885-219B-4395-B9DF-A2B30F7BE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91CFC-885B-4CF7-8CE0-DF69CE1B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EE95-FA58-42B5-8050-02EE214D9DC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9B559-F1C5-4A84-8887-52DBB289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0BA2D-E666-44BF-BCF8-ABE0E670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A2D-955C-407B-B975-23BF7E78D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9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FEB7-80B1-4F07-8822-9E9DE417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22416-9549-49B6-B6C2-0D70E6667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86CD-CCC4-40B1-B274-C79A0A16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EE95-FA58-42B5-8050-02EE214D9DC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CFC35-2C88-426A-B984-91408277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5F54-DF13-4481-9857-4BA423F0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A2D-955C-407B-B975-23BF7E78D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07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2295-5078-48F8-8944-ED21EB60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FA476-A92D-466F-BC17-E419B120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FE44B-D3A2-4E80-9821-EEBEB9466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CAC8D-37BF-4689-8710-78EE92A0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EE95-FA58-42B5-8050-02EE214D9DC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06377-9394-4A80-AA3C-50BC2B8B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F021F-E636-4658-8FBB-6B239499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A2D-955C-407B-B975-23BF7E78D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35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ED9A-87FC-47F2-93BD-F99E9D22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5C683-8945-4377-A0BE-C9B81BC59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0394B-8A68-4707-B84C-F43A02322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CD744-754E-4697-A575-8F780221C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F1893-3D69-4933-82B6-E07456E3C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CE8BE6-B6FE-40A9-A733-8D7B16B5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EE95-FA58-42B5-8050-02EE214D9DC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520D77-35BD-4970-8FAE-324C23A5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99454C-70FA-4CC1-855D-F84CBC5D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A2D-955C-407B-B975-23BF7E78D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97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6ACD-4B6A-406E-BB85-E1C0C8DD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B9BD6-1204-459C-B38D-CEE2083F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EE95-FA58-42B5-8050-02EE214D9DC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683C4-DD36-43AD-9428-90273C5D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DFBB4-F547-481B-A4D7-8CA18061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A2D-955C-407B-B975-23BF7E78D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7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3E7F1-B6D0-4D11-BA3B-C1EDDB59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EE95-FA58-42B5-8050-02EE214D9DC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8C93C-B969-42F3-B798-39CE071A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75CA8-D439-43E7-B341-FAE4DF66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A2D-955C-407B-B975-23BF7E78D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03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0910-7726-4B93-9AB0-479F0660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2B1DF-57E0-4041-ADA6-882D2073C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6E72D-81E7-4A88-8119-9027D381D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01D40-24A0-4723-8A15-196473E1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EE95-FA58-42B5-8050-02EE214D9DC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9DB97-3053-4916-B240-9DE09190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4498A-F690-4601-B06E-4FA15806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A2D-955C-407B-B975-23BF7E78D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6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AD3D-EAC3-4309-A48B-BDD73AC1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ABD49D-0883-4C4D-B922-48224C170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A5BF3-3459-475C-B0F7-FC317DAEA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5D1EF-F9B4-4BFE-AB31-0DF79C3E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EE95-FA58-42B5-8050-02EE214D9DC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0F654-D477-407D-B53F-539E917A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4EEB9-B587-427B-A2E4-2E1A598E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5A2D-955C-407B-B975-23BF7E78D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2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B41604-01BC-4F80-8C69-A14E391A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C5CA-0799-41A0-B81F-E4A03FAA4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2F311-82A2-4C05-BF55-451A09602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EE95-FA58-42B5-8050-02EE214D9DC9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FB36-6F25-47F9-8F07-6BCAE84FE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E19B3-8467-470D-A604-BA74324F8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A2D-955C-407B-B975-23BF7E78D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1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447" y="39964"/>
            <a:ext cx="4978401" cy="4476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GB" sz="1600" b="1" dirty="0"/>
              <a:t>Knowledge organiser: Democracy and political parties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06004"/>
            <a:ext cx="3804825" cy="996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b="1" u="sng" dirty="0"/>
              <a:t>Classical</a:t>
            </a:r>
            <a:r>
              <a:rPr lang="en-GB" sz="1200" b="1" dirty="0"/>
              <a:t> democracy (what we sometimes call </a:t>
            </a:r>
            <a:r>
              <a:rPr lang="en-GB" sz="1200" b="1" u="sng" dirty="0"/>
              <a:t>direct</a:t>
            </a:r>
            <a:r>
              <a:rPr lang="en-GB" sz="1200" b="1" dirty="0"/>
              <a:t> democracy)</a:t>
            </a:r>
            <a:endParaRPr lang="en-GB" sz="1200" dirty="0"/>
          </a:p>
          <a:p>
            <a:pPr marL="0" indent="0">
              <a:buNone/>
            </a:pPr>
            <a:r>
              <a:rPr lang="en-GB" sz="1200" u="sng" dirty="0"/>
              <a:t>Direct</a:t>
            </a:r>
            <a:r>
              <a:rPr lang="en-GB" sz="1200" dirty="0"/>
              <a:t> voting on issues by citizens and regular meetings and discussions. All citizens can directly vote on issues and take part in meetings and discussions.</a:t>
            </a:r>
          </a:p>
          <a:p>
            <a:pPr marL="0" indent="0">
              <a:buNone/>
            </a:pPr>
            <a:r>
              <a:rPr lang="en-GB" sz="1200" dirty="0"/>
              <a:t> </a:t>
            </a:r>
          </a:p>
          <a:p>
            <a:pPr marL="0" indent="0">
              <a:buNone/>
            </a:pPr>
            <a:r>
              <a:rPr lang="en-GB" sz="12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0525" y="1280440"/>
            <a:ext cx="18049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u="sng" dirty="0"/>
              <a:t>Representative</a:t>
            </a:r>
            <a:r>
              <a:rPr lang="en-GB" sz="1200" b="1" dirty="0"/>
              <a:t> democracy</a:t>
            </a:r>
          </a:p>
          <a:p>
            <a:r>
              <a:rPr lang="en-GB" sz="1200" dirty="0"/>
              <a:t>A type of democracy in which </a:t>
            </a:r>
            <a:r>
              <a:rPr lang="en-GB" sz="1200" u="sng" dirty="0"/>
              <a:t>elected</a:t>
            </a:r>
            <a:r>
              <a:rPr lang="en-GB" sz="1200" dirty="0"/>
              <a:t> officials </a:t>
            </a:r>
            <a:r>
              <a:rPr lang="en-GB" sz="1200" u="sng" dirty="0"/>
              <a:t>represent</a:t>
            </a:r>
            <a:r>
              <a:rPr lang="en-GB" sz="1200" dirty="0"/>
              <a:t> a group of people. Citizens vote for representatives, who make decisions on their behalf.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5" y="1300818"/>
            <a:ext cx="1881495" cy="1063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2" y="2521074"/>
            <a:ext cx="1854199" cy="111251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0910" y="3671577"/>
          <a:ext cx="4131293" cy="30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378">
                  <a:extLst>
                    <a:ext uri="{9D8B030D-6E8A-4147-A177-3AD203B41FA5}">
                      <a16:colId xmlns:a16="http://schemas.microsoft.com/office/drawing/2014/main" val="3225726484"/>
                    </a:ext>
                  </a:extLst>
                </a:gridCol>
                <a:gridCol w="1728849">
                  <a:extLst>
                    <a:ext uri="{9D8B030D-6E8A-4147-A177-3AD203B41FA5}">
                      <a16:colId xmlns:a16="http://schemas.microsoft.com/office/drawing/2014/main" val="616277022"/>
                    </a:ext>
                  </a:extLst>
                </a:gridCol>
                <a:gridCol w="1459066">
                  <a:extLst>
                    <a:ext uri="{9D8B030D-6E8A-4147-A177-3AD203B41FA5}">
                      <a16:colId xmlns:a16="http://schemas.microsoft.com/office/drawing/2014/main" val="3848704037"/>
                    </a:ext>
                  </a:extLst>
                </a:gridCol>
              </a:tblGrid>
              <a:tr h="257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Type of democracy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52" marR="69652" marT="34826" marB="34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Advantages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52" marR="69652" marT="34826" marB="34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Disadvantages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52" marR="69652" marT="34826" marB="34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896097"/>
                  </a:ext>
                </a:extLst>
              </a:tr>
              <a:tr h="1264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Classical (Direct) Democracy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52" marR="69652" marT="34826" marB="34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GB" sz="800" dirty="0">
                          <a:effectLst/>
                        </a:rPr>
                        <a:t>Gives power to</a:t>
                      </a:r>
                      <a:r>
                        <a:rPr lang="en-GB" sz="800" baseline="0" dirty="0">
                          <a:effectLst/>
                        </a:rPr>
                        <a:t> ordinary people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GB" sz="800" baseline="0" dirty="0">
                          <a:effectLst/>
                        </a:rPr>
                        <a:t>Government is more transparent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GB" sz="800" baseline="0" dirty="0">
                          <a:effectLst/>
                        </a:rPr>
                        <a:t>People will more likely follow laws they have had a say in</a:t>
                      </a:r>
                      <a:endParaRPr lang="en-GB" sz="800" dirty="0">
                        <a:effectLst/>
                      </a:endParaRPr>
                    </a:p>
                  </a:txBody>
                  <a:tcPr marL="69652" marR="69652" marT="34826" marB="34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- People may become apathetic by being asked to continually vote.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- People may vote not knowing the full consequences of decisions.</a:t>
                      </a:r>
                      <a:endParaRPr lang="en-GB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</a:endParaRPr>
                    </a:p>
                  </a:txBody>
                  <a:tcPr marL="69652" marR="69652" marT="34826" marB="34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540131"/>
                  </a:ext>
                </a:extLst>
              </a:tr>
              <a:tr h="1405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Representative Democracy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52" marR="69652" marT="34826" marB="34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-  Means citizens do not need to spend a lot of time voting.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- Entrusts key law-making to experienced  representatives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- Having a select number of representatives means they can voice the concerns of the public.</a:t>
                      </a:r>
                      <a:endParaRPr lang="en-GB" sz="800" dirty="0">
                        <a:effectLst/>
                      </a:endParaRPr>
                    </a:p>
                  </a:txBody>
                  <a:tcPr marL="69652" marR="69652" marT="34826" marB="34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- Representatives can become corrupt due to the power they hold.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- Representatives are sometimes more loyal to their party rather than who they represent </a:t>
                      </a:r>
                      <a:endParaRPr lang="en-GB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52" marR="69652" marT="34826" marB="348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456891"/>
                  </a:ext>
                </a:extLst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4886037" y="5331182"/>
            <a:ext cx="6594763" cy="923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166309" y="4743459"/>
            <a:ext cx="919530" cy="4772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Greens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85839" y="5372344"/>
            <a:ext cx="793924" cy="6068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Labour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392936" y="4664952"/>
            <a:ext cx="1109912" cy="56758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Liberal Democrats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837813" y="5356644"/>
            <a:ext cx="1343745" cy="6068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Conservatives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977507" y="4897315"/>
            <a:ext cx="1343745" cy="34884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Reform UK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77559" y="5632032"/>
            <a:ext cx="199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Berlin Sans FB" panose="020E0602020502020306" pitchFamily="34" charset="0"/>
              </a:rPr>
              <a:t>Left wing  - </a:t>
            </a:r>
            <a:r>
              <a:rPr lang="en-GB" sz="1200" dirty="0">
                <a:latin typeface="Berlin Sans FB" panose="020E0602020502020306" pitchFamily="34" charset="0"/>
              </a:rPr>
              <a:t>More liberal on social issues, believe in governmental help for those who are poor or less able. </a:t>
            </a:r>
            <a:endParaRPr lang="en-GB" sz="1200" b="1" dirty="0">
              <a:latin typeface="Berlin Sans FB" panose="020E0602020502020306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02765" y="5287777"/>
            <a:ext cx="1690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/>
              <a:t>Centre</a:t>
            </a:r>
          </a:p>
          <a:p>
            <a:pPr algn="ctr"/>
            <a:r>
              <a:rPr lang="en-GB" sz="1200" dirty="0"/>
              <a:t>Are liberal on social issues but believe in limited government intervention. Believe people should be given what they need to support themselves  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339895" y="5450906"/>
            <a:ext cx="1751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Berlin Sans FB" panose="020E0602020502020306" pitchFamily="34" charset="0"/>
              </a:rPr>
              <a:t>Right wing  - </a:t>
            </a:r>
            <a:r>
              <a:rPr lang="en-GB" sz="1200" dirty="0">
                <a:latin typeface="Berlin Sans FB" panose="020E0602020502020306" pitchFamily="34" charset="0"/>
              </a:rPr>
              <a:t>more traditional and conservative on social issues. Believe in less government intervention and people supporting themselves.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84999" y="2887760"/>
            <a:ext cx="2604662" cy="13882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Labour voters are typically: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Young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Trade Union members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People living in cities,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People working in public service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20418" y="3104097"/>
            <a:ext cx="2860782" cy="1396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Conservative voters are typically: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Old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Landowners and business owners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People living in the countryside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People living in the south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Rural areas in the North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2BF4C-6641-6B14-A61C-361B32D7404F}"/>
              </a:ext>
            </a:extLst>
          </p:cNvPr>
          <p:cNvSpPr>
            <a:spLocks noGrp="1"/>
          </p:cNvSpPr>
          <p:nvPr/>
        </p:nvSpPr>
        <p:spPr>
          <a:xfrm>
            <a:off x="5081934" y="936177"/>
            <a:ext cx="1512462" cy="330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/>
              <a:t>Political parties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665F74C-8356-D56E-8579-976B48FA2ADD}"/>
              </a:ext>
            </a:extLst>
          </p:cNvPr>
          <p:cNvSpPr txBox="1"/>
          <p:nvPr/>
        </p:nvSpPr>
        <p:spPr>
          <a:xfrm>
            <a:off x="3628871" y="513295"/>
            <a:ext cx="4699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0" dirty="0">
                <a:solidFill>
                  <a:srgbClr val="202124"/>
                </a:solidFill>
                <a:effectLst/>
              </a:rPr>
              <a:t>An organised group of people, </a:t>
            </a:r>
            <a:r>
              <a:rPr lang="en-GB" sz="1200" dirty="0">
                <a:solidFill>
                  <a:srgbClr val="202124"/>
                </a:solidFill>
              </a:rPr>
              <a:t>People with s</a:t>
            </a:r>
            <a:r>
              <a:rPr lang="en-GB" sz="1200" i="0" dirty="0">
                <a:solidFill>
                  <a:srgbClr val="202124"/>
                </a:solidFill>
                <a:effectLst/>
              </a:rPr>
              <a:t>imilar political aims and opinions</a:t>
            </a:r>
            <a:endParaRPr lang="en-GB" sz="120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E9B00A3-603F-CA69-6081-FC7EDF6E6DE0}"/>
              </a:ext>
            </a:extLst>
          </p:cNvPr>
          <p:cNvSpPr txBox="1"/>
          <p:nvPr/>
        </p:nvSpPr>
        <p:spPr>
          <a:xfrm>
            <a:off x="4236644" y="1220429"/>
            <a:ext cx="3918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rgbClr val="202124"/>
                </a:solidFill>
              </a:rPr>
              <a:t>People with s</a:t>
            </a:r>
            <a:r>
              <a:rPr lang="en-GB" sz="1200" i="0" dirty="0">
                <a:solidFill>
                  <a:srgbClr val="202124"/>
                </a:solidFill>
                <a:effectLst/>
              </a:rPr>
              <a:t>imilar political aims and opinions, </a:t>
            </a:r>
            <a:r>
              <a:rPr lang="en-GB" sz="1200" dirty="0"/>
              <a:t>People who campaign together to get candidates the most votes at elections.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B256DC-2C85-7959-728D-83389FAFB1A6}"/>
              </a:ext>
            </a:extLst>
          </p:cNvPr>
          <p:cNvSpPr>
            <a:spLocks noGrp="1"/>
          </p:cNvSpPr>
          <p:nvPr/>
        </p:nvSpPr>
        <p:spPr>
          <a:xfrm>
            <a:off x="9064612" y="179251"/>
            <a:ext cx="1512462" cy="646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/>
              <a:t>Why are Political parties</a:t>
            </a:r>
          </a:p>
          <a:p>
            <a:pPr marL="0" indent="0" algn="ctr">
              <a:buNone/>
            </a:pPr>
            <a:r>
              <a:rPr lang="en-GB" sz="1200" b="1" dirty="0"/>
              <a:t>Important for democracy?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A02EE5-180C-5411-7390-B3451FD7B355}"/>
              </a:ext>
            </a:extLst>
          </p:cNvPr>
          <p:cNvSpPr txBox="1"/>
          <p:nvPr/>
        </p:nvSpPr>
        <p:spPr>
          <a:xfrm>
            <a:off x="10536188" y="39964"/>
            <a:ext cx="152265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They help ensure politicians work together for the good of the country and can also set standards members have to follow.</a:t>
            </a:r>
          </a:p>
          <a:p>
            <a:pPr algn="ctr"/>
            <a:endParaRPr lang="en-GB" sz="1100" dirty="0"/>
          </a:p>
          <a:p>
            <a:pPr algn="ctr"/>
            <a:r>
              <a:rPr lang="en-GB" sz="1100" dirty="0"/>
              <a:t>They also encourage the public to participate in canvasing and  members can choose party leaders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73A6B4-1DFA-587B-DC46-0E53C59FE315}"/>
              </a:ext>
            </a:extLst>
          </p:cNvPr>
          <p:cNvSpPr txBox="1"/>
          <p:nvPr/>
        </p:nvSpPr>
        <p:spPr>
          <a:xfrm>
            <a:off x="4498103" y="1863670"/>
            <a:ext cx="2578455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effectLst/>
                <a:latin typeface="Calibri" panose="020F0502020204030204" pitchFamily="34" charset="0"/>
              </a:rPr>
              <a:t>Labour polices typically involve:</a:t>
            </a:r>
          </a:p>
          <a:p>
            <a:pPr algn="ctr"/>
            <a:r>
              <a:rPr lang="en-GB" sz="1200" b="1" i="0" u="none" strike="noStrike" dirty="0">
                <a:effectLst/>
                <a:latin typeface="Calibri" panose="020F0502020204030204" pitchFamily="34" charset="0"/>
              </a:rPr>
              <a:t>Raising taxes on the wealthy so that government spending. Labour also favour nationalising companies such as energy and transport</a:t>
            </a:r>
            <a:r>
              <a:rPr lang="en-GB" sz="1200" i="0" u="none" strike="noStrike" dirty="0">
                <a:effectLst/>
                <a:latin typeface="Calibri" panose="020F0502020204030204" pitchFamily="34" charset="0"/>
              </a:rPr>
              <a:t>.</a:t>
            </a:r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6AF6B5-9267-3BFE-BBED-14CB4529A7C8}"/>
              </a:ext>
            </a:extLst>
          </p:cNvPr>
          <p:cNvSpPr txBox="1"/>
          <p:nvPr/>
        </p:nvSpPr>
        <p:spPr>
          <a:xfrm>
            <a:off x="7620418" y="2096800"/>
            <a:ext cx="2860782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effectLst/>
                <a:latin typeface="Calibri" panose="020F0502020204030204" pitchFamily="34" charset="0"/>
              </a:rPr>
              <a:t>Conservative polices involve: Reducing spending on welfare benefits and public services so that taxes can be cut. </a:t>
            </a:r>
            <a:r>
              <a:rPr lang="en-GB" sz="1200" b="1" dirty="0">
                <a:latin typeface="Calibri" panose="020F0502020204030204" pitchFamily="34" charset="0"/>
              </a:rPr>
              <a:t>Letting private companies run public services.</a:t>
            </a:r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550700-B6E1-70CD-6D9D-D94F0CD01673}"/>
              </a:ext>
            </a:extLst>
          </p:cNvPr>
          <p:cNvSpPr txBox="1"/>
          <p:nvPr/>
        </p:nvSpPr>
        <p:spPr>
          <a:xfrm>
            <a:off x="10649379" y="2461256"/>
            <a:ext cx="1431711" cy="21929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050" b="1" dirty="0"/>
              <a:t>Key terms:</a:t>
            </a:r>
          </a:p>
          <a:p>
            <a:endParaRPr lang="en-GB" sz="105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Democracy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Representative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Classic/direct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Pluralism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Free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Fair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Regular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Secret ballot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Right wing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Left wing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Centre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8D2668-D8D6-9503-1C0E-D458935DC569}"/>
              </a:ext>
            </a:extLst>
          </p:cNvPr>
          <p:cNvSpPr txBox="1"/>
          <p:nvPr/>
        </p:nvSpPr>
        <p:spPr>
          <a:xfrm>
            <a:off x="8353667" y="987356"/>
            <a:ext cx="2011070" cy="938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b="1" dirty="0"/>
              <a:t>Parties who are against the UK: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SNP ( Scottish national)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Plaid Cymru  (Welsh nationalists)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Sinn Fein ( Northern Ireland)</a:t>
            </a:r>
          </a:p>
        </p:txBody>
      </p:sp>
    </p:spTree>
    <p:extLst>
      <p:ext uri="{BB962C8B-B14F-4D97-AF65-F5344CB8AC3E}">
        <p14:creationId xmlns:p14="http://schemas.microsoft.com/office/powerpoint/2010/main" val="33240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05975" y="233928"/>
            <a:ext cx="4978401" cy="4476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GB" sz="1600" b="1" dirty="0"/>
              <a:t>Knowledge organiser: Democracy ( voting systems)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2"/>
          <a:srcRect l="9384" t="10697" r="70875" b="58113"/>
          <a:stretch/>
        </p:blipFill>
        <p:spPr bwMode="auto">
          <a:xfrm>
            <a:off x="544946" y="681603"/>
            <a:ext cx="11434618" cy="5866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2032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47085F81FBB49AD4B3F31AA2038EB" ma:contentTypeVersion="6" ma:contentTypeDescription="Create a new document." ma:contentTypeScope="" ma:versionID="d726979265c32c51bf17df4f327013a2">
  <xsd:schema xmlns:xsd="http://www.w3.org/2001/XMLSchema" xmlns:xs="http://www.w3.org/2001/XMLSchema" xmlns:p="http://schemas.microsoft.com/office/2006/metadata/properties" xmlns:ns3="b14200f1-b009-4576-b2df-8aecd0a34028" targetNamespace="http://schemas.microsoft.com/office/2006/metadata/properties" ma:root="true" ma:fieldsID="2d963f83f2a8a8b065704952146ee1a8" ns3:_="">
    <xsd:import namespace="b14200f1-b009-4576-b2df-8aecd0a340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200f1-b009-4576-b2df-8aecd0a34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979DF2-904D-4372-8C61-3D62EAC2FE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200f1-b009-4576-b2df-8aecd0a34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053D7C-0C38-4931-A6C5-5A42CA751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4C39AD-AEE6-43A1-9CB0-061D15E9A779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14200f1-b009-4576-b2df-8aecd0a3402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Widescreen</PresentationFormat>
  <Paragraphs>73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Berlin Sans FB</vt:lpstr>
      <vt:lpstr>Calibri</vt:lpstr>
      <vt:lpstr>Calibri Light</vt:lpstr>
      <vt:lpstr>Office Theme</vt:lpstr>
      <vt:lpstr>Knowledge organiser: Democracy and political parties </vt:lpstr>
      <vt:lpstr>Knowledge organiser: Democracy ( voting systems)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organiser: Democracy and political parties </dc:title>
  <dc:creator>Cameron Reed</dc:creator>
  <cp:lastModifiedBy>Cameron Reed</cp:lastModifiedBy>
  <cp:revision>1</cp:revision>
  <dcterms:created xsi:type="dcterms:W3CDTF">2022-11-09T17:09:43Z</dcterms:created>
  <dcterms:modified xsi:type="dcterms:W3CDTF">2022-11-09T17:10:22Z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0x0101005D847085F81FBB49AD4B3F31AA2038EB</vt:lpwstr>
  </property>
</Properties>
</file>