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9" r:id="rId2"/>
    <p:sldId id="284" r:id="rId3"/>
    <p:sldId id="285" r:id="rId4"/>
    <p:sldId id="270" r:id="rId5"/>
    <p:sldId id="286" r:id="rId6"/>
    <p:sldId id="271" r:id="rId7"/>
    <p:sldId id="287" r:id="rId8"/>
    <p:sldId id="281" r:id="rId9"/>
    <p:sldId id="288" r:id="rId10"/>
    <p:sldId id="272" r:id="rId11"/>
    <p:sldId id="289" r:id="rId12"/>
    <p:sldId id="274" r:id="rId13"/>
    <p:sldId id="290" r:id="rId14"/>
    <p:sldId id="275" r:id="rId15"/>
    <p:sldId id="291" r:id="rId16"/>
    <p:sldId id="282" r:id="rId17"/>
    <p:sldId id="292" r:id="rId18"/>
    <p:sldId id="277" r:id="rId19"/>
    <p:sldId id="294" r:id="rId20"/>
    <p:sldId id="279" r:id="rId21"/>
    <p:sldId id="293" r:id="rId22"/>
    <p:sldId id="280" r:id="rId23"/>
    <p:sldId id="29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13A57-BEDA-48D4-A147-58DE706FA260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39451-35EB-4023-B830-D61665CD71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42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AE5E-5171-4E3E-8976-34735CFA97D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09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AE5E-5171-4E3E-8976-34735CFA97D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610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AE5E-5171-4E3E-8976-34735CFA97D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774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AE5E-5171-4E3E-8976-34735CFA97D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893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AE5E-5171-4E3E-8976-34735CFA97D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773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AE5E-5171-4E3E-8976-34735CFA97D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996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AE5E-5171-4E3E-8976-34735CFA97D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001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AE5E-5171-4E3E-8976-34735CFA97D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547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AE5E-5171-4E3E-8976-34735CFA97D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88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0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45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48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25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71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17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82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54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22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41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68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3CC05-B5A5-4C8A-BDD0-F3CE2BAB3F0E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21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ppity.net/fc.php?k=1hCyIHxEYXGGEh8_cMyubqd5kFa3Ky0CSxgJjtv7TPD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ppity.net/ra.php?k=1gzTrD9uBXd-4qnQ21Im_Kz-xQg35SiTGC0f8uJ5QJb8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ppity.net/fc.php?k=1vHufPLNa6_q0TRG1xY9Ij_SoUaXLW97Yx_Ab_gCjth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ppity.net/ra.php?k=1oh1USxKQP4IGEva1ip1KKVjyEf0V4cV0kCNrOdU9860" TargetMode="Externa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ppity.net/fc.php?k=1xY91UXMxRctMCnH7LcelBWMJPJxHVXH_G0jSAgf0BVU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lippity.net/ra.php?k=1oOnc8emZoTs7RxFUrGRO4ttyFsHsb3F9WkIo_GOmEAA" TargetMode="Externa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ppity.net/fc.php?k=1vf0BMuhf_eiFxdsNHoJYhsRtv-zR7xbwfMF2MwkYSDU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lippity.net/ra.php?k=1m9QO2MT57BAH3uF4TRJqtWBGx3fHgKm4_pgYAjO8H14" TargetMode="Externa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ppity.net/fc.php?k=1_UzkubJWv7DE_xw2qhv91b2JTBrdHkD0IU7AHqdYO4o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ppity.net/ra.php?k=1ro_xymhhGgAnQfp6_Z37QMjz7Pku5a52lqcJ-QNl3bc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ppity.net/fc.php?k=1ACsJB_UL1bjGk4mDiwu1UTQPLlEgo6IQ3Ch2L96l_hI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ppity.net/ra.php?k=1lts5RxEJbEPmyBcgN8UwESteX0M7r0Lwg0RYwNLhnc4" TargetMode="Externa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ppity.net/fc.php?k=1K86OfJs51J9YJwk54_QUyZAjmF0e85Lav8hqvrAW7EQ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ppity.net/ra.php?k=1A-VzEcu7_deievM9k7v5-b7LNWn45_9lbrmDd4YWLaQ" TargetMode="Externa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ppity.net/fc.php?k=1ogFmgSuKy2-IeaxniYuLoR9T-_iM0Iby53S_suBUo4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ppity.net/ra.php?k=1msAU7nwNzUG7OpYNZJ3imVw4g3W3earo_NvItwsNopQ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ppity.net/fc.php?k=1H7O6Le3StyhFh-61B2tWB3atV5AlxVepQQWL66IRaf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ppity.net/ra.php?k=1OoGJYDtCnJfH7sGG4W_QH636Ycr76zJZ-136z0NNMgI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ppity.net/fc.php?k=128PtBcardxJvQ0_M78D2RsPH5f3z0sieSqG-HkEJFfk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ppity.net/ra.php?k=1IYLjMtt-4Zcv3yddIiMk27e6H01sMfeL18UkI6LtM_4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ppity.net/fc.php?k=1li3HCsnY60FlARuZn5r_g6HDzfSPkqoer2ALA1oo6p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ppity.net/ra.php?k=1YICTfZA4x3nzpAvnAO7x_G610zu-71mMiEflRTh8I4c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185" y="2269396"/>
            <a:ext cx="9126680" cy="1325563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0070C0"/>
                </a:solidFill>
                <a:latin typeface="AvenirNext LT Pro Bold" panose="020B0804020202020204" pitchFamily="34" charset="0"/>
              </a:rPr>
              <a:t>MODULE 2</a:t>
            </a:r>
            <a:br>
              <a:rPr lang="en-GB" sz="9600" b="1" dirty="0">
                <a:solidFill>
                  <a:srgbClr val="0070C0"/>
                </a:solidFill>
                <a:latin typeface="AvenirNext LT Pro Bold" panose="020B0804020202020204" pitchFamily="34" charset="0"/>
              </a:rPr>
            </a:br>
            <a:r>
              <a:rPr lang="en-GB" sz="9600" b="1" dirty="0">
                <a:solidFill>
                  <a:srgbClr val="0070C0"/>
                </a:solidFill>
                <a:latin typeface="AvenirNext LT Pro Bold" panose="020B0804020202020204" pitchFamily="34" charset="0"/>
              </a:rPr>
              <a:t>GCSE French Higher</a:t>
            </a:r>
          </a:p>
        </p:txBody>
      </p:sp>
    </p:spTree>
    <p:extLst>
      <p:ext uri="{BB962C8B-B14F-4D97-AF65-F5344CB8AC3E}">
        <p14:creationId xmlns:p14="http://schemas.microsoft.com/office/powerpoint/2010/main" val="74508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546253"/>
              </p:ext>
            </p:extLst>
          </p:nvPr>
        </p:nvGraphicFramePr>
        <p:xfrm>
          <a:off x="-7951" y="12239"/>
          <a:ext cx="12218726" cy="68764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203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2027583">
                  <a:extLst>
                    <a:ext uri="{9D8B030D-6E8A-4147-A177-3AD203B41FA5}">
                      <a16:colId xmlns:a16="http://schemas.microsoft.com/office/drawing/2014/main" val="2911761702"/>
                    </a:ext>
                  </a:extLst>
                </a:gridCol>
                <a:gridCol w="477078">
                  <a:extLst>
                    <a:ext uri="{9D8B030D-6E8A-4147-A177-3AD203B41FA5}">
                      <a16:colId xmlns:a16="http://schemas.microsoft.com/office/drawing/2014/main" val="2265372321"/>
                    </a:ext>
                  </a:extLst>
                </a:gridCol>
                <a:gridCol w="1033670">
                  <a:extLst>
                    <a:ext uri="{9D8B030D-6E8A-4147-A177-3AD203B41FA5}">
                      <a16:colId xmlns:a16="http://schemas.microsoft.com/office/drawing/2014/main" val="3144205784"/>
                    </a:ext>
                  </a:extLst>
                </a:gridCol>
                <a:gridCol w="1367624">
                  <a:extLst>
                    <a:ext uri="{9D8B030D-6E8A-4147-A177-3AD203B41FA5}">
                      <a16:colId xmlns:a16="http://schemas.microsoft.com/office/drawing/2014/main" val="2483169007"/>
                    </a:ext>
                  </a:extLst>
                </a:gridCol>
                <a:gridCol w="946205">
                  <a:extLst>
                    <a:ext uri="{9D8B030D-6E8A-4147-A177-3AD203B41FA5}">
                      <a16:colId xmlns:a16="http://schemas.microsoft.com/office/drawing/2014/main" val="2285226127"/>
                    </a:ext>
                  </a:extLst>
                </a:gridCol>
                <a:gridCol w="1184745">
                  <a:extLst>
                    <a:ext uri="{9D8B030D-6E8A-4147-A177-3AD203B41FA5}">
                      <a16:colId xmlns:a16="http://schemas.microsoft.com/office/drawing/2014/main" val="657509549"/>
                    </a:ext>
                  </a:extLst>
                </a:gridCol>
                <a:gridCol w="1709530">
                  <a:extLst>
                    <a:ext uri="{9D8B030D-6E8A-4147-A177-3AD203B41FA5}">
                      <a16:colId xmlns:a16="http://schemas.microsoft.com/office/drawing/2014/main" val="3843282934"/>
                    </a:ext>
                  </a:extLst>
                </a:gridCol>
                <a:gridCol w="2054088">
                  <a:extLst>
                    <a:ext uri="{9D8B030D-6E8A-4147-A177-3AD203B41FA5}">
                      <a16:colId xmlns:a16="http://schemas.microsoft.com/office/drawing/2014/main" val="1330371527"/>
                    </a:ext>
                  </a:extLst>
                </a:gridCol>
              </a:tblGrid>
              <a:tr h="635701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>
                          <a:solidFill>
                            <a:schemeClr val="bg1"/>
                          </a:solidFill>
                          <a:latin typeface="+mn-lt"/>
                        </a:rPr>
                        <a:t>M2-4   Tu t’entends toujours bien avec tes amis? Pourquoi  / Pourquoi pas 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          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Do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always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get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on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well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with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your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friends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?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Why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/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Why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not?</a:t>
                      </a:r>
                      <a:endParaRPr lang="fr-FR" sz="16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500" b="0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302715">
                <a:tc>
                  <a:txBody>
                    <a:bodyPr/>
                    <a:lstStyle/>
                    <a:p>
                      <a:pPr lvl="0" algn="ctr"/>
                      <a:r>
                        <a:rPr lang="fr-FR" sz="1400" b="0" i="1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1" dirty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endParaRPr lang="fr-FR" sz="14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1" dirty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400" b="0" i="1" dirty="0">
                          <a:solidFill>
                            <a:schemeClr val="bg1"/>
                          </a:solidFill>
                        </a:rPr>
                        <a:t> 6</a:t>
                      </a:r>
                      <a:endParaRPr lang="fr-FR" sz="14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175574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Généralement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D’habitude</a:t>
                      </a:r>
                      <a:endParaRPr lang="en-GB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i="1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Usually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GB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général</a:t>
                      </a:r>
                      <a:endParaRPr lang="en-GB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i="1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general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i="1" dirty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plupart du temps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 of the time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i="1" dirty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m’entends bien</a:t>
                      </a:r>
                      <a:endParaRPr lang="fr-FR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</a:t>
                      </a:r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 </a:t>
                      </a:r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well</a:t>
                      </a:r>
                      <a:endParaRPr lang="fr-FR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m’entends assez bien</a:t>
                      </a:r>
                      <a:endParaRPr lang="fr-FR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</a:t>
                      </a:r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 </a:t>
                      </a:r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quite</a:t>
                      </a:r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well</a:t>
                      </a:r>
                      <a:endParaRPr lang="fr-FR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m’entends très bien</a:t>
                      </a:r>
                      <a:endParaRPr lang="fr-FR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</a:t>
                      </a:r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 </a:t>
                      </a:r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well</a:t>
                      </a:r>
                      <a:endParaRPr lang="fr-FR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ne m’entends pas bien</a:t>
                      </a:r>
                      <a:endParaRPr lang="fr-FR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don’t</a:t>
                      </a:r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</a:t>
                      </a:r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 </a:t>
                      </a:r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well</a:t>
                      </a:r>
                      <a:endParaRPr lang="fr-FR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ne m’entends pas très bien</a:t>
                      </a:r>
                      <a:endParaRPr lang="fr-FR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don’t</a:t>
                      </a:r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</a:t>
                      </a:r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 </a:t>
                      </a:r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well</a:t>
                      </a:r>
                      <a:endParaRPr lang="fr-FR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endParaRPr lang="fr-FR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mes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ami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(</a:t>
                      </a:r>
                      <a:r>
                        <a:rPr lang="en-GB" sz="1100" b="1" dirty="0">
                          <a:solidFill>
                            <a:srgbClr val="FF0000"/>
                          </a:solidFill>
                          <a:latin typeface="+mn-lt"/>
                        </a:rPr>
                        <a:t>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)s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my friends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mes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copains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GB" sz="1100" b="1" dirty="0">
                          <a:solidFill>
                            <a:srgbClr val="FF0000"/>
                          </a:solidFill>
                          <a:latin typeface="+mn-lt"/>
                        </a:rPr>
                        <a:t>mes 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copines</a:t>
                      </a:r>
                      <a:endParaRPr lang="en-GB" sz="11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my friends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parce que</a:t>
                      </a:r>
                      <a:r>
                        <a:rPr lang="en-GB" sz="1100" b="1" baseline="0" dirty="0">
                          <a:solidFill>
                            <a:srgbClr val="002060"/>
                          </a:solidFill>
                          <a:latin typeface="+mn-lt"/>
                        </a:rPr>
                        <a:t> / </a:t>
                      </a:r>
                      <a:r>
                        <a:rPr lang="en-GB" sz="1100" b="1" baseline="0" dirty="0" err="1">
                          <a:solidFill>
                            <a:srgbClr val="002060"/>
                          </a:solidFill>
                          <a:latin typeface="+mn-lt"/>
                        </a:rPr>
                        <a:t>qu</a:t>
                      </a:r>
                      <a:r>
                        <a:rPr lang="en-GB" sz="1100" b="1" baseline="0" dirty="0">
                          <a:solidFill>
                            <a:srgbClr val="002060"/>
                          </a:solidFill>
                          <a:latin typeface="+mn-lt"/>
                        </a:rPr>
                        <a:t>’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</a:p>
                    <a:p>
                      <a:endParaRPr lang="en-GB" sz="11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en-GB" sz="1100" b="1" i="0" dirty="0">
                          <a:solidFill>
                            <a:srgbClr val="002060"/>
                          </a:solidFill>
                          <a:latin typeface="+mn-lt"/>
                        </a:rPr>
                        <a:t>car 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</a:p>
                    <a:p>
                      <a:endParaRPr lang="en-GB" sz="11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en-GB" sz="1100" b="1" i="0" dirty="0" err="1">
                          <a:solidFill>
                            <a:srgbClr val="002060"/>
                          </a:solidFill>
                          <a:latin typeface="+mn-lt"/>
                        </a:rPr>
                        <a:t>puisque</a:t>
                      </a:r>
                      <a:r>
                        <a:rPr lang="en-GB" sz="1100" b="1" i="0" dirty="0">
                          <a:solidFill>
                            <a:srgbClr val="002060"/>
                          </a:solidFill>
                          <a:latin typeface="+mn-lt"/>
                        </a:rPr>
                        <a:t>/ </a:t>
                      </a:r>
                      <a:r>
                        <a:rPr lang="en-GB" sz="1100" b="1" i="0" dirty="0" err="1">
                          <a:solidFill>
                            <a:srgbClr val="002060"/>
                          </a:solidFill>
                          <a:latin typeface="+mn-lt"/>
                        </a:rPr>
                        <a:t>puisqu</a:t>
                      </a:r>
                      <a:r>
                        <a:rPr lang="en-GB" sz="1100" b="1" i="0" dirty="0">
                          <a:solidFill>
                            <a:srgbClr val="002060"/>
                          </a:solidFill>
                          <a:latin typeface="+mn-lt"/>
                        </a:rPr>
                        <a:t>’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ils</a:t>
                      </a:r>
                      <a:endParaRPr lang="en-GB" sz="1100" b="1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</a:p>
                    <a:p>
                      <a:endParaRPr lang="en-GB" sz="1100" b="1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elles</a:t>
                      </a:r>
                      <a:endParaRPr lang="en-GB" sz="1100" b="1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ont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 un bon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sens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 de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l’humour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. 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have a good sense of humour. </a:t>
                      </a:r>
                    </a:p>
                    <a:p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m’aident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 avec mes devoirs. 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help me with my homework.</a:t>
                      </a:r>
                    </a:p>
                    <a:p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m’offent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 de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l’aide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. 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offer me help.</a:t>
                      </a:r>
                    </a:p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me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comprennent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. 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understand</a:t>
                      </a:r>
                      <a:r>
                        <a:rPr lang="en-GB" sz="1100" b="0" i="1" baseline="0" dirty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en-GB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me.</a:t>
                      </a:r>
                    </a:p>
                    <a:p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m’écoutent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. 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listen to me. </a:t>
                      </a: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me font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rire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.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make me laugh. </a:t>
                      </a:r>
                    </a:p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me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respectent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. 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respect me. </a:t>
                      </a:r>
                    </a:p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me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soutiennent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toujours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. 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always support me a lot.</a:t>
                      </a:r>
                    </a:p>
                    <a:p>
                      <a:r>
                        <a:rPr lang="en-GB" sz="1100" b="1" i="0" dirty="0" err="1">
                          <a:solidFill>
                            <a:srgbClr val="002060"/>
                          </a:solidFill>
                          <a:latin typeface="+mn-lt"/>
                        </a:rPr>
                        <a:t>écoutent</a:t>
                      </a:r>
                      <a:r>
                        <a:rPr lang="en-GB" sz="1100" b="1" i="0" dirty="0">
                          <a:solidFill>
                            <a:srgbClr val="002060"/>
                          </a:solidFill>
                          <a:latin typeface="+mn-lt"/>
                        </a:rPr>
                        <a:t> mes problems.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listen to my problems.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14006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002060"/>
                          </a:solidFill>
                          <a:latin typeface="+mn-lt"/>
                        </a:rPr>
                        <a:t>on ne se dispute jamais. 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we never argue.</a:t>
                      </a:r>
                    </a:p>
                    <a:p>
                      <a:r>
                        <a:rPr lang="en-GB" sz="1100" b="1" i="0" dirty="0">
                          <a:solidFill>
                            <a:srgbClr val="002060"/>
                          </a:solidFill>
                          <a:latin typeface="+mn-lt"/>
                        </a:rPr>
                        <a:t>on a les </a:t>
                      </a:r>
                      <a:r>
                        <a:rPr lang="en-GB" sz="1100" b="1" i="0" dirty="0" err="1">
                          <a:solidFill>
                            <a:srgbClr val="002060"/>
                          </a:solidFill>
                          <a:latin typeface="+mn-lt"/>
                        </a:rPr>
                        <a:t>mêmes</a:t>
                      </a:r>
                      <a:r>
                        <a:rPr lang="en-GB" sz="1100" b="1" i="0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GB" sz="1100" b="1" i="0" dirty="0" err="1">
                          <a:solidFill>
                            <a:srgbClr val="002060"/>
                          </a:solidFill>
                          <a:latin typeface="+mn-lt"/>
                        </a:rPr>
                        <a:t>goûts</a:t>
                      </a:r>
                      <a:r>
                        <a:rPr lang="en-GB" sz="1100" b="1" i="0" dirty="0">
                          <a:solidFill>
                            <a:srgbClr val="002060"/>
                          </a:solidFill>
                          <a:latin typeface="+mn-lt"/>
                        </a:rPr>
                        <a:t>. 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we have the same tastes.</a:t>
                      </a:r>
                    </a:p>
                    <a:p>
                      <a:r>
                        <a:rPr lang="en-GB" sz="1100" b="1" i="0" dirty="0">
                          <a:solidFill>
                            <a:srgbClr val="002060"/>
                          </a:solidFill>
                          <a:latin typeface="+mn-lt"/>
                        </a:rPr>
                        <a:t>on </a:t>
                      </a:r>
                      <a:r>
                        <a:rPr lang="en-GB" sz="1100" b="1" i="0" dirty="0" err="1">
                          <a:solidFill>
                            <a:srgbClr val="002060"/>
                          </a:solidFill>
                          <a:latin typeface="+mn-lt"/>
                        </a:rPr>
                        <a:t>apprécie</a:t>
                      </a:r>
                      <a:r>
                        <a:rPr lang="en-GB" sz="1100" b="1" i="0" dirty="0">
                          <a:solidFill>
                            <a:srgbClr val="002060"/>
                          </a:solidFill>
                          <a:latin typeface="+mn-lt"/>
                        </a:rPr>
                        <a:t> les </a:t>
                      </a:r>
                      <a:r>
                        <a:rPr lang="en-GB" sz="1100" b="1" i="0" dirty="0" err="1">
                          <a:solidFill>
                            <a:srgbClr val="002060"/>
                          </a:solidFill>
                          <a:latin typeface="+mn-lt"/>
                        </a:rPr>
                        <a:t>mêmes</a:t>
                      </a:r>
                      <a:r>
                        <a:rPr lang="en-GB" sz="1100" b="1" i="0" dirty="0">
                          <a:solidFill>
                            <a:srgbClr val="002060"/>
                          </a:solidFill>
                          <a:latin typeface="+mn-lt"/>
                        </a:rPr>
                        <a:t> choses.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we appreciate the same things.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on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s’entend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 bien.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we get on well.</a:t>
                      </a:r>
                    </a:p>
                    <a:p>
                      <a:r>
                        <a:rPr lang="fr-FR" sz="1100" b="1" i="0" dirty="0">
                          <a:solidFill>
                            <a:srgbClr val="002060"/>
                          </a:solidFill>
                          <a:latin typeface="+mn-lt"/>
                        </a:rPr>
                        <a:t>partagent quelques intérêts avec moi, mais pas tous.</a:t>
                      </a:r>
                    </a:p>
                    <a:p>
                      <a:r>
                        <a:rPr lang="fr-FR" sz="11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share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some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, but not all, </a:t>
                      </a: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interests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with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me.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on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s’amuse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 bien.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we have fun.</a:t>
                      </a:r>
                    </a:p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on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rigole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 tout le temps. 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we</a:t>
                      </a:r>
                      <a:r>
                        <a:rPr lang="en-GB" sz="1100" b="0" i="1" baseline="0" dirty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en-GB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jokes all the time.</a:t>
                      </a:r>
                    </a:p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je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m’entends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 bien avec eux /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elles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. 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I get along with them.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5964483"/>
                  </a:ext>
                </a:extLst>
              </a:tr>
              <a:tr h="17557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ils</a:t>
                      </a:r>
                      <a:endParaRPr lang="en-GB" sz="1100" b="1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</a:p>
                    <a:p>
                      <a:endParaRPr lang="en-GB" sz="1100" b="1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elles</a:t>
                      </a:r>
                      <a:endParaRPr lang="en-GB" sz="1100" b="1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critiquent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tout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ce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que je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fais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. 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criticise all I do.</a:t>
                      </a:r>
                    </a:p>
                    <a:p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sont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toujours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de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mauvaise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humeur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are always in a bad mood.</a:t>
                      </a:r>
                    </a:p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me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jugent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tout le temps. 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judge me all the time.</a:t>
                      </a:r>
                    </a:p>
                    <a:p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m’insultent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. 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insult me.</a:t>
                      </a:r>
                    </a:p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ne me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comprennent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pas.  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don’t understand me. </a:t>
                      </a: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se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fâchent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pour un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rien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. 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get angry for nothing.</a:t>
                      </a:r>
                    </a:p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se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moquent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de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moi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. 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mock me. </a:t>
                      </a:r>
                    </a:p>
                    <a:p>
                      <a:r>
                        <a:rPr lang="fr-FR" sz="1100" b="1" i="0" dirty="0">
                          <a:solidFill>
                            <a:srgbClr val="002060"/>
                          </a:solidFill>
                        </a:rPr>
                        <a:t>ne sont pas là pour moi. </a:t>
                      </a:r>
                    </a:p>
                    <a:p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are not </a:t>
                      </a:r>
                      <a:r>
                        <a:rPr lang="fr-FR" sz="1100" b="0" i="1" dirty="0" err="1">
                          <a:solidFill>
                            <a:srgbClr val="00B0F0"/>
                          </a:solidFill>
                        </a:rPr>
                        <a:t>there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 for me.</a:t>
                      </a:r>
                    </a:p>
                    <a:p>
                      <a:r>
                        <a:rPr lang="fr-FR" sz="1100" b="1" i="0" dirty="0">
                          <a:solidFill>
                            <a:srgbClr val="002060"/>
                          </a:solidFill>
                        </a:rPr>
                        <a:t>sont en colère. </a:t>
                      </a:r>
                    </a:p>
                    <a:p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are </a:t>
                      </a:r>
                      <a:r>
                        <a:rPr lang="fr-FR" sz="1100" b="0" i="1" dirty="0" err="1">
                          <a:solidFill>
                            <a:srgbClr val="00B0F0"/>
                          </a:solidFill>
                        </a:rPr>
                        <a:t>angry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.</a:t>
                      </a:r>
                    </a:p>
                    <a:p>
                      <a:r>
                        <a:rPr lang="fr-FR" sz="1100" b="1" i="0" dirty="0">
                          <a:solidFill>
                            <a:srgbClr val="002060"/>
                          </a:solidFill>
                        </a:rPr>
                        <a:t>sont trop sérieux. </a:t>
                      </a:r>
                    </a:p>
                    <a:p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are </a:t>
                      </a:r>
                      <a:r>
                        <a:rPr lang="fr-FR" sz="1100" b="0" i="1" dirty="0" err="1">
                          <a:solidFill>
                            <a:srgbClr val="00B0F0"/>
                          </a:solidFill>
                        </a:rPr>
                        <a:t>too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b="0" i="1" dirty="0" err="1">
                          <a:solidFill>
                            <a:srgbClr val="00B0F0"/>
                          </a:solidFill>
                        </a:rPr>
                        <a:t>serious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9755968"/>
                  </a:ext>
                </a:extLst>
              </a:tr>
              <a:tr h="9952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nous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nous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disputons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tout le temps. 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we argue all the time.</a:t>
                      </a:r>
                    </a:p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nous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sommes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trop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différent</a:t>
                      </a:r>
                      <a:r>
                        <a:rPr lang="en-GB" sz="1100" b="1" dirty="0">
                          <a:solidFill>
                            <a:srgbClr val="FF0000"/>
                          </a:solidFill>
                        </a:rPr>
                        <a:t>(e)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s. 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we are too different.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 sz="1100" b="0" i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6580948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269" y="5722715"/>
            <a:ext cx="1781791" cy="95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17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43ADB-79BE-45D0-A8CC-F82D53570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50231-E5C1-41AC-9D9C-FB420D57E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8DBB43-1AD0-4B87-9F04-67ED1EB0E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296353"/>
            <a:ext cx="2862689" cy="2279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20BB2D-20B0-411E-AB86-EE9DC336E63D}"/>
              </a:ext>
            </a:extLst>
          </p:cNvPr>
          <p:cNvSpPr txBox="1"/>
          <p:nvPr/>
        </p:nvSpPr>
        <p:spPr>
          <a:xfrm>
            <a:off x="333375" y="371125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https://www.flippity.net/fc.php?k=1hCyIHxEYXGGEh8_cMyubqd5kFa3Ky0CSxgJjtv7TPDg</a:t>
            </a:r>
            <a:endParaRPr lang="en-GB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C4CAC5-BE3B-4629-BFF5-6131EDD27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760" y="1027906"/>
            <a:ext cx="5962650" cy="22024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10B388-0C2E-485A-A842-FA0729773A84}"/>
              </a:ext>
            </a:extLst>
          </p:cNvPr>
          <p:cNvSpPr txBox="1"/>
          <p:nvPr/>
        </p:nvSpPr>
        <p:spPr>
          <a:xfrm>
            <a:off x="5125085" y="448244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https://www.flippity.net/ra.php?k=1gzTrD9uBXd-4qnQ21Im_Kz-xQg35SiTGC0f8uJ5QJb8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351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053776"/>
              </p:ext>
            </p:extLst>
          </p:nvPr>
        </p:nvGraphicFramePr>
        <p:xfrm>
          <a:off x="1" y="13"/>
          <a:ext cx="12192000" cy="68739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7563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1200850">
                  <a:extLst>
                    <a:ext uri="{9D8B030D-6E8A-4147-A177-3AD203B41FA5}">
                      <a16:colId xmlns:a16="http://schemas.microsoft.com/office/drawing/2014/main" val="1992782133"/>
                    </a:ext>
                  </a:extLst>
                </a:gridCol>
                <a:gridCol w="482043">
                  <a:extLst>
                    <a:ext uri="{9D8B030D-6E8A-4147-A177-3AD203B41FA5}">
                      <a16:colId xmlns:a16="http://schemas.microsoft.com/office/drawing/2014/main" val="3413874320"/>
                    </a:ext>
                  </a:extLst>
                </a:gridCol>
                <a:gridCol w="1521686">
                  <a:extLst>
                    <a:ext uri="{9D8B030D-6E8A-4147-A177-3AD203B41FA5}">
                      <a16:colId xmlns:a16="http://schemas.microsoft.com/office/drawing/2014/main" val="277760425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940730064"/>
                    </a:ext>
                  </a:extLst>
                </a:gridCol>
                <a:gridCol w="1773140">
                  <a:extLst>
                    <a:ext uri="{9D8B030D-6E8A-4147-A177-3AD203B41FA5}">
                      <a16:colId xmlns:a16="http://schemas.microsoft.com/office/drawing/2014/main" val="3851355471"/>
                    </a:ext>
                  </a:extLst>
                </a:gridCol>
                <a:gridCol w="270345">
                  <a:extLst>
                    <a:ext uri="{9D8B030D-6E8A-4147-A177-3AD203B41FA5}">
                      <a16:colId xmlns:a16="http://schemas.microsoft.com/office/drawing/2014/main" val="2483169007"/>
                    </a:ext>
                  </a:extLst>
                </a:gridCol>
                <a:gridCol w="1065475">
                  <a:extLst>
                    <a:ext uri="{9D8B030D-6E8A-4147-A177-3AD203B41FA5}">
                      <a16:colId xmlns:a16="http://schemas.microsoft.com/office/drawing/2014/main" val="395845629"/>
                    </a:ext>
                  </a:extLst>
                </a:gridCol>
                <a:gridCol w="1545479">
                  <a:extLst>
                    <a:ext uri="{9D8B030D-6E8A-4147-A177-3AD203B41FA5}">
                      <a16:colId xmlns:a16="http://schemas.microsoft.com/office/drawing/2014/main" val="1639880653"/>
                    </a:ext>
                  </a:extLst>
                </a:gridCol>
                <a:gridCol w="1293136">
                  <a:extLst>
                    <a:ext uri="{9D8B030D-6E8A-4147-A177-3AD203B41FA5}">
                      <a16:colId xmlns:a16="http://schemas.microsoft.com/office/drawing/2014/main" val="2539088707"/>
                    </a:ext>
                  </a:extLst>
                </a:gridCol>
                <a:gridCol w="715360">
                  <a:extLst>
                    <a:ext uri="{9D8B030D-6E8A-4147-A177-3AD203B41FA5}">
                      <a16:colId xmlns:a16="http://schemas.microsoft.com/office/drawing/2014/main" val="1914489301"/>
                    </a:ext>
                  </a:extLst>
                </a:gridCol>
                <a:gridCol w="1124043">
                  <a:extLst>
                    <a:ext uri="{9D8B030D-6E8A-4147-A177-3AD203B41FA5}">
                      <a16:colId xmlns:a16="http://schemas.microsoft.com/office/drawing/2014/main" val="3723213363"/>
                    </a:ext>
                  </a:extLst>
                </a:gridCol>
              </a:tblGrid>
              <a:tr h="379967"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>
                          <a:solidFill>
                            <a:schemeClr val="bg1"/>
                          </a:solidFill>
                          <a:latin typeface="+mn-lt"/>
                        </a:rPr>
                        <a:t>M2-5   C’est quoi l’amitié</a:t>
                      </a:r>
                      <a:r>
                        <a:rPr lang="fr-FR" sz="18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pour toi? </a:t>
                      </a:r>
                      <a:r>
                        <a:rPr lang="fr-FR" sz="1600" b="1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friendship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for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? </a:t>
                      </a:r>
                      <a:endParaRPr lang="fr-FR" sz="16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500" b="0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284976"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243408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pense qu’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think that</a:t>
                      </a:r>
                      <a:endParaRPr lang="fr-FR" sz="12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Pour moi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me</a:t>
                      </a:r>
                      <a:endParaRPr lang="fr-FR" sz="12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mon avis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my opinion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Selon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moi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According to me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est important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d’avoir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important to have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rgbClr val="002060"/>
                          </a:solidFill>
                        </a:rPr>
                        <a:t>un ami proche.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>
                          <a:solidFill>
                            <a:srgbClr val="00B0F0"/>
                          </a:solidFill>
                        </a:rPr>
                        <a:t>a close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</a:rPr>
                        <a:t>friend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</a:rPr>
                        <a:t>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rgbClr val="002060"/>
                          </a:solidFill>
                        </a:rPr>
                        <a:t>un groupe d’amis sympa.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>
                          <a:solidFill>
                            <a:srgbClr val="00B0F0"/>
                          </a:solidFill>
                        </a:rPr>
                        <a:t>a group of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</a:rPr>
                        <a:t>nice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</a:rPr>
                        <a:t>friends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rgbClr val="002060"/>
                          </a:solidFill>
                        </a:rPr>
                        <a:t>beaucoup d’amis amusants.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>
                          <a:solidFill>
                            <a:srgbClr val="00B0F0"/>
                          </a:solidFill>
                        </a:rPr>
                        <a:t>lots of fun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</a:rPr>
                        <a:t>friends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</a:rPr>
                        <a:t>.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bon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ami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 friend is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bon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ami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doit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être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good friend</a:t>
                      </a:r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must be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 Meilleur </a:t>
                      </a:r>
                      <a:r>
                        <a:rPr lang="en-GB" sz="12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ami</a:t>
                      </a:r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best friend is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 </a:t>
                      </a:r>
                      <a:r>
                        <a:rPr lang="en-GB" sz="12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meilleure</a:t>
                      </a:r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amie est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best friend is</a:t>
                      </a: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gridSpan="2"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agaçant</a:t>
                      </a:r>
                      <a:r>
                        <a:rPr lang="en-GB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annoying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actif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acti</a:t>
                      </a:r>
                      <a:r>
                        <a:rPr lang="en-GB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</a:p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active</a:t>
                      </a:r>
                    </a:p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aimable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likeable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amusant</a:t>
                      </a:r>
                      <a:r>
                        <a:rPr lang="en-GB" sz="1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amusing/funny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arrogant</a:t>
                      </a:r>
                      <a:r>
                        <a:rPr lang="en-GB" sz="1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arrogant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bavard</a:t>
                      </a:r>
                      <a:r>
                        <a:rPr lang="en-GB" sz="1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talkative/chatty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charmant</a:t>
                      </a:r>
                      <a:r>
                        <a:rPr lang="en-GB" sz="1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charming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drôle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funny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égoïste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selfish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fidèle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loyal</a:t>
                      </a:r>
                    </a:p>
                    <a:p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fier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en-GB" sz="12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fière</a:t>
                      </a:r>
                      <a:r>
                        <a:rPr lang="en-GB" sz="12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moi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proud of me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</a:t>
                      </a:r>
                      <a:r>
                        <a:rPr lang="en-GB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</a:t>
                      </a:r>
                    </a:p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</a:t>
                      </a:r>
                      <a:r>
                        <a:rPr lang="en-GB" sz="1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polite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sage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well-behaved, wise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sensible   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sensitive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sérieux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en-GB" sz="1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euse</a:t>
                      </a:r>
                      <a:r>
                        <a:rPr lang="en-GB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serious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sympa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nice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têtu</a:t>
                      </a:r>
                      <a:r>
                        <a:rPr lang="en-GB" sz="1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2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stubborn/pig-headed</a:t>
                      </a:r>
                    </a:p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triste 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généreux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en-GB" sz="1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euse</a:t>
                      </a:r>
                      <a:r>
                        <a:rPr lang="en-GB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generous</a:t>
                      </a:r>
                    </a:p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gentil</a:t>
                      </a:r>
                      <a:r>
                        <a:rPr lang="en-GB" sz="1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</a:t>
                      </a:r>
                      <a:r>
                        <a:rPr lang="en-GB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kind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impatient</a:t>
                      </a:r>
                      <a:r>
                        <a:rPr lang="en-GB" sz="1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impatient</a:t>
                      </a:r>
                    </a:p>
                    <a:p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intelligent</a:t>
                      </a:r>
                      <a:r>
                        <a:rPr lang="en-GB" sz="1200" b="1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intelligent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indépendant</a:t>
                      </a:r>
                      <a:r>
                        <a:rPr lang="en-GB" sz="1200" b="1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independent</a:t>
                      </a:r>
                    </a:p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méchant</a:t>
                      </a:r>
                      <a:r>
                        <a:rPr lang="en-GB" sz="1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nasty/mean	</a:t>
                      </a:r>
                    </a:p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travailleur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en-GB" sz="1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euse</a:t>
                      </a:r>
                      <a:endParaRPr lang="en-GB" sz="12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hard-working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jaloux/</a:t>
                      </a:r>
                      <a:r>
                        <a:rPr lang="en-GB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GB" sz="1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ouse</a:t>
                      </a:r>
                      <a:r>
                        <a:rPr lang="en-GB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jealous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paresseux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en-GB" sz="1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euse</a:t>
                      </a:r>
                      <a:r>
                        <a:rPr lang="en-GB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lazy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bonne humeur </a:t>
                      </a:r>
                    </a:p>
                    <a:p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a good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mood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compréhensif/-</a:t>
                      </a:r>
                      <a:r>
                        <a:rPr lang="fr-FR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ive </a:t>
                      </a:r>
                    </a:p>
                    <a:p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understanding</a:t>
                      </a: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équilibré</a:t>
                      </a:r>
                      <a:r>
                        <a:rPr lang="fr-FR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balanced/level-headed</a:t>
                      </a:r>
                      <a:endParaRPr lang="fr-FR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indépendant</a:t>
                      </a:r>
                      <a:r>
                        <a:rPr lang="fr-FR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independent</a:t>
                      </a:r>
                      <a:endParaRPr lang="fr-FR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sûr</a:t>
                      </a:r>
                      <a:r>
                        <a:rPr lang="fr-FR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lui/</a:t>
                      </a:r>
                      <a:r>
                        <a:rPr lang="fr-FR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d’elle</a:t>
                      </a:r>
                      <a:endParaRPr lang="fr-FR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self-confident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énergique/plein</a:t>
                      </a:r>
                      <a:r>
                        <a:rPr lang="fr-FR" sz="12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d’énergie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energetic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stupide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stupid</a:t>
                      </a:r>
                    </a:p>
                    <a:p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sympa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nice / kind</a:t>
                      </a:r>
                    </a:p>
                    <a:p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honnête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honest</a:t>
                      </a:r>
                      <a:endParaRPr lang="fr-FR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modeste 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modest</a:t>
                      </a:r>
                      <a:endParaRPr lang="fr-FR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</a:t>
                      </a:r>
                      <a:r>
                        <a:rPr lang="fr-FR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fr-FR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</a:t>
                      </a: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adorable</a:t>
                      </a: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adorable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débrouillard</a:t>
                      </a:r>
                      <a:r>
                        <a:rPr lang="fr-FR" sz="12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fr-FR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resourceful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dynamique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lively</a:t>
                      </a:r>
                    </a:p>
                    <a:p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extraverti</a:t>
                      </a:r>
                      <a:r>
                        <a:rPr lang="fr-FR" sz="12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fr-FR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outgoing</a:t>
                      </a:r>
                    </a:p>
                    <a:p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fragile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fragile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20305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bon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ami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n’est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good friend isn’t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bon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ami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</a:t>
                      </a:r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devrait</a:t>
                      </a:r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pas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être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good friend</a:t>
                      </a:r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should  be</a:t>
                      </a: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02255625"/>
                  </a:ext>
                </a:extLst>
              </a:tr>
              <a:tr h="420665"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 DETAIL</a:t>
                      </a:r>
                      <a:endParaRPr lang="en-GB" sz="1200" b="0" i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893489"/>
                  </a:ext>
                </a:extLst>
              </a:tr>
              <a:tr h="284976"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1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b="0" i="1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200" b="0" i="1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20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582985"/>
                  </a:ext>
                </a:extLst>
              </a:tr>
              <a:tr h="1022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plus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furthermore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aussi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 also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pense qu’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think that</a:t>
                      </a:r>
                      <a:endParaRPr kumimoji="0" lang="fr-FR" sz="1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à mon avis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my opinion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bon ami (est quelqu’un qui)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good friend</a:t>
                      </a:r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(is someone who)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bon ami (est quelqu’un qui)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good friend</a:t>
                      </a:r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(is someone who)</a:t>
                      </a: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écoute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mes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problèmes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listens to my problems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offre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l’aide</a:t>
                      </a: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offers help.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partage quelques intérêts avec moi mais pas tous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shares some but not all interests with me.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apprécie les mêmes choses que moi.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Appreciate the same things as me.</a:t>
                      </a: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partage quelques intérêts avec moi mais pas tous.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shares some but not all interests with me.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apprécie les mêmes choses que moi.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appreciate the same things as me.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 fait rire.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makes me laugh.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725719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044" y="3593989"/>
            <a:ext cx="1163351" cy="15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16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DB68E-3F74-4DA1-B5B3-22DBF1815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C74DE-DCB5-4CB4-9C33-F25B83518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97763-0F71-4985-918D-C2E7E4602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97" y="658019"/>
            <a:ext cx="4200525" cy="3343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665B00-B1E5-450A-9295-A0B3DA998A4E}"/>
              </a:ext>
            </a:extLst>
          </p:cNvPr>
          <p:cNvSpPr txBox="1"/>
          <p:nvPr/>
        </p:nvSpPr>
        <p:spPr>
          <a:xfrm>
            <a:off x="781878" y="4433703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https://www.flippity.net/fc.php?k=1vHufPLNa6_q0TRG1xY9Ij_SoUaXLW97Yx_Ab_gCjth</a:t>
            </a:r>
            <a:endParaRPr lang="en-GB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0665EF-17C3-4989-B4A5-54D295A9A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744" y="1046357"/>
            <a:ext cx="6756400" cy="1617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2D0A9C-83DC-40FE-9923-6CBFFC198B28}"/>
              </a:ext>
            </a:extLst>
          </p:cNvPr>
          <p:cNvSpPr txBox="1"/>
          <p:nvPr/>
        </p:nvSpPr>
        <p:spPr>
          <a:xfrm>
            <a:off x="4904422" y="2690443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https://www.flippity.net/ra.php?k=1oh1USxKQP4IGEva1ip1KKVjyEf0V4cV0kCNrOdU9860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881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389668"/>
              </p:ext>
            </p:extLst>
          </p:nvPr>
        </p:nvGraphicFramePr>
        <p:xfrm>
          <a:off x="2" y="0"/>
          <a:ext cx="12191997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347">
                  <a:extLst>
                    <a:ext uri="{9D8B030D-6E8A-4147-A177-3AD203B41FA5}">
                      <a16:colId xmlns:a16="http://schemas.microsoft.com/office/drawing/2014/main" val="628692060"/>
                    </a:ext>
                  </a:extLst>
                </a:gridCol>
                <a:gridCol w="622341">
                  <a:extLst>
                    <a:ext uri="{9D8B030D-6E8A-4147-A177-3AD203B41FA5}">
                      <a16:colId xmlns:a16="http://schemas.microsoft.com/office/drawing/2014/main" val="1411891764"/>
                    </a:ext>
                  </a:extLst>
                </a:gridCol>
                <a:gridCol w="1670755">
                  <a:extLst>
                    <a:ext uri="{9D8B030D-6E8A-4147-A177-3AD203B41FA5}">
                      <a16:colId xmlns:a16="http://schemas.microsoft.com/office/drawing/2014/main" val="1692615672"/>
                    </a:ext>
                  </a:extLst>
                </a:gridCol>
                <a:gridCol w="943652">
                  <a:extLst>
                    <a:ext uri="{9D8B030D-6E8A-4147-A177-3AD203B41FA5}">
                      <a16:colId xmlns:a16="http://schemas.microsoft.com/office/drawing/2014/main" val="4269510959"/>
                    </a:ext>
                  </a:extLst>
                </a:gridCol>
                <a:gridCol w="2830665">
                  <a:extLst>
                    <a:ext uri="{9D8B030D-6E8A-4147-A177-3AD203B41FA5}">
                      <a16:colId xmlns:a16="http://schemas.microsoft.com/office/drawing/2014/main" val="839759472"/>
                    </a:ext>
                  </a:extLst>
                </a:gridCol>
                <a:gridCol w="3275937">
                  <a:extLst>
                    <a:ext uri="{9D8B030D-6E8A-4147-A177-3AD203B41FA5}">
                      <a16:colId xmlns:a16="http://schemas.microsoft.com/office/drawing/2014/main" val="592405324"/>
                    </a:ext>
                  </a:extLst>
                </a:gridCol>
                <a:gridCol w="1529300">
                  <a:extLst>
                    <a:ext uri="{9D8B030D-6E8A-4147-A177-3AD203B41FA5}">
                      <a16:colId xmlns:a16="http://schemas.microsoft.com/office/drawing/2014/main" val="117397190"/>
                    </a:ext>
                  </a:extLst>
                </a:gridCol>
              </a:tblGrid>
              <a:tr h="586683">
                <a:tc gridSpan="7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fr-FR" baseline="0" noProof="0" dirty="0"/>
                        <a:t>M2-6   Qui est-ce que tu admires ?  </a:t>
                      </a:r>
                      <a:r>
                        <a:rPr lang="fr-FR" b="0" i="1" baseline="0" noProof="0" dirty="0" err="1"/>
                        <a:t>Who</a:t>
                      </a:r>
                      <a:r>
                        <a:rPr lang="fr-FR" b="0" i="1" baseline="0" noProof="0" dirty="0"/>
                        <a:t> do </a:t>
                      </a:r>
                      <a:r>
                        <a:rPr lang="fr-FR" b="0" i="1" baseline="0" noProof="0" dirty="0" err="1"/>
                        <a:t>you</a:t>
                      </a:r>
                      <a:r>
                        <a:rPr lang="fr-FR" b="0" i="1" baseline="0" noProof="0" dirty="0"/>
                        <a:t> admire?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181444"/>
                  </a:ext>
                </a:extLst>
              </a:tr>
              <a:tr h="329967"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fr-FR" sz="1200" b="0" noProof="0" dirty="0">
                          <a:solidFill>
                            <a:schemeClr val="bg1"/>
                          </a:solidFill>
                        </a:rPr>
                        <a:t>                                                                       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279291"/>
                  </a:ext>
                </a:extLst>
              </a:tr>
              <a:tr h="4104530">
                <a:tc row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000" b="1" noProof="0" dirty="0">
                          <a:solidFill>
                            <a:srgbClr val="002060"/>
                          </a:solidFill>
                        </a:rPr>
                        <a:t>Mon modèle s’appelle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i="1" noProof="0" dirty="0">
                          <a:solidFill>
                            <a:srgbClr val="00B0F0"/>
                          </a:solidFill>
                        </a:rPr>
                        <a:t>My role</a:t>
                      </a:r>
                      <a:r>
                        <a:rPr lang="en-GB" sz="1000" i="1" baseline="0" noProof="0" dirty="0">
                          <a:solidFill>
                            <a:srgbClr val="00B0F0"/>
                          </a:solidFill>
                        </a:rPr>
                        <a:t> model is called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fr-FR" sz="1000" baseline="0" noProof="0" dirty="0"/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000" b="1" baseline="0" noProof="0" dirty="0">
                          <a:solidFill>
                            <a:srgbClr val="002060"/>
                          </a:solidFill>
                        </a:rPr>
                        <a:t>Moi, j’admire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i="1" baseline="0" noProof="0" dirty="0">
                          <a:solidFill>
                            <a:srgbClr val="00B0F0"/>
                          </a:solidFill>
                        </a:rPr>
                        <a:t>Personally, I admire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fr-FR" sz="100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000" b="1" noProof="0" dirty="0">
                          <a:solidFill>
                            <a:srgbClr val="002060"/>
                          </a:solidFill>
                        </a:rPr>
                        <a:t>Mon héros</a:t>
                      </a:r>
                      <a:r>
                        <a:rPr lang="fr-FR" sz="1000" b="1" baseline="0" noProof="0" dirty="0">
                          <a:solidFill>
                            <a:srgbClr val="002060"/>
                          </a:solidFill>
                        </a:rPr>
                        <a:t> c’est</a:t>
                      </a:r>
                      <a:endParaRPr lang="fr-FR" sz="1000" b="1" noProof="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i="1" noProof="0" dirty="0">
                          <a:solidFill>
                            <a:srgbClr val="00B0F0"/>
                          </a:solidFill>
                        </a:rPr>
                        <a:t>My hero</a:t>
                      </a:r>
                      <a:r>
                        <a:rPr lang="en-GB" sz="1000" i="1" baseline="0" noProof="0" dirty="0">
                          <a:solidFill>
                            <a:srgbClr val="00B0F0"/>
                          </a:solidFill>
                        </a:rPr>
                        <a:t> is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fr-FR" sz="1000" b="1" noProof="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000" b="1" noProof="0" dirty="0">
                          <a:solidFill>
                            <a:srgbClr val="002060"/>
                          </a:solidFill>
                        </a:rPr>
                        <a:t>Mon</a:t>
                      </a:r>
                      <a:r>
                        <a:rPr lang="fr-FR" sz="1000" b="1" baseline="0" noProof="0" dirty="0">
                          <a:solidFill>
                            <a:srgbClr val="002060"/>
                          </a:solidFill>
                        </a:rPr>
                        <a:t> héroïne c’est</a:t>
                      </a:r>
                      <a:endParaRPr lang="fr-FR" sz="1000" b="1" noProof="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i="1" noProof="0" dirty="0">
                          <a:solidFill>
                            <a:srgbClr val="00B0F0"/>
                          </a:solidFill>
                        </a:rPr>
                        <a:t>My heroine</a:t>
                      </a:r>
                      <a:r>
                        <a:rPr lang="en-GB" sz="1000" i="1" baseline="0" noProof="0" dirty="0">
                          <a:solidFill>
                            <a:srgbClr val="00B0F0"/>
                          </a:solidFill>
                        </a:rPr>
                        <a:t> is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00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000" b="1" noProof="0" dirty="0">
                          <a:solidFill>
                            <a:srgbClr val="002060"/>
                          </a:solidFill>
                        </a:rPr>
                        <a:t>Personnellement, mon héros</a:t>
                      </a:r>
                      <a:r>
                        <a:rPr lang="fr-FR" sz="1000" b="1" baseline="0" noProof="0" dirty="0">
                          <a:solidFill>
                            <a:srgbClr val="002060"/>
                          </a:solidFill>
                        </a:rPr>
                        <a:t>, c’est</a:t>
                      </a:r>
                      <a:endParaRPr lang="fr-FR" sz="1000" b="1" noProof="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i="1" noProof="0" dirty="0" err="1">
                          <a:solidFill>
                            <a:srgbClr val="00B0F0"/>
                          </a:solidFill>
                        </a:rPr>
                        <a:t>Personnally</a:t>
                      </a:r>
                      <a:r>
                        <a:rPr lang="en-GB" sz="1000" i="1" noProof="0" dirty="0">
                          <a:solidFill>
                            <a:srgbClr val="00B0F0"/>
                          </a:solidFill>
                        </a:rPr>
                        <a:t>, my hero</a:t>
                      </a:r>
                      <a:r>
                        <a:rPr lang="en-GB" sz="1000" i="1" baseline="0" noProof="0" dirty="0">
                          <a:solidFill>
                            <a:srgbClr val="00B0F0"/>
                          </a:solidFill>
                        </a:rPr>
                        <a:t> is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00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000" b="1" noProof="0" dirty="0">
                          <a:solidFill>
                            <a:srgbClr val="002060"/>
                          </a:solidFill>
                        </a:rPr>
                        <a:t>Personnellement, mon</a:t>
                      </a:r>
                      <a:r>
                        <a:rPr lang="fr-FR" sz="1000" b="1" baseline="0" noProof="0" dirty="0">
                          <a:solidFill>
                            <a:srgbClr val="002060"/>
                          </a:solidFill>
                        </a:rPr>
                        <a:t> héroïne, c’est</a:t>
                      </a:r>
                      <a:endParaRPr lang="fr-FR" sz="1000" b="1" noProof="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i="1" noProof="0" dirty="0" err="1">
                          <a:solidFill>
                            <a:srgbClr val="00B0F0"/>
                          </a:solidFill>
                        </a:rPr>
                        <a:t>Personnally</a:t>
                      </a:r>
                      <a:r>
                        <a:rPr lang="en-GB" sz="1000" i="1" noProof="0" dirty="0">
                          <a:solidFill>
                            <a:srgbClr val="00B0F0"/>
                          </a:solidFill>
                        </a:rPr>
                        <a:t>, my heroine</a:t>
                      </a:r>
                      <a:r>
                        <a:rPr lang="en-GB" sz="1000" i="1" baseline="0" noProof="0" dirty="0">
                          <a:solidFill>
                            <a:srgbClr val="00B0F0"/>
                          </a:solidFill>
                        </a:rPr>
                        <a:t> is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00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000" i="1" baseline="0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b="1" i="0" baseline="0" noProof="0" dirty="0">
                          <a:solidFill>
                            <a:srgbClr val="002060"/>
                          </a:solidFill>
                        </a:rPr>
                        <a:t>…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i="1" baseline="0" noProof="0" dirty="0">
                          <a:solidFill>
                            <a:srgbClr val="00B0F0"/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1000" b="1" noProof="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fr-FR" sz="1000" b="1" noProof="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fr-FR" sz="1000" b="1" noProof="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000" b="1" noProof="0" dirty="0">
                          <a:solidFill>
                            <a:srgbClr val="002060"/>
                          </a:solidFill>
                        </a:rPr>
                        <a:t>Je l’admire parce qu’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i="1" noProof="0" dirty="0">
                          <a:solidFill>
                            <a:srgbClr val="00B0F0"/>
                          </a:solidFill>
                        </a:rPr>
                        <a:t>I admire him/her because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fr-FR" sz="1000" b="1" noProof="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000" b="1" noProof="0" dirty="0">
                          <a:solidFill>
                            <a:srgbClr val="002060"/>
                          </a:solidFill>
                        </a:rPr>
                        <a:t>J’aimerais bien être comme lui /</a:t>
                      </a:r>
                      <a:r>
                        <a:rPr lang="fr-FR" sz="1000" b="1" noProof="0" dirty="0">
                          <a:solidFill>
                            <a:srgbClr val="FF0000"/>
                          </a:solidFill>
                        </a:rPr>
                        <a:t> elle</a:t>
                      </a:r>
                      <a:r>
                        <a:rPr lang="fr-FR" sz="1000" b="1" baseline="0" noProof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000" b="1" baseline="0" noProof="0" dirty="0">
                          <a:solidFill>
                            <a:srgbClr val="002060"/>
                          </a:solidFill>
                        </a:rPr>
                        <a:t>puisqu’</a:t>
                      </a:r>
                      <a:endParaRPr lang="fr-FR" sz="1000" b="1" noProof="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i="1" noProof="0" dirty="0">
                          <a:solidFill>
                            <a:srgbClr val="00B0F0"/>
                          </a:solidFill>
                        </a:rPr>
                        <a:t>I would really like to be like him/</a:t>
                      </a:r>
                      <a:r>
                        <a:rPr lang="en-GB" sz="1000" i="1" noProof="0" dirty="0" err="1">
                          <a:solidFill>
                            <a:srgbClr val="00B0F0"/>
                          </a:solidFill>
                        </a:rPr>
                        <a:t>her’as</a:t>
                      </a:r>
                      <a:endParaRPr lang="en-GB" sz="1000" i="1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000" i="1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000" b="1" noProof="0" dirty="0">
                          <a:solidFill>
                            <a:srgbClr val="002060"/>
                          </a:solidFill>
                        </a:rPr>
                        <a:t>Il</a:t>
                      </a:r>
                      <a:r>
                        <a:rPr lang="fr-FR" sz="1000" b="1" baseline="0" noProof="0" dirty="0">
                          <a:solidFill>
                            <a:srgbClr val="002060"/>
                          </a:solidFill>
                        </a:rPr>
                        <a:t> / </a:t>
                      </a:r>
                      <a:r>
                        <a:rPr lang="fr-FR" sz="1000" b="1" baseline="0" noProof="0" dirty="0">
                          <a:solidFill>
                            <a:srgbClr val="FF0000"/>
                          </a:solidFill>
                        </a:rPr>
                        <a:t>Elle</a:t>
                      </a:r>
                      <a:r>
                        <a:rPr lang="fr-FR" sz="1000" b="1" baseline="0" noProof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r-FR" sz="1000" b="1" noProof="0" dirty="0">
                          <a:solidFill>
                            <a:srgbClr val="002060"/>
                          </a:solidFill>
                        </a:rPr>
                        <a:t>m’impressionne énormément</a:t>
                      </a:r>
                      <a:r>
                        <a:rPr lang="fr-FR" sz="1000" b="1" baseline="0" noProof="0" dirty="0">
                          <a:solidFill>
                            <a:srgbClr val="002060"/>
                          </a:solidFill>
                        </a:rPr>
                        <a:t> car</a:t>
                      </a:r>
                      <a:endParaRPr lang="fr-FR" sz="1000" b="1" noProof="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000" b="0" i="1" noProof="0" dirty="0">
                          <a:solidFill>
                            <a:srgbClr val="00B0F0"/>
                          </a:solidFill>
                        </a:rPr>
                        <a:t>He</a:t>
                      </a:r>
                      <a:r>
                        <a:rPr lang="fr-FR" sz="1000" b="0" i="1" baseline="0" noProof="0" dirty="0">
                          <a:solidFill>
                            <a:srgbClr val="00B0F0"/>
                          </a:solidFill>
                        </a:rPr>
                        <a:t> / </a:t>
                      </a:r>
                      <a:r>
                        <a:rPr lang="fr-FR" sz="1000" b="0" i="1" baseline="0" noProof="0" dirty="0" err="1">
                          <a:solidFill>
                            <a:srgbClr val="00B0F0"/>
                          </a:solidFill>
                        </a:rPr>
                        <a:t>She</a:t>
                      </a:r>
                      <a:r>
                        <a:rPr lang="fr-FR" sz="1000" b="0" i="1" baseline="0" noProof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GB" sz="1000" i="1" noProof="0" dirty="0">
                          <a:solidFill>
                            <a:srgbClr val="00B0F0"/>
                          </a:solidFill>
                        </a:rPr>
                        <a:t>impresses me a lot</a:t>
                      </a:r>
                      <a:r>
                        <a:rPr lang="en-GB" sz="1000" i="1" baseline="0" noProof="0" dirty="0">
                          <a:solidFill>
                            <a:srgbClr val="00B0F0"/>
                          </a:solidFill>
                        </a:rPr>
                        <a:t> because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00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00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b="1" i="0" baseline="0" noProof="0" dirty="0">
                          <a:solidFill>
                            <a:srgbClr val="002060"/>
                          </a:solidFill>
                        </a:rPr>
                        <a:t>Il / </a:t>
                      </a:r>
                      <a:r>
                        <a:rPr lang="en-GB" sz="1000" b="1" i="0" baseline="0" noProof="0" dirty="0">
                          <a:solidFill>
                            <a:srgbClr val="FF0000"/>
                          </a:solidFill>
                        </a:rPr>
                        <a:t>Elle</a:t>
                      </a:r>
                      <a:r>
                        <a:rPr lang="en-GB" sz="1000" b="1" i="0" baseline="0" noProof="0" dirty="0">
                          <a:solidFill>
                            <a:srgbClr val="002060"/>
                          </a:solidFill>
                        </a:rPr>
                        <a:t> est </a:t>
                      </a:r>
                      <a:r>
                        <a:rPr lang="en-GB" sz="1000" b="1" i="0" baseline="0" noProof="0" dirty="0" err="1">
                          <a:solidFill>
                            <a:srgbClr val="002060"/>
                          </a:solidFill>
                        </a:rPr>
                        <a:t>connu</a:t>
                      </a:r>
                      <a:r>
                        <a:rPr lang="en-GB" sz="1000" b="1" i="0" baseline="0" noProof="0" dirty="0" err="1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GB" sz="1000" b="1" i="0" baseline="0" noProof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000" b="1" i="0" baseline="0" noProof="0" dirty="0" err="1">
                          <a:solidFill>
                            <a:srgbClr val="002060"/>
                          </a:solidFill>
                        </a:rPr>
                        <a:t>parce</a:t>
                      </a:r>
                      <a:r>
                        <a:rPr lang="en-GB" sz="1000" b="1" i="0" baseline="0" noProof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000" b="1" i="0" baseline="0" noProof="0" dirty="0" err="1">
                          <a:solidFill>
                            <a:srgbClr val="002060"/>
                          </a:solidFill>
                        </a:rPr>
                        <a:t>qu</a:t>
                      </a:r>
                      <a:r>
                        <a:rPr lang="en-GB" sz="1000" b="1" i="0" baseline="0" noProof="0" dirty="0">
                          <a:solidFill>
                            <a:srgbClr val="002060"/>
                          </a:solidFill>
                        </a:rPr>
                        <a:t>’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i="1" baseline="0" noProof="0" dirty="0">
                          <a:solidFill>
                            <a:srgbClr val="00B0F0"/>
                          </a:solidFill>
                        </a:rPr>
                        <a:t>He / She is famous because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00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000" i="1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00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1000" b="1" i="0" u="none" noProof="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fr-FR" sz="1000" b="1" i="0" u="none" noProof="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000" b="1" i="0" u="none" noProof="0" dirty="0">
                          <a:solidFill>
                            <a:srgbClr val="002060"/>
                          </a:solidFill>
                        </a:rPr>
                        <a:t>il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i="1" noProof="0" dirty="0">
                          <a:solidFill>
                            <a:srgbClr val="00B0F0"/>
                          </a:solidFill>
                        </a:rPr>
                        <a:t>he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000" b="0" i="1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000" b="1" i="0" u="none" noProof="0" dirty="0">
                          <a:solidFill>
                            <a:srgbClr val="FF0000"/>
                          </a:solidFill>
                        </a:rPr>
                        <a:t>elle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i="1" noProof="0" dirty="0">
                          <a:solidFill>
                            <a:srgbClr val="00B0F0"/>
                          </a:solidFill>
                        </a:rPr>
                        <a:t>she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000" b="0" i="1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000" b="0" i="1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fr-FR" sz="1000" b="0" i="1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fr-FR" sz="1000" b="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002060"/>
                          </a:solidFill>
                        </a:rPr>
                        <a:t>est </a:t>
                      </a:r>
                      <a:r>
                        <a:rPr lang="en-GB" sz="1000" b="1" dirty="0" err="1">
                          <a:solidFill>
                            <a:srgbClr val="002060"/>
                          </a:solidFill>
                        </a:rPr>
                        <a:t>toujours</a:t>
                      </a:r>
                      <a:r>
                        <a:rPr lang="en-GB" sz="1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rgbClr val="002060"/>
                          </a:solidFill>
                        </a:rPr>
                        <a:t>optimiste</a:t>
                      </a:r>
                      <a:r>
                        <a:rPr lang="en-GB" sz="1000" b="1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r>
                        <a:rPr lang="en-GB" sz="1000" b="0" i="1" dirty="0">
                          <a:solidFill>
                            <a:srgbClr val="00B0F0"/>
                          </a:solidFill>
                        </a:rPr>
                        <a:t>is always optimistic.</a:t>
                      </a:r>
                    </a:p>
                    <a:p>
                      <a:r>
                        <a:rPr lang="en-GB" sz="1000" b="1" dirty="0">
                          <a:solidFill>
                            <a:srgbClr val="002060"/>
                          </a:solidFill>
                        </a:rPr>
                        <a:t>est très </a:t>
                      </a:r>
                      <a:r>
                        <a:rPr lang="en-GB" sz="1000" b="1" dirty="0" err="1">
                          <a:solidFill>
                            <a:srgbClr val="002060"/>
                          </a:solidFill>
                        </a:rPr>
                        <a:t>créatif</a:t>
                      </a:r>
                      <a:r>
                        <a:rPr lang="en-GB" sz="1000" b="1" dirty="0">
                          <a:solidFill>
                            <a:srgbClr val="002060"/>
                          </a:solidFill>
                        </a:rPr>
                        <a:t> / </a:t>
                      </a:r>
                      <a:r>
                        <a:rPr lang="en-GB" sz="1000" b="1" dirty="0">
                          <a:solidFill>
                            <a:srgbClr val="FF0000"/>
                          </a:solidFill>
                        </a:rPr>
                        <a:t>creative.</a:t>
                      </a:r>
                      <a:endParaRPr lang="en-GB" sz="1000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000" b="0" i="1" dirty="0">
                          <a:solidFill>
                            <a:srgbClr val="00B0F0"/>
                          </a:solidFill>
                        </a:rPr>
                        <a:t>is very trendy.</a:t>
                      </a:r>
                    </a:p>
                    <a:p>
                      <a:r>
                        <a:rPr lang="en-GB" sz="1000" b="1" dirty="0">
                          <a:solidFill>
                            <a:srgbClr val="002060"/>
                          </a:solidFill>
                        </a:rPr>
                        <a:t>est</a:t>
                      </a:r>
                      <a:r>
                        <a:rPr lang="en-GB" sz="10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000" b="1" dirty="0">
                          <a:solidFill>
                            <a:srgbClr val="002060"/>
                          </a:solidFill>
                        </a:rPr>
                        <a:t>très </a:t>
                      </a:r>
                      <a:r>
                        <a:rPr lang="en-GB" sz="1000" b="1" dirty="0" err="1">
                          <a:solidFill>
                            <a:srgbClr val="002060"/>
                          </a:solidFill>
                        </a:rPr>
                        <a:t>charismatique</a:t>
                      </a:r>
                      <a:r>
                        <a:rPr lang="en-GB" sz="1000" b="1" dirty="0">
                          <a:solidFill>
                            <a:srgbClr val="002060"/>
                          </a:solidFill>
                        </a:rPr>
                        <a:t>. </a:t>
                      </a:r>
                    </a:p>
                    <a:p>
                      <a:r>
                        <a:rPr lang="en-GB" sz="1000" b="0" i="1" dirty="0">
                          <a:solidFill>
                            <a:srgbClr val="00B0F0"/>
                          </a:solidFill>
                        </a:rPr>
                        <a:t>is very </a:t>
                      </a:r>
                      <a:r>
                        <a:rPr lang="en-GB" sz="1000" b="0" i="1" dirty="0" err="1">
                          <a:solidFill>
                            <a:srgbClr val="00B0F0"/>
                          </a:solidFill>
                        </a:rPr>
                        <a:t>charistmatic</a:t>
                      </a:r>
                      <a:r>
                        <a:rPr lang="en-GB" sz="1000" b="0" i="1" dirty="0">
                          <a:solidFill>
                            <a:srgbClr val="00B0F0"/>
                          </a:solidFill>
                        </a:rPr>
                        <a:t>.</a:t>
                      </a:r>
                    </a:p>
                    <a:p>
                      <a:r>
                        <a:rPr lang="en-GB" sz="1000" b="1" dirty="0">
                          <a:solidFill>
                            <a:srgbClr val="002060"/>
                          </a:solidFill>
                        </a:rPr>
                        <a:t>est très </a:t>
                      </a:r>
                      <a:r>
                        <a:rPr lang="en-GB" sz="1000" b="1" dirty="0" err="1">
                          <a:solidFill>
                            <a:srgbClr val="002060"/>
                          </a:solidFill>
                        </a:rPr>
                        <a:t>courageux</a:t>
                      </a:r>
                      <a:r>
                        <a:rPr lang="en-GB" sz="1000" b="1" dirty="0">
                          <a:solidFill>
                            <a:srgbClr val="002060"/>
                          </a:solidFill>
                        </a:rPr>
                        <a:t> / </a:t>
                      </a:r>
                      <a:r>
                        <a:rPr lang="en-GB" sz="1000" b="1" dirty="0" err="1">
                          <a:solidFill>
                            <a:srgbClr val="FF0000"/>
                          </a:solidFill>
                        </a:rPr>
                        <a:t>courageuse</a:t>
                      </a:r>
                      <a:r>
                        <a:rPr lang="en-GB" sz="1000" b="1" dirty="0">
                          <a:solidFill>
                            <a:srgbClr val="FF0000"/>
                          </a:solidFill>
                        </a:rPr>
                        <a:t>. </a:t>
                      </a:r>
                    </a:p>
                    <a:p>
                      <a:r>
                        <a:rPr lang="en-GB" sz="1000" b="0" i="1" dirty="0">
                          <a:solidFill>
                            <a:srgbClr val="00B0F0"/>
                          </a:solidFill>
                        </a:rPr>
                        <a:t>is very brave.</a:t>
                      </a:r>
                    </a:p>
                    <a:p>
                      <a:r>
                        <a:rPr lang="en-GB" sz="1000" b="1" dirty="0">
                          <a:solidFill>
                            <a:srgbClr val="002060"/>
                          </a:solidFill>
                        </a:rPr>
                        <a:t>est très intelligent</a:t>
                      </a:r>
                      <a:r>
                        <a:rPr lang="en-GB" sz="1000" b="1" dirty="0">
                          <a:solidFill>
                            <a:srgbClr val="FF0000"/>
                          </a:solidFill>
                        </a:rPr>
                        <a:t>(e).</a:t>
                      </a:r>
                      <a:r>
                        <a:rPr lang="en-GB" sz="10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en-GB" sz="1000" b="0" i="1" dirty="0">
                          <a:solidFill>
                            <a:srgbClr val="00B0F0"/>
                          </a:solidFill>
                        </a:rPr>
                        <a:t>is very intelligent.</a:t>
                      </a:r>
                    </a:p>
                    <a:p>
                      <a:r>
                        <a:rPr lang="en-GB" sz="1000" b="1" i="0" dirty="0" err="1">
                          <a:solidFill>
                            <a:srgbClr val="002060"/>
                          </a:solidFill>
                        </a:rPr>
                        <a:t>n’a</a:t>
                      </a:r>
                      <a:r>
                        <a:rPr lang="en-GB" sz="1000" b="1" i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000" b="1" i="0" dirty="0" err="1">
                          <a:solidFill>
                            <a:srgbClr val="002060"/>
                          </a:solidFill>
                        </a:rPr>
                        <a:t>peur</a:t>
                      </a:r>
                      <a:r>
                        <a:rPr lang="en-GB" sz="1000" b="1" i="0" dirty="0">
                          <a:solidFill>
                            <a:srgbClr val="002060"/>
                          </a:solidFill>
                        </a:rPr>
                        <a:t> de </a:t>
                      </a:r>
                      <a:r>
                        <a:rPr lang="en-GB" sz="1000" b="1" i="0" dirty="0" err="1">
                          <a:solidFill>
                            <a:srgbClr val="002060"/>
                          </a:solidFill>
                        </a:rPr>
                        <a:t>rien</a:t>
                      </a:r>
                      <a:r>
                        <a:rPr lang="en-GB" sz="1000" b="1" i="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r>
                        <a:rPr lang="en-GB" sz="1000" b="0" i="1" dirty="0">
                          <a:solidFill>
                            <a:srgbClr val="00B0F0"/>
                          </a:solidFill>
                        </a:rPr>
                        <a:t>is not afraid of anything.</a:t>
                      </a:r>
                    </a:p>
                    <a:p>
                      <a:r>
                        <a:rPr lang="fr-FR" sz="1000" b="1" dirty="0">
                          <a:solidFill>
                            <a:srgbClr val="002060"/>
                          </a:solidFill>
                        </a:rPr>
                        <a:t>se bat pour l’égalité entre les sexes. </a:t>
                      </a:r>
                    </a:p>
                    <a:p>
                      <a:r>
                        <a:rPr lang="fr-FR" sz="1000" b="0" i="1" dirty="0" err="1">
                          <a:solidFill>
                            <a:srgbClr val="00B0F0"/>
                          </a:solidFill>
                        </a:rPr>
                        <a:t>fights</a:t>
                      </a:r>
                      <a:r>
                        <a:rPr lang="fr-FR" sz="1000" b="0" i="1" dirty="0">
                          <a:solidFill>
                            <a:srgbClr val="00B0F0"/>
                          </a:solidFill>
                        </a:rPr>
                        <a:t> for </a:t>
                      </a:r>
                      <a:r>
                        <a:rPr lang="fr-FR" sz="1000" b="0" i="1" dirty="0" err="1">
                          <a:solidFill>
                            <a:srgbClr val="00B0F0"/>
                          </a:solidFill>
                        </a:rPr>
                        <a:t>gender</a:t>
                      </a:r>
                      <a:r>
                        <a:rPr lang="fr-FR" sz="1000" b="0" i="1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000" b="0" i="1" dirty="0" err="1">
                          <a:solidFill>
                            <a:srgbClr val="00B0F0"/>
                          </a:solidFill>
                        </a:rPr>
                        <a:t>equality</a:t>
                      </a:r>
                      <a:r>
                        <a:rPr lang="fr-FR" sz="1000" b="0" i="1" dirty="0">
                          <a:solidFill>
                            <a:srgbClr val="00B0F0"/>
                          </a:solidFill>
                        </a:rPr>
                        <a:t>.</a:t>
                      </a:r>
                    </a:p>
                    <a:p>
                      <a:r>
                        <a:rPr lang="fr-FR" sz="1000" b="1" dirty="0">
                          <a:solidFill>
                            <a:srgbClr val="002060"/>
                          </a:solidFill>
                        </a:rPr>
                        <a:t>se bat pour la paix dans le monde. </a:t>
                      </a:r>
                    </a:p>
                    <a:p>
                      <a:r>
                        <a:rPr lang="fr-FR" sz="1000" b="0" i="1" dirty="0" err="1">
                          <a:solidFill>
                            <a:srgbClr val="00B0F0"/>
                          </a:solidFill>
                        </a:rPr>
                        <a:t>fights</a:t>
                      </a:r>
                      <a:r>
                        <a:rPr lang="fr-FR" sz="1000" b="0" i="1" dirty="0">
                          <a:solidFill>
                            <a:srgbClr val="00B0F0"/>
                          </a:solidFill>
                        </a:rPr>
                        <a:t> for </a:t>
                      </a:r>
                      <a:r>
                        <a:rPr lang="fr-FR" sz="1000" b="0" i="1" dirty="0" err="1">
                          <a:solidFill>
                            <a:srgbClr val="00B0F0"/>
                          </a:solidFill>
                        </a:rPr>
                        <a:t>for</a:t>
                      </a:r>
                      <a:r>
                        <a:rPr lang="fr-FR" sz="1000" b="0" i="1" dirty="0">
                          <a:solidFill>
                            <a:srgbClr val="00B0F0"/>
                          </a:solidFill>
                        </a:rPr>
                        <a:t> world </a:t>
                      </a:r>
                      <a:r>
                        <a:rPr lang="fr-FR" sz="1000" b="0" i="1" dirty="0" err="1">
                          <a:solidFill>
                            <a:srgbClr val="00B0F0"/>
                          </a:solidFill>
                        </a:rPr>
                        <a:t>peace</a:t>
                      </a:r>
                      <a:r>
                        <a:rPr lang="fr-FR" sz="1000" b="0" i="1" dirty="0">
                          <a:solidFill>
                            <a:srgbClr val="00B0F0"/>
                          </a:solidFill>
                        </a:rPr>
                        <a:t>.</a:t>
                      </a:r>
                    </a:p>
                    <a:p>
                      <a:r>
                        <a:rPr lang="fr-FR" sz="1000" b="1" dirty="0">
                          <a:solidFill>
                            <a:srgbClr val="002060"/>
                          </a:solidFill>
                        </a:rPr>
                        <a:t>se bat pour la protection de l’environnement. </a:t>
                      </a:r>
                    </a:p>
                    <a:p>
                      <a:r>
                        <a:rPr lang="fr-FR" sz="1000" b="0" i="1" dirty="0" err="1">
                          <a:solidFill>
                            <a:srgbClr val="00B0F0"/>
                          </a:solidFill>
                        </a:rPr>
                        <a:t>fights</a:t>
                      </a:r>
                      <a:r>
                        <a:rPr lang="fr-FR" sz="1000" b="0" i="1" dirty="0">
                          <a:solidFill>
                            <a:srgbClr val="00B0F0"/>
                          </a:solidFill>
                        </a:rPr>
                        <a:t> for the protection of the </a:t>
                      </a:r>
                      <a:r>
                        <a:rPr lang="fr-FR" sz="1000" b="0" i="1" dirty="0" err="1">
                          <a:solidFill>
                            <a:srgbClr val="00B0F0"/>
                          </a:solidFill>
                        </a:rPr>
                        <a:t>environment</a:t>
                      </a:r>
                      <a:r>
                        <a:rPr lang="fr-FR" sz="1000" b="0" i="1" dirty="0">
                          <a:solidFill>
                            <a:srgbClr val="00B0F0"/>
                          </a:solidFill>
                        </a:rPr>
                        <a:t>.</a:t>
                      </a:r>
                    </a:p>
                    <a:p>
                      <a:r>
                        <a:rPr lang="fr-FR" sz="1000" b="1" dirty="0">
                          <a:solidFill>
                            <a:srgbClr val="002060"/>
                          </a:solidFill>
                        </a:rPr>
                        <a:t>se bat pour une cause importante.</a:t>
                      </a:r>
                    </a:p>
                    <a:p>
                      <a:r>
                        <a:rPr lang="fr-FR" sz="1000" b="0" i="1" dirty="0" err="1">
                          <a:solidFill>
                            <a:srgbClr val="00B0F0"/>
                          </a:solidFill>
                        </a:rPr>
                        <a:t>fights</a:t>
                      </a:r>
                      <a:r>
                        <a:rPr lang="fr-FR" sz="1000" b="0" i="1" dirty="0">
                          <a:solidFill>
                            <a:srgbClr val="00B0F0"/>
                          </a:solidFill>
                        </a:rPr>
                        <a:t> for an important cause.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000" b="1" noProof="0" dirty="0">
                          <a:solidFill>
                            <a:srgbClr val="002060"/>
                          </a:solidFill>
                        </a:rPr>
                        <a:t>a de la détermination.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i="1" noProof="0" dirty="0">
                          <a:solidFill>
                            <a:srgbClr val="00B0F0"/>
                          </a:solidFill>
                        </a:rPr>
                        <a:t>has determination.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000" b="1" noProof="0" dirty="0">
                          <a:solidFill>
                            <a:srgbClr val="002060"/>
                          </a:solidFill>
                        </a:rPr>
                        <a:t>aide...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i="1" noProof="0" dirty="0">
                          <a:solidFill>
                            <a:srgbClr val="00B0F0"/>
                          </a:solidFill>
                        </a:rPr>
                        <a:t>helps...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b="1" i="0" noProof="0" dirty="0" err="1">
                          <a:solidFill>
                            <a:srgbClr val="002060"/>
                          </a:solidFill>
                        </a:rPr>
                        <a:t>lutte</a:t>
                      </a:r>
                      <a:r>
                        <a:rPr lang="en-GB" sz="1000" b="1" i="0" noProof="0" dirty="0">
                          <a:solidFill>
                            <a:srgbClr val="002060"/>
                          </a:solidFill>
                        </a:rPr>
                        <a:t> pour  / </a:t>
                      </a:r>
                      <a:r>
                        <a:rPr lang="en-GB" sz="1000" b="1" i="0" noProof="0" dirty="0" err="1">
                          <a:solidFill>
                            <a:srgbClr val="002060"/>
                          </a:solidFill>
                        </a:rPr>
                        <a:t>contre</a:t>
                      </a:r>
                      <a:r>
                        <a:rPr lang="en-GB" sz="1000" b="1" i="0" noProof="0" dirty="0">
                          <a:solidFill>
                            <a:srgbClr val="002060"/>
                          </a:solidFill>
                        </a:rPr>
                        <a:t>…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i="1" noProof="0" dirty="0">
                          <a:solidFill>
                            <a:srgbClr val="00B0F0"/>
                          </a:solidFill>
                        </a:rPr>
                        <a:t>fights for / against…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4000"/>
                        </a:lnSpc>
                      </a:pPr>
                      <a:r>
                        <a:rPr lang="en-GB" sz="1000" b="1" i="0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encourage les gens à …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i="1" noProof="0" dirty="0">
                          <a:solidFill>
                            <a:srgbClr val="00B0F0"/>
                          </a:solidFill>
                        </a:rPr>
                        <a:t>encourages people to…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b="1" i="0" noProof="0" dirty="0">
                          <a:solidFill>
                            <a:srgbClr val="002060"/>
                          </a:solidFill>
                        </a:rPr>
                        <a:t>aide les gens.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i="1" noProof="0" dirty="0">
                          <a:solidFill>
                            <a:srgbClr val="00B0F0"/>
                          </a:solidFill>
                        </a:rPr>
                        <a:t>helps people.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b="1" i="0" noProof="0" dirty="0">
                          <a:solidFill>
                            <a:srgbClr val="002060"/>
                          </a:solidFill>
                        </a:rPr>
                        <a:t>se </a:t>
                      </a:r>
                      <a:r>
                        <a:rPr lang="en-GB" sz="1000" b="1" i="0" noProof="0" dirty="0" err="1">
                          <a:solidFill>
                            <a:srgbClr val="002060"/>
                          </a:solidFill>
                        </a:rPr>
                        <a:t>comporte</a:t>
                      </a:r>
                      <a:r>
                        <a:rPr lang="en-GB" sz="1000" b="1" i="0" noProof="0" dirty="0">
                          <a:solidFill>
                            <a:srgbClr val="002060"/>
                          </a:solidFill>
                        </a:rPr>
                        <a:t> bien.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i="1" noProof="0" dirty="0">
                          <a:solidFill>
                            <a:srgbClr val="00B0F0"/>
                          </a:solidFill>
                        </a:rPr>
                        <a:t>behaves well.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b="1" i="0" noProof="0" dirty="0">
                          <a:solidFill>
                            <a:srgbClr val="002060"/>
                          </a:solidFill>
                        </a:rPr>
                        <a:t>inspire les </a:t>
                      </a:r>
                      <a:r>
                        <a:rPr lang="en-GB" sz="1000" b="1" i="0" noProof="0" dirty="0" err="1">
                          <a:solidFill>
                            <a:srgbClr val="002060"/>
                          </a:solidFill>
                        </a:rPr>
                        <a:t>autres</a:t>
                      </a:r>
                      <a:r>
                        <a:rPr lang="en-GB" sz="1000" b="1" i="0" noProof="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i="1" noProof="0" dirty="0">
                          <a:solidFill>
                            <a:srgbClr val="00B0F0"/>
                          </a:solidFill>
                        </a:rPr>
                        <a:t>inspires others.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000" b="1" i="0" dirty="0">
                          <a:solidFill>
                            <a:srgbClr val="002060"/>
                          </a:solidFill>
                        </a:rPr>
                        <a:t>a </a:t>
                      </a:r>
                      <a:r>
                        <a:rPr lang="en-GB" sz="1000" b="1" i="0" dirty="0" err="1">
                          <a:solidFill>
                            <a:srgbClr val="002060"/>
                          </a:solidFill>
                        </a:rPr>
                        <a:t>réussi</a:t>
                      </a:r>
                      <a:r>
                        <a:rPr lang="en-GB" sz="1000" b="1" i="0" dirty="0">
                          <a:solidFill>
                            <a:srgbClr val="002060"/>
                          </a:solidFill>
                        </a:rPr>
                        <a:t> dans la vie.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b="0" i="1" dirty="0">
                          <a:solidFill>
                            <a:srgbClr val="00B0F0"/>
                          </a:solidFill>
                        </a:rPr>
                        <a:t>has been successful in life.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000" b="1" noProof="0" dirty="0">
                          <a:solidFill>
                            <a:srgbClr val="002060"/>
                          </a:solidFill>
                        </a:rPr>
                        <a:t>a travaillé dur pour devenir...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i="1" noProof="0" dirty="0">
                          <a:solidFill>
                            <a:srgbClr val="00B0F0"/>
                          </a:solidFill>
                        </a:rPr>
                        <a:t>has worked hard to become...</a:t>
                      </a:r>
                      <a:endParaRPr lang="en-GB" sz="1000" b="0" i="1" dirty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en-GB" sz="1000" b="1" dirty="0" err="1">
                          <a:solidFill>
                            <a:srgbClr val="002060"/>
                          </a:solidFill>
                        </a:rPr>
                        <a:t>était</a:t>
                      </a:r>
                      <a:r>
                        <a:rPr lang="en-GB" sz="1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rgbClr val="002060"/>
                          </a:solidFill>
                        </a:rPr>
                        <a:t>toujours</a:t>
                      </a:r>
                      <a:r>
                        <a:rPr lang="en-GB" sz="1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rgbClr val="002060"/>
                          </a:solidFill>
                        </a:rPr>
                        <a:t>optimiste</a:t>
                      </a:r>
                      <a:r>
                        <a:rPr lang="en-GB" sz="1000" b="1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r>
                        <a:rPr lang="en-GB" sz="1000" b="0" i="1" dirty="0">
                          <a:solidFill>
                            <a:srgbClr val="00B0F0"/>
                          </a:solidFill>
                        </a:rPr>
                        <a:t>was always optimistic.</a:t>
                      </a:r>
                    </a:p>
                    <a:p>
                      <a:r>
                        <a:rPr lang="en-GB" sz="1000" b="1" baseline="0" dirty="0" err="1">
                          <a:solidFill>
                            <a:srgbClr val="002060"/>
                          </a:solidFill>
                        </a:rPr>
                        <a:t>était</a:t>
                      </a:r>
                      <a:r>
                        <a:rPr lang="en-GB" sz="10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000" b="1" dirty="0">
                          <a:solidFill>
                            <a:srgbClr val="002060"/>
                          </a:solidFill>
                        </a:rPr>
                        <a:t>très </a:t>
                      </a:r>
                      <a:r>
                        <a:rPr lang="en-GB" sz="1000" b="1" dirty="0" err="1">
                          <a:solidFill>
                            <a:srgbClr val="002060"/>
                          </a:solidFill>
                        </a:rPr>
                        <a:t>charismatique</a:t>
                      </a:r>
                      <a:r>
                        <a:rPr lang="en-GB" sz="1000" b="1" dirty="0">
                          <a:solidFill>
                            <a:srgbClr val="002060"/>
                          </a:solidFill>
                        </a:rPr>
                        <a:t>. </a:t>
                      </a:r>
                    </a:p>
                    <a:p>
                      <a:r>
                        <a:rPr lang="en-GB" sz="1000" b="0" i="1" dirty="0">
                          <a:solidFill>
                            <a:srgbClr val="00B0F0"/>
                          </a:solidFill>
                        </a:rPr>
                        <a:t>was very </a:t>
                      </a:r>
                      <a:r>
                        <a:rPr lang="en-GB" sz="1000" b="0" i="1" dirty="0" err="1">
                          <a:solidFill>
                            <a:srgbClr val="00B0F0"/>
                          </a:solidFill>
                        </a:rPr>
                        <a:t>charistmatic</a:t>
                      </a:r>
                      <a:r>
                        <a:rPr lang="en-GB" sz="1000" b="0" i="1" dirty="0">
                          <a:solidFill>
                            <a:srgbClr val="00B0F0"/>
                          </a:solidFill>
                        </a:rPr>
                        <a:t>.</a:t>
                      </a:r>
                    </a:p>
                    <a:p>
                      <a:r>
                        <a:rPr lang="en-GB" sz="1000" b="1" dirty="0" err="1">
                          <a:solidFill>
                            <a:srgbClr val="002060"/>
                          </a:solidFill>
                        </a:rPr>
                        <a:t>était</a:t>
                      </a:r>
                      <a:r>
                        <a:rPr lang="en-GB" sz="1000" b="1" dirty="0">
                          <a:solidFill>
                            <a:srgbClr val="002060"/>
                          </a:solidFill>
                        </a:rPr>
                        <a:t> très </a:t>
                      </a:r>
                      <a:r>
                        <a:rPr lang="en-GB" sz="1000" b="1" dirty="0" err="1">
                          <a:solidFill>
                            <a:srgbClr val="002060"/>
                          </a:solidFill>
                        </a:rPr>
                        <a:t>courageux</a:t>
                      </a:r>
                      <a:r>
                        <a:rPr lang="en-GB" sz="1000" b="1" dirty="0">
                          <a:solidFill>
                            <a:srgbClr val="002060"/>
                          </a:solidFill>
                        </a:rPr>
                        <a:t> / </a:t>
                      </a:r>
                      <a:r>
                        <a:rPr lang="en-GB" sz="1000" b="1" dirty="0" err="1">
                          <a:solidFill>
                            <a:srgbClr val="FF0000"/>
                          </a:solidFill>
                        </a:rPr>
                        <a:t>courageuse</a:t>
                      </a:r>
                      <a:r>
                        <a:rPr lang="en-GB" sz="1000" b="1" dirty="0">
                          <a:solidFill>
                            <a:srgbClr val="FF0000"/>
                          </a:solidFill>
                        </a:rPr>
                        <a:t>. </a:t>
                      </a:r>
                    </a:p>
                    <a:p>
                      <a:r>
                        <a:rPr lang="en-GB" sz="1000" b="0" i="1" dirty="0">
                          <a:solidFill>
                            <a:srgbClr val="00B0F0"/>
                          </a:solidFill>
                        </a:rPr>
                        <a:t>was very brave.</a:t>
                      </a:r>
                    </a:p>
                    <a:p>
                      <a:r>
                        <a:rPr lang="en-GB" sz="1000" b="1" dirty="0" err="1">
                          <a:solidFill>
                            <a:srgbClr val="002060"/>
                          </a:solidFill>
                        </a:rPr>
                        <a:t>était</a:t>
                      </a:r>
                      <a:r>
                        <a:rPr lang="en-GB" sz="1000" b="1" dirty="0">
                          <a:solidFill>
                            <a:srgbClr val="002060"/>
                          </a:solidFill>
                        </a:rPr>
                        <a:t> très fort</a:t>
                      </a:r>
                      <a:r>
                        <a:rPr lang="en-GB" sz="1000" b="1" dirty="0">
                          <a:solidFill>
                            <a:srgbClr val="FF0000"/>
                          </a:solidFill>
                        </a:rPr>
                        <a:t>(e).</a:t>
                      </a:r>
                      <a:r>
                        <a:rPr lang="en-GB" sz="10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en-GB" sz="1000" b="0" i="1" dirty="0">
                          <a:solidFill>
                            <a:srgbClr val="00B0F0"/>
                          </a:solidFill>
                        </a:rPr>
                        <a:t>is very strong.</a:t>
                      </a:r>
                    </a:p>
                    <a:p>
                      <a:r>
                        <a:rPr lang="en-GB" sz="1000" b="1" i="0" dirty="0" err="1">
                          <a:solidFill>
                            <a:srgbClr val="002060"/>
                          </a:solidFill>
                        </a:rPr>
                        <a:t>n’avait</a:t>
                      </a:r>
                      <a:r>
                        <a:rPr lang="en-GB" sz="1000" b="1" i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000" b="1" i="0" dirty="0" err="1">
                          <a:solidFill>
                            <a:srgbClr val="002060"/>
                          </a:solidFill>
                        </a:rPr>
                        <a:t>peur</a:t>
                      </a:r>
                      <a:r>
                        <a:rPr lang="en-GB" sz="1000" b="1" i="0" dirty="0">
                          <a:solidFill>
                            <a:srgbClr val="002060"/>
                          </a:solidFill>
                        </a:rPr>
                        <a:t> de </a:t>
                      </a:r>
                      <a:r>
                        <a:rPr lang="en-GB" sz="1000" b="1" i="0" dirty="0" err="1">
                          <a:solidFill>
                            <a:srgbClr val="002060"/>
                          </a:solidFill>
                        </a:rPr>
                        <a:t>rien</a:t>
                      </a:r>
                      <a:r>
                        <a:rPr lang="en-GB" sz="1000" b="1" i="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r>
                        <a:rPr lang="en-GB" sz="1000" b="0" i="1" dirty="0">
                          <a:solidFill>
                            <a:srgbClr val="00B0F0"/>
                          </a:solidFill>
                        </a:rPr>
                        <a:t>was not afraid of anything.</a:t>
                      </a:r>
                    </a:p>
                    <a:p>
                      <a:r>
                        <a:rPr lang="fr-FR" sz="1000" b="1" dirty="0">
                          <a:solidFill>
                            <a:srgbClr val="002060"/>
                          </a:solidFill>
                        </a:rPr>
                        <a:t>s’est battu</a:t>
                      </a:r>
                      <a:r>
                        <a:rPr lang="fr-FR" sz="1000" b="1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fr-FR" sz="1000" b="1" dirty="0">
                          <a:solidFill>
                            <a:srgbClr val="002060"/>
                          </a:solidFill>
                        </a:rPr>
                        <a:t> bat pour l’égalité entre les sexes. </a:t>
                      </a:r>
                    </a:p>
                    <a:p>
                      <a:r>
                        <a:rPr lang="fr-FR" sz="1000" b="0" i="1" dirty="0" err="1">
                          <a:solidFill>
                            <a:srgbClr val="00B0F0"/>
                          </a:solidFill>
                        </a:rPr>
                        <a:t>fought</a:t>
                      </a:r>
                      <a:r>
                        <a:rPr lang="fr-FR" sz="1000" b="0" i="1" dirty="0">
                          <a:solidFill>
                            <a:srgbClr val="00B0F0"/>
                          </a:solidFill>
                        </a:rPr>
                        <a:t> for </a:t>
                      </a:r>
                      <a:r>
                        <a:rPr lang="fr-FR" sz="1000" b="0" i="1" dirty="0" err="1">
                          <a:solidFill>
                            <a:srgbClr val="00B0F0"/>
                          </a:solidFill>
                        </a:rPr>
                        <a:t>gender</a:t>
                      </a:r>
                      <a:r>
                        <a:rPr lang="fr-FR" sz="1000" b="0" i="1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000" b="0" i="1" dirty="0" err="1">
                          <a:solidFill>
                            <a:srgbClr val="00B0F0"/>
                          </a:solidFill>
                        </a:rPr>
                        <a:t>equality</a:t>
                      </a:r>
                      <a:r>
                        <a:rPr lang="fr-FR" sz="1000" b="0" i="1" dirty="0">
                          <a:solidFill>
                            <a:srgbClr val="00B0F0"/>
                          </a:solidFill>
                        </a:rPr>
                        <a:t>.</a:t>
                      </a:r>
                    </a:p>
                    <a:p>
                      <a:r>
                        <a:rPr lang="fr-FR" sz="1000" b="1" dirty="0">
                          <a:solidFill>
                            <a:srgbClr val="002060"/>
                          </a:solidFill>
                        </a:rPr>
                        <a:t>s’est battu</a:t>
                      </a:r>
                      <a:r>
                        <a:rPr lang="fr-FR" sz="1000" b="1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fr-FR" sz="1000" b="1" dirty="0">
                          <a:solidFill>
                            <a:srgbClr val="002060"/>
                          </a:solidFill>
                        </a:rPr>
                        <a:t> pour la paix dans le monde. </a:t>
                      </a:r>
                    </a:p>
                    <a:p>
                      <a:r>
                        <a:rPr lang="fr-FR" sz="1000" b="0" i="1" dirty="0" err="1">
                          <a:solidFill>
                            <a:srgbClr val="00B0F0"/>
                          </a:solidFill>
                        </a:rPr>
                        <a:t>fought</a:t>
                      </a:r>
                      <a:r>
                        <a:rPr lang="fr-FR" sz="1000" b="0" i="1" dirty="0">
                          <a:solidFill>
                            <a:srgbClr val="00B0F0"/>
                          </a:solidFill>
                        </a:rPr>
                        <a:t> for </a:t>
                      </a:r>
                      <a:r>
                        <a:rPr lang="fr-FR" sz="1000" b="0" i="1" dirty="0" err="1">
                          <a:solidFill>
                            <a:srgbClr val="00B0F0"/>
                          </a:solidFill>
                        </a:rPr>
                        <a:t>for</a:t>
                      </a:r>
                      <a:r>
                        <a:rPr lang="fr-FR" sz="1000" b="0" i="1" dirty="0">
                          <a:solidFill>
                            <a:srgbClr val="00B0F0"/>
                          </a:solidFill>
                        </a:rPr>
                        <a:t> world </a:t>
                      </a:r>
                      <a:r>
                        <a:rPr lang="fr-FR" sz="1000" b="0" i="1" dirty="0" err="1">
                          <a:solidFill>
                            <a:srgbClr val="00B0F0"/>
                          </a:solidFill>
                        </a:rPr>
                        <a:t>peace</a:t>
                      </a:r>
                      <a:r>
                        <a:rPr lang="fr-FR" sz="1000" b="0" i="1" dirty="0">
                          <a:solidFill>
                            <a:srgbClr val="00B0F0"/>
                          </a:solidFill>
                        </a:rPr>
                        <a:t>.</a:t>
                      </a:r>
                    </a:p>
                    <a:p>
                      <a:r>
                        <a:rPr lang="fr-FR" sz="1000" b="1" dirty="0">
                          <a:solidFill>
                            <a:srgbClr val="002060"/>
                          </a:solidFill>
                        </a:rPr>
                        <a:t>s’est battu</a:t>
                      </a:r>
                      <a:r>
                        <a:rPr lang="fr-FR" sz="1000" b="1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fr-FR" sz="1000" b="1" dirty="0">
                          <a:solidFill>
                            <a:srgbClr val="002060"/>
                          </a:solidFill>
                        </a:rPr>
                        <a:t> pour une cause importante. </a:t>
                      </a:r>
                    </a:p>
                    <a:p>
                      <a:r>
                        <a:rPr lang="fr-FR" sz="1000" b="0" i="1" dirty="0" err="1">
                          <a:solidFill>
                            <a:srgbClr val="00B0F0"/>
                          </a:solidFill>
                        </a:rPr>
                        <a:t>fought</a:t>
                      </a:r>
                      <a:r>
                        <a:rPr lang="fr-FR" sz="1000" b="0" i="1" dirty="0">
                          <a:solidFill>
                            <a:srgbClr val="00B0F0"/>
                          </a:solidFill>
                        </a:rPr>
                        <a:t> for an important cause.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000" b="1" noProof="0" dirty="0">
                          <a:solidFill>
                            <a:srgbClr val="002060"/>
                          </a:solidFill>
                        </a:rPr>
                        <a:t>avait de la détermination.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i="1" noProof="0" dirty="0">
                          <a:solidFill>
                            <a:srgbClr val="00B0F0"/>
                          </a:solidFill>
                        </a:rPr>
                        <a:t>had determination.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000" b="1" noProof="0" dirty="0">
                          <a:solidFill>
                            <a:srgbClr val="002060"/>
                          </a:solidFill>
                        </a:rPr>
                        <a:t>a aidé...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i="1" noProof="0" dirty="0">
                          <a:solidFill>
                            <a:srgbClr val="00B0F0"/>
                          </a:solidFill>
                        </a:rPr>
                        <a:t>helped...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000" b="1" noProof="0" dirty="0">
                          <a:solidFill>
                            <a:srgbClr val="002060"/>
                          </a:solidFill>
                        </a:rPr>
                        <a:t>a</a:t>
                      </a:r>
                      <a:r>
                        <a:rPr lang="fr-FR" sz="1000" b="1" baseline="0" noProof="0" dirty="0">
                          <a:solidFill>
                            <a:srgbClr val="002060"/>
                          </a:solidFill>
                        </a:rPr>
                        <a:t> sauvé la vie de...</a:t>
                      </a:r>
                      <a:endParaRPr lang="fr-FR" sz="1000" b="1" noProof="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i="1" noProof="0" dirty="0">
                          <a:solidFill>
                            <a:srgbClr val="00B0F0"/>
                          </a:solidFill>
                        </a:rPr>
                        <a:t>saved the life of...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000" b="1" noProof="0" dirty="0">
                          <a:solidFill>
                            <a:srgbClr val="002060"/>
                          </a:solidFill>
                        </a:rPr>
                        <a:t>a écrit...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i="1" noProof="0" dirty="0">
                          <a:solidFill>
                            <a:srgbClr val="00B0F0"/>
                          </a:solidFill>
                        </a:rPr>
                        <a:t>wrote...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000" b="1" noProof="0" dirty="0">
                          <a:solidFill>
                            <a:srgbClr val="002060"/>
                          </a:solidFill>
                        </a:rPr>
                        <a:t>a reçu</a:t>
                      </a:r>
                      <a:r>
                        <a:rPr lang="fr-FR" sz="1000" b="1" baseline="0" noProof="0" dirty="0">
                          <a:solidFill>
                            <a:srgbClr val="002060"/>
                          </a:solidFill>
                        </a:rPr>
                        <a:t>...</a:t>
                      </a:r>
                      <a:endParaRPr lang="fr-FR" sz="1000" b="1" noProof="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i="1" noProof="0" dirty="0">
                          <a:solidFill>
                            <a:srgbClr val="00B0F0"/>
                          </a:solidFill>
                        </a:rPr>
                        <a:t>received...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b="1" i="0" noProof="0" dirty="0">
                          <a:solidFill>
                            <a:srgbClr val="002060"/>
                          </a:solidFill>
                        </a:rPr>
                        <a:t>a </a:t>
                      </a:r>
                      <a:r>
                        <a:rPr lang="en-GB" sz="1000" b="1" i="0" noProof="0" dirty="0" err="1">
                          <a:solidFill>
                            <a:srgbClr val="002060"/>
                          </a:solidFill>
                        </a:rPr>
                        <a:t>eu</a:t>
                      </a:r>
                      <a:r>
                        <a:rPr lang="en-GB" sz="1000" b="1" i="0" noProof="0" dirty="0">
                          <a:solidFill>
                            <a:srgbClr val="002060"/>
                          </a:solidFill>
                        </a:rPr>
                        <a:t>…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i="1" noProof="0" dirty="0">
                          <a:solidFill>
                            <a:srgbClr val="00B0F0"/>
                          </a:solidFill>
                        </a:rPr>
                        <a:t>had…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000" b="1" noProof="0" dirty="0">
                          <a:solidFill>
                            <a:srgbClr val="002060"/>
                          </a:solidFill>
                        </a:rPr>
                        <a:t>Tout</a:t>
                      </a:r>
                      <a:r>
                        <a:rPr lang="fr-FR" sz="1000" b="1" baseline="0" noProof="0" dirty="0">
                          <a:solidFill>
                            <a:srgbClr val="002060"/>
                          </a:solidFill>
                        </a:rPr>
                        <a:t> le monde devrait suivre l’exemple d’une autre personne.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i="1" baseline="0" noProof="0" dirty="0">
                          <a:solidFill>
                            <a:srgbClr val="00B0F0"/>
                          </a:solidFill>
                        </a:rPr>
                        <a:t>Everyone should follow the example of another person.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118624"/>
                  </a:ext>
                </a:extLst>
              </a:tr>
              <a:tr h="18368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000" b="1" noProof="0" dirty="0">
                          <a:solidFill>
                            <a:srgbClr val="002060"/>
                          </a:solidFill>
                        </a:rPr>
                        <a:t>Un bon modèle est quelqu’un qui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b="0" i="1" noProof="0" dirty="0">
                          <a:solidFill>
                            <a:srgbClr val="00B0F0"/>
                          </a:solidFill>
                        </a:rPr>
                        <a:t>A good role model is someone who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000" i="1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000" i="1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000" i="1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000" i="1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00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1000" b="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250896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930" y="5790254"/>
            <a:ext cx="1371245" cy="92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51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1A99E8-28AB-418A-B31C-BF2FF0183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0" y="734695"/>
            <a:ext cx="3906520" cy="3418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67639E-2D6C-44F5-86B9-23307C07CA18}"/>
              </a:ext>
            </a:extLst>
          </p:cNvPr>
          <p:cNvSpPr txBox="1"/>
          <p:nvPr/>
        </p:nvSpPr>
        <p:spPr>
          <a:xfrm>
            <a:off x="837537" y="487897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https://www.flippity.net/fc.php?k=1xY91UXMxRctMCnH7LcelBWMJPJxHVXH_G0jSAgf0BVU</a:t>
            </a:r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B484FA-4340-49D6-8D58-4A63C4C9C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760" y="1103955"/>
            <a:ext cx="6756400" cy="1909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AB2364-81B9-4C97-A8B5-3BECF08B8A7C}"/>
              </a:ext>
            </a:extLst>
          </p:cNvPr>
          <p:cNvSpPr txBox="1"/>
          <p:nvPr/>
        </p:nvSpPr>
        <p:spPr>
          <a:xfrm>
            <a:off x="5521960" y="3130943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https://www.flippity.net/ra.php?k=1oOnc8emZoTs7RxFUrGRO4ttyFsHsb3F9WkIo_GOmEAA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362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263274"/>
              </p:ext>
            </p:extLst>
          </p:nvPr>
        </p:nvGraphicFramePr>
        <p:xfrm>
          <a:off x="2" y="0"/>
          <a:ext cx="12192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347">
                  <a:extLst>
                    <a:ext uri="{9D8B030D-6E8A-4147-A177-3AD203B41FA5}">
                      <a16:colId xmlns:a16="http://schemas.microsoft.com/office/drawing/2014/main" val="628692060"/>
                    </a:ext>
                  </a:extLst>
                </a:gridCol>
                <a:gridCol w="326571">
                  <a:extLst>
                    <a:ext uri="{9D8B030D-6E8A-4147-A177-3AD203B41FA5}">
                      <a16:colId xmlns:a16="http://schemas.microsoft.com/office/drawing/2014/main" val="1411891764"/>
                    </a:ext>
                  </a:extLst>
                </a:gridCol>
                <a:gridCol w="1518699">
                  <a:extLst>
                    <a:ext uri="{9D8B030D-6E8A-4147-A177-3AD203B41FA5}">
                      <a16:colId xmlns:a16="http://schemas.microsoft.com/office/drawing/2014/main" val="1692615672"/>
                    </a:ext>
                  </a:extLst>
                </a:gridCol>
                <a:gridCol w="919653">
                  <a:extLst>
                    <a:ext uri="{9D8B030D-6E8A-4147-A177-3AD203B41FA5}">
                      <a16:colId xmlns:a16="http://schemas.microsoft.com/office/drawing/2014/main" val="4269510959"/>
                    </a:ext>
                  </a:extLst>
                </a:gridCol>
                <a:gridCol w="471826">
                  <a:extLst>
                    <a:ext uri="{9D8B030D-6E8A-4147-A177-3AD203B41FA5}">
                      <a16:colId xmlns:a16="http://schemas.microsoft.com/office/drawing/2014/main" val="2731667571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839759472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592405324"/>
                    </a:ext>
                  </a:extLst>
                </a:gridCol>
                <a:gridCol w="1137036">
                  <a:extLst>
                    <a:ext uri="{9D8B030D-6E8A-4147-A177-3AD203B41FA5}">
                      <a16:colId xmlns:a16="http://schemas.microsoft.com/office/drawing/2014/main" val="117397190"/>
                    </a:ext>
                  </a:extLst>
                </a:gridCol>
                <a:gridCol w="1669774">
                  <a:extLst>
                    <a:ext uri="{9D8B030D-6E8A-4147-A177-3AD203B41FA5}">
                      <a16:colId xmlns:a16="http://schemas.microsoft.com/office/drawing/2014/main" val="4071375904"/>
                    </a:ext>
                  </a:extLst>
                </a:gridCol>
                <a:gridCol w="532738">
                  <a:extLst>
                    <a:ext uri="{9D8B030D-6E8A-4147-A177-3AD203B41FA5}">
                      <a16:colId xmlns:a16="http://schemas.microsoft.com/office/drawing/2014/main" val="949165394"/>
                    </a:ext>
                  </a:extLst>
                </a:gridCol>
                <a:gridCol w="1227152">
                  <a:extLst>
                    <a:ext uri="{9D8B030D-6E8A-4147-A177-3AD203B41FA5}">
                      <a16:colId xmlns:a16="http://schemas.microsoft.com/office/drawing/2014/main" val="4179148870"/>
                    </a:ext>
                  </a:extLst>
                </a:gridCol>
              </a:tblGrid>
              <a:tr h="591829">
                <a:tc gridSpan="11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fr-FR" baseline="0" noProof="0" dirty="0"/>
                        <a:t>M2-7   Tu as un chanteur ou une chanteuse préférée?  </a:t>
                      </a:r>
                      <a:r>
                        <a:rPr lang="fr-FR" b="0" i="1" baseline="0" noProof="0" dirty="0"/>
                        <a:t>Do </a:t>
                      </a:r>
                      <a:r>
                        <a:rPr lang="fr-FR" b="0" i="1" baseline="0" noProof="0" dirty="0" err="1"/>
                        <a:t>you</a:t>
                      </a:r>
                      <a:r>
                        <a:rPr lang="fr-FR" b="0" i="1" baseline="0" noProof="0" dirty="0"/>
                        <a:t> have a </a:t>
                      </a:r>
                      <a:r>
                        <a:rPr lang="fr-FR" b="0" i="1" baseline="0" noProof="0" dirty="0" err="1"/>
                        <a:t>favourite</a:t>
                      </a:r>
                      <a:r>
                        <a:rPr lang="fr-FR" b="0" i="1" baseline="0" noProof="0" dirty="0"/>
                        <a:t> singer?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181444"/>
                  </a:ext>
                </a:extLst>
              </a:tr>
              <a:tr h="332861"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noProof="0" dirty="0">
                          <a:solidFill>
                            <a:schemeClr val="bg1"/>
                          </a:solidFill>
                          <a:latin typeface="Calibri (Body)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noProof="0" dirty="0">
                          <a:solidFill>
                            <a:schemeClr val="bg1"/>
                          </a:solidFill>
                          <a:latin typeface="Calibri (Body)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noProof="0" dirty="0">
                          <a:solidFill>
                            <a:schemeClr val="bg1"/>
                          </a:solidFill>
                          <a:latin typeface="Calibri (Body)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noProof="0" dirty="0">
                          <a:solidFill>
                            <a:schemeClr val="bg1"/>
                          </a:solidFill>
                          <a:latin typeface="Calibri (Body)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noProof="0" dirty="0">
                          <a:solidFill>
                            <a:schemeClr val="bg1"/>
                          </a:solidFill>
                          <a:latin typeface="Calibri (Body)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noProof="0" dirty="0">
                          <a:solidFill>
                            <a:schemeClr val="bg1"/>
                          </a:solidFill>
                          <a:latin typeface="Calibri (Body)"/>
                        </a:rPr>
                        <a:t>6                                                                  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>
                          <a:solidFill>
                            <a:schemeClr val="bg1"/>
                          </a:solidFill>
                          <a:latin typeface="Calibri (Body)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noProof="0" dirty="0">
                          <a:solidFill>
                            <a:schemeClr val="bg1"/>
                          </a:solidFill>
                          <a:latin typeface="Calibri (Body)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noProof="0" dirty="0">
                          <a:solidFill>
                            <a:schemeClr val="bg1"/>
                          </a:solidFill>
                          <a:latin typeface="Calibri (Body)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noProof="0" dirty="0">
                          <a:solidFill>
                            <a:schemeClr val="bg1"/>
                          </a:solidFill>
                          <a:latin typeface="Calibri (Body)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noProof="0" dirty="0">
                          <a:solidFill>
                            <a:schemeClr val="bg1"/>
                          </a:solidFill>
                          <a:latin typeface="Calibri (Body)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279291"/>
                  </a:ext>
                </a:extLst>
              </a:tr>
              <a:tr h="3225891">
                <a:tc row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000" b="1" noProof="0" dirty="0">
                          <a:solidFill>
                            <a:srgbClr val="002060"/>
                          </a:solidFill>
                        </a:rPr>
                        <a:t>Mon chanteur préféré s’appelle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i="1" noProof="0" dirty="0">
                          <a:solidFill>
                            <a:srgbClr val="00B0F0"/>
                          </a:solidFill>
                        </a:rPr>
                        <a:t>My favourite singer </a:t>
                      </a:r>
                      <a:r>
                        <a:rPr lang="en-GB" sz="1000" i="1" baseline="0" noProof="0" dirty="0">
                          <a:solidFill>
                            <a:srgbClr val="00B0F0"/>
                          </a:solidFill>
                        </a:rPr>
                        <a:t>is called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fr-FR" sz="1000" baseline="0" noProof="0" dirty="0"/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000" b="1" baseline="0" noProof="0" dirty="0">
                          <a:solidFill>
                            <a:srgbClr val="002060"/>
                          </a:solidFill>
                        </a:rPr>
                        <a:t>Ma</a:t>
                      </a:r>
                      <a:r>
                        <a:rPr lang="fr-FR" sz="1000" b="1" noProof="0" dirty="0">
                          <a:solidFill>
                            <a:srgbClr val="FF0000"/>
                          </a:solidFill>
                        </a:rPr>
                        <a:t> chanteuse </a:t>
                      </a:r>
                      <a:r>
                        <a:rPr lang="fr-FR" sz="1000" b="1" noProof="0" dirty="0">
                          <a:solidFill>
                            <a:srgbClr val="002060"/>
                          </a:solidFill>
                        </a:rPr>
                        <a:t>préférée s’appelle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i="1" noProof="0" dirty="0">
                          <a:solidFill>
                            <a:srgbClr val="00B0F0"/>
                          </a:solidFill>
                        </a:rPr>
                        <a:t>My favourite singer </a:t>
                      </a:r>
                      <a:r>
                        <a:rPr lang="en-GB" sz="1000" i="1" baseline="0" noProof="0" dirty="0">
                          <a:solidFill>
                            <a:srgbClr val="00B0F0"/>
                          </a:solidFill>
                        </a:rPr>
                        <a:t>is called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000" i="1" baseline="0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b="1" i="0" baseline="0" noProof="0" dirty="0">
                          <a:solidFill>
                            <a:srgbClr val="002060"/>
                          </a:solidFill>
                        </a:rPr>
                        <a:t>…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000" i="1" baseline="0" noProof="0" dirty="0">
                          <a:solidFill>
                            <a:srgbClr val="00B0F0"/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1000" b="1" noProof="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fr-FR" sz="1000" b="1" noProof="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fr-FR" sz="1000" b="1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l’aime bien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really</a:t>
                      </a: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like </a:t>
                      </a: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him</a:t>
                      </a: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her</a:t>
                      </a: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l’aime beaucoup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much</a:t>
                      </a: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like </a:t>
                      </a: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him</a:t>
                      </a: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her</a:t>
                      </a:r>
                      <a:endParaRPr kumimoji="0" lang="fr-FR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000" i="1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000" i="1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000" i="1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000" i="1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00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1000" b="1" i="0" u="none" noProof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000" b="1" noProof="0" dirty="0">
                          <a:solidFill>
                            <a:srgbClr val="002060"/>
                          </a:solidFill>
                        </a:rPr>
                        <a:t>parce que / qu’</a:t>
                      </a:r>
                      <a:endParaRPr lang="fr-FR" sz="10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  <a:endParaRPr kumimoji="0" lang="fr-FR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1" noProof="0" dirty="0">
                          <a:solidFill>
                            <a:srgbClr val="002060"/>
                          </a:solidFill>
                        </a:rPr>
                        <a:t>car</a:t>
                      </a:r>
                      <a:endParaRPr lang="fr-FR" sz="10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  <a:endParaRPr kumimoji="0" lang="fr-FR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1" noProof="0" dirty="0">
                          <a:solidFill>
                            <a:srgbClr val="002060"/>
                          </a:solidFill>
                        </a:rPr>
                        <a:t>vu que / qu’</a:t>
                      </a:r>
                      <a:endParaRPr lang="fr-FR" sz="10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seeing </a:t>
                      </a: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endParaRPr kumimoji="0" lang="fr-FR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1" noProof="0" dirty="0">
                          <a:solidFill>
                            <a:srgbClr val="002060"/>
                          </a:solidFill>
                        </a:rPr>
                        <a:t>puisque / puisqu’</a:t>
                      </a:r>
                      <a:endParaRPr lang="fr-FR" sz="10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</a:t>
                      </a:r>
                      <a:endParaRPr lang="en-GB" sz="1000" b="0" i="1" noProof="0" dirty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i="1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000" b="0" i="1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fr-FR" sz="1000" b="0" i="1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fr-FR" sz="1000" b="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000" b="1" i="0" noProof="0" dirty="0">
                          <a:solidFill>
                            <a:srgbClr val="002060"/>
                          </a:solidFill>
                        </a:rPr>
                        <a:t>il est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000" b="0" i="1" noProof="0" dirty="0" err="1">
                          <a:solidFill>
                            <a:srgbClr val="00B0F0"/>
                          </a:solidFill>
                        </a:rPr>
                        <a:t>he</a:t>
                      </a:r>
                      <a:r>
                        <a:rPr lang="fr-FR" sz="1000" b="0" i="1" noProof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000" b="0" i="1" noProof="0" dirty="0" err="1">
                          <a:solidFill>
                            <a:srgbClr val="00B0F0"/>
                          </a:solidFill>
                        </a:rPr>
                        <a:t>is</a:t>
                      </a:r>
                      <a:endParaRPr lang="fr-FR" sz="1000" b="0" i="1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000" b="1" i="0" noProof="0" dirty="0">
                          <a:solidFill>
                            <a:srgbClr val="FF0000"/>
                          </a:solidFill>
                        </a:rPr>
                        <a:t>elle</a:t>
                      </a:r>
                      <a:r>
                        <a:rPr lang="fr-FR" sz="1000" b="1" i="0" noProof="0" dirty="0">
                          <a:solidFill>
                            <a:srgbClr val="002060"/>
                          </a:solidFill>
                        </a:rPr>
                        <a:t> est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000" b="0" i="1" noProof="0" dirty="0" err="1">
                          <a:solidFill>
                            <a:srgbClr val="00B0F0"/>
                          </a:solidFill>
                        </a:rPr>
                        <a:t>she</a:t>
                      </a:r>
                      <a:r>
                        <a:rPr lang="fr-FR" sz="1000" b="0" i="1" noProof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000" b="0" i="1" noProof="0" dirty="0" err="1">
                          <a:solidFill>
                            <a:srgbClr val="00B0F0"/>
                          </a:solidFill>
                        </a:rPr>
                        <a:t>is</a:t>
                      </a:r>
                      <a:endParaRPr lang="fr-FR" sz="1000" b="0" i="1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fr-FR" sz="1000" b="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beau / </a:t>
                      </a:r>
                      <a:r>
                        <a:rPr lang="fr-FR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belle</a:t>
                      </a:r>
                      <a:endParaRPr lang="fr-FR" sz="10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good-</a:t>
                      </a:r>
                      <a:r>
                        <a:rPr lang="fr-FR" sz="10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looking</a:t>
                      </a:r>
                      <a:endParaRPr lang="fr-FR" sz="10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gentil</a:t>
                      </a:r>
                      <a:r>
                        <a:rPr lang="fr-FR" sz="1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</a:t>
                      </a:r>
                      <a:endParaRPr lang="fr-FR" sz="10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kind</a:t>
                      </a:r>
                      <a:r>
                        <a:rPr lang="fr-FR" sz="10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intelligent</a:t>
                      </a:r>
                      <a:r>
                        <a:rPr lang="fr-FR" sz="1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fr-FR" sz="10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intelligent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charmant</a:t>
                      </a:r>
                      <a:r>
                        <a:rPr lang="fr-FR" sz="1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fr-FR" sz="10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charming</a:t>
                      </a:r>
                      <a:endParaRPr lang="fr-FR" sz="10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généreux / </a:t>
                      </a:r>
                      <a:r>
                        <a:rPr lang="fr-FR" sz="1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généreuse</a:t>
                      </a:r>
                      <a:endParaRPr lang="fr-FR" sz="10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generous</a:t>
                      </a:r>
                      <a:endParaRPr lang="fr-FR" sz="10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bon chanteur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good singer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</a:t>
                      </a:r>
                      <a:r>
                        <a:rPr lang="fr-FR" sz="1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lang="fr-FR" sz="10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bon</a:t>
                      </a:r>
                      <a:r>
                        <a:rPr lang="fr-FR" sz="1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  <a:r>
                        <a:rPr lang="fr-FR" sz="10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chant</a:t>
                      </a:r>
                      <a:r>
                        <a:rPr lang="fr-FR" sz="1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good singer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drôle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funny</a:t>
                      </a:r>
                      <a:endParaRPr lang="fr-FR" sz="10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b="1" dirty="0">
                          <a:solidFill>
                            <a:srgbClr val="002060"/>
                          </a:solidFill>
                        </a:rPr>
                        <a:t>de plus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addition</a:t>
                      </a:r>
                    </a:p>
                    <a:p>
                      <a:r>
                        <a:rPr lang="fr-FR" sz="1000" b="1" dirty="0">
                          <a:solidFill>
                            <a:srgbClr val="002060"/>
                          </a:solidFill>
                        </a:rPr>
                        <a:t>aussi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also</a:t>
                      </a:r>
                      <a:endParaRPr kumimoji="0" lang="fr-FR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1" dirty="0">
                          <a:solidFill>
                            <a:srgbClr val="002060"/>
                          </a:solidFill>
                        </a:rPr>
                        <a:t>par contre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however</a:t>
                      </a: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dirais 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would</a:t>
                      </a: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say</a:t>
                      </a: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endParaRPr kumimoji="0" lang="fr-FR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trouve que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 </a:t>
                      </a: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find</a:t>
                      </a: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endParaRPr kumimoji="0" lang="fr-FR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kumimoji="0" lang="fr-F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mon avis 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 </a:t>
                      </a: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opinion</a:t>
                      </a:r>
                      <a:endParaRPr kumimoji="0" lang="fr-FR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ses paroles</a:t>
                      </a:r>
                      <a:r>
                        <a:rPr kumimoji="0" lang="fr-F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their</a:t>
                      </a: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lyrics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ses chorégraphies</a:t>
                      </a:r>
                      <a:r>
                        <a:rPr kumimoji="0" lang="fr-F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kumimoji="0" lang="fr-FR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their</a:t>
                      </a: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choreography</a:t>
                      </a:r>
                      <a:endParaRPr kumimoji="0" lang="fr-FR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rgbClr val="002060"/>
                          </a:solidFill>
                        </a:rPr>
                        <a:t>le rythme de ses chansons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tunes of </a:t>
                      </a: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their</a:t>
                      </a: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songs</a:t>
                      </a:r>
                      <a:endParaRPr kumimoji="0" lang="fr-FR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rgbClr val="FF0000"/>
                          </a:solidFill>
                        </a:rPr>
                        <a:t>la</a:t>
                      </a:r>
                      <a:r>
                        <a:rPr lang="fr-FR" sz="1000" b="1" baseline="0" dirty="0">
                          <a:solidFill>
                            <a:srgbClr val="FF0000"/>
                          </a:solidFill>
                        </a:rPr>
                        <a:t> mélodie de ses chansons</a:t>
                      </a:r>
                      <a:endParaRPr lang="fr-FR" sz="10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tune os </a:t>
                      </a: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their</a:t>
                      </a: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songs</a:t>
                      </a:r>
                      <a:endParaRPr kumimoji="0" lang="fr-FR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ses clips-vidéo</a:t>
                      </a:r>
                      <a:r>
                        <a:rPr kumimoji="0" lang="fr-F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kumimoji="0" lang="fr-FR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their</a:t>
                      </a: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clip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b="1" dirty="0">
                          <a:solidFill>
                            <a:srgbClr val="002060"/>
                          </a:solidFill>
                        </a:rPr>
                        <a:t>est</a:t>
                      </a:r>
                      <a:r>
                        <a:rPr lang="fr-FR" sz="100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endParaRPr kumimoji="0" lang="fr-FR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rgbClr val="002060"/>
                          </a:solidFill>
                        </a:rPr>
                        <a:t>sont</a:t>
                      </a:r>
                      <a:r>
                        <a:rPr kumimoji="0" lang="fr-F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fr-FR" sz="1000" b="1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i="1" baseline="0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b="1" baseline="0" dirty="0">
                          <a:solidFill>
                            <a:srgbClr val="002060"/>
                          </a:solidFill>
                        </a:rPr>
                        <a:t>vraiment émouvant</a:t>
                      </a:r>
                      <a:r>
                        <a:rPr lang="fr-FR" sz="1000" b="1" baseline="0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fr-FR" sz="1000" b="1" baseline="0" dirty="0">
                          <a:solidFill>
                            <a:srgbClr val="00B050"/>
                          </a:solidFill>
                        </a:rPr>
                        <a:t>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really</a:t>
                      </a: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moving</a:t>
                      </a: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fr-FR" sz="1000" b="1" baseline="0" dirty="0">
                          <a:solidFill>
                            <a:srgbClr val="002060"/>
                          </a:solidFill>
                        </a:rPr>
                        <a:t>très beau</a:t>
                      </a:r>
                      <a:r>
                        <a:rPr lang="fr-FR" sz="1000" b="1" baseline="0" dirty="0">
                          <a:solidFill>
                            <a:srgbClr val="00B050"/>
                          </a:solidFill>
                        </a:rPr>
                        <a:t>x</a:t>
                      </a:r>
                      <a:r>
                        <a:rPr lang="fr-FR" sz="1000" b="1" baseline="0" dirty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fr-FR" sz="1000" b="1" baseline="0" dirty="0">
                          <a:solidFill>
                            <a:srgbClr val="FF0000"/>
                          </a:solidFill>
                        </a:rPr>
                        <a:t>belle</a:t>
                      </a:r>
                      <a:r>
                        <a:rPr lang="fr-FR" sz="1000" b="1" baseline="0" dirty="0">
                          <a:solidFill>
                            <a:srgbClr val="00B050"/>
                          </a:solidFill>
                        </a:rPr>
                        <a:t>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beautiful</a:t>
                      </a: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fr-FR" sz="1000" b="1" baseline="0" dirty="0">
                          <a:solidFill>
                            <a:srgbClr val="002060"/>
                          </a:solidFill>
                        </a:rPr>
                        <a:t>assez entrainant</a:t>
                      </a:r>
                      <a:r>
                        <a:rPr lang="fr-FR" sz="1000" b="1" baseline="0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fr-FR" sz="1000" b="1" baseline="0" dirty="0">
                          <a:solidFill>
                            <a:srgbClr val="00B050"/>
                          </a:solidFill>
                        </a:rPr>
                        <a:t>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quite</a:t>
                      </a: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catchy</a:t>
                      </a: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fr-FR" sz="1000" b="1" baseline="0" dirty="0">
                          <a:solidFill>
                            <a:srgbClr val="002060"/>
                          </a:solidFill>
                        </a:rPr>
                        <a:t>un peu monotone</a:t>
                      </a:r>
                      <a:r>
                        <a:rPr lang="fr-FR" sz="1000" b="1" baseline="0" dirty="0">
                          <a:solidFill>
                            <a:srgbClr val="00B050"/>
                          </a:solidFill>
                        </a:rPr>
                        <a:t>s</a:t>
                      </a:r>
                      <a:r>
                        <a:rPr lang="fr-FR" sz="1000" b="1" baseline="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little</a:t>
                      </a: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monotonous</a:t>
                      </a: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i="1" baseline="0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118624"/>
                  </a:ext>
                </a:extLst>
              </a:tr>
              <a:tr h="270741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j’aime beaucoup sa musique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really</a:t>
                      </a: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like </a:t>
                      </a: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his</a:t>
                      </a: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her</a:t>
                      </a: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music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j’aime ses chansons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like </a:t>
                      </a: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his</a:t>
                      </a: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her</a:t>
                      </a:r>
                      <a:r>
                        <a:rPr kumimoji="0" lang="fr-FR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songs</a:t>
                      </a:r>
                      <a:endParaRPr lang="en-GB" sz="100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1000" b="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rgbClr val="002060"/>
                          </a:solidFill>
                        </a:rPr>
                        <a:t>ç</a:t>
                      </a:r>
                      <a:r>
                        <a:rPr lang="fr-FR" sz="1000" b="1" dirty="0">
                          <a:solidFill>
                            <a:srgbClr val="002060"/>
                          </a:solidFill>
                        </a:rPr>
                        <a:t>a me donne envie de danser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1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kumimoji="0" lang="fr-FR" sz="10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000" b="0" i="1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makes</a:t>
                      </a:r>
                      <a:r>
                        <a:rPr kumimoji="0" lang="fr-FR" sz="10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me </a:t>
                      </a:r>
                      <a:r>
                        <a:rPr kumimoji="0" lang="fr-FR" sz="1000" b="0" i="1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want</a:t>
                      </a:r>
                      <a:r>
                        <a:rPr kumimoji="0" lang="fr-FR" sz="10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dance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rgbClr val="002060"/>
                          </a:solidFill>
                        </a:rPr>
                        <a:t>ç</a:t>
                      </a:r>
                      <a:r>
                        <a:rPr lang="fr-FR" sz="1000" b="1" dirty="0">
                          <a:solidFill>
                            <a:srgbClr val="002060"/>
                          </a:solidFill>
                        </a:rPr>
                        <a:t>a me donne envie de chanter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1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kumimoji="0" lang="fr-FR" sz="10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000" b="0" i="1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makes</a:t>
                      </a:r>
                      <a:r>
                        <a:rPr kumimoji="0" lang="fr-FR" sz="10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me </a:t>
                      </a:r>
                      <a:r>
                        <a:rPr kumimoji="0" lang="fr-FR" sz="1000" b="0" i="1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want</a:t>
                      </a:r>
                      <a:r>
                        <a:rPr kumimoji="0" lang="fr-FR" sz="10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kumimoji="0" lang="fr-FR" sz="1000" b="0" i="1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sing</a:t>
                      </a:r>
                      <a:endParaRPr kumimoji="0" lang="fr-FR" sz="1000" b="0" i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rgbClr val="002060"/>
                          </a:solidFill>
                        </a:rPr>
                        <a:t>ç</a:t>
                      </a:r>
                      <a:r>
                        <a:rPr lang="fr-FR" sz="1000" b="1" dirty="0">
                          <a:solidFill>
                            <a:srgbClr val="002060"/>
                          </a:solidFill>
                        </a:rPr>
                        <a:t>a me donne envie de pleurer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1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kumimoji="0" lang="fr-FR" sz="10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000" b="0" i="1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makes</a:t>
                      </a:r>
                      <a:r>
                        <a:rPr kumimoji="0" lang="fr-FR" sz="10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me </a:t>
                      </a:r>
                      <a:r>
                        <a:rPr kumimoji="0" lang="fr-FR" sz="1000" b="0" i="1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want</a:t>
                      </a:r>
                      <a:r>
                        <a:rPr kumimoji="0" lang="fr-FR" sz="10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kumimoji="0" lang="fr-FR" sz="1000" b="0" i="1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cry</a:t>
                      </a:r>
                      <a:endParaRPr kumimoji="0" lang="fr-FR" sz="1000" b="0" i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000" b="1" dirty="0">
                          <a:solidFill>
                            <a:srgbClr val="002060"/>
                          </a:solidFill>
                        </a:rPr>
                        <a:t>ç</a:t>
                      </a:r>
                      <a:r>
                        <a:rPr lang="fr-FR" sz="1000" b="1" dirty="0">
                          <a:solidFill>
                            <a:srgbClr val="002060"/>
                          </a:solidFill>
                        </a:rPr>
                        <a:t>a me rend joyeux/</a:t>
                      </a:r>
                      <a:r>
                        <a:rPr lang="fr-FR" sz="1000" b="1" dirty="0">
                          <a:solidFill>
                            <a:srgbClr val="FF0000"/>
                          </a:solidFill>
                        </a:rPr>
                        <a:t>joyeuse</a:t>
                      </a:r>
                      <a:endParaRPr lang="fr-FR" sz="1000" b="1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1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kumimoji="0" lang="fr-FR" sz="10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000" b="0" i="1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makes</a:t>
                      </a:r>
                      <a:r>
                        <a:rPr kumimoji="0" lang="fr-FR" sz="10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me happy</a:t>
                      </a:r>
                    </a:p>
                    <a:p>
                      <a:r>
                        <a:rPr lang="en-GB" sz="1000" b="1" dirty="0">
                          <a:solidFill>
                            <a:srgbClr val="002060"/>
                          </a:solidFill>
                        </a:rPr>
                        <a:t>ç</a:t>
                      </a:r>
                      <a:r>
                        <a:rPr lang="fr-FR" sz="1000" b="1" dirty="0">
                          <a:solidFill>
                            <a:srgbClr val="002060"/>
                          </a:solidFill>
                        </a:rPr>
                        <a:t>a me détend</a:t>
                      </a:r>
                    </a:p>
                    <a:p>
                      <a:r>
                        <a:rPr kumimoji="0" lang="fr-FR" sz="1000" b="0" i="1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kumimoji="0" lang="fr-FR" sz="10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relaxes me</a:t>
                      </a:r>
                    </a:p>
                    <a:p>
                      <a:r>
                        <a:rPr lang="en-GB" sz="1000" b="1" dirty="0">
                          <a:solidFill>
                            <a:srgbClr val="002060"/>
                          </a:solidFill>
                        </a:rPr>
                        <a:t>ç</a:t>
                      </a:r>
                      <a:r>
                        <a:rPr lang="fr-FR" sz="1000" b="1" dirty="0">
                          <a:solidFill>
                            <a:srgbClr val="002060"/>
                          </a:solidFill>
                        </a:rPr>
                        <a:t>a me mets de bonne humeur</a:t>
                      </a:r>
                    </a:p>
                    <a:p>
                      <a:r>
                        <a:rPr kumimoji="0" lang="fr-FR" sz="1000" b="0" i="1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kumimoji="0" lang="fr-FR" sz="10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000" b="0" i="1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puts</a:t>
                      </a:r>
                      <a:r>
                        <a:rPr kumimoji="0" lang="fr-FR" sz="10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me in a good </a:t>
                      </a:r>
                      <a:r>
                        <a:rPr kumimoji="0" lang="fr-FR" sz="1000" b="0" i="1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mood</a:t>
                      </a:r>
                      <a:endParaRPr lang="fr-FR" sz="10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619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975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DA2BE5-C61E-486E-905D-B215F4D58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58" y="1343259"/>
            <a:ext cx="4286250" cy="3324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329C3C-D194-4CDB-9742-B108C450F20F}"/>
              </a:ext>
            </a:extLst>
          </p:cNvPr>
          <p:cNvSpPr txBox="1"/>
          <p:nvPr/>
        </p:nvSpPr>
        <p:spPr>
          <a:xfrm>
            <a:off x="494058" y="492447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https://www.flippity.net/fc.php?k=1vf0BMuhf_eiFxdsNHoJYhsRtv-zR7xbwfMF2MwkYSDU</a:t>
            </a:r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8E0EBC-DBE1-4125-A160-B2023DF12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116" y="400435"/>
            <a:ext cx="6554525" cy="18856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484BCE-2F50-4150-B69C-5A28F38CD967}"/>
              </a:ext>
            </a:extLst>
          </p:cNvPr>
          <p:cNvSpPr txBox="1"/>
          <p:nvPr/>
        </p:nvSpPr>
        <p:spPr>
          <a:xfrm>
            <a:off x="3543300" y="3105835"/>
            <a:ext cx="7086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https://www.flippity.net/ra.php?k=1m9QO2MT57BAH3uF4TRJqtWBGx3fHgKm4_pgYAjO8H14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024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341226"/>
              </p:ext>
            </p:extLst>
          </p:nvPr>
        </p:nvGraphicFramePr>
        <p:xfrm>
          <a:off x="0" y="13"/>
          <a:ext cx="12213565" cy="68579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85106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1963972">
                  <a:extLst>
                    <a:ext uri="{9D8B030D-6E8A-4147-A177-3AD203B41FA5}">
                      <a16:colId xmlns:a16="http://schemas.microsoft.com/office/drawing/2014/main" val="2465720521"/>
                    </a:ext>
                  </a:extLst>
                </a:gridCol>
                <a:gridCol w="450385">
                  <a:extLst>
                    <a:ext uri="{9D8B030D-6E8A-4147-A177-3AD203B41FA5}">
                      <a16:colId xmlns:a16="http://schemas.microsoft.com/office/drawing/2014/main" val="1410783839"/>
                    </a:ext>
                  </a:extLst>
                </a:gridCol>
                <a:gridCol w="2841455">
                  <a:extLst>
                    <a:ext uri="{9D8B030D-6E8A-4147-A177-3AD203B41FA5}">
                      <a16:colId xmlns:a16="http://schemas.microsoft.com/office/drawing/2014/main" val="3883173386"/>
                    </a:ext>
                  </a:extLst>
                </a:gridCol>
                <a:gridCol w="1064339">
                  <a:extLst>
                    <a:ext uri="{9D8B030D-6E8A-4147-A177-3AD203B41FA5}">
                      <a16:colId xmlns:a16="http://schemas.microsoft.com/office/drawing/2014/main" val="35426398"/>
                    </a:ext>
                  </a:extLst>
                </a:gridCol>
                <a:gridCol w="888274">
                  <a:extLst>
                    <a:ext uri="{9D8B030D-6E8A-4147-A177-3AD203B41FA5}">
                      <a16:colId xmlns:a16="http://schemas.microsoft.com/office/drawing/2014/main" val="2712074981"/>
                    </a:ext>
                  </a:extLst>
                </a:gridCol>
                <a:gridCol w="1920034">
                  <a:extLst>
                    <a:ext uri="{9D8B030D-6E8A-4147-A177-3AD203B41FA5}">
                      <a16:colId xmlns:a16="http://schemas.microsoft.com/office/drawing/2014/main" val="2837849106"/>
                    </a:ext>
                  </a:extLst>
                </a:gridCol>
              </a:tblGrid>
              <a:tr h="391886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>
                          <a:solidFill>
                            <a:schemeClr val="bg1"/>
                          </a:solidFill>
                          <a:latin typeface="+mn-lt"/>
                        </a:rPr>
                        <a:t>M2-8  Qu’est-ce que tu as-fait pour ton dernier anniversaire</a:t>
                      </a:r>
                      <a:r>
                        <a:rPr lang="fr-FR" sz="18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?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did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do for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your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last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birthday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?</a:t>
                      </a:r>
                      <a:endParaRPr lang="fr-FR" sz="16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fr-FR" sz="1400" b="0" i="1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i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i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i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i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i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471661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Pour mon dernier anniversaire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last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birthday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Hier pour mon anniversaire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Yesterday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birthday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semaine dernière pour mon anniversaire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Last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week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birthday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mois dernier pour mon anniversaire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Last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birthday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b="0" i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j’ai</a:t>
                      </a:r>
                      <a:r>
                        <a:rPr lang="en-GB" sz="12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fait une fête chez </a:t>
                      </a:r>
                      <a:r>
                        <a:rPr lang="en-GB" sz="1200" b="1" i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moi</a:t>
                      </a:r>
                      <a:endParaRPr lang="en-GB" sz="1200" b="1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GB" sz="1200" b="0" i="1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haa</a:t>
                      </a:r>
                      <a:r>
                        <a:rPr lang="en-GB" sz="1200" b="0" i="1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party at home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j’ai</a:t>
                      </a:r>
                      <a:r>
                        <a:rPr lang="en-GB" sz="12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fait une soirée pyjama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had a sleepover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j’ai</a:t>
                      </a:r>
                      <a:r>
                        <a:rPr lang="en-GB" sz="12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i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invité</a:t>
                      </a:r>
                      <a:r>
                        <a:rPr lang="en-GB" sz="12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mes </a:t>
                      </a:r>
                      <a:r>
                        <a:rPr lang="en-GB" sz="1200" b="1" i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copains</a:t>
                      </a:r>
                      <a:endParaRPr lang="en-GB" sz="1200" b="1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invited</a:t>
                      </a:r>
                      <a:r>
                        <a:rPr lang="en-GB" sz="1200" b="0" i="1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my friends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j’ai</a:t>
                      </a:r>
                      <a:r>
                        <a:rPr lang="en-GB" sz="12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i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invité</a:t>
                      </a:r>
                      <a:r>
                        <a:rPr lang="en-GB" sz="12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mes </a:t>
                      </a:r>
                      <a:r>
                        <a:rPr lang="en-GB" sz="1200" b="1" i="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copines</a:t>
                      </a:r>
                      <a:endParaRPr lang="en-GB" sz="1200" b="1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invited my friends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j’ai</a:t>
                      </a:r>
                      <a:r>
                        <a:rPr lang="en-GB" sz="12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i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invité</a:t>
                      </a:r>
                      <a:r>
                        <a:rPr lang="en-GB" sz="12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</a:t>
                      </a:r>
                      <a:r>
                        <a:rPr lang="en-GB" sz="1200" b="1" i="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i="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famille</a:t>
                      </a:r>
                      <a:endParaRPr lang="en-GB" sz="1200" b="1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invited my family</a:t>
                      </a:r>
                      <a:endParaRPr lang="en-GB" sz="1200" b="0" i="1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j’ai</a:t>
                      </a:r>
                      <a:r>
                        <a:rPr lang="en-GB" sz="1200" b="1" i="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fait un barbecue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had a barbecue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suis </a:t>
                      </a:r>
                      <a:r>
                        <a:rPr lang="en-GB" sz="1200" b="1" i="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allé</a:t>
                      </a:r>
                      <a:r>
                        <a:rPr lang="en-GB" sz="1200" b="1" i="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(e) au restaurant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went to the restaurant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suis </a:t>
                      </a:r>
                      <a:r>
                        <a:rPr lang="en-GB" sz="1200" b="1" i="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allé</a:t>
                      </a:r>
                      <a:r>
                        <a:rPr lang="en-GB" sz="1200" b="1" i="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chez mes grand-parents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went to </a:t>
                      </a: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grandparents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suis </a:t>
                      </a:r>
                      <a:r>
                        <a:rPr lang="en-GB" sz="1200" b="1" i="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allé</a:t>
                      </a:r>
                      <a:r>
                        <a:rPr lang="en-GB" sz="1200" b="1" i="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boum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chez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ami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went to </a:t>
                      </a: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a party at my friend’s house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suis </a:t>
                      </a:r>
                      <a:r>
                        <a:rPr lang="en-GB" sz="1200" b="1" i="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allé</a:t>
                      </a:r>
                      <a:r>
                        <a:rPr lang="en-GB" sz="1200" b="1" i="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chez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moi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went to </a:t>
                      </a: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my house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suis </a:t>
                      </a:r>
                      <a:r>
                        <a:rPr lang="en-GB" sz="1200" b="1" i="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allé</a:t>
                      </a:r>
                      <a:r>
                        <a:rPr lang="en-GB" sz="1200" b="1" i="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cinéma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went </a:t>
                      </a: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the cinema</a:t>
                      </a:r>
                      <a:endParaRPr lang="en-GB" sz="1200" b="0" i="1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</a:t>
                      </a:r>
                      <a:endParaRPr lang="fr-FR" sz="12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dansé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danced</a:t>
                      </a:r>
                      <a:endParaRPr lang="en-GB" sz="1200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mangé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gâteau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d’anniversaire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ate</a:t>
                      </a:r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birthday cake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mangé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grand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repas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ate</a:t>
                      </a:r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big meal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joué</a:t>
                      </a:r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guitare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played the guitar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joué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des jeux de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société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played a board</a:t>
                      </a:r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game</a:t>
                      </a:r>
                      <a:endParaRPr lang="en-GB" sz="1200" b="1" i="0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</a:t>
                      </a:r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joué</a:t>
                      </a:r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des jeux </a:t>
                      </a:r>
                      <a:r>
                        <a:rPr lang="en-GB" sz="12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vidéos</a:t>
                      </a:r>
                      <a:endParaRPr lang="en-GB" sz="1200" b="1" i="0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played video games</a:t>
                      </a: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joué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 foot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played </a:t>
                      </a:r>
                      <a:r>
                        <a:rPr lang="en-GB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footbal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suis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allé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(e) au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cinéma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went to the cinema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regardé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film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watched a film</a:t>
                      </a:r>
                      <a:endParaRPr lang="en-GB" sz="1200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bien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rigolé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had a good laugh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reçu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beaucoup de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cadeaux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received a lot of presents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reçu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cartes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received cards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préparé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plats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prepared the food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pris des photos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took photos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porté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vêtements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spéciaux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wore special clothes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c’était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it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was</a:t>
                      </a:r>
                      <a:endParaRPr lang="fr-FR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ce n’était pas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it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wasn’t</a:t>
                      </a:r>
                      <a:endParaRPr lang="fr-FR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baseline="0" noProof="0" dirty="0">
                          <a:solidFill>
                            <a:srgbClr val="002060"/>
                          </a:solidFill>
                        </a:rPr>
                        <a:t>assez </a:t>
                      </a:r>
                    </a:p>
                    <a:p>
                      <a:r>
                        <a:rPr lang="fr-FR" sz="1200" b="0" i="1" baseline="0" noProof="0" dirty="0" err="1">
                          <a:solidFill>
                            <a:srgbClr val="00B0F0"/>
                          </a:solidFill>
                        </a:rPr>
                        <a:t>quite</a:t>
                      </a:r>
                      <a:endParaRPr lang="fr-FR" sz="1200" b="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endParaRPr lang="fr-FR" sz="1200" b="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fr-FR" sz="1200" b="1" baseline="0" noProof="0" dirty="0">
                          <a:solidFill>
                            <a:srgbClr val="002060"/>
                          </a:solidFill>
                        </a:rPr>
                        <a:t>très </a:t>
                      </a:r>
                      <a:br>
                        <a:rPr lang="fr-FR" sz="1200" b="1" baseline="0" noProof="0" dirty="0">
                          <a:solidFill>
                            <a:srgbClr val="002060"/>
                          </a:solidFill>
                        </a:rPr>
                      </a:br>
                      <a:r>
                        <a:rPr lang="fr-FR" sz="1200" b="0" i="1" baseline="0" noProof="0" dirty="0" err="1">
                          <a:solidFill>
                            <a:srgbClr val="00B0F0"/>
                          </a:solidFill>
                        </a:rPr>
                        <a:t>very</a:t>
                      </a:r>
                      <a:endParaRPr lang="fr-FR" sz="1200" b="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endParaRPr lang="fr-FR" sz="1200" b="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fr-FR" sz="1200" b="1" baseline="0" noProof="0" dirty="0">
                          <a:solidFill>
                            <a:srgbClr val="002060"/>
                          </a:solidFill>
                        </a:rPr>
                        <a:t>plutôt</a:t>
                      </a:r>
                      <a:br>
                        <a:rPr lang="fr-FR" sz="1200" b="1" baseline="0" noProof="0" dirty="0">
                          <a:solidFill>
                            <a:srgbClr val="002060"/>
                          </a:solidFill>
                        </a:rPr>
                      </a:br>
                      <a:r>
                        <a:rPr lang="fr-FR" sz="1200" b="0" i="1" baseline="0" noProof="0" dirty="0" err="1">
                          <a:solidFill>
                            <a:srgbClr val="00B0F0"/>
                          </a:solidFill>
                        </a:rPr>
                        <a:t>rather</a:t>
                      </a:r>
                      <a:endParaRPr lang="fr-FR" sz="1200" b="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endParaRPr lang="fr-FR" sz="1200" b="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fr-FR" sz="1200" b="1" noProof="0" dirty="0">
                          <a:solidFill>
                            <a:srgbClr val="002060"/>
                          </a:solidFill>
                        </a:rPr>
                        <a:t>vraiment </a:t>
                      </a:r>
                    </a:p>
                    <a:p>
                      <a:r>
                        <a:rPr lang="fr-FR" sz="1200" b="0" i="1" noProof="0" dirty="0" err="1">
                          <a:solidFill>
                            <a:srgbClr val="00B0F0"/>
                          </a:solidFill>
                        </a:rPr>
                        <a:t>really</a:t>
                      </a:r>
                      <a:r>
                        <a:rPr lang="fr-FR" sz="1200" b="0" i="1" noProof="0" dirty="0">
                          <a:solidFill>
                            <a:srgbClr val="00B0F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1" kern="12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chouette.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sympa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12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divertissant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entertaining.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agréable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pleasant.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amusant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funny.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inoubliable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200" b="0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unforgettable.</a:t>
                      </a:r>
                    </a:p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13576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mieux que l’année d’avant.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better than the previous year. </a:t>
                      </a:r>
                    </a:p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816007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83464"/>
            <a:ext cx="3077155" cy="217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23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31CF9-88DC-4D77-9654-54E8E26A7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B7E2C-7912-4A2E-B980-53E817F29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750ECD-D9C3-4BDB-9ACD-A1A6D77E1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10" y="870902"/>
            <a:ext cx="4000500" cy="2352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08CF79-0A7B-4DB7-981B-B98E9F1F583B}"/>
              </a:ext>
            </a:extLst>
          </p:cNvPr>
          <p:cNvSpPr txBox="1"/>
          <p:nvPr/>
        </p:nvSpPr>
        <p:spPr>
          <a:xfrm>
            <a:off x="670560" y="372935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https://www.flippity.net/fc.php?k=1_UzkubJWv7DE_xw2qhv91b2JTBrdHkD0IU7AHqdYO4o</a:t>
            </a:r>
            <a:endParaRPr lang="en-GB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054C89-FF65-4B04-851F-F0CB0621B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080" y="703991"/>
            <a:ext cx="6400800" cy="21083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0FE96B-5056-48A8-8D21-16258730F3E2}"/>
              </a:ext>
            </a:extLst>
          </p:cNvPr>
          <p:cNvSpPr txBox="1"/>
          <p:nvPr/>
        </p:nvSpPr>
        <p:spPr>
          <a:xfrm>
            <a:off x="5257800" y="285643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https://www.flippity.net/ra.php?k=1ro_xymhhGgAnQfp6_Z37QMjz7Pku5a52lqcJ-QNl3bc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1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9231"/>
              </p:ext>
            </p:extLst>
          </p:nvPr>
        </p:nvGraphicFramePr>
        <p:xfrm>
          <a:off x="0" y="0"/>
          <a:ext cx="12192000" cy="6874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0890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226416">
                  <a:extLst>
                    <a:ext uri="{9D8B030D-6E8A-4147-A177-3AD203B41FA5}">
                      <a16:colId xmlns:a16="http://schemas.microsoft.com/office/drawing/2014/main" val="3977664691"/>
                    </a:ext>
                  </a:extLst>
                </a:gridCol>
                <a:gridCol w="1165063">
                  <a:extLst>
                    <a:ext uri="{9D8B030D-6E8A-4147-A177-3AD203B41FA5}">
                      <a16:colId xmlns:a16="http://schemas.microsoft.com/office/drawing/2014/main" val="2005226397"/>
                    </a:ext>
                  </a:extLst>
                </a:gridCol>
                <a:gridCol w="950783">
                  <a:extLst>
                    <a:ext uri="{9D8B030D-6E8A-4147-A177-3AD203B41FA5}">
                      <a16:colId xmlns:a16="http://schemas.microsoft.com/office/drawing/2014/main" val="2863148427"/>
                    </a:ext>
                  </a:extLst>
                </a:gridCol>
                <a:gridCol w="273718">
                  <a:extLst>
                    <a:ext uri="{9D8B030D-6E8A-4147-A177-3AD203B41FA5}">
                      <a16:colId xmlns:a16="http://schemas.microsoft.com/office/drawing/2014/main" val="1329723238"/>
                    </a:ext>
                  </a:extLst>
                </a:gridCol>
                <a:gridCol w="796813">
                  <a:extLst>
                    <a:ext uri="{9D8B030D-6E8A-4147-A177-3AD203B41FA5}">
                      <a16:colId xmlns:a16="http://schemas.microsoft.com/office/drawing/2014/main" val="2777517501"/>
                    </a:ext>
                  </a:extLst>
                </a:gridCol>
                <a:gridCol w="976327">
                  <a:extLst>
                    <a:ext uri="{9D8B030D-6E8A-4147-A177-3AD203B41FA5}">
                      <a16:colId xmlns:a16="http://schemas.microsoft.com/office/drawing/2014/main" val="3851355471"/>
                    </a:ext>
                  </a:extLst>
                </a:gridCol>
                <a:gridCol w="928252">
                  <a:extLst>
                    <a:ext uri="{9D8B030D-6E8A-4147-A177-3AD203B41FA5}">
                      <a16:colId xmlns:a16="http://schemas.microsoft.com/office/drawing/2014/main" val="502785003"/>
                    </a:ext>
                  </a:extLst>
                </a:gridCol>
                <a:gridCol w="272395">
                  <a:extLst>
                    <a:ext uri="{9D8B030D-6E8A-4147-A177-3AD203B41FA5}">
                      <a16:colId xmlns:a16="http://schemas.microsoft.com/office/drawing/2014/main" val="2744433730"/>
                    </a:ext>
                  </a:extLst>
                </a:gridCol>
                <a:gridCol w="679895">
                  <a:extLst>
                    <a:ext uri="{9D8B030D-6E8A-4147-A177-3AD203B41FA5}">
                      <a16:colId xmlns:a16="http://schemas.microsoft.com/office/drawing/2014/main" val="673622860"/>
                    </a:ext>
                  </a:extLst>
                </a:gridCol>
                <a:gridCol w="394624">
                  <a:extLst>
                    <a:ext uri="{9D8B030D-6E8A-4147-A177-3AD203B41FA5}">
                      <a16:colId xmlns:a16="http://schemas.microsoft.com/office/drawing/2014/main" val="2811404624"/>
                    </a:ext>
                  </a:extLst>
                </a:gridCol>
                <a:gridCol w="229495">
                  <a:extLst>
                    <a:ext uri="{9D8B030D-6E8A-4147-A177-3AD203B41FA5}">
                      <a16:colId xmlns:a16="http://schemas.microsoft.com/office/drawing/2014/main" val="418127731"/>
                    </a:ext>
                  </a:extLst>
                </a:gridCol>
                <a:gridCol w="1647666">
                  <a:extLst>
                    <a:ext uri="{9D8B030D-6E8A-4147-A177-3AD203B41FA5}">
                      <a16:colId xmlns:a16="http://schemas.microsoft.com/office/drawing/2014/main" val="1728142588"/>
                    </a:ext>
                  </a:extLst>
                </a:gridCol>
                <a:gridCol w="259374">
                  <a:extLst>
                    <a:ext uri="{9D8B030D-6E8A-4147-A177-3AD203B41FA5}">
                      <a16:colId xmlns:a16="http://schemas.microsoft.com/office/drawing/2014/main" val="1476697491"/>
                    </a:ext>
                  </a:extLst>
                </a:gridCol>
                <a:gridCol w="1094339">
                  <a:extLst>
                    <a:ext uri="{9D8B030D-6E8A-4147-A177-3AD203B41FA5}">
                      <a16:colId xmlns:a16="http://schemas.microsoft.com/office/drawing/2014/main" val="3275295775"/>
                    </a:ext>
                  </a:extLst>
                </a:gridCol>
                <a:gridCol w="1135950">
                  <a:extLst>
                    <a:ext uri="{9D8B030D-6E8A-4147-A177-3AD203B41FA5}">
                      <a16:colId xmlns:a16="http://schemas.microsoft.com/office/drawing/2014/main" val="2584072703"/>
                    </a:ext>
                  </a:extLst>
                </a:gridCol>
              </a:tblGrid>
              <a:tr h="360947">
                <a:tc gridSpan="1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>
                          <a:solidFill>
                            <a:schemeClr val="bg1"/>
                          </a:solidFill>
                          <a:latin typeface="+mn-lt"/>
                        </a:rPr>
                        <a:t>M2-1  Qu’est-ce qui fait ton identité</a:t>
                      </a:r>
                      <a:r>
                        <a:rPr lang="fr-FR" sz="18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? </a:t>
                      </a:r>
                      <a:r>
                        <a:rPr lang="fr-FR" sz="1600" b="1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makes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your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identity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? </a:t>
                      </a:r>
                      <a:endParaRPr lang="fr-FR" sz="16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270711"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fr-FR" sz="1200" b="0" i="1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9">
                  <a:txBody>
                    <a:bodyPr/>
                    <a:lstStyle/>
                    <a:p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                                                                            6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3699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 qui fait mon identité c’est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makes my identity is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mes amis.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 friends.</a:t>
                      </a:r>
                      <a:endParaRPr kumimoji="0" lang="fr-FR" sz="11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 langue.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 language.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personnalité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 personality.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 religion.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 religion.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famille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 family.</a:t>
                      </a: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mes amis.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 friends.</a:t>
                      </a:r>
                      <a:endParaRPr kumimoji="0" lang="fr-FR" sz="11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 langue.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 language.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personnalité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 personality.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 religion.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 religion.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famille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 family.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dirais 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would say that</a:t>
                      </a:r>
                      <a:endParaRPr lang="fr-FR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pense 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think that</a:t>
                      </a:r>
                      <a:endParaRPr lang="fr-FR" sz="11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mon avis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my opinion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Selon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moi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According to me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suis </a:t>
                      </a:r>
                      <a:endParaRPr lang="en-GB" sz="1100" b="1" i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suis </a:t>
                      </a:r>
                      <a:endParaRPr lang="en-GB" sz="1100" b="1" i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assez</a:t>
                      </a:r>
                      <a:endParaRPr lang="en-GB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très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vraiment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really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plutôt</a:t>
                      </a:r>
                      <a:endParaRPr lang="en-GB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rather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agaçant</a:t>
                      </a:r>
                      <a:r>
                        <a:rPr lang="en-GB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annoying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aimable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likeable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amusant</a:t>
                      </a:r>
                      <a:r>
                        <a:rPr lang="en-GB" sz="11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amusing/funny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arrogant</a:t>
                      </a:r>
                      <a:r>
                        <a:rPr lang="en-GB" sz="11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arrogant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bavard</a:t>
                      </a:r>
                      <a:r>
                        <a:rPr lang="en-GB" sz="11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talkative/chatty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charmant</a:t>
                      </a:r>
                      <a:r>
                        <a:rPr lang="en-GB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charming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drôle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funny</a:t>
                      </a: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égoïste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selfish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fidèle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loyal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</a:t>
                      </a:r>
                      <a:r>
                        <a:rPr lang="en-GB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</a:t>
                      </a: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sympa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nice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têtu</a:t>
                      </a:r>
                      <a:r>
                        <a:rPr lang="en-GB" sz="11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1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stubborn/pig-headed</a:t>
                      </a: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triste 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généreux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en-GB" sz="11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euse</a:t>
                      </a:r>
                      <a:r>
                        <a:rPr lang="en-GB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generous</a:t>
                      </a: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gentil</a:t>
                      </a:r>
                      <a:r>
                        <a:rPr lang="en-GB" sz="11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</a:t>
                      </a:r>
                      <a:r>
                        <a:rPr lang="en-GB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kind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impatient</a:t>
                      </a:r>
                      <a:r>
                        <a:rPr lang="en-GB" sz="11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impatient	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travailleur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en-GB" sz="1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euse</a:t>
                      </a:r>
                      <a:endParaRPr lang="en-GB" sz="12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hard-working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jaloux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GB" sz="1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ouse</a:t>
                      </a:r>
                      <a:r>
                        <a:rPr lang="en-GB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jealous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paresseux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en-GB" sz="1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euse</a:t>
                      </a:r>
                      <a:r>
                        <a:rPr lang="en-GB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lazy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bonne humeur </a:t>
                      </a:r>
                    </a:p>
                    <a:p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a good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mood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compréhensif/-</a:t>
                      </a:r>
                      <a:r>
                        <a:rPr lang="fr-FR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ive </a:t>
                      </a:r>
                    </a:p>
                    <a:p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understanding</a:t>
                      </a: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équilibré</a:t>
                      </a:r>
                      <a:r>
                        <a:rPr lang="fr-FR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balanced/level-headed</a:t>
                      </a:r>
                      <a:endParaRPr lang="fr-FR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indépendant</a:t>
                      </a:r>
                      <a:r>
                        <a:rPr lang="fr-FR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independent</a:t>
                      </a:r>
                      <a:endParaRPr lang="fr-FR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sûr</a:t>
                      </a:r>
                      <a:r>
                        <a:rPr lang="fr-FR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lui/</a:t>
                      </a:r>
                      <a:r>
                        <a:rPr lang="fr-FR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d’elle</a:t>
                      </a:r>
                      <a:endParaRPr lang="fr-FR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self-confident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énergique/plein</a:t>
                      </a:r>
                      <a:r>
                        <a:rPr lang="fr-FR" sz="12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d’énergie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energetic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travailleur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en-GB" sz="11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euse</a:t>
                      </a:r>
                      <a:endParaRPr lang="en-GB" sz="11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hard-working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jaloux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GB" sz="11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ouse</a:t>
                      </a:r>
                      <a:r>
                        <a:rPr lang="en-GB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jealous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paresseux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en-GB" sz="11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euse</a:t>
                      </a:r>
                      <a:r>
                        <a:rPr lang="en-GB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lazy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bonne humeur </a:t>
                      </a:r>
                    </a:p>
                    <a:p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a good </a:t>
                      </a:r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mood</a:t>
                      </a:r>
                      <a:endParaRPr lang="fr-FR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compréhensif/-</a:t>
                      </a:r>
                      <a:r>
                        <a:rPr lang="fr-FR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ive </a:t>
                      </a:r>
                    </a:p>
                    <a:p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understanding</a:t>
                      </a: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équilibré</a:t>
                      </a:r>
                      <a:r>
                        <a:rPr lang="fr-FR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balanced/level-headed</a:t>
                      </a:r>
                      <a:endParaRPr lang="fr-FR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indépendant</a:t>
                      </a:r>
                      <a:r>
                        <a:rPr lang="fr-FR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independent</a:t>
                      </a:r>
                      <a:endParaRPr lang="fr-FR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sûr</a:t>
                      </a:r>
                      <a:r>
                        <a:rPr lang="fr-FR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lui/</a:t>
                      </a:r>
                      <a:r>
                        <a:rPr lang="fr-FR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d’elle</a:t>
                      </a:r>
                      <a:endParaRPr lang="fr-FR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self-confident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énergique/plein</a:t>
                      </a:r>
                      <a:r>
                        <a:rPr lang="fr-FR" sz="11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d’énergie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energetic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travailleur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en-GB" sz="11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euse</a:t>
                      </a:r>
                      <a:endParaRPr lang="en-GB" sz="11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hard-working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jaloux/</a:t>
                      </a:r>
                      <a:r>
                        <a:rPr lang="en-GB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GB" sz="11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ouse</a:t>
                      </a:r>
                      <a:r>
                        <a:rPr lang="en-GB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jealous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paresseux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en-GB" sz="11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euse</a:t>
                      </a:r>
                      <a:r>
                        <a:rPr lang="en-GB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lazy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bonne humeur </a:t>
                      </a:r>
                    </a:p>
                    <a:p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a good </a:t>
                      </a:r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mood</a:t>
                      </a:r>
                      <a:endParaRPr lang="fr-FR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compréhensif/-</a:t>
                      </a:r>
                      <a:r>
                        <a:rPr lang="fr-FR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ive </a:t>
                      </a:r>
                    </a:p>
                    <a:p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understanding</a:t>
                      </a: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équilibré</a:t>
                      </a:r>
                      <a:r>
                        <a:rPr lang="fr-FR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balanced/level-headed</a:t>
                      </a:r>
                      <a:endParaRPr lang="fr-FR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indépendant</a:t>
                      </a:r>
                      <a:r>
                        <a:rPr lang="fr-FR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independent</a:t>
                      </a:r>
                      <a:endParaRPr lang="fr-FR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sûr</a:t>
                      </a:r>
                      <a:r>
                        <a:rPr lang="fr-FR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lui/</a:t>
                      </a:r>
                      <a:r>
                        <a:rPr lang="fr-FR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d’elle</a:t>
                      </a:r>
                      <a:endParaRPr lang="fr-FR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self-confident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énergique/plein</a:t>
                      </a:r>
                      <a:r>
                        <a:rPr lang="fr-FR" sz="11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d’énergie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energetic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sage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well-behaved, wise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sensible   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sensitive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sérieux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en-GB" sz="11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euse</a:t>
                      </a:r>
                      <a:r>
                        <a:rPr lang="en-GB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serious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</a:t>
                      </a:r>
                      <a:r>
                        <a:rPr lang="en-GB" sz="11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polite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honnête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honest</a:t>
                      </a:r>
                      <a:endParaRPr lang="fr-FR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modeste 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modest</a:t>
                      </a: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méchant</a:t>
                      </a:r>
                      <a:r>
                        <a:rPr lang="en-GB" sz="11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nasty/mean</a:t>
                      </a:r>
                      <a:endParaRPr lang="fr-FR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</a:t>
                      </a:r>
                      <a:r>
                        <a:rPr lang="fr-FR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fr-FR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</a:t>
                      </a: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adorable</a:t>
                      </a: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adorable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débrouillard</a:t>
                      </a:r>
                      <a:r>
                        <a:rPr lang="fr-FR" sz="11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fr-FR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resourceful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dynamique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lively</a:t>
                      </a:r>
                    </a:p>
                    <a:p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extraverti</a:t>
                      </a:r>
                      <a:r>
                        <a:rPr lang="fr-FR" sz="11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fr-FR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outgoing</a:t>
                      </a:r>
                    </a:p>
                    <a:p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fragile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fragile</a:t>
                      </a:r>
                    </a:p>
                    <a:p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270711">
                <a:tc gridSpan="1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 DETAIL</a:t>
                      </a:r>
                      <a:endParaRPr lang="en-GB" sz="1200" b="0" i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893489"/>
                  </a:ext>
                </a:extLst>
              </a:tr>
              <a:tr h="360947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i="1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20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   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12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i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582985"/>
                  </a:ext>
                </a:extLst>
              </a:tr>
              <a:tr h="189497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contre</a:t>
                      </a:r>
                      <a:endParaRPr lang="en-GB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the other</a:t>
                      </a:r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hand</a:t>
                      </a: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mes copains pensent 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 friends think that</a:t>
                      </a:r>
                      <a:endParaRPr kumimoji="0" lang="fr-FR" sz="11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mes parents pensent 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 parents think that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 frère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pense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 brother thinks that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soeur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pense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 sister thinks that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les gens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disent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people say that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7030A0"/>
                          </a:solidFill>
                        </a:rPr>
                        <a:t>Repeat 2, 3 </a:t>
                      </a:r>
                    </a:p>
                    <a:p>
                      <a:r>
                        <a:rPr lang="en-GB" sz="1100" b="1" dirty="0">
                          <a:solidFill>
                            <a:srgbClr val="7030A0"/>
                          </a:solidFill>
                        </a:rPr>
                        <a:t>and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2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suis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d’accord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avec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I agree with</a:t>
                      </a:r>
                    </a:p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Je ne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suis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pas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d’accord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avec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I disagree with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eux.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them.</a:t>
                      </a:r>
                    </a:p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lui.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him.</a:t>
                      </a:r>
                    </a:p>
                    <a:p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elle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her.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200" b="0" i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meilleure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qualité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est</a:t>
                      </a:r>
                      <a:endParaRPr lang="en-GB" sz="11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best quality is</a:t>
                      </a:r>
                    </a:p>
                    <a:p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le sens de l’humour.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a </a:t>
                      </a:r>
                      <a:r>
                        <a:rPr lang="fr-FR" sz="1100" b="0" i="1" dirty="0" err="1">
                          <a:solidFill>
                            <a:srgbClr val="00B0F0"/>
                          </a:solidFill>
                        </a:rPr>
                        <a:t>sense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 of humour.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la générosité.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err="1">
                          <a:solidFill>
                            <a:srgbClr val="00B0F0"/>
                          </a:solidFill>
                        </a:rPr>
                        <a:t>generosity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la gentillesse.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err="1">
                          <a:solidFill>
                            <a:srgbClr val="00B0F0"/>
                          </a:solidFill>
                        </a:rPr>
                        <a:t>kindness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le courage.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courage.</a:t>
                      </a:r>
                      <a:endParaRPr lang="fr-FR" sz="1100" b="1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le respect.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respect.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725719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624" y="5407070"/>
            <a:ext cx="1180418" cy="145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66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136982"/>
              </p:ext>
            </p:extLst>
          </p:nvPr>
        </p:nvGraphicFramePr>
        <p:xfrm>
          <a:off x="0" y="13"/>
          <a:ext cx="12213565" cy="68579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9063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770708">
                  <a:extLst>
                    <a:ext uri="{9D8B030D-6E8A-4147-A177-3AD203B41FA5}">
                      <a16:colId xmlns:a16="http://schemas.microsoft.com/office/drawing/2014/main" val="3305355157"/>
                    </a:ext>
                  </a:extLst>
                </a:gridCol>
                <a:gridCol w="1802675">
                  <a:extLst>
                    <a:ext uri="{9D8B030D-6E8A-4147-A177-3AD203B41FA5}">
                      <a16:colId xmlns:a16="http://schemas.microsoft.com/office/drawing/2014/main" val="2465720521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1410783839"/>
                    </a:ext>
                  </a:extLst>
                </a:gridCol>
                <a:gridCol w="2364377">
                  <a:extLst>
                    <a:ext uri="{9D8B030D-6E8A-4147-A177-3AD203B41FA5}">
                      <a16:colId xmlns:a16="http://schemas.microsoft.com/office/drawing/2014/main" val="3883173386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35426398"/>
                    </a:ext>
                  </a:extLst>
                </a:gridCol>
                <a:gridCol w="888274">
                  <a:extLst>
                    <a:ext uri="{9D8B030D-6E8A-4147-A177-3AD203B41FA5}">
                      <a16:colId xmlns:a16="http://schemas.microsoft.com/office/drawing/2014/main" val="2712074981"/>
                    </a:ext>
                  </a:extLst>
                </a:gridCol>
                <a:gridCol w="1920034">
                  <a:extLst>
                    <a:ext uri="{9D8B030D-6E8A-4147-A177-3AD203B41FA5}">
                      <a16:colId xmlns:a16="http://schemas.microsoft.com/office/drawing/2014/main" val="2837849106"/>
                    </a:ext>
                  </a:extLst>
                </a:gridCol>
              </a:tblGrid>
              <a:tr h="391886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>
                          <a:solidFill>
                            <a:schemeClr val="bg1"/>
                          </a:solidFill>
                          <a:latin typeface="+mn-lt"/>
                        </a:rPr>
                        <a:t>M2-9  Comment voudrais-tu fêter ton anniversaire l’année prochaine</a:t>
                      </a:r>
                      <a:r>
                        <a:rPr lang="fr-FR" sz="18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? 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How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would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like to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celebrate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your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birthday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next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year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?</a:t>
                      </a:r>
                      <a:endParaRPr lang="fr-FR" sz="16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fr-FR" sz="1400" b="0" i="1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i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i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i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i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i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i="1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471661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Pour mon prochain anniversaire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my next birthday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 vais</a:t>
                      </a:r>
                    </a:p>
                    <a:p>
                      <a:r>
                        <a:rPr lang="fr-FR" sz="1200" b="0" i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going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to </a:t>
                      </a:r>
                      <a:endParaRPr kumimoji="0" lang="en-GB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faire une fête chez </a:t>
                      </a:r>
                      <a:r>
                        <a:rPr lang="en-GB" sz="1200" b="1" i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moi</a:t>
                      </a:r>
                      <a:endParaRPr lang="en-GB" sz="1200" b="1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have a party at home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faire une soirée pyjama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have a sleepover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inviter mes </a:t>
                      </a:r>
                      <a:r>
                        <a:rPr lang="en-GB" sz="1200" b="1" i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copains</a:t>
                      </a:r>
                      <a:endParaRPr lang="en-GB" sz="1200" b="1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invite</a:t>
                      </a:r>
                      <a:r>
                        <a:rPr lang="en-GB" sz="1200" b="0" i="1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my friends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inviter</a:t>
                      </a:r>
                      <a:r>
                        <a:rPr lang="en-GB" sz="1200" b="1" i="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mes </a:t>
                      </a:r>
                      <a:r>
                        <a:rPr lang="en-GB" sz="1200" b="1" i="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copines</a:t>
                      </a:r>
                      <a:endParaRPr lang="en-GB" sz="1200" b="1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have a party at home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inviter ma</a:t>
                      </a:r>
                      <a:r>
                        <a:rPr lang="en-GB" sz="1200" b="1" i="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i="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famille</a:t>
                      </a:r>
                      <a:endParaRPr lang="en-GB" sz="1200" b="1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invite my family</a:t>
                      </a:r>
                      <a:endParaRPr lang="en-GB" sz="1200" b="0" i="1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inviter mes </a:t>
                      </a:r>
                      <a:r>
                        <a:rPr lang="en-GB" sz="1200" b="1" i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copains</a:t>
                      </a:r>
                      <a:endParaRPr lang="en-GB" sz="1200" b="1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invite</a:t>
                      </a:r>
                      <a:r>
                        <a:rPr lang="en-GB" sz="1200" b="0" i="1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my friends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faire un barbecue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have a barbecue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va</a:t>
                      </a:r>
                      <a:endParaRPr lang="fr-FR" sz="12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are going 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danser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dance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manger un gateau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d’anniversaire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eat</a:t>
                      </a:r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birthday cake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jouer</a:t>
                      </a:r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guitare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play the guitar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jouer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des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jeux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société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play a board</a:t>
                      </a:r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game</a:t>
                      </a:r>
                      <a:endParaRPr lang="en-GB" sz="1200" b="1" i="0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jouer</a:t>
                      </a:r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des </a:t>
                      </a:r>
                      <a:r>
                        <a:rPr lang="en-GB" sz="12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jeux</a:t>
                      </a:r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GB" sz="12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vidéos</a:t>
                      </a:r>
                      <a:endParaRPr lang="en-GB" sz="1200" b="1" i="0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play video games</a:t>
                      </a: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jouer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 foot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play </a:t>
                      </a:r>
                      <a:r>
                        <a:rPr lang="en-GB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footbal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aller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cinéma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 to the cinema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regarder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film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watch a film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bien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rigoler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a good laugh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jouer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guitare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play the guitar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jouer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 foot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play </a:t>
                      </a:r>
                      <a:r>
                        <a:rPr lang="en-GB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footbal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aller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cinéma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 to the cinema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ça sera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 will be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i="1" dirty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 qui sera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which will be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i="1" dirty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j’espère</a:t>
                      </a:r>
                      <a:r>
                        <a:rPr lang="en-GB" sz="12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que ça sera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hope it will be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i="1" dirty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lang="en-GB" sz="1200" b="1" i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pense</a:t>
                      </a:r>
                      <a:r>
                        <a:rPr lang="en-GB" sz="12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que</a:t>
                      </a:r>
                      <a:r>
                        <a:rPr lang="en-GB" sz="1200" b="1" i="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ça</a:t>
                      </a:r>
                      <a:r>
                        <a:rPr lang="en-GB" sz="12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sera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think it will be</a:t>
                      </a:r>
                    </a:p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baseline="0" noProof="0" dirty="0">
                          <a:solidFill>
                            <a:srgbClr val="002060"/>
                          </a:solidFill>
                        </a:rPr>
                        <a:t>assez </a:t>
                      </a:r>
                    </a:p>
                    <a:p>
                      <a:r>
                        <a:rPr lang="fr-FR" sz="1200" b="0" i="1" baseline="0" noProof="0" dirty="0" err="1">
                          <a:solidFill>
                            <a:srgbClr val="00B0F0"/>
                          </a:solidFill>
                        </a:rPr>
                        <a:t>quite</a:t>
                      </a:r>
                      <a:endParaRPr lang="fr-FR" sz="1200" b="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endParaRPr lang="fr-FR" sz="1200" b="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fr-FR" sz="1200" b="1" baseline="0" noProof="0" dirty="0">
                          <a:solidFill>
                            <a:srgbClr val="002060"/>
                          </a:solidFill>
                        </a:rPr>
                        <a:t>très </a:t>
                      </a:r>
                      <a:br>
                        <a:rPr lang="fr-FR" sz="1200" b="1" baseline="0" noProof="0" dirty="0">
                          <a:solidFill>
                            <a:srgbClr val="002060"/>
                          </a:solidFill>
                        </a:rPr>
                      </a:br>
                      <a:r>
                        <a:rPr lang="fr-FR" sz="1200" b="0" i="1" baseline="0" noProof="0" dirty="0" err="1">
                          <a:solidFill>
                            <a:srgbClr val="00B0F0"/>
                          </a:solidFill>
                        </a:rPr>
                        <a:t>very</a:t>
                      </a:r>
                      <a:endParaRPr lang="fr-FR" sz="1200" b="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endParaRPr lang="fr-FR" sz="1200" b="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fr-FR" sz="1200" b="1" baseline="0" noProof="0" dirty="0">
                          <a:solidFill>
                            <a:srgbClr val="002060"/>
                          </a:solidFill>
                        </a:rPr>
                        <a:t>plutôt</a:t>
                      </a:r>
                      <a:br>
                        <a:rPr lang="fr-FR" sz="1200" b="1" baseline="0" noProof="0" dirty="0">
                          <a:solidFill>
                            <a:srgbClr val="002060"/>
                          </a:solidFill>
                        </a:rPr>
                      </a:br>
                      <a:r>
                        <a:rPr lang="fr-FR" sz="1200" b="0" i="1" baseline="0" noProof="0" dirty="0" err="1">
                          <a:solidFill>
                            <a:srgbClr val="00B0F0"/>
                          </a:solidFill>
                        </a:rPr>
                        <a:t>rather</a:t>
                      </a:r>
                      <a:endParaRPr lang="fr-FR" sz="1200" b="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endParaRPr lang="fr-FR" sz="1200" b="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fr-FR" sz="1200" b="1" noProof="0" dirty="0">
                          <a:solidFill>
                            <a:srgbClr val="002060"/>
                          </a:solidFill>
                        </a:rPr>
                        <a:t>vraiment </a:t>
                      </a:r>
                    </a:p>
                    <a:p>
                      <a:r>
                        <a:rPr lang="fr-FR" sz="1200" b="0" i="1" noProof="0" dirty="0" err="1">
                          <a:solidFill>
                            <a:srgbClr val="00B0F0"/>
                          </a:solidFill>
                        </a:rPr>
                        <a:t>really</a:t>
                      </a:r>
                      <a:r>
                        <a:rPr lang="fr-FR" sz="1200" b="0" i="1" noProof="0" dirty="0">
                          <a:solidFill>
                            <a:srgbClr val="00B0F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1" kern="12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chouette.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sympa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12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divertissant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entertaining.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agréable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pleasant.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amusant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funny.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inoubliable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200" b="0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unforgettable.</a:t>
                      </a:r>
                    </a:p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13576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mieux que l’année dernière.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better than last year.</a:t>
                      </a:r>
                    </a:p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816007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0906"/>
            <a:ext cx="2283463" cy="161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27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F2DBEE-13D8-4B7E-87B2-DAA46C62C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5" y="729643"/>
            <a:ext cx="4371975" cy="3581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F7AA77-2F76-4EA6-BAA7-24A1B79B1776}"/>
              </a:ext>
            </a:extLst>
          </p:cNvPr>
          <p:cNvSpPr txBox="1"/>
          <p:nvPr/>
        </p:nvSpPr>
        <p:spPr>
          <a:xfrm>
            <a:off x="614900" y="444165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https://www.flippity.net/fc.php?k=1ACsJB_UL1bjGk4mDiwu1UTQPLlEgo6IQ3Ch2L96l_hI</a:t>
            </a:r>
            <a:endParaRPr lang="en-GB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165F00-1897-4EDB-9022-D3ED71FF4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528" y="1188415"/>
            <a:ext cx="6593267" cy="24558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E01A2C-F1A1-4B8D-B1D9-D374008533AA}"/>
              </a:ext>
            </a:extLst>
          </p:cNvPr>
          <p:cNvSpPr txBox="1"/>
          <p:nvPr/>
        </p:nvSpPr>
        <p:spPr>
          <a:xfrm>
            <a:off x="5434161" y="520792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https://www.flippity.net/ra.php?k=1lts5RxEJbEPmyBcgN8UwESteX0M7r0Lwg0RYwNLhnc4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490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599800"/>
              </p:ext>
            </p:extLst>
          </p:nvPr>
        </p:nvGraphicFramePr>
        <p:xfrm>
          <a:off x="-5" y="0"/>
          <a:ext cx="12192006" cy="6830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148">
                  <a:extLst>
                    <a:ext uri="{9D8B030D-6E8A-4147-A177-3AD203B41FA5}">
                      <a16:colId xmlns:a16="http://schemas.microsoft.com/office/drawing/2014/main" val="3286831374"/>
                    </a:ext>
                  </a:extLst>
                </a:gridCol>
                <a:gridCol w="899422">
                  <a:extLst>
                    <a:ext uri="{9D8B030D-6E8A-4147-A177-3AD203B41FA5}">
                      <a16:colId xmlns:a16="http://schemas.microsoft.com/office/drawing/2014/main" val="4234911211"/>
                    </a:ext>
                  </a:extLst>
                </a:gridCol>
                <a:gridCol w="1399640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1437689">
                  <a:extLst>
                    <a:ext uri="{9D8B030D-6E8A-4147-A177-3AD203B41FA5}">
                      <a16:colId xmlns:a16="http://schemas.microsoft.com/office/drawing/2014/main" val="3523126027"/>
                    </a:ext>
                  </a:extLst>
                </a:gridCol>
                <a:gridCol w="1253261">
                  <a:extLst>
                    <a:ext uri="{9D8B030D-6E8A-4147-A177-3AD203B41FA5}">
                      <a16:colId xmlns:a16="http://schemas.microsoft.com/office/drawing/2014/main" val="2014181730"/>
                    </a:ext>
                  </a:extLst>
                </a:gridCol>
                <a:gridCol w="1046186">
                  <a:extLst>
                    <a:ext uri="{9D8B030D-6E8A-4147-A177-3AD203B41FA5}">
                      <a16:colId xmlns:a16="http://schemas.microsoft.com/office/drawing/2014/main" val="2153256686"/>
                    </a:ext>
                  </a:extLst>
                </a:gridCol>
                <a:gridCol w="1958273">
                  <a:extLst>
                    <a:ext uri="{9D8B030D-6E8A-4147-A177-3AD203B41FA5}">
                      <a16:colId xmlns:a16="http://schemas.microsoft.com/office/drawing/2014/main" val="2401550540"/>
                    </a:ext>
                  </a:extLst>
                </a:gridCol>
                <a:gridCol w="1185883">
                  <a:extLst>
                    <a:ext uri="{9D8B030D-6E8A-4147-A177-3AD203B41FA5}">
                      <a16:colId xmlns:a16="http://schemas.microsoft.com/office/drawing/2014/main" val="2762944129"/>
                    </a:ext>
                  </a:extLst>
                </a:gridCol>
                <a:gridCol w="978011">
                  <a:extLst>
                    <a:ext uri="{9D8B030D-6E8A-4147-A177-3AD203B41FA5}">
                      <a16:colId xmlns:a16="http://schemas.microsoft.com/office/drawing/2014/main" val="937666740"/>
                    </a:ext>
                  </a:extLst>
                </a:gridCol>
                <a:gridCol w="1171493">
                  <a:extLst>
                    <a:ext uri="{9D8B030D-6E8A-4147-A177-3AD203B41FA5}">
                      <a16:colId xmlns:a16="http://schemas.microsoft.com/office/drawing/2014/main" val="1847471105"/>
                    </a:ext>
                  </a:extLst>
                </a:gridCol>
              </a:tblGrid>
              <a:tr h="627625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>
                          <a:solidFill>
                            <a:schemeClr val="bg1"/>
                          </a:solidFill>
                          <a:latin typeface="+mn-lt"/>
                        </a:rPr>
                        <a:t>M2-10  Parle-moi d’une</a:t>
                      </a:r>
                      <a:r>
                        <a:rPr lang="fr-FR" sz="18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occasion spéciale avec ta famille ou tes amis.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           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Tell me about a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special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occasion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with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your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family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or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your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friends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  <a:endParaRPr lang="fr-FR" sz="16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362086"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5</a:t>
                      </a:r>
                      <a:endParaRPr lang="fr-FR" sz="1200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412849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Yesterday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semaine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dernière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Last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week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mois dernier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Last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L’année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dernière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Last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fêté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celebrated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a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fêté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celebrated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Noël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Christmas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mon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anniversaire</a:t>
                      </a:r>
                      <a:endParaRPr lang="en-GB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my birthday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l’anniversaire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 de ma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soeur</a:t>
                      </a:r>
                      <a:endParaRPr lang="en-GB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my sister’s birthday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Nouvel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 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New Year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Pâques</a:t>
                      </a:r>
                      <a:endParaRPr lang="en-GB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Easter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5 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novembre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5</a:t>
                      </a:r>
                      <a:r>
                        <a:rPr lang="en-GB" sz="1200" b="0" i="1" kern="1200" baseline="300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November </a:t>
                      </a:r>
                    </a:p>
                    <a:p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Hanoukka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Hanoukka</a:t>
                      </a:r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Aíd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el-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Fitr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Eid</a:t>
                      </a:r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al-</a:t>
                      </a:r>
                      <a:r>
                        <a:rPr lang="en-GB" sz="1200" b="0" i="1" kern="1200" baseline="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Fitr</a:t>
                      </a:r>
                      <a:endParaRPr lang="en-GB" sz="12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Divali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Diwali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chandeleur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Shrove Tuesday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je suis allé(e)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I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went</a:t>
                      </a:r>
                      <a:endParaRPr lang="fr-FR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nous sommes allés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we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went</a:t>
                      </a:r>
                      <a:endParaRPr lang="fr-FR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j’ai passé la soirée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I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spent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the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evening</a:t>
                      </a:r>
                      <a:endParaRPr lang="fr-FR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j’ai passé la journée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I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spent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the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day</a:t>
                      </a:r>
                      <a:endParaRPr lang="fr-FR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chez mes grand-parents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my grandparents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une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boum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chez mon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ami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a party at my friend’s house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chez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moi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my house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 restaurant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the restaurant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cinéma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the cinema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avec mes cousins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my cousins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avec mes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copains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my friends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avec ma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famille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my family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avec mes parents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my parents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s’est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offert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cadeaux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gave each other presents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ouvert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cadeaux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opened presents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a fait un barbecue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had a barbecue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a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mangé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bon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repas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had a good meal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a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écouté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chansons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listened to songs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a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chanté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sang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est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allé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l’église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went to church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est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allé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la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mosquée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went to the mosque</a:t>
                      </a: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 a mange des crêpes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ate pancakes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s’est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bien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amusés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had good fun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s’est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couchés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tard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went to bed late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ce qui était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which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was</a:t>
                      </a:r>
                      <a:endParaRPr lang="fr-FR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ce qui n’était pas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which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wasn’t</a:t>
                      </a:r>
                      <a:endParaRPr lang="fr-FR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vraiment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really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trop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much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much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très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peu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little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tellement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r>
                        <a:rPr lang="fr-FR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génial.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awesome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marrant.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passionnant.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exciting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rigolo.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funny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différent.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different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fr-FR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bizarre.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strange</a:t>
                      </a: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ennuyeux.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boring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barbant.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boring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16994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 très bonne tradition.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good tradition.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peu bizarre.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little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bit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strange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55556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156" y="5547751"/>
            <a:ext cx="1407033" cy="1269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1123" y="5560205"/>
            <a:ext cx="1269907" cy="1269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34527"/>
            <a:ext cx="1752599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14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CE540-AA4C-4154-B507-56C678F3A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643E9-E852-450D-BE0C-609E5B195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8287D2-7E12-44E6-9145-3AFBA2D3C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80" y="365125"/>
            <a:ext cx="3981450" cy="3438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18DA1D-CA85-4897-9FCD-3A526FA24512}"/>
              </a:ext>
            </a:extLst>
          </p:cNvPr>
          <p:cNvSpPr txBox="1"/>
          <p:nvPr/>
        </p:nvSpPr>
        <p:spPr>
          <a:xfrm>
            <a:off x="583096" y="380365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https://www.flippity.net/fc.php?k=1K86OfJs51J9YJwk54_QUyZAjmF0e85Lav8hqvrAW7EQ</a:t>
            </a:r>
            <a:endParaRPr lang="en-GB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E4941E-16E2-4850-B165-3F3E78AD6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880" y="953845"/>
            <a:ext cx="8056880" cy="22076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453609-98A9-4C25-ABC1-15A169C8F048}"/>
              </a:ext>
            </a:extLst>
          </p:cNvPr>
          <p:cNvSpPr txBox="1"/>
          <p:nvPr/>
        </p:nvSpPr>
        <p:spPr>
          <a:xfrm>
            <a:off x="5047864" y="5369138"/>
            <a:ext cx="61518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https://www.flippity.net/ra.php?k=1A-VzEcu7_deievM9k7v5-b7LNWn45_9lbrmDd4YWLaQ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780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234949-B78A-435C-A249-D56EE4EC6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8" y="2221547"/>
            <a:ext cx="3758572" cy="26349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E77D7B-D50C-4FA9-93FA-42F600B89BA2}"/>
              </a:ext>
            </a:extLst>
          </p:cNvPr>
          <p:cNvSpPr txBox="1"/>
          <p:nvPr/>
        </p:nvSpPr>
        <p:spPr>
          <a:xfrm>
            <a:off x="827088" y="499029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https://www.flippity.net/fc.php?k=1ogFmgSuKy2-IeaxniYuLoR9T-_iM0Iby53S_suBUo4c</a:t>
            </a:r>
            <a:r>
              <a:rPr lang="en-GB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A95A50-937E-43E6-B1A3-AF1B88306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062" y="2087733"/>
            <a:ext cx="7606340" cy="18920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58AA14-2BC0-4A07-A522-192DC67FCA7F}"/>
              </a:ext>
            </a:extLst>
          </p:cNvPr>
          <p:cNvSpPr txBox="1"/>
          <p:nvPr/>
        </p:nvSpPr>
        <p:spPr>
          <a:xfrm>
            <a:off x="4908605" y="409495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https://www.flippity.net/ra.php?k=1msAU7nwNzUG7OpYNZJ3imVw4g3W3earo_NvItwsNopQ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797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95688"/>
              </p:ext>
            </p:extLst>
          </p:nvPr>
        </p:nvGraphicFramePr>
        <p:xfrm>
          <a:off x="-16742" y="0"/>
          <a:ext cx="12294302" cy="69127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2803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481205">
                  <a:extLst>
                    <a:ext uri="{9D8B030D-6E8A-4147-A177-3AD203B41FA5}">
                      <a16:colId xmlns:a16="http://schemas.microsoft.com/office/drawing/2014/main" val="2599816028"/>
                    </a:ext>
                  </a:extLst>
                </a:gridCol>
                <a:gridCol w="623927">
                  <a:extLst>
                    <a:ext uri="{9D8B030D-6E8A-4147-A177-3AD203B41FA5}">
                      <a16:colId xmlns:a16="http://schemas.microsoft.com/office/drawing/2014/main" val="2412598037"/>
                    </a:ext>
                  </a:extLst>
                </a:gridCol>
                <a:gridCol w="606937">
                  <a:extLst>
                    <a:ext uri="{9D8B030D-6E8A-4147-A177-3AD203B41FA5}">
                      <a16:colId xmlns:a16="http://schemas.microsoft.com/office/drawing/2014/main" val="2059168825"/>
                    </a:ext>
                  </a:extLst>
                </a:gridCol>
                <a:gridCol w="259755">
                  <a:extLst>
                    <a:ext uri="{9D8B030D-6E8A-4147-A177-3AD203B41FA5}">
                      <a16:colId xmlns:a16="http://schemas.microsoft.com/office/drawing/2014/main" val="1189659217"/>
                    </a:ext>
                  </a:extLst>
                </a:gridCol>
                <a:gridCol w="938254">
                  <a:extLst>
                    <a:ext uri="{9D8B030D-6E8A-4147-A177-3AD203B41FA5}">
                      <a16:colId xmlns:a16="http://schemas.microsoft.com/office/drawing/2014/main" val="1253698070"/>
                    </a:ext>
                  </a:extLst>
                </a:gridCol>
                <a:gridCol w="265031">
                  <a:extLst>
                    <a:ext uri="{9D8B030D-6E8A-4147-A177-3AD203B41FA5}">
                      <a16:colId xmlns:a16="http://schemas.microsoft.com/office/drawing/2014/main" val="2024132656"/>
                    </a:ext>
                  </a:extLst>
                </a:gridCol>
                <a:gridCol w="1102593">
                  <a:extLst>
                    <a:ext uri="{9D8B030D-6E8A-4147-A177-3AD203B41FA5}">
                      <a16:colId xmlns:a16="http://schemas.microsoft.com/office/drawing/2014/main" val="3815865090"/>
                    </a:ext>
                  </a:extLst>
                </a:gridCol>
                <a:gridCol w="1224501">
                  <a:extLst>
                    <a:ext uri="{9D8B030D-6E8A-4147-A177-3AD203B41FA5}">
                      <a16:colId xmlns:a16="http://schemas.microsoft.com/office/drawing/2014/main" val="1978950234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2092306350"/>
                    </a:ext>
                  </a:extLst>
                </a:gridCol>
                <a:gridCol w="217000">
                  <a:extLst>
                    <a:ext uri="{9D8B030D-6E8A-4147-A177-3AD203B41FA5}">
                      <a16:colId xmlns:a16="http://schemas.microsoft.com/office/drawing/2014/main" val="3451575219"/>
                    </a:ext>
                  </a:extLst>
                </a:gridCol>
                <a:gridCol w="739471">
                  <a:extLst>
                    <a:ext uri="{9D8B030D-6E8A-4147-A177-3AD203B41FA5}">
                      <a16:colId xmlns:a16="http://schemas.microsoft.com/office/drawing/2014/main" val="2348533598"/>
                    </a:ext>
                  </a:extLst>
                </a:gridCol>
                <a:gridCol w="453592">
                  <a:extLst>
                    <a:ext uri="{9D8B030D-6E8A-4147-A177-3AD203B41FA5}">
                      <a16:colId xmlns:a16="http://schemas.microsoft.com/office/drawing/2014/main" val="3061307329"/>
                    </a:ext>
                  </a:extLst>
                </a:gridCol>
                <a:gridCol w="681540">
                  <a:extLst>
                    <a:ext uri="{9D8B030D-6E8A-4147-A177-3AD203B41FA5}">
                      <a16:colId xmlns:a16="http://schemas.microsoft.com/office/drawing/2014/main" val="327693594"/>
                    </a:ext>
                  </a:extLst>
                </a:gridCol>
                <a:gridCol w="1212675">
                  <a:extLst>
                    <a:ext uri="{9D8B030D-6E8A-4147-A177-3AD203B41FA5}">
                      <a16:colId xmlns:a16="http://schemas.microsoft.com/office/drawing/2014/main" val="2606607106"/>
                    </a:ext>
                  </a:extLst>
                </a:gridCol>
                <a:gridCol w="552515">
                  <a:extLst>
                    <a:ext uri="{9D8B030D-6E8A-4147-A177-3AD203B41FA5}">
                      <a16:colId xmlns:a16="http://schemas.microsoft.com/office/drawing/2014/main" val="1486983954"/>
                    </a:ext>
                  </a:extLst>
                </a:gridCol>
                <a:gridCol w="1672424">
                  <a:extLst>
                    <a:ext uri="{9D8B030D-6E8A-4147-A177-3AD203B41FA5}">
                      <a16:colId xmlns:a16="http://schemas.microsoft.com/office/drawing/2014/main" val="944182009"/>
                    </a:ext>
                  </a:extLst>
                </a:gridCol>
              </a:tblGrid>
              <a:tr h="352810">
                <a:tc gridSpan="1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>
                          <a:solidFill>
                            <a:schemeClr val="bg1"/>
                          </a:solidFill>
                          <a:latin typeface="+mn-lt"/>
                        </a:rPr>
                        <a:t>M2-2a   Décris ta famille</a:t>
                      </a:r>
                      <a:r>
                        <a:rPr lang="fr-FR" sz="18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.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Describe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your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family</a:t>
                      </a:r>
                      <a:endParaRPr lang="fr-FR" sz="16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264608">
                <a:tc gridSpan="2">
                  <a:txBody>
                    <a:bodyPr/>
                    <a:lstStyle/>
                    <a:p>
                      <a:pPr lvl="0"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fr-FR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200" b="0" i="1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 4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fr-FR" sz="1200" b="0" i="1">
                          <a:solidFill>
                            <a:schemeClr val="bg1"/>
                          </a:solidFill>
                        </a:rPr>
                        <a:t> 4</a:t>
                      </a:r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fr-FR" sz="1200" b="0" i="1">
                          <a:solidFill>
                            <a:schemeClr val="bg1"/>
                          </a:solidFill>
                        </a:rPr>
                        <a:t> 4</a:t>
                      </a:r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>
                          <a:solidFill>
                            <a:schemeClr val="bg1"/>
                          </a:solidFill>
                        </a:rPr>
                        <a:t>6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3214116">
                <a:tc rowSpan="2"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i="0" dirty="0">
                          <a:solidFill>
                            <a:srgbClr val="002060"/>
                          </a:solidFill>
                          <a:effectLst/>
                        </a:rPr>
                        <a:t>Dans ma famille il y a</a:t>
                      </a:r>
                      <a:endParaRPr lang="en-GB" sz="1100" b="1" i="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i="1" dirty="0">
                          <a:solidFill>
                            <a:srgbClr val="00B0F0"/>
                          </a:solidFill>
                          <a:effectLst/>
                        </a:rPr>
                        <a:t>In my family there is</a:t>
                      </a:r>
                      <a:endParaRPr lang="en-GB" sz="1100" i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trois</a:t>
                      </a:r>
                      <a:endParaRPr lang="en-GB" sz="1100" b="1" i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quatre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cinq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six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personnes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persons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j’habite avec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</a:rPr>
                        <a:t>I live with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je vis avec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</a:rPr>
                        <a:t>I live with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ma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</a:rPr>
                        <a:t>mère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</a:rPr>
                        <a:t>my mother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</a:rPr>
                        <a:t>mon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</a:rPr>
                        <a:t>père</a:t>
                      </a:r>
                      <a:endParaRPr lang="en-GB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</a:rPr>
                        <a:t>my father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ma belle-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</a:rPr>
                        <a:t>mère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</a:rPr>
                        <a:t>my step-mother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</a:rPr>
                        <a:t>mon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 beau-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</a:rPr>
                        <a:t>père</a:t>
                      </a:r>
                      <a:endParaRPr lang="en-GB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</a:rPr>
                        <a:t>my step-father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mes parents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</a:rPr>
                        <a:t>my parents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</a:rPr>
                        <a:t>mon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 (petit) frère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</a:rPr>
                        <a:t>my (little) brother </a:t>
                      </a:r>
                      <a:endParaRPr lang="en-GB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ma (petite)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</a:rPr>
                        <a:t>sœur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</a:rPr>
                        <a:t>my (little) sister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</a:rPr>
                        <a:t>mon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 frère (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</a:rPr>
                        <a:t>aîné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)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</a:rPr>
                        <a:t>my (older) brother </a:t>
                      </a:r>
                      <a:endParaRPr lang="en-GB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ma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</a:rPr>
                        <a:t>sœur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 (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</a:rPr>
                        <a:t>aînée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)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</a:rPr>
                        <a:t>my (older) sister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ma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</a:rPr>
                        <a:t>mère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</a:rPr>
                        <a:t>my mother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</a:rPr>
                        <a:t>mon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</a:rPr>
                        <a:t>père</a:t>
                      </a:r>
                      <a:endParaRPr lang="en-GB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</a:rPr>
                        <a:t>my father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</a:rPr>
                        <a:t>mes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 parents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</a:rPr>
                        <a:t>my parents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</a:rPr>
                        <a:t>mon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 frère et ma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</a:rPr>
                        <a:t>sœur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</a:rPr>
                        <a:t>my brother and sister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</a:rPr>
                        <a:t>mes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 deux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</a:rPr>
                        <a:t>soeurs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</a:rPr>
                        <a:t>my two sisters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</a:rPr>
                        <a:t>mon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 demi-frère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</a:rPr>
                        <a:t>my step-brother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ma demi-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</a:rPr>
                        <a:t>sœur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</a:rPr>
                        <a:t>my step-sister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  <a:effectLst/>
                        </a:rPr>
                        <a:t>et moi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1" dirty="0">
                          <a:solidFill>
                            <a:srgbClr val="00B0F0"/>
                          </a:solidFill>
                          <a:effectLst/>
                        </a:rPr>
                        <a:t>and me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mes deux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</a:rPr>
                        <a:t>soeurs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</a:rPr>
                        <a:t>my two sisters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</a:rPr>
                        <a:t>mon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 frère (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</a:rPr>
                        <a:t>jumeau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)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</a:rPr>
                        <a:t>my (twin) brother </a:t>
                      </a:r>
                      <a:endParaRPr lang="en-GB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ma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</a:rPr>
                        <a:t>sœur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 (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</a:rPr>
                        <a:t>jumelle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)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</a:rPr>
                        <a:t>my (twin) sister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</a:rPr>
                        <a:t>mon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 demi-frère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</a:rPr>
                        <a:t>my step-brother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ma demi-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</a:rPr>
                        <a:t>sœur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</a:rPr>
                        <a:t>my step-sister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  <a:effectLst/>
                        </a:rPr>
                        <a:t>mes grands-parents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effectLst/>
                        </a:rPr>
                        <a:t>my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effectLst/>
                        </a:rPr>
                        <a:t>grandparents</a:t>
                      </a:r>
                      <a:endParaRPr lang="fr-FR" sz="1100" b="0" i="1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  <a:effectLst/>
                        </a:rPr>
                        <a:t>ma tante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effectLst/>
                        </a:rPr>
                        <a:t>my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effectLst/>
                        </a:rPr>
                        <a:t>aunt</a:t>
                      </a:r>
                      <a:endParaRPr lang="fr-FR" sz="1100" b="0" i="1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i="0" dirty="0">
                          <a:solidFill>
                            <a:srgbClr val="002060"/>
                          </a:solidFill>
                          <a:effectLst/>
                        </a:rPr>
                        <a:t>et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</a:rPr>
                        <a:t>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i="0" dirty="0">
                          <a:solidFill>
                            <a:srgbClr val="7030A0"/>
                          </a:solidFill>
                          <a:effectLst/>
                        </a:rPr>
                        <a:t>Repeat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plupart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du temps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most of the time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général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general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d’habitude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usually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je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m’entends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bien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avec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I get on well with</a:t>
                      </a:r>
                      <a:endParaRPr lang="en-GB" sz="1100" b="0" i="1" dirty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ma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</a:rPr>
                        <a:t>mère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</a:rPr>
                        <a:t>my mother.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mon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</a:rPr>
                        <a:t>père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</a:rPr>
                        <a:t>my father.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mes parents.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</a:rPr>
                        <a:t>my parents.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mon frère et ma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</a:rPr>
                        <a:t>sœur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</a:rPr>
                        <a:t>my brother and sister.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mes deux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</a:rPr>
                        <a:t>soeurs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</a:rPr>
                        <a:t>my two sisters.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mon demi-frère.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</a:rPr>
                        <a:t>my step-brother.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ma demi-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</a:rPr>
                        <a:t>sœur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</a:rPr>
                        <a:t>my step-sister.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941078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je suis enfant unique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</a:rPr>
                        <a:t>I am an only child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  <a:effectLst/>
                        </a:rPr>
                        <a:t>je n’ai pas de frères ou sœurs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effectLst/>
                        </a:rPr>
                        <a:t>I’ve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  <a:effectLst/>
                        </a:rPr>
                        <a:t> no </a:t>
                      </a: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effectLst/>
                        </a:rPr>
                        <a:t>brothers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  <a:effectLst/>
                        </a:rPr>
                        <a:t> and </a:t>
                      </a: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effectLst/>
                        </a:rPr>
                        <a:t>sisters</a:t>
                      </a:r>
                      <a:endParaRPr lang="en-GB" sz="11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je suis enfant unique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</a:rPr>
                        <a:t>I am an only child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  <a:effectLst/>
                        </a:rPr>
                        <a:t>je n’ai pas de frères ou sœurs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effectLst/>
                        </a:rPr>
                        <a:t>I’ve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  <a:effectLst/>
                        </a:rPr>
                        <a:t> no </a:t>
                      </a: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effectLst/>
                        </a:rPr>
                        <a:t>brothers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  <a:effectLst/>
                        </a:rPr>
                        <a:t> and </a:t>
                      </a: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effectLst/>
                        </a:rPr>
                        <a:t>sisters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0" i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02064142"/>
                  </a:ext>
                </a:extLst>
              </a:tr>
              <a:tr h="264608">
                <a:tc gridSpan="17">
                  <a:txBody>
                    <a:bodyPr/>
                    <a:lstStyle/>
                    <a:p>
                      <a:pPr algn="l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EXTRA DETAIL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582985"/>
                  </a:ext>
                </a:extLst>
              </a:tr>
              <a:tr h="264608"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200" i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i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58437"/>
                  </a:ext>
                </a:extLst>
              </a:tr>
              <a:tr h="11919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Mon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</a:rPr>
                        <a:t>père</a:t>
                      </a:r>
                      <a:endParaRPr lang="en-GB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</a:rPr>
                        <a:t>My father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  <a:effectLst/>
                        </a:rPr>
                        <a:t>Ma mère </a:t>
                      </a:r>
                      <a:endParaRPr lang="en-GB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effectLst/>
                        </a:rPr>
                        <a:t>My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effectLst/>
                        </a:rPr>
                        <a:t>mother</a:t>
                      </a:r>
                      <a:endParaRPr lang="en-GB" sz="1100" b="0" i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endParaRPr lang="fr-FR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</a:rPr>
                        <a:t>professeur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</a:rPr>
                        <a:t>teacher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  <a:effectLst/>
                        </a:rPr>
                        <a:t>médecin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</a:rPr>
                        <a:t>doctor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  <a:effectLst/>
                        </a:rPr>
                        <a:t>comptable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effectLst/>
                        </a:rPr>
                        <a:t>accountant</a:t>
                      </a:r>
                      <a:endParaRPr lang="en-GB" sz="1100" b="0" i="1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0" i="1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  <a:effectLst/>
                        </a:rPr>
                        <a:t>infirmier</a:t>
                      </a:r>
                      <a:r>
                        <a:rPr lang="fr-FR" sz="1100" b="1" baseline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fr-FR" sz="1100" b="1" baseline="0" dirty="0">
                          <a:solidFill>
                            <a:srgbClr val="FF0000"/>
                          </a:solidFill>
                          <a:effectLst/>
                        </a:rPr>
                        <a:t>infirmière</a:t>
                      </a:r>
                      <a:endParaRPr lang="fr-FR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1" dirty="0">
                          <a:solidFill>
                            <a:srgbClr val="00B0F0"/>
                          </a:solidFill>
                          <a:effectLst/>
                        </a:rPr>
                        <a:t>nurse</a:t>
                      </a:r>
                      <a:endParaRPr lang="en-GB" sz="1100" b="0" i="1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  <a:effectLst/>
                        </a:rPr>
                        <a:t>chauffeur de taxi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1" dirty="0">
                          <a:solidFill>
                            <a:srgbClr val="00B0F0"/>
                          </a:solidFill>
                          <a:effectLst/>
                        </a:rPr>
                        <a:t>taxi driver</a:t>
                      </a:r>
                      <a:endParaRPr lang="en-GB" sz="1100" b="0" i="1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0" i="1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0" i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Le weekend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</a:rPr>
                        <a:t>At the weekend</a:t>
                      </a:r>
                      <a:endParaRPr lang="en-GB" sz="1100" b="0" i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au restaurant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 go to the restaurant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au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cinéma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 go to the cinema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 fait des promenades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 go for walks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voir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mes grands-parents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 visit my grandparents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725719"/>
                  </a:ext>
                </a:extLst>
              </a:tr>
              <a:tr h="268650">
                <a:tc gridSpan="17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0" i="1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323961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42" y="3429000"/>
            <a:ext cx="1348548" cy="141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42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9D69F1-D51B-43FD-9E51-A22670A1D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59" y="1177497"/>
            <a:ext cx="4324350" cy="3400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8C193C-8F42-48A0-8211-9B292FEBCC9E}"/>
              </a:ext>
            </a:extLst>
          </p:cNvPr>
          <p:cNvSpPr txBox="1"/>
          <p:nvPr/>
        </p:nvSpPr>
        <p:spPr>
          <a:xfrm>
            <a:off x="734171" y="4757173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https://www.flippity.net/fc.php?k=1H7O6Le3StyhFh-61B2tWB3atV5AlxVepQQWL66IRafY</a:t>
            </a:r>
            <a:endParaRPr lang="en-GB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01C8E6-37A6-45B4-836B-9189122CE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439" y="1410565"/>
            <a:ext cx="6884615" cy="24596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13CA32-FA9B-474C-B0F5-51FC666E78EB}"/>
              </a:ext>
            </a:extLst>
          </p:cNvPr>
          <p:cNvSpPr txBox="1"/>
          <p:nvPr/>
        </p:nvSpPr>
        <p:spPr>
          <a:xfrm>
            <a:off x="5361829" y="395662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https://www.flippity.net/ra.php?k=1OoGJYDtCnJfH7sGG4W_QH636Ycr76zJZ-136z0NNMgI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354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154561"/>
              </p:ext>
            </p:extLst>
          </p:nvPr>
        </p:nvGraphicFramePr>
        <p:xfrm>
          <a:off x="0" y="1"/>
          <a:ext cx="12192001" cy="68485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6892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154980">
                  <a:extLst>
                    <a:ext uri="{9D8B030D-6E8A-4147-A177-3AD203B41FA5}">
                      <a16:colId xmlns:a16="http://schemas.microsoft.com/office/drawing/2014/main" val="3448874561"/>
                    </a:ext>
                  </a:extLst>
                </a:gridCol>
                <a:gridCol w="1459401">
                  <a:extLst>
                    <a:ext uri="{9D8B030D-6E8A-4147-A177-3AD203B41FA5}">
                      <a16:colId xmlns:a16="http://schemas.microsoft.com/office/drawing/2014/main" val="96830672"/>
                    </a:ext>
                  </a:extLst>
                </a:gridCol>
                <a:gridCol w="800733">
                  <a:extLst>
                    <a:ext uri="{9D8B030D-6E8A-4147-A177-3AD203B41FA5}">
                      <a16:colId xmlns:a16="http://schemas.microsoft.com/office/drawing/2014/main" val="2153256686"/>
                    </a:ext>
                  </a:extLst>
                </a:gridCol>
                <a:gridCol w="1064130">
                  <a:extLst>
                    <a:ext uri="{9D8B030D-6E8A-4147-A177-3AD203B41FA5}">
                      <a16:colId xmlns:a16="http://schemas.microsoft.com/office/drawing/2014/main" val="2483169007"/>
                    </a:ext>
                  </a:extLst>
                </a:gridCol>
                <a:gridCol w="162801">
                  <a:extLst>
                    <a:ext uri="{9D8B030D-6E8A-4147-A177-3AD203B41FA5}">
                      <a16:colId xmlns:a16="http://schemas.microsoft.com/office/drawing/2014/main" val="145678324"/>
                    </a:ext>
                  </a:extLst>
                </a:gridCol>
                <a:gridCol w="934479">
                  <a:extLst>
                    <a:ext uri="{9D8B030D-6E8A-4147-A177-3AD203B41FA5}">
                      <a16:colId xmlns:a16="http://schemas.microsoft.com/office/drawing/2014/main" val="1639880653"/>
                    </a:ext>
                  </a:extLst>
                </a:gridCol>
                <a:gridCol w="431074">
                  <a:extLst>
                    <a:ext uri="{9D8B030D-6E8A-4147-A177-3AD203B41FA5}">
                      <a16:colId xmlns:a16="http://schemas.microsoft.com/office/drawing/2014/main" val="2706694647"/>
                    </a:ext>
                  </a:extLst>
                </a:gridCol>
                <a:gridCol w="145508">
                  <a:extLst>
                    <a:ext uri="{9D8B030D-6E8A-4147-A177-3AD203B41FA5}">
                      <a16:colId xmlns:a16="http://schemas.microsoft.com/office/drawing/2014/main" val="1909947709"/>
                    </a:ext>
                  </a:extLst>
                </a:gridCol>
                <a:gridCol w="1452227">
                  <a:extLst>
                    <a:ext uri="{9D8B030D-6E8A-4147-A177-3AD203B41FA5}">
                      <a16:colId xmlns:a16="http://schemas.microsoft.com/office/drawing/2014/main" val="4010549108"/>
                    </a:ext>
                  </a:extLst>
                </a:gridCol>
                <a:gridCol w="393784">
                  <a:extLst>
                    <a:ext uri="{9D8B030D-6E8A-4147-A177-3AD203B41FA5}">
                      <a16:colId xmlns:a16="http://schemas.microsoft.com/office/drawing/2014/main" val="2285226127"/>
                    </a:ext>
                  </a:extLst>
                </a:gridCol>
                <a:gridCol w="122819">
                  <a:extLst>
                    <a:ext uri="{9D8B030D-6E8A-4147-A177-3AD203B41FA5}">
                      <a16:colId xmlns:a16="http://schemas.microsoft.com/office/drawing/2014/main" val="4249721076"/>
                    </a:ext>
                  </a:extLst>
                </a:gridCol>
                <a:gridCol w="555348">
                  <a:extLst>
                    <a:ext uri="{9D8B030D-6E8A-4147-A177-3AD203B41FA5}">
                      <a16:colId xmlns:a16="http://schemas.microsoft.com/office/drawing/2014/main" val="4205707394"/>
                    </a:ext>
                  </a:extLst>
                </a:gridCol>
                <a:gridCol w="968630">
                  <a:extLst>
                    <a:ext uri="{9D8B030D-6E8A-4147-A177-3AD203B41FA5}">
                      <a16:colId xmlns:a16="http://schemas.microsoft.com/office/drawing/2014/main" val="2606607106"/>
                    </a:ext>
                  </a:extLst>
                </a:gridCol>
                <a:gridCol w="344722">
                  <a:extLst>
                    <a:ext uri="{9D8B030D-6E8A-4147-A177-3AD203B41FA5}">
                      <a16:colId xmlns:a16="http://schemas.microsoft.com/office/drawing/2014/main" val="2348401142"/>
                    </a:ext>
                  </a:extLst>
                </a:gridCol>
                <a:gridCol w="1664473">
                  <a:extLst>
                    <a:ext uri="{9D8B030D-6E8A-4147-A177-3AD203B41FA5}">
                      <a16:colId xmlns:a16="http://schemas.microsoft.com/office/drawing/2014/main" val="2228089727"/>
                    </a:ext>
                  </a:extLst>
                </a:gridCol>
              </a:tblGrid>
              <a:tr h="362796">
                <a:tc gridSpan="1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>
                          <a:solidFill>
                            <a:schemeClr val="bg1"/>
                          </a:solidFill>
                          <a:latin typeface="+mn-lt"/>
                        </a:rPr>
                        <a:t>M2-2b   Décris ta famille</a:t>
                      </a:r>
                      <a:r>
                        <a:rPr lang="fr-FR" sz="18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.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Describe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your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family</a:t>
                      </a:r>
                      <a:endParaRPr lang="fr-FR" sz="16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500" b="0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272097">
                <a:tc gridSpan="3">
                  <a:txBody>
                    <a:bodyPr/>
                    <a:lstStyle/>
                    <a:p>
                      <a:pPr lvl="0"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fr-FR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 4</a:t>
                      </a:r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1501206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 beau-père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stepfather/father-in-law</a:t>
                      </a:r>
                      <a:endParaRPr lang="fr-FR" sz="11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 belle-mère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n-GB" sz="1100" b="0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stepmother /mother-in-law</a:t>
                      </a:r>
                      <a:endParaRPr lang="fr-FR" sz="11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 beau-frère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brother-in-law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 belle-sœur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sister-in-law</a:t>
                      </a:r>
                      <a:endParaRPr lang="fr-FR" sz="11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 demi-frère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half-brother/stepbrother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 demi-sœur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half-sister/stepsister</a:t>
                      </a:r>
                      <a:endParaRPr lang="fr-FR" sz="11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 fille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daughter</a:t>
                      </a:r>
                      <a:endParaRPr lang="fr-FR" sz="11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 fils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son</a:t>
                      </a:r>
                      <a:endParaRPr lang="fr-FR" sz="11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 petit-enfant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(grand)child </a:t>
                      </a:r>
                      <a:endParaRPr lang="fr-FR" sz="11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 (ex-)mari (m)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(ex)husband</a:t>
                      </a:r>
                      <a:endParaRPr lang="fr-FR" sz="11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 femme/ Mon</a:t>
                      </a:r>
                      <a:r>
                        <a:rPr lang="fr-FR" sz="11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ex-femme </a:t>
                      </a:r>
                      <a:endParaRPr lang="en-GB" sz="11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(ex)wife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endParaRPr lang="en-GB" sz="1100" b="1" i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gridSpan="2"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agaçant</a:t>
                      </a:r>
                      <a:r>
                        <a:rPr lang="en-GB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annoying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aimable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likeable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amusant</a:t>
                      </a:r>
                      <a:r>
                        <a:rPr lang="en-GB" sz="11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amusing/funny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arrogant</a:t>
                      </a:r>
                      <a:r>
                        <a:rPr lang="en-GB" sz="11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arrogant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bavard</a:t>
                      </a:r>
                      <a:r>
                        <a:rPr lang="en-GB" sz="11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talkative/chatty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charmant</a:t>
                      </a:r>
                      <a:r>
                        <a:rPr lang="en-GB" sz="11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charming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drôle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funny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égoïste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selfish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fidèle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loyal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</a:t>
                      </a:r>
                      <a:r>
                        <a:rPr lang="en-GB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généreux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en-GB" sz="11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euse</a:t>
                      </a:r>
                      <a:r>
                        <a:rPr lang="en-GB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generous</a:t>
                      </a: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gentil</a:t>
                      </a:r>
                      <a:r>
                        <a:rPr lang="en-GB" sz="11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</a:t>
                      </a:r>
                      <a:r>
                        <a:rPr lang="en-GB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kind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intelligent</a:t>
                      </a:r>
                      <a:r>
                        <a:rPr lang="en-GB" sz="11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intelligent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6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6" gridSpan="3"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jaloux/</a:t>
                      </a:r>
                      <a:r>
                        <a:rPr lang="en-GB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GB" sz="11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ouse</a:t>
                      </a:r>
                      <a:r>
                        <a:rPr lang="en-GB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jealous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méchant</a:t>
                      </a:r>
                      <a:r>
                        <a:rPr lang="en-GB" sz="11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nasty/mean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paresseux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en-GB" sz="11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euse</a:t>
                      </a:r>
                      <a:r>
                        <a:rPr lang="en-GB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lazy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</a:t>
                      </a:r>
                      <a:r>
                        <a:rPr lang="en-GB" sz="11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polite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</a:t>
                      </a:r>
                      <a:r>
                        <a:rPr lang="en-GB" sz="11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sensible   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sensitive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sérieux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en-GB" sz="11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euse</a:t>
                      </a:r>
                      <a:r>
                        <a:rPr lang="en-GB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serious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sympa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nice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têtu</a:t>
                      </a:r>
                      <a:r>
                        <a:rPr lang="en-GB" sz="11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1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stubborn/pig-headed</a:t>
                      </a: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travailleur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en-GB" sz="11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euse</a:t>
                      </a:r>
                      <a:endParaRPr lang="en-GB" sz="11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hard-working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fier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GB" sz="11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fière</a:t>
                      </a:r>
                      <a:r>
                        <a:rPr lang="en-GB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(de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moi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proud (of me)	</a:t>
                      </a:r>
                    </a:p>
                    <a:p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bonne humeur </a:t>
                      </a:r>
                    </a:p>
                    <a:p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a good </a:t>
                      </a:r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mood</a:t>
                      </a:r>
                      <a:endParaRPr lang="fr-FR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compréhensif/-</a:t>
                      </a:r>
                      <a:r>
                        <a:rPr lang="fr-FR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ive </a:t>
                      </a:r>
                    </a:p>
                    <a:p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understanding</a:t>
                      </a: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6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équilibré </a:t>
                      </a:r>
                      <a:r>
                        <a:rPr lang="fr-FR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balanced/level-headed</a:t>
                      </a:r>
                      <a:endParaRPr lang="fr-FR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honnête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honest</a:t>
                      </a:r>
                      <a:endParaRPr lang="fr-FR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indépendant</a:t>
                      </a:r>
                      <a:r>
                        <a:rPr lang="fr-FR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independent</a:t>
                      </a:r>
                      <a:endParaRPr lang="fr-FR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modeste 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modest</a:t>
                      </a:r>
                      <a:endParaRPr lang="fr-FR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</a:t>
                      </a:r>
                      <a:r>
                        <a:rPr lang="fr-FR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fr-FR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</a:t>
                      </a: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sûr</a:t>
                      </a:r>
                      <a:r>
                        <a:rPr lang="fr-FR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lui/</a:t>
                      </a:r>
                      <a:r>
                        <a:rPr lang="fr-FR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d’elle</a:t>
                      </a:r>
                      <a:endParaRPr lang="fr-FR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self-confident</a:t>
                      </a:r>
                    </a:p>
                    <a:p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adorable</a:t>
                      </a: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adorable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débrouillard</a:t>
                      </a:r>
                      <a:r>
                        <a:rPr lang="fr-FR" sz="11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fr-FR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resourceful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dynamique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lively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énergique/plein</a:t>
                      </a:r>
                      <a:r>
                        <a:rPr lang="fr-FR" sz="11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d’énergie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energetic</a:t>
                      </a:r>
                    </a:p>
                    <a:p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extraverti</a:t>
                      </a:r>
                      <a:r>
                        <a:rPr lang="fr-FR" sz="11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fr-FR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outgoing</a:t>
                      </a:r>
                    </a:p>
                    <a:p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fragile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fragile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6" gridSpan="2"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</a:p>
                    <a:p>
                      <a:endParaRPr lang="en-GB" sz="1100" b="1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100" b="1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100" b="1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100" b="1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6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cheveux</a:t>
                      </a:r>
                      <a:endParaRPr lang="en-GB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hair</a:t>
                      </a:r>
                    </a:p>
                    <a:p>
                      <a:endParaRPr lang="en-GB" sz="1100" b="1" i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100" b="1" i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100" b="1" i="0" kern="1200" baseline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1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courts/longs/</a:t>
                      </a:r>
                      <a:r>
                        <a:rPr lang="fr-FR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mi-longs</a:t>
                      </a:r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short/long/mid-length</a:t>
                      </a:r>
                      <a:endParaRPr lang="fr-FR" sz="1100" b="1" i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raides/bouclés/frisés 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straight/curly</a:t>
                      </a:r>
                      <a:endParaRPr lang="fr-FR" sz="1100" b="1" i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noirs/bruns/châtains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black/brown/chestnut</a:t>
                      </a:r>
                      <a:endParaRPr lang="fr-FR" sz="1100" b="1" i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blonds/roux/gris/blancs</a:t>
                      </a:r>
                      <a:r>
                        <a:rPr lang="fr-FR" sz="1100" b="1" i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blond/red/grey/white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7947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</a:t>
                      </a:r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yeux</a:t>
                      </a:r>
                      <a:endParaRPr lang="en-GB" sz="1100" b="1" i="0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eyes</a:t>
                      </a: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bleus/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verts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blue/green</a:t>
                      </a:r>
                      <a:endParaRPr lang="en-GB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gris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/marron 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grey/brown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101806"/>
                  </a:ext>
                </a:extLst>
              </a:tr>
              <a:tr h="9221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 lang="en-GB" sz="1200" b="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boutons </a:t>
                      </a: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spots</a:t>
                      </a:r>
                      <a:endParaRPr lang="fr-FR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 barbe </a:t>
                      </a: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beard</a:t>
                      </a:r>
                    </a:p>
                    <a:p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 moustache  </a:t>
                      </a: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moustache</a:t>
                      </a:r>
                    </a:p>
                    <a:p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visage long </a:t>
                      </a: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long face</a:t>
                      </a:r>
                    </a:p>
                    <a:p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joli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sourire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nice smile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154072"/>
                  </a:ext>
                </a:extLst>
              </a:tr>
              <a:tr h="7558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 </a:t>
                      </a: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tall</a:t>
                      </a:r>
                    </a:p>
                    <a:p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petit </a:t>
                      </a: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short</a:t>
                      </a:r>
                    </a:p>
                    <a:p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taille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moyenne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height</a:t>
                      </a:r>
                    </a:p>
                    <a:p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chauve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5460"/>
                  </a:ext>
                </a:extLst>
              </a:tr>
              <a:tr h="4551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wears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</a:t>
                      </a:r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lunettes </a:t>
                      </a: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glasses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chapeau </a:t>
                      </a: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hat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29240"/>
                  </a:ext>
                </a:extLst>
              </a:tr>
              <a:tr h="45512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ressemble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son grand-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père</a:t>
                      </a:r>
                      <a:endParaRPr lang="en-GB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looks like my / his/her  grandfather.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344047"/>
                  </a:ext>
                </a:extLst>
              </a:tr>
              <a:tr h="272097">
                <a:tc gridSpan="1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 DETAIL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577400"/>
                  </a:ext>
                </a:extLst>
              </a:tr>
              <a:tr h="272097">
                <a:tc gridSpan="4"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b="1" i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582985"/>
                  </a:ext>
                </a:extLst>
              </a:tr>
              <a:tr h="68793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</a:t>
                      </a:r>
                      <a:r>
                        <a:rPr lang="fr-FR" sz="11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</a:t>
                      </a: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dispute avec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argue with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</a:t>
                      </a:r>
                      <a:r>
                        <a:rPr lang="fr-FR" sz="11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m’</a:t>
                      </a: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entends bien avec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get on well with</a:t>
                      </a:r>
                      <a:endParaRPr lang="fr-FR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me fâche contre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get angry with</a:t>
                      </a:r>
                      <a:endParaRPr lang="fr-FR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m’occupe 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look after</a:t>
                      </a:r>
                      <a:endParaRPr lang="fr-FR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</a:t>
                      </a:r>
                      <a:r>
                        <a:rPr lang="fr-FR" sz="11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</a:t>
                      </a: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confie 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confide in</a:t>
                      </a:r>
                      <a:endParaRPr lang="fr-FR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lui</a:t>
                      </a: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him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</a:t>
                      </a: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eux</a:t>
                      </a: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them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elles</a:t>
                      </a: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them (f)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1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</a:t>
                      </a: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chamaille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bicker with each other</a:t>
                      </a:r>
                      <a:endParaRPr lang="fr-FR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s’aime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love each other</a:t>
                      </a:r>
                      <a:endParaRPr lang="fr-FR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1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 se dispute jamais.</a:t>
                      </a:r>
                      <a:endParaRPr lang="fr-FR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never argue.</a:t>
                      </a:r>
                      <a:endParaRPr lang="fr-FR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72571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47" y="3918857"/>
            <a:ext cx="2427288" cy="149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1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312811-FE1C-48B0-B13B-C81781CF6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28" y="681037"/>
            <a:ext cx="5048250" cy="3581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EE60FB-6713-4C90-8CA6-58C22E12B737}"/>
              </a:ext>
            </a:extLst>
          </p:cNvPr>
          <p:cNvSpPr txBox="1"/>
          <p:nvPr/>
        </p:nvSpPr>
        <p:spPr>
          <a:xfrm>
            <a:off x="758024" y="411668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https://www.flippity.net/fc.php?k=128PtBcardxJvQ0_M78D2RsPH5f3z0sieSqG-HkEJFfk</a:t>
            </a:r>
            <a:endParaRPr lang="en-GB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A8CF95-9857-4E3F-BF49-6AD754352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680" y="994761"/>
            <a:ext cx="7335202" cy="30933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B762AE-F85D-488C-B5A6-0394116DA1F5}"/>
              </a:ext>
            </a:extLst>
          </p:cNvPr>
          <p:cNvSpPr txBox="1"/>
          <p:nvPr/>
        </p:nvSpPr>
        <p:spPr>
          <a:xfrm>
            <a:off x="4773433" y="474380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https://www.flippity.net/ra.php?k=1IYLjMtt-4Zcv3yddIiMk27e6H01sMfeL18UkI6LtM_4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142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732934"/>
              </p:ext>
            </p:extLst>
          </p:nvPr>
        </p:nvGraphicFramePr>
        <p:xfrm>
          <a:off x="-16742" y="0"/>
          <a:ext cx="12208742" cy="6858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512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1248355">
                  <a:extLst>
                    <a:ext uri="{9D8B030D-6E8A-4147-A177-3AD203B41FA5}">
                      <a16:colId xmlns:a16="http://schemas.microsoft.com/office/drawing/2014/main" val="2599816028"/>
                    </a:ext>
                  </a:extLst>
                </a:gridCol>
                <a:gridCol w="1057524">
                  <a:extLst>
                    <a:ext uri="{9D8B030D-6E8A-4147-A177-3AD203B41FA5}">
                      <a16:colId xmlns:a16="http://schemas.microsoft.com/office/drawing/2014/main" val="2059168825"/>
                    </a:ext>
                  </a:extLst>
                </a:gridCol>
                <a:gridCol w="1081377">
                  <a:extLst>
                    <a:ext uri="{9D8B030D-6E8A-4147-A177-3AD203B41FA5}">
                      <a16:colId xmlns:a16="http://schemas.microsoft.com/office/drawing/2014/main" val="1253698070"/>
                    </a:ext>
                  </a:extLst>
                </a:gridCol>
                <a:gridCol w="2091193">
                  <a:extLst>
                    <a:ext uri="{9D8B030D-6E8A-4147-A177-3AD203B41FA5}">
                      <a16:colId xmlns:a16="http://schemas.microsoft.com/office/drawing/2014/main" val="2024132656"/>
                    </a:ext>
                  </a:extLst>
                </a:gridCol>
                <a:gridCol w="771277">
                  <a:extLst>
                    <a:ext uri="{9D8B030D-6E8A-4147-A177-3AD203B41FA5}">
                      <a16:colId xmlns:a16="http://schemas.microsoft.com/office/drawing/2014/main" val="2092306350"/>
                    </a:ext>
                  </a:extLst>
                </a:gridCol>
                <a:gridCol w="2003728">
                  <a:extLst>
                    <a:ext uri="{9D8B030D-6E8A-4147-A177-3AD203B41FA5}">
                      <a16:colId xmlns:a16="http://schemas.microsoft.com/office/drawing/2014/main" val="3451575219"/>
                    </a:ext>
                  </a:extLst>
                </a:gridCol>
                <a:gridCol w="604299">
                  <a:extLst>
                    <a:ext uri="{9D8B030D-6E8A-4147-A177-3AD203B41FA5}">
                      <a16:colId xmlns:a16="http://schemas.microsoft.com/office/drawing/2014/main" val="2606607106"/>
                    </a:ext>
                  </a:extLst>
                </a:gridCol>
                <a:gridCol w="739472">
                  <a:extLst>
                    <a:ext uri="{9D8B030D-6E8A-4147-A177-3AD203B41FA5}">
                      <a16:colId xmlns:a16="http://schemas.microsoft.com/office/drawing/2014/main" val="2958346791"/>
                    </a:ext>
                  </a:extLst>
                </a:gridCol>
                <a:gridCol w="1251005">
                  <a:extLst>
                    <a:ext uri="{9D8B030D-6E8A-4147-A177-3AD203B41FA5}">
                      <a16:colId xmlns:a16="http://schemas.microsoft.com/office/drawing/2014/main" val="944182009"/>
                    </a:ext>
                  </a:extLst>
                </a:gridCol>
              </a:tblGrid>
              <a:tr h="435429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>
                          <a:solidFill>
                            <a:schemeClr val="bg1"/>
                          </a:solidFill>
                          <a:latin typeface="+mn-lt"/>
                        </a:rPr>
                        <a:t>M2-3   Que fais-tu le week-end en famille?</a:t>
                      </a:r>
                      <a:r>
                        <a:rPr lang="fr-FR" sz="18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do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do at the week-end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with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your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family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?</a:t>
                      </a:r>
                      <a:endParaRPr lang="fr-FR" sz="16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lvl="0" algn="ctr"/>
                      <a:r>
                        <a:rPr lang="fr-FR" sz="1400" b="0" i="1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1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en-GB" sz="1400" i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1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en-GB" sz="1400" i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1" dirty="0">
                          <a:solidFill>
                            <a:schemeClr val="bg1"/>
                          </a:solidFill>
                        </a:rPr>
                        <a:t> 5</a:t>
                      </a:r>
                      <a:endParaRPr lang="en-GB" sz="14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GB" sz="14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59871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i="0" dirty="0" err="1">
                          <a:solidFill>
                            <a:srgbClr val="002060"/>
                          </a:solidFill>
                          <a:effectLst/>
                        </a:rPr>
                        <a:t>D’habitude</a:t>
                      </a:r>
                      <a:endParaRPr lang="en-GB" sz="1100" b="1" i="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i="1" dirty="0">
                          <a:solidFill>
                            <a:srgbClr val="00B0F0"/>
                          </a:solidFill>
                          <a:effectLst/>
                        </a:rPr>
                        <a:t>Usually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i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i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GB" sz="1100" b="1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i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général</a:t>
                      </a:r>
                      <a:endParaRPr lang="en-GB" sz="1100" b="1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general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i="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i="0" dirty="0" err="1">
                          <a:solidFill>
                            <a:srgbClr val="002060"/>
                          </a:solidFill>
                          <a:effectLst/>
                        </a:rPr>
                        <a:t>Souvent</a:t>
                      </a:r>
                      <a:endParaRPr lang="en-GB" sz="1100" b="1" i="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i="1" dirty="0">
                          <a:solidFill>
                            <a:srgbClr val="00B0F0"/>
                          </a:solidFill>
                          <a:effectLst/>
                        </a:rPr>
                        <a:t>Often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i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plupart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du temps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Most of the time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i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week-end avec ma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famille</a:t>
                      </a:r>
                      <a:endParaRPr lang="en-GB" sz="1100" b="1" i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the weekend with my family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vendredi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Friday  </a:t>
                      </a:r>
                    </a:p>
                    <a:p>
                      <a:endParaRPr lang="en-GB" sz="1100" b="1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samedi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Saturday </a:t>
                      </a:r>
                    </a:p>
                    <a:p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dimanche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Sunday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matin 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morning</a:t>
                      </a:r>
                    </a:p>
                    <a:p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après-midi 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afternoon</a:t>
                      </a:r>
                    </a:p>
                    <a:p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soir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au restaurant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 go to the restaurant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au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cinéma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 go to the cinema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 fait une promenade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 go for a walk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voir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mes grands-parents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 visit my grandparents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i="0" noProof="0" dirty="0">
                          <a:solidFill>
                            <a:srgbClr val="002060"/>
                          </a:solidFill>
                        </a:rPr>
                        <a:t>on fait les magasins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noProof="0" dirty="0" err="1">
                          <a:solidFill>
                            <a:srgbClr val="00B0F0"/>
                          </a:solidFill>
                        </a:rPr>
                        <a:t>we</a:t>
                      </a:r>
                      <a:r>
                        <a:rPr lang="fr-FR" sz="1100" b="0" i="1" noProof="0" dirty="0">
                          <a:solidFill>
                            <a:srgbClr val="00B0F0"/>
                          </a:solidFill>
                        </a:rPr>
                        <a:t> go</a:t>
                      </a:r>
                      <a:r>
                        <a:rPr lang="fr-FR" sz="1100" b="0" i="1" baseline="0" noProof="0" dirty="0">
                          <a:solidFill>
                            <a:srgbClr val="00B0F0"/>
                          </a:solidFill>
                        </a:rPr>
                        <a:t> shopping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i="0" baseline="0" noProof="0" dirty="0">
                          <a:solidFill>
                            <a:srgbClr val="002060"/>
                          </a:solidFill>
                        </a:rPr>
                        <a:t>on mange au fast-food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baseline="0" noProof="0" dirty="0" err="1">
                          <a:solidFill>
                            <a:srgbClr val="00B0F0"/>
                          </a:solidFill>
                        </a:rPr>
                        <a:t>we</a:t>
                      </a:r>
                      <a:r>
                        <a:rPr lang="fr-FR" sz="1100" b="0" i="1" baseline="0" noProof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b="0" i="1" baseline="0" noProof="0" dirty="0" err="1">
                          <a:solidFill>
                            <a:srgbClr val="00B0F0"/>
                          </a:solidFill>
                        </a:rPr>
                        <a:t>eat</a:t>
                      </a:r>
                      <a:r>
                        <a:rPr lang="fr-FR" sz="1100" b="0" i="1" baseline="0" noProof="0" dirty="0">
                          <a:solidFill>
                            <a:srgbClr val="00B0F0"/>
                          </a:solidFill>
                        </a:rPr>
                        <a:t> in a fast </a:t>
                      </a:r>
                      <a:r>
                        <a:rPr lang="fr-FR" sz="1100" b="0" i="1" baseline="0" noProof="0" dirty="0" err="1">
                          <a:solidFill>
                            <a:srgbClr val="00B0F0"/>
                          </a:solidFill>
                        </a:rPr>
                        <a:t>food</a:t>
                      </a:r>
                      <a:r>
                        <a:rPr lang="fr-FR" sz="1100" b="0" i="1" baseline="0" noProof="0" dirty="0">
                          <a:solidFill>
                            <a:srgbClr val="00B0F0"/>
                          </a:solidFill>
                        </a:rPr>
                        <a:t> restaurant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i="0" baseline="0" noProof="0" dirty="0">
                          <a:solidFill>
                            <a:srgbClr val="002060"/>
                          </a:solidFill>
                        </a:rPr>
                        <a:t>on va au cinéma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baseline="0" noProof="0" dirty="0" err="1">
                          <a:solidFill>
                            <a:srgbClr val="00B0F0"/>
                          </a:solidFill>
                        </a:rPr>
                        <a:t>we</a:t>
                      </a:r>
                      <a:r>
                        <a:rPr lang="fr-FR" sz="1100" b="0" i="1" baseline="0" noProof="0" dirty="0">
                          <a:solidFill>
                            <a:srgbClr val="00B0F0"/>
                          </a:solidFill>
                        </a:rPr>
                        <a:t> go to the </a:t>
                      </a:r>
                      <a:r>
                        <a:rPr lang="fr-FR" sz="1100" b="0" i="1" baseline="0" noProof="0" dirty="0" err="1">
                          <a:solidFill>
                            <a:srgbClr val="00B0F0"/>
                          </a:solidFill>
                        </a:rPr>
                        <a:t>cinema</a:t>
                      </a:r>
                      <a:endParaRPr lang="fr-FR" sz="1100" b="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i="0" baseline="0" noProof="0" dirty="0">
                          <a:solidFill>
                            <a:srgbClr val="002060"/>
                          </a:solidFill>
                        </a:rPr>
                        <a:t>on regarde un film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baseline="0" noProof="0" dirty="0" err="1">
                          <a:solidFill>
                            <a:srgbClr val="00B0F0"/>
                          </a:solidFill>
                        </a:rPr>
                        <a:t>we</a:t>
                      </a:r>
                      <a:r>
                        <a:rPr lang="fr-FR" sz="1100" b="0" i="1" baseline="0" noProof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b="0" i="1" baseline="0" noProof="0" dirty="0" err="1">
                          <a:solidFill>
                            <a:srgbClr val="00B0F0"/>
                          </a:solidFill>
                        </a:rPr>
                        <a:t>watch</a:t>
                      </a:r>
                      <a:r>
                        <a:rPr lang="fr-FR" sz="1100" b="0" i="1" baseline="0" noProof="0" dirty="0">
                          <a:solidFill>
                            <a:srgbClr val="00B0F0"/>
                          </a:solidFill>
                        </a:rPr>
                        <a:t> a film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i="0" baseline="0" noProof="0" dirty="0">
                          <a:solidFill>
                            <a:srgbClr val="002060"/>
                          </a:solidFill>
                        </a:rPr>
                        <a:t>on joue à des jeux vidéos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baseline="0" noProof="0" dirty="0" err="1">
                          <a:solidFill>
                            <a:srgbClr val="00B0F0"/>
                          </a:solidFill>
                        </a:rPr>
                        <a:t>we</a:t>
                      </a:r>
                      <a:r>
                        <a:rPr lang="fr-FR" sz="1100" b="0" i="1" baseline="0" noProof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b="0" i="1" baseline="0" noProof="0" dirty="0" err="1">
                          <a:solidFill>
                            <a:srgbClr val="00B0F0"/>
                          </a:solidFill>
                        </a:rPr>
                        <a:t>play</a:t>
                      </a:r>
                      <a:r>
                        <a:rPr lang="fr-FR" sz="1100" b="0" i="1" baseline="0" noProof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b="0" i="1" baseline="0" noProof="0" dirty="0" err="1">
                          <a:solidFill>
                            <a:srgbClr val="00B0F0"/>
                          </a:solidFill>
                        </a:rPr>
                        <a:t>video</a:t>
                      </a:r>
                      <a:r>
                        <a:rPr lang="fr-FR" sz="1100" b="0" i="1" baseline="0" noProof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b="0" i="1" baseline="0" noProof="0" dirty="0" err="1">
                          <a:solidFill>
                            <a:srgbClr val="00B0F0"/>
                          </a:solidFill>
                        </a:rPr>
                        <a:t>games</a:t>
                      </a:r>
                      <a:endParaRPr lang="fr-FR" sz="1100" b="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i="0" baseline="0" noProof="0" dirty="0">
                          <a:solidFill>
                            <a:srgbClr val="002060"/>
                          </a:solidFill>
                        </a:rPr>
                        <a:t>on reste chez nous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baseline="0" noProof="0" dirty="0" err="1">
                          <a:solidFill>
                            <a:srgbClr val="00B0F0"/>
                          </a:solidFill>
                        </a:rPr>
                        <a:t>we</a:t>
                      </a:r>
                      <a:r>
                        <a:rPr lang="fr-FR" sz="1100" b="0" i="1" baseline="0" noProof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b="0" i="1" baseline="0" noProof="0" dirty="0" err="1">
                          <a:solidFill>
                            <a:srgbClr val="00B0F0"/>
                          </a:solidFill>
                        </a:rPr>
                        <a:t>stay</a:t>
                      </a:r>
                      <a:r>
                        <a:rPr lang="fr-FR" sz="1100" b="0" i="1" baseline="0" noProof="0" dirty="0">
                          <a:solidFill>
                            <a:srgbClr val="00B0F0"/>
                          </a:solidFill>
                        </a:rPr>
                        <a:t> at (</a:t>
                      </a:r>
                      <a:r>
                        <a:rPr lang="fr-FR" sz="1100" b="0" i="1" baseline="0" noProof="0" dirty="0" err="1">
                          <a:solidFill>
                            <a:srgbClr val="00B0F0"/>
                          </a:solidFill>
                        </a:rPr>
                        <a:t>our</a:t>
                      </a:r>
                      <a:r>
                        <a:rPr lang="fr-FR" sz="1100" b="0" i="1" baseline="0" noProof="0" dirty="0">
                          <a:solidFill>
                            <a:srgbClr val="00B0F0"/>
                          </a:solidFill>
                        </a:rPr>
                        <a:t>) home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i="0" baseline="0" noProof="0" dirty="0">
                          <a:solidFill>
                            <a:srgbClr val="002060"/>
                          </a:solidFill>
                        </a:rPr>
                        <a:t>on prépare un bon repas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baseline="0" noProof="0" dirty="0" err="1">
                          <a:solidFill>
                            <a:srgbClr val="00B0F0"/>
                          </a:solidFill>
                        </a:rPr>
                        <a:t>we</a:t>
                      </a:r>
                      <a:r>
                        <a:rPr lang="fr-FR" sz="1100" b="0" i="1" baseline="0" noProof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b="0" i="1" baseline="0" noProof="0" dirty="0" err="1">
                          <a:solidFill>
                            <a:srgbClr val="00B0F0"/>
                          </a:solidFill>
                        </a:rPr>
                        <a:t>prepare</a:t>
                      </a:r>
                      <a:r>
                        <a:rPr lang="fr-FR" sz="1100" b="0" i="1" baseline="0" noProof="0" dirty="0">
                          <a:solidFill>
                            <a:srgbClr val="00B0F0"/>
                          </a:solidFill>
                        </a:rPr>
                        <a:t> a good </a:t>
                      </a:r>
                      <a:r>
                        <a:rPr lang="fr-FR" sz="1100" b="0" i="1" baseline="0" noProof="0" dirty="0" err="1">
                          <a:solidFill>
                            <a:srgbClr val="00B0F0"/>
                          </a:solidFill>
                        </a:rPr>
                        <a:t>meal</a:t>
                      </a:r>
                      <a:endParaRPr lang="fr-FR" sz="1100" b="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i="0" baseline="0" noProof="0" dirty="0">
                          <a:solidFill>
                            <a:srgbClr val="002060"/>
                          </a:solidFill>
                        </a:rPr>
                        <a:t>on va au lit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baseline="0" noProof="0" dirty="0" err="1">
                          <a:solidFill>
                            <a:srgbClr val="00B0F0"/>
                          </a:solidFill>
                        </a:rPr>
                        <a:t>we</a:t>
                      </a:r>
                      <a:r>
                        <a:rPr lang="fr-FR" sz="1100" b="0" i="1" baseline="0" noProof="0" dirty="0">
                          <a:solidFill>
                            <a:srgbClr val="00B0F0"/>
                          </a:solidFill>
                        </a:rPr>
                        <a:t> go to </a:t>
                      </a:r>
                      <a:r>
                        <a:rPr lang="fr-FR" sz="1100" b="0" i="1" baseline="0" noProof="0" dirty="0" err="1">
                          <a:solidFill>
                            <a:srgbClr val="00B0F0"/>
                          </a:solidFill>
                        </a:rPr>
                        <a:t>bed</a:t>
                      </a:r>
                      <a:endParaRPr lang="fr-FR" sz="1100" b="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i="0" baseline="0" noProof="0" dirty="0">
                          <a:solidFill>
                            <a:srgbClr val="002060"/>
                          </a:solidFill>
                        </a:rPr>
                        <a:t>nous nous levons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baseline="0" noProof="0" dirty="0" err="1">
                          <a:solidFill>
                            <a:srgbClr val="00B0F0"/>
                          </a:solidFill>
                        </a:rPr>
                        <a:t>we</a:t>
                      </a:r>
                      <a:r>
                        <a:rPr lang="fr-FR" sz="1100" b="0" i="1" baseline="0" noProof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b="0" i="1" baseline="0" noProof="0" dirty="0" err="1">
                          <a:solidFill>
                            <a:srgbClr val="00B0F0"/>
                          </a:solidFill>
                        </a:rPr>
                        <a:t>get</a:t>
                      </a:r>
                      <a:r>
                        <a:rPr lang="fr-FR" sz="1100" b="0" i="1" baseline="0" noProof="0" dirty="0">
                          <a:solidFill>
                            <a:srgbClr val="00B0F0"/>
                          </a:solidFill>
                        </a:rPr>
                        <a:t> up…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i="0" baseline="0" noProof="0" dirty="0">
                          <a:solidFill>
                            <a:srgbClr val="002060"/>
                          </a:solidFill>
                        </a:rPr>
                        <a:t>on s’amuse bien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noProof="0" dirty="0" err="1">
                          <a:solidFill>
                            <a:srgbClr val="00B0F0"/>
                          </a:solidFill>
                        </a:rPr>
                        <a:t>we</a:t>
                      </a:r>
                      <a:r>
                        <a:rPr lang="fr-FR" sz="1100" b="0" i="1" noProof="0" dirty="0">
                          <a:solidFill>
                            <a:srgbClr val="00B0F0"/>
                          </a:solidFill>
                        </a:rPr>
                        <a:t> have fun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i="0" noProof="0" dirty="0">
                          <a:solidFill>
                            <a:srgbClr val="002060"/>
                          </a:solidFill>
                        </a:rPr>
                        <a:t>on se prépare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noProof="0" dirty="0" err="1">
                          <a:solidFill>
                            <a:srgbClr val="00B0F0"/>
                          </a:solidFill>
                        </a:rPr>
                        <a:t>we</a:t>
                      </a:r>
                      <a:r>
                        <a:rPr lang="fr-FR" sz="1100" b="0" i="1" noProof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b="0" i="1" noProof="0" dirty="0" err="1">
                          <a:solidFill>
                            <a:srgbClr val="00B0F0"/>
                          </a:solidFill>
                        </a:rPr>
                        <a:t>get</a:t>
                      </a:r>
                      <a:r>
                        <a:rPr lang="fr-FR" sz="1100" b="0" i="1" noProof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b="0" i="1" noProof="0" dirty="0" err="1">
                          <a:solidFill>
                            <a:srgbClr val="00B0F0"/>
                          </a:solidFill>
                        </a:rPr>
                        <a:t>ready</a:t>
                      </a:r>
                      <a:endParaRPr lang="fr-FR" sz="1100" b="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i="0" dirty="0">
                          <a:solidFill>
                            <a:srgbClr val="002060"/>
                          </a:solidFill>
                          <a:effectLst/>
                        </a:rPr>
                        <a:t>après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effectLst/>
                        </a:rPr>
                        <a:t>after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b="0" i="1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i="0" dirty="0">
                          <a:solidFill>
                            <a:srgbClr val="002060"/>
                          </a:solidFill>
                          <a:effectLst/>
                        </a:rPr>
                        <a:t>ensuite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effectLst/>
                        </a:rPr>
                        <a:t>next</a:t>
                      </a:r>
                      <a:endParaRPr lang="fr-FR" sz="1100" b="0" i="1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b="0" i="1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i="0" dirty="0">
                          <a:solidFill>
                            <a:srgbClr val="002060"/>
                          </a:solidFill>
                          <a:effectLst/>
                        </a:rPr>
                        <a:t>puis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effectLst/>
                        </a:rPr>
                        <a:t>then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b="0" i="1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i="0" dirty="0">
                          <a:solidFill>
                            <a:srgbClr val="002060"/>
                          </a:solidFill>
                          <a:effectLst/>
                        </a:rPr>
                        <a:t>plus tard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effectLst/>
                        </a:rPr>
                        <a:t>later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joue à des jeux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play games</a:t>
                      </a: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m’habille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… 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get dressed…</a:t>
                      </a: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m’amuse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(bien)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have fun</a:t>
                      </a: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me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couche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go to bed</a:t>
                      </a:r>
                    </a:p>
                    <a:p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m’entraîne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train</a:t>
                      </a: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mets des vêtements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get dressed / put on some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clothes</a:t>
                      </a: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me lave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wash (myself)</a:t>
                      </a: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me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lève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get up</a:t>
                      </a:r>
                    </a:p>
                    <a:p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m’occupe de (mon jardin)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look after (my garden)</a:t>
                      </a:r>
                    </a:p>
                    <a:p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me repose </a:t>
                      </a:r>
                    </a:p>
                    <a:p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relax</a:t>
                      </a: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travaille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</a:t>
                      </a: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reste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au lit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stay in bed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fais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grasse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matinée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have a lie in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me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détends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un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peu</a:t>
                      </a:r>
                      <a:endParaRPr kumimoji="0" lang="en-GB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relax a bit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vais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ville</a:t>
                      </a:r>
                      <a:endParaRPr kumimoji="0" lang="en-GB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go into town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fais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du sport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can do sport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dois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aider ma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mère</a:t>
                      </a:r>
                      <a:endParaRPr kumimoji="0" lang="en-GB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must help my mother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c’est</a:t>
                      </a:r>
                      <a:br>
                        <a:rPr lang="fr-FR" sz="1100" b="1" noProof="0" dirty="0">
                          <a:solidFill>
                            <a:srgbClr val="002060"/>
                          </a:solidFill>
                        </a:rPr>
                      </a:br>
                      <a:r>
                        <a:rPr lang="fr-FR" sz="1100" b="0" i="1" noProof="0" dirty="0" err="1">
                          <a:solidFill>
                            <a:srgbClr val="00B0F0"/>
                          </a:solidFill>
                        </a:rPr>
                        <a:t>it</a:t>
                      </a:r>
                      <a:r>
                        <a:rPr lang="fr-FR" sz="1100" b="0" i="1" noProof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b="0" i="1" noProof="0" dirty="0" err="1">
                          <a:solidFill>
                            <a:srgbClr val="00B0F0"/>
                          </a:solidFill>
                        </a:rPr>
                        <a:t>is</a:t>
                      </a:r>
                      <a:endParaRPr lang="en-GB" sz="11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un peu </a:t>
                      </a:r>
                      <a:br>
                        <a:rPr lang="fr-FR" sz="1100" b="1" noProof="0" dirty="0">
                          <a:solidFill>
                            <a:srgbClr val="002060"/>
                          </a:solidFill>
                        </a:rPr>
                      </a:br>
                      <a:r>
                        <a:rPr lang="fr-FR" sz="1100" b="0" i="1" noProof="0" dirty="0">
                          <a:solidFill>
                            <a:srgbClr val="00B0F0"/>
                          </a:solidFill>
                        </a:rPr>
                        <a:t>a</a:t>
                      </a:r>
                      <a:r>
                        <a:rPr lang="fr-FR" sz="1100" b="0" i="1" baseline="0" noProof="0" dirty="0">
                          <a:solidFill>
                            <a:srgbClr val="00B0F0"/>
                          </a:solidFill>
                        </a:rPr>
                        <a:t> bit</a:t>
                      </a:r>
                    </a:p>
                    <a:p>
                      <a:endParaRPr lang="fr-FR" sz="1100" b="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fr-FR" sz="1100" b="1" baseline="0" noProof="0" dirty="0">
                          <a:solidFill>
                            <a:srgbClr val="002060"/>
                          </a:solidFill>
                        </a:rPr>
                        <a:t>assez </a:t>
                      </a:r>
                    </a:p>
                    <a:p>
                      <a:r>
                        <a:rPr lang="fr-FR" sz="1100" b="0" i="1" baseline="0" noProof="0" dirty="0" err="1">
                          <a:solidFill>
                            <a:srgbClr val="00B0F0"/>
                          </a:solidFill>
                        </a:rPr>
                        <a:t>quite</a:t>
                      </a:r>
                      <a:endParaRPr lang="fr-FR" sz="1100" b="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endParaRPr lang="fr-FR" sz="1100" b="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fr-FR" sz="1100" b="1" baseline="0" noProof="0" dirty="0">
                          <a:solidFill>
                            <a:srgbClr val="002060"/>
                          </a:solidFill>
                        </a:rPr>
                        <a:t>très </a:t>
                      </a:r>
                      <a:br>
                        <a:rPr lang="fr-FR" sz="1100" b="1" baseline="0" noProof="0" dirty="0">
                          <a:solidFill>
                            <a:srgbClr val="002060"/>
                          </a:solidFill>
                        </a:rPr>
                      </a:br>
                      <a:r>
                        <a:rPr lang="fr-FR" sz="1100" b="0" i="1" baseline="0" noProof="0" dirty="0" err="1">
                          <a:solidFill>
                            <a:srgbClr val="00B0F0"/>
                          </a:solidFill>
                        </a:rPr>
                        <a:t>very</a:t>
                      </a:r>
                      <a:endParaRPr lang="fr-FR" sz="1100" b="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endParaRPr lang="fr-FR" sz="1100" b="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fr-FR" sz="1100" b="1" baseline="0" noProof="0" dirty="0">
                          <a:solidFill>
                            <a:srgbClr val="002060"/>
                          </a:solidFill>
                        </a:rPr>
                        <a:t>plutôt</a:t>
                      </a:r>
                      <a:br>
                        <a:rPr lang="fr-FR" sz="1100" b="1" baseline="0" noProof="0" dirty="0">
                          <a:solidFill>
                            <a:srgbClr val="002060"/>
                          </a:solidFill>
                        </a:rPr>
                      </a:br>
                      <a:r>
                        <a:rPr lang="fr-FR" sz="1100" b="0" i="1" baseline="0" noProof="0" dirty="0" err="1">
                          <a:solidFill>
                            <a:srgbClr val="00B0F0"/>
                          </a:solidFill>
                        </a:rPr>
                        <a:t>rather</a:t>
                      </a:r>
                      <a:endParaRPr lang="fr-FR" sz="1100" b="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endParaRPr lang="fr-FR" sz="1100" b="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vraiment </a:t>
                      </a:r>
                    </a:p>
                    <a:p>
                      <a:r>
                        <a:rPr lang="fr-FR" sz="1100" b="0" i="1" noProof="0" dirty="0" err="1">
                          <a:solidFill>
                            <a:srgbClr val="00B0F0"/>
                          </a:solidFill>
                        </a:rPr>
                        <a:t>really</a:t>
                      </a:r>
                      <a:r>
                        <a:rPr lang="fr-FR" sz="1100" b="0" i="1" noProof="0" dirty="0">
                          <a:solidFill>
                            <a:srgbClr val="00B0F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amusant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funny.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sympa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11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cool.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divertissant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entertaining.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agréable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pleasant.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0" i="1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33" y="5781202"/>
            <a:ext cx="947045" cy="99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80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81A46-3951-498E-AEBE-6DD26DC2D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454E8-51C3-4FB9-AF22-30251D1CB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00CC9-3C0F-42AD-83D4-E08F4DBD3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16" y="53975"/>
            <a:ext cx="4257675" cy="3543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2E8AFC-8584-4236-B550-66C5DB9942E1}"/>
              </a:ext>
            </a:extLst>
          </p:cNvPr>
          <p:cNvSpPr txBox="1"/>
          <p:nvPr/>
        </p:nvSpPr>
        <p:spPr>
          <a:xfrm>
            <a:off x="400216" y="4242871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https://www.flippity.net/fc.php?k=1li3HCsnY60FlARuZn5r_g6HDzfSPkqoer2ALA1oo6pE</a:t>
            </a:r>
            <a:endParaRPr lang="en-GB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BA3379-8D66-4B0E-A62D-05F1FDFEC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650" y="2225596"/>
            <a:ext cx="8128000" cy="24068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8CD7E2-A67A-4A3E-A16C-3CD8221DFD4D}"/>
              </a:ext>
            </a:extLst>
          </p:cNvPr>
          <p:cNvSpPr txBox="1"/>
          <p:nvPr/>
        </p:nvSpPr>
        <p:spPr>
          <a:xfrm>
            <a:off x="4829644" y="5178362"/>
            <a:ext cx="6192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https://www.flippity.net/ra.php?k=1YICTfZA4x3nzpAvnAO7x_G610zu-71mMiEflRTh8I4c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613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11163</TotalTime>
  <Words>4455</Words>
  <Application>Microsoft Office PowerPoint</Application>
  <PresentationFormat>Widescreen</PresentationFormat>
  <Paragraphs>1483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AvenirNext LT Pro Bold</vt:lpstr>
      <vt:lpstr>Calibri</vt:lpstr>
      <vt:lpstr>Calibri (Body)</vt:lpstr>
      <vt:lpstr>Calibri Light</vt:lpstr>
      <vt:lpstr>Office Theme</vt:lpstr>
      <vt:lpstr>MODULE 2 GCSE French Higher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Downham Market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Arthur Desbois</dc:creator>
  <cp:lastModifiedBy>Caroline Heaney</cp:lastModifiedBy>
  <cp:revision>49</cp:revision>
  <dcterms:created xsi:type="dcterms:W3CDTF">2021-06-16T07:38:02Z</dcterms:created>
  <dcterms:modified xsi:type="dcterms:W3CDTF">2024-06-19T07:19:11Z</dcterms:modified>
</cp:coreProperties>
</file>