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47"/>
  </p:notesMasterIdLst>
  <p:sldIdLst>
    <p:sldId id="299" r:id="rId5"/>
    <p:sldId id="300" r:id="rId6"/>
    <p:sldId id="301" r:id="rId7"/>
    <p:sldId id="303" r:id="rId8"/>
    <p:sldId id="302" r:id="rId9"/>
    <p:sldId id="304" r:id="rId10"/>
    <p:sldId id="305" r:id="rId11"/>
    <p:sldId id="306" r:id="rId12"/>
    <p:sldId id="307" r:id="rId13"/>
    <p:sldId id="308" r:id="rId14"/>
    <p:sldId id="309" r:id="rId15"/>
    <p:sldId id="310" r:id="rId16"/>
    <p:sldId id="311" r:id="rId17"/>
    <p:sldId id="312" r:id="rId18"/>
    <p:sldId id="313" r:id="rId19"/>
    <p:sldId id="314" r:id="rId20"/>
    <p:sldId id="274" r:id="rId21"/>
    <p:sldId id="315" r:id="rId22"/>
    <p:sldId id="275" r:id="rId23"/>
    <p:sldId id="276" r:id="rId24"/>
    <p:sldId id="277" r:id="rId25"/>
    <p:sldId id="278" r:id="rId26"/>
    <p:sldId id="279" r:id="rId27"/>
    <p:sldId id="280" r:id="rId28"/>
    <p:sldId id="281" r:id="rId29"/>
    <p:sldId id="282" r:id="rId30"/>
    <p:sldId id="283" r:id="rId31"/>
    <p:sldId id="284" r:id="rId32"/>
    <p:sldId id="285" r:id="rId33"/>
    <p:sldId id="287" r:id="rId34"/>
    <p:sldId id="288" r:id="rId35"/>
    <p:sldId id="289" r:id="rId36"/>
    <p:sldId id="290" r:id="rId37"/>
    <p:sldId id="291" r:id="rId38"/>
    <p:sldId id="294" r:id="rId39"/>
    <p:sldId id="295" r:id="rId40"/>
    <p:sldId id="316" r:id="rId41"/>
    <p:sldId id="317" r:id="rId42"/>
    <p:sldId id="318" r:id="rId43"/>
    <p:sldId id="326" r:id="rId44"/>
    <p:sldId id="327" r:id="rId45"/>
    <p:sldId id="328" r:id="rId46"/>
    <p:sldId id="319" r:id="rId47"/>
    <p:sldId id="320" r:id="rId48"/>
    <p:sldId id="321" r:id="rId49"/>
    <p:sldId id="322" r:id="rId50"/>
    <p:sldId id="323" r:id="rId51"/>
    <p:sldId id="324" r:id="rId52"/>
    <p:sldId id="325" r:id="rId53"/>
    <p:sldId id="330" r:id="rId54"/>
    <p:sldId id="331" r:id="rId55"/>
    <p:sldId id="332" r:id="rId56"/>
    <p:sldId id="333" r:id="rId57"/>
    <p:sldId id="334" r:id="rId58"/>
    <p:sldId id="335" r:id="rId59"/>
    <p:sldId id="336" r:id="rId60"/>
    <p:sldId id="337" r:id="rId61"/>
    <p:sldId id="338" r:id="rId62"/>
    <p:sldId id="339" r:id="rId63"/>
    <p:sldId id="340" r:id="rId64"/>
    <p:sldId id="343" r:id="rId65"/>
    <p:sldId id="344" r:id="rId66"/>
    <p:sldId id="341" r:id="rId67"/>
    <p:sldId id="342" r:id="rId68"/>
    <p:sldId id="257" r:id="rId69"/>
    <p:sldId id="345" r:id="rId70"/>
    <p:sldId id="351" r:id="rId71"/>
    <p:sldId id="258" r:id="rId72"/>
    <p:sldId id="348" r:id="rId73"/>
    <p:sldId id="349" r:id="rId74"/>
    <p:sldId id="350" r:id="rId75"/>
    <p:sldId id="259" r:id="rId76"/>
    <p:sldId id="347" r:id="rId77"/>
    <p:sldId id="346" r:id="rId78"/>
    <p:sldId id="352" r:id="rId79"/>
    <p:sldId id="353" r:id="rId80"/>
    <p:sldId id="354" r:id="rId81"/>
    <p:sldId id="355" r:id="rId82"/>
    <p:sldId id="356" r:id="rId83"/>
    <p:sldId id="361" r:id="rId84"/>
    <p:sldId id="359" r:id="rId85"/>
    <p:sldId id="360" r:id="rId86"/>
    <p:sldId id="358" r:id="rId87"/>
    <p:sldId id="362" r:id="rId88"/>
    <p:sldId id="268" r:id="rId89"/>
    <p:sldId id="269" r:id="rId90"/>
    <p:sldId id="271" r:id="rId91"/>
    <p:sldId id="363" r:id="rId92"/>
    <p:sldId id="364" r:id="rId93"/>
    <p:sldId id="365" r:id="rId94"/>
    <p:sldId id="357" r:id="rId95"/>
    <p:sldId id="366" r:id="rId96"/>
    <p:sldId id="367" r:id="rId97"/>
    <p:sldId id="374" r:id="rId98"/>
    <p:sldId id="368" r:id="rId99"/>
    <p:sldId id="413" r:id="rId100"/>
    <p:sldId id="372" r:id="rId101"/>
    <p:sldId id="371" r:id="rId102"/>
    <p:sldId id="383" r:id="rId103"/>
    <p:sldId id="382" r:id="rId104"/>
    <p:sldId id="376" r:id="rId105"/>
    <p:sldId id="377" r:id="rId106"/>
    <p:sldId id="380" r:id="rId107"/>
    <p:sldId id="378" r:id="rId108"/>
    <p:sldId id="379" r:id="rId109"/>
    <p:sldId id="381" r:id="rId110"/>
    <p:sldId id="384" r:id="rId111"/>
    <p:sldId id="385" r:id="rId112"/>
    <p:sldId id="386" r:id="rId113"/>
    <p:sldId id="387" r:id="rId114"/>
    <p:sldId id="388" r:id="rId115"/>
    <p:sldId id="260" r:id="rId116"/>
    <p:sldId id="389" r:id="rId117"/>
    <p:sldId id="390" r:id="rId118"/>
    <p:sldId id="391" r:id="rId119"/>
    <p:sldId id="392" r:id="rId120"/>
    <p:sldId id="393" r:id="rId121"/>
    <p:sldId id="394" r:id="rId122"/>
    <p:sldId id="261" r:id="rId123"/>
    <p:sldId id="263" r:id="rId124"/>
    <p:sldId id="265" r:id="rId125"/>
    <p:sldId id="395" r:id="rId126"/>
    <p:sldId id="264" r:id="rId127"/>
    <p:sldId id="266" r:id="rId128"/>
    <p:sldId id="267" r:id="rId129"/>
    <p:sldId id="396" r:id="rId130"/>
    <p:sldId id="397" r:id="rId131"/>
    <p:sldId id="401" r:id="rId132"/>
    <p:sldId id="402" r:id="rId133"/>
    <p:sldId id="403" r:id="rId134"/>
    <p:sldId id="404" r:id="rId135"/>
    <p:sldId id="405" r:id="rId136"/>
    <p:sldId id="406" r:id="rId137"/>
    <p:sldId id="407" r:id="rId138"/>
    <p:sldId id="412" r:id="rId139"/>
    <p:sldId id="409" r:id="rId140"/>
    <p:sldId id="410" r:id="rId141"/>
    <p:sldId id="411" r:id="rId142"/>
    <p:sldId id="408" r:id="rId143"/>
    <p:sldId id="398" r:id="rId144"/>
    <p:sldId id="399" r:id="rId145"/>
    <p:sldId id="400" r:id="rId1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1.1 Topic Overview" id="{2B2CEE3D-2EB1-4793-9B13-AADBD5626146}">
          <p14:sldIdLst>
            <p14:sldId id="299"/>
          </p14:sldIdLst>
        </p14:section>
        <p14:section name="1.1 Vocabulary" id="{6745D4C7-C8E7-47B1-8390-52ECB2ABA377}">
          <p14:sldIdLst>
            <p14:sldId id="300"/>
          </p14:sldIdLst>
        </p14:section>
        <p14:section name="1.1: Overview of each god" id="{625EB4FC-4970-4888-93C2-0F98D05AE8BB}">
          <p14:sldIdLst>
            <p14:sldId id="301"/>
            <p14:sldId id="303"/>
            <p14:sldId id="302"/>
            <p14:sldId id="304"/>
            <p14:sldId id="305"/>
            <p14:sldId id="306"/>
            <p14:sldId id="307"/>
            <p14:sldId id="308"/>
            <p14:sldId id="309"/>
            <p14:sldId id="310"/>
            <p14:sldId id="311"/>
            <p14:sldId id="312"/>
          </p14:sldIdLst>
        </p14:section>
        <p14:section name="Homeric Hymn to Demeter Summary" id="{8F6254CE-CBB1-4561-AB70-198906EB9495}">
          <p14:sldIdLst>
            <p14:sldId id="313"/>
            <p14:sldId id="314"/>
            <p14:sldId id="274"/>
            <p14:sldId id="315"/>
            <p14:sldId id="275"/>
            <p14:sldId id="276"/>
            <p14:sldId id="277"/>
            <p14:sldId id="278"/>
            <p14:sldId id="279"/>
            <p14:sldId id="280"/>
            <p14:sldId id="281"/>
            <p14:sldId id="282"/>
            <p14:sldId id="283"/>
            <p14:sldId id="284"/>
            <p14:sldId id="285"/>
            <p14:sldId id="287"/>
            <p14:sldId id="288"/>
            <p14:sldId id="289"/>
            <p14:sldId id="290"/>
          </p14:sldIdLst>
        </p14:section>
        <p14:section name="Homeric Hymn to Demeter in an exam" id="{2C5A86D9-9180-4735-B07E-44BF82F4D4FA}">
          <p14:sldIdLst>
            <p14:sldId id="291"/>
            <p14:sldId id="294"/>
            <p14:sldId id="295"/>
          </p14:sldIdLst>
        </p14:section>
        <p14:section name="1.1 Checklist" id="{418D9FE4-21E2-48F3-A8A2-03E7085A26B0}">
          <p14:sldIdLst>
            <p14:sldId id="316"/>
          </p14:sldIdLst>
        </p14:section>
        <p14:section name="1.2 Topic overview" id="{F73ED352-C928-456B-8D52-0D12C25B037F}">
          <p14:sldIdLst>
            <p14:sldId id="317"/>
          </p14:sldIdLst>
        </p14:section>
        <p14:section name="1.2 Vocabulary" id="{050141D2-2D05-4A8A-8EA2-2149D110D1F6}">
          <p14:sldIdLst>
            <p14:sldId id="318"/>
          </p14:sldIdLst>
        </p14:section>
        <p14:section name="1.2: Recognising Heracles" id="{81C3F761-DEF7-44A6-AB22-8C80414E2811}">
          <p14:sldIdLst>
            <p14:sldId id="326"/>
            <p14:sldId id="327"/>
            <p14:sldId id="328"/>
          </p14:sldIdLst>
        </p14:section>
        <p14:section name="1.2: Heracles before his labours" id="{E96D1793-513E-4A8E-8AE6-405C4EDF79C2}">
          <p14:sldIdLst>
            <p14:sldId id="319"/>
            <p14:sldId id="320"/>
            <p14:sldId id="321"/>
            <p14:sldId id="322"/>
            <p14:sldId id="323"/>
            <p14:sldId id="324"/>
          </p14:sldIdLst>
        </p14:section>
        <p14:section name="1.2: The Twelve Labours" id="{921ABB2B-E4D8-47F6-B830-E7BF72E9B109}">
          <p14:sldIdLst>
            <p14:sldId id="325"/>
            <p14:sldId id="330"/>
            <p14:sldId id="331"/>
            <p14:sldId id="332"/>
            <p14:sldId id="333"/>
            <p14:sldId id="334"/>
            <p14:sldId id="335"/>
            <p14:sldId id="336"/>
            <p14:sldId id="337"/>
            <p14:sldId id="338"/>
            <p14:sldId id="339"/>
            <p14:sldId id="340"/>
          </p14:sldIdLst>
        </p14:section>
        <p14:section name="1.2 Literary summaries" id="{9DC6928C-A468-4E7B-A65A-3038FEC26409}">
          <p14:sldIdLst>
            <p14:sldId id="343"/>
            <p14:sldId id="344"/>
          </p14:sldIdLst>
        </p14:section>
        <p14:section name="1.2 Exam Ideas" id="{C9790D24-FC78-4481-BDE4-03500AEA9639}">
          <p14:sldIdLst>
            <p14:sldId id="341"/>
            <p14:sldId id="342"/>
          </p14:sldIdLst>
        </p14:section>
        <p14:section name="1.2: The Metopes of the Temple of Zeus at Olympia" id="{9298037C-2372-49F1-BB06-FAF487171667}">
          <p14:sldIdLst>
            <p14:sldId id="257"/>
          </p14:sldIdLst>
        </p14:section>
        <p14:section name="1.3 Key vocabulary" id="{E2F0BA6B-2EF2-4825-9E73-89213E679EA4}">
          <p14:sldIdLst>
            <p14:sldId id="345"/>
            <p14:sldId id="351"/>
          </p14:sldIdLst>
        </p14:section>
        <p14:section name="1.3 Temples and Priests Key information" id="{F1AD1E6D-F194-4277-8D07-17976516F003}">
          <p14:sldIdLst>
            <p14:sldId id="258"/>
            <p14:sldId id="348"/>
            <p14:sldId id="349"/>
            <p14:sldId id="350"/>
            <p14:sldId id="259"/>
            <p14:sldId id="347"/>
            <p14:sldId id="346"/>
          </p14:sldIdLst>
        </p14:section>
        <p14:section name="1.5: Festivals summaries" id="{45E1ECF5-B13D-403E-9B44-389FFE23A46F}">
          <p14:sldIdLst>
            <p14:sldId id="352"/>
          </p14:sldIdLst>
        </p14:section>
        <p14:section name="1.5: The Greater Panathenaia" id="{8FBEEFF8-95A7-4476-854F-6E6C19767E99}">
          <p14:sldIdLst>
            <p14:sldId id="353"/>
            <p14:sldId id="354"/>
            <p14:sldId id="355"/>
            <p14:sldId id="356"/>
            <p14:sldId id="361"/>
            <p14:sldId id="359"/>
            <p14:sldId id="360"/>
            <p14:sldId id="358"/>
            <p14:sldId id="362"/>
          </p14:sldIdLst>
        </p14:section>
        <p14:section name="1.5: The City Dionysia Genres" id="{5C108925-13BB-4DB6-9972-F9E65BA8DA20}">
          <p14:sldIdLst>
            <p14:sldId id="268"/>
            <p14:sldId id="269"/>
            <p14:sldId id="271"/>
          </p14:sldIdLst>
        </p14:section>
        <p14:section name="1.5 Symbols of Power Greek History" id="{64024552-3BD9-4652-BDDB-1459D07B3F1A}">
          <p14:sldIdLst>
            <p14:sldId id="363"/>
            <p14:sldId id="364"/>
          </p14:sldIdLst>
        </p14:section>
        <p14:section name="1.6 Symbols of Power: Parthenon" id="{9C39F1BE-DF2C-4F8D-BFE2-A1C972E9E962}">
          <p14:sldIdLst>
            <p14:sldId id="365"/>
            <p14:sldId id="357"/>
            <p14:sldId id="366"/>
            <p14:sldId id="367"/>
            <p14:sldId id="374"/>
            <p14:sldId id="368"/>
            <p14:sldId id="413"/>
            <p14:sldId id="372"/>
            <p14:sldId id="371"/>
            <p14:sldId id="383"/>
            <p14:sldId id="382"/>
            <p14:sldId id="376"/>
          </p14:sldIdLst>
        </p14:section>
        <p14:section name="1.6: Greek symbols of power- The Temple of Apollo at Bassae" id="{4CB93A7A-FBA4-44FE-904C-CDB5C277B1A4}">
          <p14:sldIdLst>
            <p14:sldId id="377"/>
          </p14:sldIdLst>
        </p14:section>
        <p14:section name="1.6: Analysing art" id="{6FBC0B21-85CA-47A0-BD95-781F05A56D22}">
          <p14:sldIdLst>
            <p14:sldId id="380"/>
            <p14:sldId id="378"/>
            <p14:sldId id="379"/>
            <p14:sldId id="381"/>
          </p14:sldIdLst>
        </p14:section>
        <p14:section name="Symbols of Power: Rome" id="{DDEBCD9C-3FBD-43C5-85E5-AC5B62E3F64D}">
          <p14:sldIdLst>
            <p14:sldId id="384"/>
            <p14:sldId id="385"/>
            <p14:sldId id="386"/>
            <p14:sldId id="387"/>
            <p14:sldId id="388"/>
          </p14:sldIdLst>
        </p14:section>
        <p14:section name="Symbols of Power: Prima Porta statue" id="{E48E7DE0-01F8-4BCD-8D1F-75C0BDF54858}">
          <p14:sldIdLst>
            <p14:sldId id="260"/>
            <p14:sldId id="389"/>
            <p14:sldId id="390"/>
            <p14:sldId id="391"/>
            <p14:sldId id="392"/>
            <p14:sldId id="393"/>
            <p14:sldId id="394"/>
          </p14:sldIdLst>
        </p14:section>
        <p14:section name="Symbols of Power: Ara Pacis" id="{BFBB9208-A098-431F-9AB6-D7676FDB080C}">
          <p14:sldIdLst>
            <p14:sldId id="261"/>
            <p14:sldId id="263"/>
            <p14:sldId id="265"/>
            <p14:sldId id="395"/>
            <p14:sldId id="264"/>
            <p14:sldId id="266"/>
            <p14:sldId id="267"/>
          </p14:sldIdLst>
        </p14:section>
        <p14:section name="Symbols of Power: Augustus' Goals" id="{D66A7A25-B2F6-4646-AA3F-01454CBDC265}">
          <p14:sldIdLst>
            <p14:sldId id="396"/>
          </p14:sldIdLst>
        </p14:section>
        <p14:section name="1.7: Death and Burial- Overview" id="{67FB4840-F75E-4EBD-B040-E88CFE6F4F48}">
          <p14:sldIdLst>
            <p14:sldId id="397"/>
            <p14:sldId id="401"/>
            <p14:sldId id="402"/>
            <p14:sldId id="403"/>
            <p14:sldId id="404"/>
            <p14:sldId id="405"/>
            <p14:sldId id="406"/>
            <p14:sldId id="407"/>
            <p14:sldId id="412"/>
            <p14:sldId id="409"/>
            <p14:sldId id="410"/>
            <p14:sldId id="411"/>
            <p14:sldId id="408"/>
            <p14:sldId id="398"/>
            <p14:sldId id="399"/>
            <p14:sldId id="40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3C5B752-BF03-0142-88CB-A4C1BFC7AE15}" v="45" dt="2023-03-09T09:52:36.85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viewProps" Target="viewProps.xml"/><Relationship Id="rId5" Type="http://schemas.openxmlformats.org/officeDocument/2006/relationships/slide" Target="slides/slide1.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theme" Target="theme/theme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tableStyles" Target="tableStyles.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61" Type="http://schemas.openxmlformats.org/officeDocument/2006/relationships/slide" Target="slides/slide57.xml"/><Relationship Id="rId82" Type="http://schemas.openxmlformats.org/officeDocument/2006/relationships/slide" Target="slides/slide78.xml"/><Relationship Id="rId152" Type="http://schemas.microsoft.com/office/2015/10/relationships/revisionInfo" Target="revisionInfo.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09T09:37:43.602"/>
    </inkml:context>
    <inkml:brush xml:id="br0">
      <inkml:brushProperty name="width" value="0.05" units="cm"/>
      <inkml:brushProperty name="height" value="0.05" units="cm"/>
      <inkml:brushProperty name="color" value="#E71224"/>
    </inkml:brush>
  </inkml:definitions>
  <inkml:trace contextRef="#ctx0" brushRef="#br0">0 1 24575,'0'0'0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09T09:37:55.243"/>
    </inkml:context>
    <inkml:brush xml:id="br0">
      <inkml:brushProperty name="width" value="0.05" units="cm"/>
      <inkml:brushProperty name="height" value="0.05" units="cm"/>
      <inkml:brushProperty name="color" value="#FEFEFE"/>
    </inkml:brush>
  </inkml:definitions>
  <inkml:trace contextRef="#ctx0" brushRef="#br0">0 1 24575,'0'0'0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09T09:38:05.329"/>
    </inkml:context>
    <inkml:brush xml:id="br0">
      <inkml:brushProperty name="width" value="0.05" units="cm"/>
      <inkml:brushProperty name="height" value="0.05" units="cm"/>
      <inkml:brushProperty name="color" value="#FEFEFE"/>
    </inkml:brush>
  </inkml:definitions>
  <inkml:trace contextRef="#ctx0" brushRef="#br0">1 570 24575,'96'-23'0,"-41"7"0,1-1 0,0 4 0,0-2 0,9-4 0,1-4 0,4-7 0,0-3 0,5 2 0,2 2-248,0 0 1,0 2-1,1-3 1,0 1 247,-1 4 0,0 1 0,-2 2 0,-1 2 0,3 2 0,0 1 0,-2 4 0,0 1 0,-2-3 0,1 2 0,2 4 0,2 4 0,-1 0 0,0 3 0,1-1 0,0 1 0,-1 2 0,0 2 0,3 2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A3D763-72AB-46D8-B9BD-06D4D0E37C19}" type="datetimeFigureOut">
              <a:rPr lang="en-GB" smtClean="0"/>
              <a:t>26/04/2024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43BAC4-4C6C-4A2F-A160-D73E8CE563F5}" type="slidenum">
              <a:rPr lang="en-GB" smtClean="0"/>
              <a:t>‹#›</a:t>
            </a:fld>
            <a:endParaRPr lang="en-GB"/>
          </a:p>
        </p:txBody>
      </p:sp>
    </p:spTree>
    <p:extLst>
      <p:ext uri="{BB962C8B-B14F-4D97-AF65-F5344CB8AC3E}">
        <p14:creationId xmlns:p14="http://schemas.microsoft.com/office/powerpoint/2010/main" val="35847317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19097FB-A170-4901-B2AE-FF661068E9E4}" type="slidenum">
              <a:rPr lang="en-GB" smtClean="0"/>
              <a:t>121</a:t>
            </a:fld>
            <a:endParaRPr lang="en-GB"/>
          </a:p>
        </p:txBody>
      </p:sp>
    </p:spTree>
    <p:extLst>
      <p:ext uri="{BB962C8B-B14F-4D97-AF65-F5344CB8AC3E}">
        <p14:creationId xmlns:p14="http://schemas.microsoft.com/office/powerpoint/2010/main" val="6880781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19097FB-A170-4901-B2AE-FF661068E9E4}" type="slidenum">
              <a:rPr lang="en-GB" smtClean="0"/>
              <a:t>123</a:t>
            </a:fld>
            <a:endParaRPr lang="en-GB"/>
          </a:p>
        </p:txBody>
      </p:sp>
    </p:spTree>
    <p:extLst>
      <p:ext uri="{BB962C8B-B14F-4D97-AF65-F5344CB8AC3E}">
        <p14:creationId xmlns:p14="http://schemas.microsoft.com/office/powerpoint/2010/main" val="40739131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GB" sz="1200"/>
              <a:t>Hoplites were the citizen-soldiers of the Greek city states, infantry equipped with a shield, spear and any other armour which they could afford. The hoplite was more than just a soldier to the Athenians, but a representation of the idea of democracy, since any who could afford a spear and a shield could be called up to serve as a hoplite. </a:t>
            </a:r>
          </a:p>
          <a:p>
            <a:pPr marL="342900" indent="-342900">
              <a:buFont typeface="Arial" panose="020B0604020202020204" pitchFamily="34" charset="0"/>
              <a:buChar char="•"/>
            </a:pPr>
            <a:r>
              <a:rPr lang="en-GB" sz="1200"/>
              <a:t>The hoplite stands in what is a typically triumphant pose- he faces right (usually the winners of fights are shown facing to the right), his opponent is on the ground and he is raising his spear to deal the killing blow, moving his shield to the side as he does so. But a closer look reveals the tragedy of this scene: his opponent is about to stab him with a dagger now that his shield is out of the way! The enemy appears to be aiming for the top of the hoplite’s thigh: his femoral artery. This will cause the hoplite to bleed to death. It was probably well known by Greek people that a wound to the groin area was fatal. </a:t>
            </a:r>
          </a:p>
          <a:p>
            <a:pPr marL="342900" indent="-342900">
              <a:buFont typeface="Arial" panose="020B0604020202020204" pitchFamily="34" charset="0"/>
              <a:buChar char="•"/>
            </a:pPr>
            <a:r>
              <a:rPr lang="en-GB" sz="1200"/>
              <a:t>The scene is therefore the deceased’s final moment of glory, his final kill before he dies. It is also a peaceful moment in spite of the violence, with very little movement actually shown in the scene. </a:t>
            </a:r>
          </a:p>
          <a:p>
            <a:pPr marL="342900" indent="-342900">
              <a:buFont typeface="Arial" panose="020B0604020202020204" pitchFamily="34" charset="0"/>
              <a:buChar char="•"/>
            </a:pPr>
            <a:r>
              <a:rPr lang="en-GB" sz="1200"/>
              <a:t>Note that this celebrates the deceased’s fighting ability: his opponent is only able to kill him by cunningly using a dagger.</a:t>
            </a:r>
          </a:p>
          <a:p>
            <a:pPr marL="342900" indent="-342900">
              <a:buFont typeface="Arial" panose="020B0604020202020204" pitchFamily="34" charset="0"/>
              <a:buChar char="•"/>
            </a:pPr>
            <a:r>
              <a:rPr lang="en-GB" sz="1200"/>
              <a:t>The deceased is shown fully armoured and not nude as his opponent is. This is probably not meant to imply a lack of heroism on the deceased’s part, but a realistic representation of how he looked in life on the battlefield. The lack of clothes on his opponent also highlights how defenceless he is- even his drapery is positioned behind him, leaving his torso bare and vulnerable.</a:t>
            </a:r>
          </a:p>
          <a:p>
            <a:endParaRPr lang="en-GB"/>
          </a:p>
        </p:txBody>
      </p:sp>
      <p:sp>
        <p:nvSpPr>
          <p:cNvPr id="4" name="Slide Number Placeholder 3"/>
          <p:cNvSpPr>
            <a:spLocks noGrp="1"/>
          </p:cNvSpPr>
          <p:nvPr>
            <p:ph type="sldNum" sz="quarter" idx="5"/>
          </p:nvPr>
        </p:nvSpPr>
        <p:spPr/>
        <p:txBody>
          <a:bodyPr/>
          <a:lstStyle/>
          <a:p>
            <a:fld id="{0343BAC4-4C6C-4A2F-A160-D73E8CE563F5}" type="slidenum">
              <a:rPr lang="en-GB" smtClean="0"/>
              <a:t>129</a:t>
            </a:fld>
            <a:endParaRPr lang="en-GB"/>
          </a:p>
        </p:txBody>
      </p:sp>
    </p:spTree>
    <p:extLst>
      <p:ext uri="{BB962C8B-B14F-4D97-AF65-F5344CB8AC3E}">
        <p14:creationId xmlns:p14="http://schemas.microsoft.com/office/powerpoint/2010/main" val="36653599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It is tempting to assume that </a:t>
            </a:r>
            <a:r>
              <a:rPr lang="en-US" sz="1200" err="1"/>
              <a:t>Philoxenos</a:t>
            </a:r>
            <a:r>
              <a:rPr lang="en-US" sz="1200"/>
              <a:t> must have died in battle, given that he is dressed in hoplite </a:t>
            </a:r>
            <a:r>
              <a:rPr lang="en-US" sz="1200" err="1"/>
              <a:t>armour</a:t>
            </a:r>
            <a:r>
              <a:rPr lang="en-US" sz="1200"/>
              <a:t>. But it should be noted that the hoplite was more than a soldier to the Athenians, but a symbol of democracy. </a:t>
            </a:r>
            <a:r>
              <a:rPr lang="en-US" sz="1200" err="1"/>
              <a:t>Philoxenos</a:t>
            </a:r>
            <a:r>
              <a:rPr lang="en-US" sz="1200"/>
              <a:t>’ </a:t>
            </a:r>
            <a:r>
              <a:rPr lang="en-US" sz="1200" err="1"/>
              <a:t>armour</a:t>
            </a:r>
            <a:r>
              <a:rPr lang="en-US" sz="1200"/>
              <a:t> is also very ornate, with muscles sculpted onto it, and probably made of bronze. Whilst this sort of </a:t>
            </a:r>
            <a:r>
              <a:rPr lang="en-US" sz="1200" err="1"/>
              <a:t>armour</a:t>
            </a:r>
            <a:r>
              <a:rPr lang="en-US" sz="1200"/>
              <a:t> was worn by Athenian hoplites, it was probably quite rare and expensive and, in my strong opinion, worn as a symbol of status first and foremost since other more comfortable and more effective forms of </a:t>
            </a:r>
            <a:r>
              <a:rPr lang="en-US" sz="1200" err="1"/>
              <a:t>armour</a:t>
            </a:r>
            <a:r>
              <a:rPr lang="en-US" sz="1200"/>
              <a:t> were widely available by the late 5</a:t>
            </a:r>
            <a:r>
              <a:rPr lang="en-US" sz="1200" baseline="30000"/>
              <a:t>th</a:t>
            </a:r>
            <a:r>
              <a:rPr lang="en-US" sz="1200"/>
              <a:t> century BC (note though that we should not overstate how well known the effectiveness of alternative </a:t>
            </a:r>
            <a:r>
              <a:rPr lang="en-US" sz="1200" err="1"/>
              <a:t>armour</a:t>
            </a:r>
            <a:r>
              <a:rPr lang="en-US" sz="1200"/>
              <a:t> was). It is therefore possible to see </a:t>
            </a:r>
            <a:r>
              <a:rPr lang="en-US" sz="1200" err="1"/>
              <a:t>Polyxenos</a:t>
            </a:r>
            <a:r>
              <a:rPr lang="en-US" sz="1200"/>
              <a:t> represented as both a good citizen of Athens and somebody who was of high status. He may have been somebody famous for being a great soldier, but it shouldn’t automatically be assumed that this image represents his death in battle. </a:t>
            </a:r>
          </a:p>
          <a:p>
            <a:endParaRPr lang="en-GB"/>
          </a:p>
        </p:txBody>
      </p:sp>
      <p:sp>
        <p:nvSpPr>
          <p:cNvPr id="4" name="Slide Number Placeholder 3"/>
          <p:cNvSpPr>
            <a:spLocks noGrp="1"/>
          </p:cNvSpPr>
          <p:nvPr>
            <p:ph type="sldNum" sz="quarter" idx="5"/>
          </p:nvPr>
        </p:nvSpPr>
        <p:spPr/>
        <p:txBody>
          <a:bodyPr/>
          <a:lstStyle/>
          <a:p>
            <a:fld id="{0343BAC4-4C6C-4A2F-A160-D73E8CE563F5}" type="slidenum">
              <a:rPr lang="en-GB" smtClean="0"/>
              <a:t>130</a:t>
            </a:fld>
            <a:endParaRPr lang="en-GB"/>
          </a:p>
        </p:txBody>
      </p:sp>
    </p:spTree>
    <p:extLst>
      <p:ext uri="{BB962C8B-B14F-4D97-AF65-F5344CB8AC3E}">
        <p14:creationId xmlns:p14="http://schemas.microsoft.com/office/powerpoint/2010/main" val="28770671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467C8-911A-42E9-BE37-2E91EF47385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AF0615D-C5AD-4599-8E73-D3D3F3FC21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B507950-DCD2-4C6B-9F6A-2670EF2DCC2A}"/>
              </a:ext>
            </a:extLst>
          </p:cNvPr>
          <p:cNvSpPr>
            <a:spLocks noGrp="1"/>
          </p:cNvSpPr>
          <p:nvPr>
            <p:ph type="dt" sz="half" idx="10"/>
          </p:nvPr>
        </p:nvSpPr>
        <p:spPr/>
        <p:txBody>
          <a:bodyPr/>
          <a:lstStyle/>
          <a:p>
            <a:fld id="{DA755D95-0096-4AFE-9946-0931D16E2A85}" type="datetimeFigureOut">
              <a:rPr lang="en-GB" smtClean="0"/>
              <a:t>26/04/2024</a:t>
            </a:fld>
            <a:endParaRPr lang="en-GB"/>
          </a:p>
        </p:txBody>
      </p:sp>
      <p:sp>
        <p:nvSpPr>
          <p:cNvPr id="5" name="Footer Placeholder 4">
            <a:extLst>
              <a:ext uri="{FF2B5EF4-FFF2-40B4-BE49-F238E27FC236}">
                <a16:creationId xmlns:a16="http://schemas.microsoft.com/office/drawing/2014/main" id="{8AC2D5A8-204D-4DEC-B421-F67D49B1835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7F34919-0E60-4F1A-B20D-59E345A14E9E}"/>
              </a:ext>
            </a:extLst>
          </p:cNvPr>
          <p:cNvSpPr>
            <a:spLocks noGrp="1"/>
          </p:cNvSpPr>
          <p:nvPr>
            <p:ph type="sldNum" sz="quarter" idx="12"/>
          </p:nvPr>
        </p:nvSpPr>
        <p:spPr/>
        <p:txBody>
          <a:bodyPr/>
          <a:lstStyle/>
          <a:p>
            <a:fld id="{63B11748-2296-47F4-9BD2-413F31B5CD47}" type="slidenum">
              <a:rPr lang="en-GB" smtClean="0"/>
              <a:t>‹#›</a:t>
            </a:fld>
            <a:endParaRPr lang="en-GB"/>
          </a:p>
        </p:txBody>
      </p:sp>
    </p:spTree>
    <p:extLst>
      <p:ext uri="{BB962C8B-B14F-4D97-AF65-F5344CB8AC3E}">
        <p14:creationId xmlns:p14="http://schemas.microsoft.com/office/powerpoint/2010/main" val="21441748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FDE8E-ADAE-4E99-860C-BCE1944CA20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D4C39F2-6AC6-4235-8C65-B66F10CE5BA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8A88620-B555-4259-B80D-BA979D2CA12F}"/>
              </a:ext>
            </a:extLst>
          </p:cNvPr>
          <p:cNvSpPr>
            <a:spLocks noGrp="1"/>
          </p:cNvSpPr>
          <p:nvPr>
            <p:ph type="dt" sz="half" idx="10"/>
          </p:nvPr>
        </p:nvSpPr>
        <p:spPr/>
        <p:txBody>
          <a:bodyPr/>
          <a:lstStyle/>
          <a:p>
            <a:fld id="{DA755D95-0096-4AFE-9946-0931D16E2A85}" type="datetimeFigureOut">
              <a:rPr lang="en-GB" smtClean="0"/>
              <a:t>26/04/2024</a:t>
            </a:fld>
            <a:endParaRPr lang="en-GB"/>
          </a:p>
        </p:txBody>
      </p:sp>
      <p:sp>
        <p:nvSpPr>
          <p:cNvPr id="5" name="Footer Placeholder 4">
            <a:extLst>
              <a:ext uri="{FF2B5EF4-FFF2-40B4-BE49-F238E27FC236}">
                <a16:creationId xmlns:a16="http://schemas.microsoft.com/office/drawing/2014/main" id="{7182B341-3F1C-4551-B830-299A3293751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752556F-5A51-4297-916E-A982DF3D9DC8}"/>
              </a:ext>
            </a:extLst>
          </p:cNvPr>
          <p:cNvSpPr>
            <a:spLocks noGrp="1"/>
          </p:cNvSpPr>
          <p:nvPr>
            <p:ph type="sldNum" sz="quarter" idx="12"/>
          </p:nvPr>
        </p:nvSpPr>
        <p:spPr/>
        <p:txBody>
          <a:bodyPr/>
          <a:lstStyle/>
          <a:p>
            <a:fld id="{63B11748-2296-47F4-9BD2-413F31B5CD47}" type="slidenum">
              <a:rPr lang="en-GB" smtClean="0"/>
              <a:t>‹#›</a:t>
            </a:fld>
            <a:endParaRPr lang="en-GB"/>
          </a:p>
        </p:txBody>
      </p:sp>
    </p:spTree>
    <p:extLst>
      <p:ext uri="{BB962C8B-B14F-4D97-AF65-F5344CB8AC3E}">
        <p14:creationId xmlns:p14="http://schemas.microsoft.com/office/powerpoint/2010/main" val="35503374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ED6FA3-C86B-44C0-A844-9D18A29A871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2E31773-C24F-4241-A922-8B81C45E14D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2E5B359-8F18-4C5A-A853-312ADB5467BC}"/>
              </a:ext>
            </a:extLst>
          </p:cNvPr>
          <p:cNvSpPr>
            <a:spLocks noGrp="1"/>
          </p:cNvSpPr>
          <p:nvPr>
            <p:ph type="dt" sz="half" idx="10"/>
          </p:nvPr>
        </p:nvSpPr>
        <p:spPr/>
        <p:txBody>
          <a:bodyPr/>
          <a:lstStyle/>
          <a:p>
            <a:fld id="{DA755D95-0096-4AFE-9946-0931D16E2A85}" type="datetimeFigureOut">
              <a:rPr lang="en-GB" smtClean="0"/>
              <a:t>26/04/2024</a:t>
            </a:fld>
            <a:endParaRPr lang="en-GB"/>
          </a:p>
        </p:txBody>
      </p:sp>
      <p:sp>
        <p:nvSpPr>
          <p:cNvPr id="5" name="Footer Placeholder 4">
            <a:extLst>
              <a:ext uri="{FF2B5EF4-FFF2-40B4-BE49-F238E27FC236}">
                <a16:creationId xmlns:a16="http://schemas.microsoft.com/office/drawing/2014/main" id="{3C1D672B-F307-43F7-870D-866A2C759FE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9D43147-8DCD-4BDF-BF4A-61C0EC39241F}"/>
              </a:ext>
            </a:extLst>
          </p:cNvPr>
          <p:cNvSpPr>
            <a:spLocks noGrp="1"/>
          </p:cNvSpPr>
          <p:nvPr>
            <p:ph type="sldNum" sz="quarter" idx="12"/>
          </p:nvPr>
        </p:nvSpPr>
        <p:spPr/>
        <p:txBody>
          <a:bodyPr/>
          <a:lstStyle/>
          <a:p>
            <a:fld id="{63B11748-2296-47F4-9BD2-413F31B5CD47}" type="slidenum">
              <a:rPr lang="en-GB" smtClean="0"/>
              <a:t>‹#›</a:t>
            </a:fld>
            <a:endParaRPr lang="en-GB"/>
          </a:p>
        </p:txBody>
      </p:sp>
    </p:spTree>
    <p:extLst>
      <p:ext uri="{BB962C8B-B14F-4D97-AF65-F5344CB8AC3E}">
        <p14:creationId xmlns:p14="http://schemas.microsoft.com/office/powerpoint/2010/main" val="35648199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EF08B-A63F-464D-8E2F-DC37D22860C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5166367-3162-4DEF-A81A-8AA1126BFE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3BD9260-9E55-431F-8142-E22BB67ADA3E}"/>
              </a:ext>
            </a:extLst>
          </p:cNvPr>
          <p:cNvSpPr>
            <a:spLocks noGrp="1"/>
          </p:cNvSpPr>
          <p:nvPr>
            <p:ph type="dt" sz="half" idx="10"/>
          </p:nvPr>
        </p:nvSpPr>
        <p:spPr/>
        <p:txBody>
          <a:bodyPr/>
          <a:lstStyle/>
          <a:p>
            <a:fld id="{DA755D95-0096-4AFE-9946-0931D16E2A85}" type="datetimeFigureOut">
              <a:rPr lang="en-GB" smtClean="0"/>
              <a:t>26/04/2024</a:t>
            </a:fld>
            <a:endParaRPr lang="en-GB"/>
          </a:p>
        </p:txBody>
      </p:sp>
      <p:sp>
        <p:nvSpPr>
          <p:cNvPr id="5" name="Footer Placeholder 4">
            <a:extLst>
              <a:ext uri="{FF2B5EF4-FFF2-40B4-BE49-F238E27FC236}">
                <a16:creationId xmlns:a16="http://schemas.microsoft.com/office/drawing/2014/main" id="{C5A3E73E-D402-463F-A16F-FAF743DAD67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8EFBFE4-7FAC-44B6-9476-49AB0038D3D9}"/>
              </a:ext>
            </a:extLst>
          </p:cNvPr>
          <p:cNvSpPr>
            <a:spLocks noGrp="1"/>
          </p:cNvSpPr>
          <p:nvPr>
            <p:ph type="sldNum" sz="quarter" idx="12"/>
          </p:nvPr>
        </p:nvSpPr>
        <p:spPr/>
        <p:txBody>
          <a:bodyPr/>
          <a:lstStyle/>
          <a:p>
            <a:fld id="{63B11748-2296-47F4-9BD2-413F31B5CD47}" type="slidenum">
              <a:rPr lang="en-GB" smtClean="0"/>
              <a:t>‹#›</a:t>
            </a:fld>
            <a:endParaRPr lang="en-GB"/>
          </a:p>
        </p:txBody>
      </p:sp>
    </p:spTree>
    <p:extLst>
      <p:ext uri="{BB962C8B-B14F-4D97-AF65-F5344CB8AC3E}">
        <p14:creationId xmlns:p14="http://schemas.microsoft.com/office/powerpoint/2010/main" val="4110547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0E0D8-2EFA-4521-9408-20718150975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950E80D-82C7-47D3-85D4-2CF41C131DB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558DC3-43D3-4A29-A0E2-874C74F548BD}"/>
              </a:ext>
            </a:extLst>
          </p:cNvPr>
          <p:cNvSpPr>
            <a:spLocks noGrp="1"/>
          </p:cNvSpPr>
          <p:nvPr>
            <p:ph type="dt" sz="half" idx="10"/>
          </p:nvPr>
        </p:nvSpPr>
        <p:spPr/>
        <p:txBody>
          <a:bodyPr/>
          <a:lstStyle/>
          <a:p>
            <a:fld id="{DA755D95-0096-4AFE-9946-0931D16E2A85}" type="datetimeFigureOut">
              <a:rPr lang="en-GB" smtClean="0"/>
              <a:t>26/04/2024</a:t>
            </a:fld>
            <a:endParaRPr lang="en-GB"/>
          </a:p>
        </p:txBody>
      </p:sp>
      <p:sp>
        <p:nvSpPr>
          <p:cNvPr id="5" name="Footer Placeholder 4">
            <a:extLst>
              <a:ext uri="{FF2B5EF4-FFF2-40B4-BE49-F238E27FC236}">
                <a16:creationId xmlns:a16="http://schemas.microsoft.com/office/drawing/2014/main" id="{5CCEC926-642C-4729-BE7C-5D1D4F96E54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7E6FAB1-15EF-474E-9ABB-ECDCD53B77E4}"/>
              </a:ext>
            </a:extLst>
          </p:cNvPr>
          <p:cNvSpPr>
            <a:spLocks noGrp="1"/>
          </p:cNvSpPr>
          <p:nvPr>
            <p:ph type="sldNum" sz="quarter" idx="12"/>
          </p:nvPr>
        </p:nvSpPr>
        <p:spPr/>
        <p:txBody>
          <a:bodyPr/>
          <a:lstStyle/>
          <a:p>
            <a:fld id="{63B11748-2296-47F4-9BD2-413F31B5CD47}" type="slidenum">
              <a:rPr lang="en-GB" smtClean="0"/>
              <a:t>‹#›</a:t>
            </a:fld>
            <a:endParaRPr lang="en-GB"/>
          </a:p>
        </p:txBody>
      </p:sp>
    </p:spTree>
    <p:extLst>
      <p:ext uri="{BB962C8B-B14F-4D97-AF65-F5344CB8AC3E}">
        <p14:creationId xmlns:p14="http://schemas.microsoft.com/office/powerpoint/2010/main" val="19281454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B6AF0-8667-4A4B-97EB-500D915FD40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906C157-8E44-4A1B-863F-405F2D86550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EE31DF8-A694-4748-B32F-1F3DA1D1D33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5160423-9530-4D46-9A42-CE744860C28A}"/>
              </a:ext>
            </a:extLst>
          </p:cNvPr>
          <p:cNvSpPr>
            <a:spLocks noGrp="1"/>
          </p:cNvSpPr>
          <p:nvPr>
            <p:ph type="dt" sz="half" idx="10"/>
          </p:nvPr>
        </p:nvSpPr>
        <p:spPr/>
        <p:txBody>
          <a:bodyPr/>
          <a:lstStyle/>
          <a:p>
            <a:fld id="{DA755D95-0096-4AFE-9946-0931D16E2A85}" type="datetimeFigureOut">
              <a:rPr lang="en-GB" smtClean="0"/>
              <a:t>26/04/2024</a:t>
            </a:fld>
            <a:endParaRPr lang="en-GB"/>
          </a:p>
        </p:txBody>
      </p:sp>
      <p:sp>
        <p:nvSpPr>
          <p:cNvPr id="6" name="Footer Placeholder 5">
            <a:extLst>
              <a:ext uri="{FF2B5EF4-FFF2-40B4-BE49-F238E27FC236}">
                <a16:creationId xmlns:a16="http://schemas.microsoft.com/office/drawing/2014/main" id="{44E9BCEE-E3E8-4EB6-B408-C5D3CDAAB4A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686EF48-9C5C-4195-9197-22188C828864}"/>
              </a:ext>
            </a:extLst>
          </p:cNvPr>
          <p:cNvSpPr>
            <a:spLocks noGrp="1"/>
          </p:cNvSpPr>
          <p:nvPr>
            <p:ph type="sldNum" sz="quarter" idx="12"/>
          </p:nvPr>
        </p:nvSpPr>
        <p:spPr/>
        <p:txBody>
          <a:bodyPr/>
          <a:lstStyle/>
          <a:p>
            <a:fld id="{63B11748-2296-47F4-9BD2-413F31B5CD47}" type="slidenum">
              <a:rPr lang="en-GB" smtClean="0"/>
              <a:t>‹#›</a:t>
            </a:fld>
            <a:endParaRPr lang="en-GB"/>
          </a:p>
        </p:txBody>
      </p:sp>
    </p:spTree>
    <p:extLst>
      <p:ext uri="{BB962C8B-B14F-4D97-AF65-F5344CB8AC3E}">
        <p14:creationId xmlns:p14="http://schemas.microsoft.com/office/powerpoint/2010/main" val="26517597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24D83-A0FB-487E-B504-E7AA26BB456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AC6923B-C648-4DB9-89E1-D4D6FC639E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6C5E71D-73A6-472A-BC35-2D64F37BCEF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191927B-8542-4706-A603-4999B8C015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D9A14E0-7D74-45CA-A750-65C4DAF92C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A883297-C19E-4F8E-82E1-2D07EECE38F9}"/>
              </a:ext>
            </a:extLst>
          </p:cNvPr>
          <p:cNvSpPr>
            <a:spLocks noGrp="1"/>
          </p:cNvSpPr>
          <p:nvPr>
            <p:ph type="dt" sz="half" idx="10"/>
          </p:nvPr>
        </p:nvSpPr>
        <p:spPr/>
        <p:txBody>
          <a:bodyPr/>
          <a:lstStyle/>
          <a:p>
            <a:fld id="{DA755D95-0096-4AFE-9946-0931D16E2A85}" type="datetimeFigureOut">
              <a:rPr lang="en-GB" smtClean="0"/>
              <a:t>26/04/2024</a:t>
            </a:fld>
            <a:endParaRPr lang="en-GB"/>
          </a:p>
        </p:txBody>
      </p:sp>
      <p:sp>
        <p:nvSpPr>
          <p:cNvPr id="8" name="Footer Placeholder 7">
            <a:extLst>
              <a:ext uri="{FF2B5EF4-FFF2-40B4-BE49-F238E27FC236}">
                <a16:creationId xmlns:a16="http://schemas.microsoft.com/office/drawing/2014/main" id="{BFEA5E8E-91BF-47A7-B051-E380B04810A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F414CBF-45C4-482C-B6EB-C24C0A6C29E0}"/>
              </a:ext>
            </a:extLst>
          </p:cNvPr>
          <p:cNvSpPr>
            <a:spLocks noGrp="1"/>
          </p:cNvSpPr>
          <p:nvPr>
            <p:ph type="sldNum" sz="quarter" idx="12"/>
          </p:nvPr>
        </p:nvSpPr>
        <p:spPr/>
        <p:txBody>
          <a:bodyPr/>
          <a:lstStyle/>
          <a:p>
            <a:fld id="{63B11748-2296-47F4-9BD2-413F31B5CD47}" type="slidenum">
              <a:rPr lang="en-GB" smtClean="0"/>
              <a:t>‹#›</a:t>
            </a:fld>
            <a:endParaRPr lang="en-GB"/>
          </a:p>
        </p:txBody>
      </p:sp>
    </p:spTree>
    <p:extLst>
      <p:ext uri="{BB962C8B-B14F-4D97-AF65-F5344CB8AC3E}">
        <p14:creationId xmlns:p14="http://schemas.microsoft.com/office/powerpoint/2010/main" val="13304794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4FD12-DF53-4209-B05A-0F377C64D29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C1A782D-0E6F-4272-A2B9-94319A4B2E65}"/>
              </a:ext>
            </a:extLst>
          </p:cNvPr>
          <p:cNvSpPr>
            <a:spLocks noGrp="1"/>
          </p:cNvSpPr>
          <p:nvPr>
            <p:ph type="dt" sz="half" idx="10"/>
          </p:nvPr>
        </p:nvSpPr>
        <p:spPr/>
        <p:txBody>
          <a:bodyPr/>
          <a:lstStyle/>
          <a:p>
            <a:fld id="{DA755D95-0096-4AFE-9946-0931D16E2A85}" type="datetimeFigureOut">
              <a:rPr lang="en-GB" smtClean="0"/>
              <a:t>26/04/2024</a:t>
            </a:fld>
            <a:endParaRPr lang="en-GB"/>
          </a:p>
        </p:txBody>
      </p:sp>
      <p:sp>
        <p:nvSpPr>
          <p:cNvPr id="4" name="Footer Placeholder 3">
            <a:extLst>
              <a:ext uri="{FF2B5EF4-FFF2-40B4-BE49-F238E27FC236}">
                <a16:creationId xmlns:a16="http://schemas.microsoft.com/office/drawing/2014/main" id="{E1127930-C57E-4588-89A9-7730157945E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631DA74-8E24-4589-9BC6-2459D5CF5AF2}"/>
              </a:ext>
            </a:extLst>
          </p:cNvPr>
          <p:cNvSpPr>
            <a:spLocks noGrp="1"/>
          </p:cNvSpPr>
          <p:nvPr>
            <p:ph type="sldNum" sz="quarter" idx="12"/>
          </p:nvPr>
        </p:nvSpPr>
        <p:spPr/>
        <p:txBody>
          <a:bodyPr/>
          <a:lstStyle/>
          <a:p>
            <a:fld id="{63B11748-2296-47F4-9BD2-413F31B5CD47}" type="slidenum">
              <a:rPr lang="en-GB" smtClean="0"/>
              <a:t>‹#›</a:t>
            </a:fld>
            <a:endParaRPr lang="en-GB"/>
          </a:p>
        </p:txBody>
      </p:sp>
    </p:spTree>
    <p:extLst>
      <p:ext uri="{BB962C8B-B14F-4D97-AF65-F5344CB8AC3E}">
        <p14:creationId xmlns:p14="http://schemas.microsoft.com/office/powerpoint/2010/main" val="30985917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B8126D4-E794-4875-AB2B-4C7B82BB1AEF}"/>
              </a:ext>
            </a:extLst>
          </p:cNvPr>
          <p:cNvSpPr>
            <a:spLocks noGrp="1"/>
          </p:cNvSpPr>
          <p:nvPr>
            <p:ph type="dt" sz="half" idx="10"/>
          </p:nvPr>
        </p:nvSpPr>
        <p:spPr/>
        <p:txBody>
          <a:bodyPr/>
          <a:lstStyle/>
          <a:p>
            <a:fld id="{DA755D95-0096-4AFE-9946-0931D16E2A85}" type="datetimeFigureOut">
              <a:rPr lang="en-GB" smtClean="0"/>
              <a:t>26/04/2024</a:t>
            </a:fld>
            <a:endParaRPr lang="en-GB"/>
          </a:p>
        </p:txBody>
      </p:sp>
      <p:sp>
        <p:nvSpPr>
          <p:cNvPr id="3" name="Footer Placeholder 2">
            <a:extLst>
              <a:ext uri="{FF2B5EF4-FFF2-40B4-BE49-F238E27FC236}">
                <a16:creationId xmlns:a16="http://schemas.microsoft.com/office/drawing/2014/main" id="{6E887B78-258F-42DC-8549-08C854BF1D5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A827FEE-C43C-4CB3-BDCA-CCD7A1357537}"/>
              </a:ext>
            </a:extLst>
          </p:cNvPr>
          <p:cNvSpPr>
            <a:spLocks noGrp="1"/>
          </p:cNvSpPr>
          <p:nvPr>
            <p:ph type="sldNum" sz="quarter" idx="12"/>
          </p:nvPr>
        </p:nvSpPr>
        <p:spPr/>
        <p:txBody>
          <a:bodyPr/>
          <a:lstStyle/>
          <a:p>
            <a:fld id="{63B11748-2296-47F4-9BD2-413F31B5CD47}" type="slidenum">
              <a:rPr lang="en-GB" smtClean="0"/>
              <a:t>‹#›</a:t>
            </a:fld>
            <a:endParaRPr lang="en-GB"/>
          </a:p>
        </p:txBody>
      </p:sp>
    </p:spTree>
    <p:extLst>
      <p:ext uri="{BB962C8B-B14F-4D97-AF65-F5344CB8AC3E}">
        <p14:creationId xmlns:p14="http://schemas.microsoft.com/office/powerpoint/2010/main" val="5680849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50887-F975-4E33-8457-0FE648C141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816CBE0-94B1-4625-82DA-005E3D1863C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4012C7B-D012-4BCA-8670-5FE5084C56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372A8F-BF24-4019-8AAE-598F6E84DB3C}"/>
              </a:ext>
            </a:extLst>
          </p:cNvPr>
          <p:cNvSpPr>
            <a:spLocks noGrp="1"/>
          </p:cNvSpPr>
          <p:nvPr>
            <p:ph type="dt" sz="half" idx="10"/>
          </p:nvPr>
        </p:nvSpPr>
        <p:spPr/>
        <p:txBody>
          <a:bodyPr/>
          <a:lstStyle/>
          <a:p>
            <a:fld id="{DA755D95-0096-4AFE-9946-0931D16E2A85}" type="datetimeFigureOut">
              <a:rPr lang="en-GB" smtClean="0"/>
              <a:t>26/04/2024</a:t>
            </a:fld>
            <a:endParaRPr lang="en-GB"/>
          </a:p>
        </p:txBody>
      </p:sp>
      <p:sp>
        <p:nvSpPr>
          <p:cNvPr id="6" name="Footer Placeholder 5">
            <a:extLst>
              <a:ext uri="{FF2B5EF4-FFF2-40B4-BE49-F238E27FC236}">
                <a16:creationId xmlns:a16="http://schemas.microsoft.com/office/drawing/2014/main" id="{736509B7-FE2E-421A-A041-A73856270CD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A247F97-AB0F-48AD-94B3-6F9CAD537161}"/>
              </a:ext>
            </a:extLst>
          </p:cNvPr>
          <p:cNvSpPr>
            <a:spLocks noGrp="1"/>
          </p:cNvSpPr>
          <p:nvPr>
            <p:ph type="sldNum" sz="quarter" idx="12"/>
          </p:nvPr>
        </p:nvSpPr>
        <p:spPr/>
        <p:txBody>
          <a:bodyPr/>
          <a:lstStyle/>
          <a:p>
            <a:fld id="{63B11748-2296-47F4-9BD2-413F31B5CD47}" type="slidenum">
              <a:rPr lang="en-GB" smtClean="0"/>
              <a:t>‹#›</a:t>
            </a:fld>
            <a:endParaRPr lang="en-GB"/>
          </a:p>
        </p:txBody>
      </p:sp>
    </p:spTree>
    <p:extLst>
      <p:ext uri="{BB962C8B-B14F-4D97-AF65-F5344CB8AC3E}">
        <p14:creationId xmlns:p14="http://schemas.microsoft.com/office/powerpoint/2010/main" val="40327630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77217-5437-4E78-88B0-968866ADB1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7D3F007-EE79-41A1-912B-58884D79629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87CE6F5-51D0-4667-8D29-9F55D5CFE4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5ECF91-6272-48D2-82A4-DFAD76460CA6}"/>
              </a:ext>
            </a:extLst>
          </p:cNvPr>
          <p:cNvSpPr>
            <a:spLocks noGrp="1"/>
          </p:cNvSpPr>
          <p:nvPr>
            <p:ph type="dt" sz="half" idx="10"/>
          </p:nvPr>
        </p:nvSpPr>
        <p:spPr/>
        <p:txBody>
          <a:bodyPr/>
          <a:lstStyle/>
          <a:p>
            <a:fld id="{DA755D95-0096-4AFE-9946-0931D16E2A85}" type="datetimeFigureOut">
              <a:rPr lang="en-GB" smtClean="0"/>
              <a:t>26/04/2024</a:t>
            </a:fld>
            <a:endParaRPr lang="en-GB"/>
          </a:p>
        </p:txBody>
      </p:sp>
      <p:sp>
        <p:nvSpPr>
          <p:cNvPr id="6" name="Footer Placeholder 5">
            <a:extLst>
              <a:ext uri="{FF2B5EF4-FFF2-40B4-BE49-F238E27FC236}">
                <a16:creationId xmlns:a16="http://schemas.microsoft.com/office/drawing/2014/main" id="{D3169A30-4303-4ECA-ABB5-E5CB28B73BD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3236EDF-A96A-4E7E-8422-BD1DFFFC3CBB}"/>
              </a:ext>
            </a:extLst>
          </p:cNvPr>
          <p:cNvSpPr>
            <a:spLocks noGrp="1"/>
          </p:cNvSpPr>
          <p:nvPr>
            <p:ph type="sldNum" sz="quarter" idx="12"/>
          </p:nvPr>
        </p:nvSpPr>
        <p:spPr/>
        <p:txBody>
          <a:bodyPr/>
          <a:lstStyle/>
          <a:p>
            <a:fld id="{63B11748-2296-47F4-9BD2-413F31B5CD47}" type="slidenum">
              <a:rPr lang="en-GB" smtClean="0"/>
              <a:t>‹#›</a:t>
            </a:fld>
            <a:endParaRPr lang="en-GB"/>
          </a:p>
        </p:txBody>
      </p:sp>
    </p:spTree>
    <p:extLst>
      <p:ext uri="{BB962C8B-B14F-4D97-AF65-F5344CB8AC3E}">
        <p14:creationId xmlns:p14="http://schemas.microsoft.com/office/powerpoint/2010/main" val="33291500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17B86BB-74B0-4641-937B-5026F382D4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F3C5246-8A2E-46EF-B9DC-2F300DA810D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B3DB9BB-FB74-485D-887E-CEC26A8310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755D95-0096-4AFE-9946-0931D16E2A85}" type="datetimeFigureOut">
              <a:rPr lang="en-GB" smtClean="0"/>
              <a:t>26/04/2024</a:t>
            </a:fld>
            <a:endParaRPr lang="en-GB"/>
          </a:p>
        </p:txBody>
      </p:sp>
      <p:sp>
        <p:nvSpPr>
          <p:cNvPr id="5" name="Footer Placeholder 4">
            <a:extLst>
              <a:ext uri="{FF2B5EF4-FFF2-40B4-BE49-F238E27FC236}">
                <a16:creationId xmlns:a16="http://schemas.microsoft.com/office/drawing/2014/main" id="{41C917CC-8F02-4EB0-8A1A-6F4414AB0B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5429EF2-2A3B-4499-A1F2-1CBFF57754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B11748-2296-47F4-9BD2-413F31B5CD47}" type="slidenum">
              <a:rPr lang="en-GB" smtClean="0"/>
              <a:t>‹#›</a:t>
            </a:fld>
            <a:endParaRPr lang="en-GB"/>
          </a:p>
        </p:txBody>
      </p:sp>
    </p:spTree>
    <p:extLst>
      <p:ext uri="{BB962C8B-B14F-4D97-AF65-F5344CB8AC3E}">
        <p14:creationId xmlns:p14="http://schemas.microsoft.com/office/powerpoint/2010/main" val="38405351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xml"/><Relationship Id="rId4" Type="http://schemas.openxmlformats.org/officeDocument/2006/relationships/image" Target="../media/image117.jpeg"/></Relationships>
</file>

<file path=ppt/slides/_rels/slide111.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125.jpeg"/><Relationship Id="rId4" Type="http://schemas.openxmlformats.org/officeDocument/2006/relationships/image" Target="../media/image124.jpeg"/></Relationships>
</file>

<file path=ppt/slides/_rels/slide122.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128.jpeg"/><Relationship Id="rId4" Type="http://schemas.openxmlformats.org/officeDocument/2006/relationships/image" Target="../media/image127.jpeg"/></Relationships>
</file>

<file path=ppt/slides/_rels/slide124.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png"/><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6.xml"/><Relationship Id="rId4" Type="http://schemas.openxmlformats.org/officeDocument/2006/relationships/image" Target="../media/image133.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jpeg"/><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jpeg"/><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44.png"/><Relationship Id="rId4" Type="http://schemas.openxmlformats.org/officeDocument/2006/relationships/image" Target="../media/image40.png"/></Relationships>
</file>

<file path=ppt/slides/_rels/slide4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customXml" Target="../ink/ink2.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5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5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7.jpeg"/><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5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5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5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5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5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67.jpeg"/><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5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71.jpeg"/><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 Id="rId5" Type="http://schemas.openxmlformats.org/officeDocument/2006/relationships/image" Target="../media/image80.jpeg"/><Relationship Id="rId4" Type="http://schemas.openxmlformats.org/officeDocument/2006/relationships/image" Target="../media/image79.jpeg"/></Relationships>
</file>

<file path=ppt/slides/_rels/slide7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 Id="rId5" Type="http://schemas.openxmlformats.org/officeDocument/2006/relationships/image" Target="../media/image80.jpeg"/><Relationship Id="rId4" Type="http://schemas.openxmlformats.org/officeDocument/2006/relationships/image" Target="../media/image79.jpeg"/></Relationships>
</file>

<file path=ppt/slides/_rels/slide9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9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98.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6521D-4BF5-4061-84DF-B39ED0BE5E41}"/>
              </a:ext>
            </a:extLst>
          </p:cNvPr>
          <p:cNvSpPr>
            <a:spLocks noGrp="1"/>
          </p:cNvSpPr>
          <p:nvPr>
            <p:ph type="ctrTitle"/>
          </p:nvPr>
        </p:nvSpPr>
        <p:spPr>
          <a:xfrm>
            <a:off x="1386840" y="308609"/>
            <a:ext cx="9144000" cy="949643"/>
          </a:xfrm>
        </p:spPr>
        <p:txBody>
          <a:bodyPr/>
          <a:lstStyle/>
          <a:p>
            <a:r>
              <a:rPr lang="en-GB"/>
              <a:t>Topic 1.1: The Gods</a:t>
            </a:r>
          </a:p>
        </p:txBody>
      </p:sp>
      <p:pic>
        <p:nvPicPr>
          <p:cNvPr id="5" name="Picture 4">
            <a:extLst>
              <a:ext uri="{FF2B5EF4-FFF2-40B4-BE49-F238E27FC236}">
                <a16:creationId xmlns:a16="http://schemas.microsoft.com/office/drawing/2014/main" id="{A47B040B-19D4-4C7B-AAF5-CE7178535E0C}"/>
              </a:ext>
            </a:extLst>
          </p:cNvPr>
          <p:cNvPicPr>
            <a:picLocks noChangeAspect="1"/>
          </p:cNvPicPr>
          <p:nvPr/>
        </p:nvPicPr>
        <p:blipFill>
          <a:blip r:embed="rId2"/>
          <a:stretch>
            <a:fillRect/>
          </a:stretch>
        </p:blipFill>
        <p:spPr>
          <a:xfrm>
            <a:off x="2138144" y="1444592"/>
            <a:ext cx="8392696" cy="5020376"/>
          </a:xfrm>
          <a:prstGeom prst="rect">
            <a:avLst/>
          </a:prstGeom>
        </p:spPr>
      </p:pic>
    </p:spTree>
    <p:extLst>
      <p:ext uri="{BB962C8B-B14F-4D97-AF65-F5344CB8AC3E}">
        <p14:creationId xmlns:p14="http://schemas.microsoft.com/office/powerpoint/2010/main" val="39424239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00CD1AD4-2590-48A6-B4E9-D51C953FF13A}"/>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9217" name="Picture 8">
            <a:extLst>
              <a:ext uri="{FF2B5EF4-FFF2-40B4-BE49-F238E27FC236}">
                <a16:creationId xmlns:a16="http://schemas.microsoft.com/office/drawing/2014/main" id="{9ED7B039-ECD5-499D-8D8D-952D94E640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638300"/>
            <a:ext cx="2746375" cy="287337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60DF3C1F-BCB0-4CE7-9F89-40469FB70C6A}"/>
              </a:ext>
            </a:extLst>
          </p:cNvPr>
          <p:cNvSpPr>
            <a:spLocks noChangeArrowheads="1"/>
          </p:cNvSpPr>
          <p:nvPr/>
        </p:nvSpPr>
        <p:spPr bwMode="auto">
          <a:xfrm>
            <a:off x="3181350" y="97363"/>
            <a:ext cx="8553450" cy="6263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000" b="1" i="0" u="none" strike="noStrike" cap="none" normalizeH="0" baseline="0">
                <a:ln>
                  <a:noFill/>
                </a:ln>
                <a:solidFill>
                  <a:schemeClr val="tx1"/>
                </a:solidFill>
                <a:effectLst/>
                <a:latin typeface="+mn-lt"/>
                <a:ea typeface="Calibri" panose="020F0502020204030204" pitchFamily="34" charset="0"/>
                <a:cs typeface="Times New Roman" panose="02020603050405020304" pitchFamily="18" charset="0"/>
              </a:rPr>
              <a:t>This goddess’ Greek name is Hestia.</a:t>
            </a:r>
            <a:endParaRPr kumimoji="0" lang="en-GB" altLang="en-US" sz="1050" b="1"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000" b="1" i="0" u="none" strike="noStrike" cap="none" normalizeH="0" baseline="0">
                <a:ln>
                  <a:noFill/>
                </a:ln>
                <a:solidFill>
                  <a:schemeClr val="tx1"/>
                </a:solidFill>
                <a:effectLst/>
                <a:latin typeface="+mn-lt"/>
                <a:ea typeface="Calibri" panose="020F0502020204030204" pitchFamily="34" charset="0"/>
                <a:cs typeface="Times New Roman" panose="02020603050405020304" pitchFamily="18" charset="0"/>
              </a:rPr>
              <a:t>This goddess’ Roman name is Vesta.</a:t>
            </a:r>
            <a:endParaRPr kumimoji="0" lang="en-GB" altLang="en-US" sz="1050" b="1"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000" b="1" i="0" u="none" strike="noStrike" cap="none" normalizeH="0" baseline="0">
                <a:ln>
                  <a:noFill/>
                </a:ln>
                <a:solidFill>
                  <a:schemeClr val="tx1"/>
                </a:solidFill>
                <a:effectLst/>
                <a:latin typeface="+mn-lt"/>
                <a:ea typeface="Calibri" panose="020F0502020204030204" pitchFamily="34" charset="0"/>
                <a:cs typeface="Times New Roman" panose="02020603050405020304" pitchFamily="18" charset="0"/>
              </a:rPr>
              <a:t>She is the goddess of the hearth and home.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050"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000" b="1" i="0" u="none" strike="noStrike" cap="none" normalizeH="0" baseline="0">
                <a:ln>
                  <a:noFill/>
                </a:ln>
                <a:solidFill>
                  <a:schemeClr val="tx1"/>
                </a:solidFill>
                <a:effectLst/>
                <a:latin typeface="+mn-lt"/>
                <a:ea typeface="Calibri" panose="020F0502020204030204" pitchFamily="34" charset="0"/>
                <a:cs typeface="Times New Roman" panose="02020603050405020304" pitchFamily="18" charset="0"/>
              </a:rPr>
              <a:t>Iconography:</a:t>
            </a:r>
            <a:endParaRPr kumimoji="0" lang="en-GB" altLang="en-US" sz="1050" b="1"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altLang="en-US" sz="2000" b="0" i="0" u="none" strike="noStrike" cap="none" normalizeH="0" baseline="0">
                <a:ln>
                  <a:noFill/>
                </a:ln>
                <a:solidFill>
                  <a:schemeClr val="tx1"/>
                </a:solidFill>
                <a:effectLst/>
                <a:latin typeface="+mn-lt"/>
                <a:ea typeface="Calibri" panose="020F0502020204030204" pitchFamily="34" charset="0"/>
                <a:cs typeface="Times New Roman" panose="02020603050405020304" pitchFamily="18" charset="0"/>
              </a:rPr>
              <a:t>A flowered branch</a:t>
            </a:r>
            <a:endParaRPr kumimoji="0" lang="en-GB" altLang="en-US" sz="1050" b="0"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altLang="en-US" sz="2000" b="0" i="0" u="none" strike="noStrike" cap="none" normalizeH="0" baseline="0">
                <a:ln>
                  <a:noFill/>
                </a:ln>
                <a:solidFill>
                  <a:schemeClr val="tx1"/>
                </a:solidFill>
                <a:effectLst/>
                <a:latin typeface="+mn-lt"/>
                <a:ea typeface="Calibri" panose="020F0502020204030204" pitchFamily="34" charset="0"/>
                <a:cs typeface="Times New Roman" panose="02020603050405020304" pitchFamily="18" charset="0"/>
              </a:rPr>
              <a:t>Her veil</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GB" altLang="en-US" sz="1050" b="0"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000" b="1" i="0" u="none" strike="noStrike" cap="none" normalizeH="0" baseline="0">
                <a:ln>
                  <a:noFill/>
                </a:ln>
                <a:solidFill>
                  <a:schemeClr val="tx1"/>
                </a:solidFill>
                <a:effectLst/>
                <a:latin typeface="+mn-lt"/>
                <a:ea typeface="Calibri" panose="020F0502020204030204" pitchFamily="34" charset="0"/>
                <a:cs typeface="Times New Roman" panose="02020603050405020304" pitchFamily="18" charset="0"/>
              </a:rPr>
              <a:t>Other information:</a:t>
            </a:r>
            <a:endParaRPr kumimoji="0" lang="en-GB" altLang="en-US" sz="1050" b="1"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altLang="en-US" sz="2000" b="0" i="0" u="none" strike="noStrike" cap="none" normalizeH="0" baseline="0">
                <a:ln>
                  <a:noFill/>
                </a:ln>
                <a:solidFill>
                  <a:schemeClr val="tx1"/>
                </a:solidFill>
                <a:effectLst/>
                <a:latin typeface="+mn-lt"/>
                <a:ea typeface="Calibri" panose="020F0502020204030204" pitchFamily="34" charset="0"/>
                <a:cs typeface="Times New Roman" panose="02020603050405020304" pitchFamily="18" charset="0"/>
              </a:rPr>
              <a:t>A very important goddess to the Romans. An all-female college of six priestesses known as the Vestal Virgins were in charge of guarding the flame of Vesta, held in the Temple of Vesta. The Vestals were drawn from aristocratic families and </a:t>
            </a:r>
            <a:r>
              <a:rPr lang="en-GB" altLang="en-US" sz="2000">
                <a:latin typeface="+mn-lt"/>
                <a:ea typeface="Calibri" panose="020F0502020204030204" pitchFamily="34" charset="0"/>
                <a:cs typeface="Times New Roman" panose="02020603050405020304" pitchFamily="18" charset="0"/>
              </a:rPr>
              <a:t>swore to abstain from sex for thirty years. Those who broke their vows would be executed by being buried alive. </a:t>
            </a:r>
            <a:r>
              <a:rPr kumimoji="0" lang="en-GB" altLang="en-US" sz="2000" b="0" i="0" u="none" strike="noStrike" cap="none" normalizeH="0" baseline="0">
                <a:ln>
                  <a:noFill/>
                </a:ln>
                <a:solidFill>
                  <a:schemeClr val="tx1"/>
                </a:solidFill>
                <a:effectLst/>
                <a:latin typeface="+mn-lt"/>
                <a:ea typeface="Calibri" panose="020F0502020204030204" pitchFamily="34" charset="0"/>
                <a:cs typeface="Times New Roman" panose="02020603050405020304" pitchFamily="18" charset="0"/>
              </a:rPr>
              <a:t>It was believed that, if the flame of Vesta were to go out, Rome would fall. The Vestal Virgins had privileges which other Roman women did not have (such as being allowed to make wills and sit in the front row at certain entertainment venues) and were also responsible with making mola salsa and guarding important documents, including military treaties and the wills of leading Romans. The mother of Romulus, Rhea Silvia, was forced to become a Vestal Virgin to stop her from having children who might challenge th</a:t>
            </a:r>
            <a:r>
              <a:rPr lang="en-GB" altLang="en-US" sz="2000">
                <a:latin typeface="+mn-lt"/>
                <a:ea typeface="Calibri" panose="020F0502020204030204" pitchFamily="34" charset="0"/>
                <a:cs typeface="Times New Roman" panose="02020603050405020304" pitchFamily="18" charset="0"/>
              </a:rPr>
              <a:t>e tyrant </a:t>
            </a:r>
            <a:r>
              <a:rPr lang="en-GB" altLang="en-US" sz="2000" err="1">
                <a:latin typeface="+mn-lt"/>
                <a:ea typeface="Calibri" panose="020F0502020204030204" pitchFamily="34" charset="0"/>
                <a:cs typeface="Times New Roman" panose="02020603050405020304" pitchFamily="18" charset="0"/>
              </a:rPr>
              <a:t>Amulius</a:t>
            </a:r>
            <a:r>
              <a:rPr lang="en-GB" altLang="en-US" sz="2000">
                <a:latin typeface="+mn-lt"/>
                <a:ea typeface="Calibri" panose="020F0502020204030204" pitchFamily="34" charset="0"/>
                <a:cs typeface="Times New Roman" panose="02020603050405020304" pitchFamily="18" charset="0"/>
              </a:rPr>
              <a:t> for power.</a:t>
            </a:r>
            <a:endParaRPr kumimoji="0" lang="en-GB" altLang="en-US" sz="2000" b="0" i="0" u="none" strike="noStrike" cap="none" normalizeH="0" baseline="0">
              <a:ln>
                <a:noFill/>
              </a:ln>
              <a:solidFill>
                <a:schemeClr val="tx1"/>
              </a:solidFill>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81905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C83DD13-3D6A-47AF-A10D-A2210D7E8F69}"/>
              </a:ext>
            </a:extLst>
          </p:cNvPr>
          <p:cNvSpPr>
            <a:spLocks noGrp="1"/>
          </p:cNvSpPr>
          <p:nvPr>
            <p:ph idx="1"/>
          </p:nvPr>
        </p:nvSpPr>
        <p:spPr>
          <a:xfrm>
            <a:off x="1" y="676275"/>
            <a:ext cx="12191998" cy="6181725"/>
          </a:xfr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a:normAutofit fontScale="85000" lnSpcReduction="20000"/>
          </a:bodyPr>
          <a:lstStyle/>
          <a:p>
            <a:pPr marL="0" indent="0" algn="ctr">
              <a:buNone/>
            </a:pPr>
            <a:r>
              <a:rPr lang="en-GB" b="1"/>
              <a:t>Size, location and cost: </a:t>
            </a:r>
            <a:r>
              <a:rPr lang="en-GB"/>
              <a:t>The Parthenon is not only massive, but is positioned higher up than any other temple on the Acropolis. This is especially notable as it does not seem to have been the main temple of Athena. The Athenians therefore sent a message that they could afford to build such a massive temple, made out of the expensive material of marble, with a lot of very detailed art and it still not be their main place of worship. </a:t>
            </a:r>
          </a:p>
          <a:p>
            <a:pPr marL="0" indent="0" algn="ctr">
              <a:buNone/>
            </a:pPr>
            <a:r>
              <a:rPr lang="en-GB"/>
              <a:t> </a:t>
            </a:r>
            <a:r>
              <a:rPr lang="en-GB" b="1"/>
              <a:t>Sculpture: </a:t>
            </a:r>
            <a:r>
              <a:rPr lang="en-GB"/>
              <a:t>The sculpture, although varying in quality in places, is nevertheless very fine. Its quality, and the amount of it, was intended to present the Athenians as culturally superior to others, including other Greeks. </a:t>
            </a:r>
          </a:p>
          <a:p>
            <a:pPr marL="0" indent="0" algn="ctr">
              <a:buNone/>
            </a:pPr>
            <a:r>
              <a:rPr lang="en-GB" b="1"/>
              <a:t>Connections to the gods: </a:t>
            </a:r>
            <a:r>
              <a:rPr lang="en-GB"/>
              <a:t>The gods appear in many places on the Parthenon, meaning that the Athenians probably wanted visitors to think of them as favoured by the gods. </a:t>
            </a:r>
          </a:p>
          <a:p>
            <a:pPr marL="0" indent="0" algn="ctr">
              <a:buNone/>
            </a:pPr>
            <a:r>
              <a:rPr lang="en-GB" b="1"/>
              <a:t>Connections to mythology: </a:t>
            </a:r>
            <a:r>
              <a:rPr lang="en-GB"/>
              <a:t>The Parthenon metopes all show scenes from mythological stories in which there appear characters linked with Athens. The stories of the Centauromachy and the Amazonomachy both involved Theseus, the Gigantomachy heavily involved Athena and there was supposedly a group of Athenians who fought in the Trojan War (also, Theseus’ mother Aethra makes an appearance on one of the Trojan War metopes). </a:t>
            </a:r>
          </a:p>
          <a:p>
            <a:pPr marL="0" indent="0" algn="ctr">
              <a:buNone/>
            </a:pPr>
            <a:r>
              <a:rPr lang="en-GB" b="1"/>
              <a:t>The Delian League: </a:t>
            </a:r>
            <a:r>
              <a:rPr lang="en-GB"/>
              <a:t>At the time of the Parthenon being built, the Athenians were transforming the Delian League into their own empire. The Parthenon was probably at least partially funded by money taken from the Delian League’s treasury (which was supposed to be used to help the member states resist future Persian invasions). Such a grand building was therefore meant to represent Athens as being superior to these other Greek states and that, therefore, the Athenians had a right to lead (and rule over) them.</a:t>
            </a:r>
            <a:endParaRPr lang="en-GB" b="1"/>
          </a:p>
        </p:txBody>
      </p:sp>
      <p:sp>
        <p:nvSpPr>
          <p:cNvPr id="2" name="Title 1">
            <a:extLst>
              <a:ext uri="{FF2B5EF4-FFF2-40B4-BE49-F238E27FC236}">
                <a16:creationId xmlns:a16="http://schemas.microsoft.com/office/drawing/2014/main" id="{D337C08B-FA28-42D3-B9F8-88E5A247FEBF}"/>
              </a:ext>
            </a:extLst>
          </p:cNvPr>
          <p:cNvSpPr>
            <a:spLocks noGrp="1"/>
          </p:cNvSpPr>
          <p:nvPr>
            <p:ph type="title"/>
          </p:nvPr>
        </p:nvSpPr>
        <p:spPr>
          <a:xfrm>
            <a:off x="0" y="0"/>
            <a:ext cx="12191999" cy="676275"/>
          </a:xfr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a:noAutofit/>
          </a:bodyPr>
          <a:lstStyle/>
          <a:p>
            <a:pPr algn="ctr"/>
            <a:r>
              <a:rPr lang="en-GB" sz="2800" b="1"/>
              <a:t>Overview of the Parthenon as a symbol of power:</a:t>
            </a:r>
          </a:p>
        </p:txBody>
      </p:sp>
    </p:spTree>
    <p:extLst>
      <p:ext uri="{BB962C8B-B14F-4D97-AF65-F5344CB8AC3E}">
        <p14:creationId xmlns:p14="http://schemas.microsoft.com/office/powerpoint/2010/main" val="115223318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C83DD13-3D6A-47AF-A10D-A2210D7E8F69}"/>
              </a:ext>
            </a:extLst>
          </p:cNvPr>
          <p:cNvSpPr>
            <a:spLocks noGrp="1"/>
          </p:cNvSpPr>
          <p:nvPr>
            <p:ph idx="1"/>
          </p:nvPr>
        </p:nvSpPr>
        <p:spPr>
          <a:xfrm>
            <a:off x="1" y="1171254"/>
            <a:ext cx="12191998" cy="5686746"/>
          </a:xfr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a:normAutofit fontScale="92500" lnSpcReduction="20000"/>
          </a:bodyPr>
          <a:lstStyle/>
          <a:p>
            <a:pPr marL="0" indent="0" algn="ctr">
              <a:buNone/>
            </a:pPr>
            <a:r>
              <a:rPr lang="en-GB" sz="2800"/>
              <a:t>After the Persian Wars, the Athenians were keen to stress not just how civilised they were, but how </a:t>
            </a:r>
            <a:r>
              <a:rPr lang="en-GB" sz="2800" i="1"/>
              <a:t>Greek </a:t>
            </a:r>
            <a:r>
              <a:rPr lang="en-GB" sz="2800"/>
              <a:t>they were. </a:t>
            </a:r>
            <a:r>
              <a:rPr lang="en-GB"/>
              <a:t>The Greeks saw non-Greeks as barbarians and, therefore, uncivilised. The Parthenon was intended to make viewers of it see the Athenians as civilised through:</a:t>
            </a:r>
            <a:endParaRPr lang="en-GB" sz="2800"/>
          </a:p>
          <a:p>
            <a:pPr algn="ctr"/>
            <a:r>
              <a:rPr lang="en-GB" sz="2800" b="1"/>
              <a:t>The amount and quality of the sculpture on the Parthenon: </a:t>
            </a:r>
            <a:r>
              <a:rPr lang="en-GB" sz="2800"/>
              <a:t>This suggests that the Athenians are highly civilised.</a:t>
            </a:r>
            <a:endParaRPr lang="en-GB" sz="2800" b="1"/>
          </a:p>
          <a:p>
            <a:pPr algn="ctr"/>
            <a:r>
              <a:rPr lang="en-GB" b="1"/>
              <a:t>Panhellenic (all-Greek) themes</a:t>
            </a:r>
            <a:r>
              <a:rPr lang="en-GB"/>
              <a:t>:</a:t>
            </a:r>
            <a:r>
              <a:rPr lang="en-GB" sz="2800"/>
              <a:t> The Olympian gods appear on the Parthenon, as do scenes from the Trojan Wa</a:t>
            </a:r>
            <a:r>
              <a:rPr lang="en-GB"/>
              <a:t>r, which</a:t>
            </a:r>
            <a:r>
              <a:rPr lang="en-GB" sz="2800"/>
              <a:t> involved an alliance of Greek from various states invading and sacking the Asian city of Troy. </a:t>
            </a:r>
          </a:p>
          <a:p>
            <a:pPr algn="ctr"/>
            <a:r>
              <a:rPr lang="en-GB" sz="2800"/>
              <a:t> </a:t>
            </a:r>
            <a:r>
              <a:rPr lang="en-GB" b="1"/>
              <a:t>The defeat of barbarians: </a:t>
            </a:r>
            <a:r>
              <a:rPr lang="en-GB" sz="2800"/>
              <a:t>We also scenes showing Greeks fighting the Centaurs and the Amazons, both of whom were thought to be highly uncivilised peoples. We also see the Olympians fighting against the Giants, uncivilised beings who rebelled against the gods.</a:t>
            </a:r>
          </a:p>
          <a:p>
            <a:pPr algn="ctr"/>
            <a:r>
              <a:rPr lang="en-GB" b="1"/>
              <a:t>Reminders of the Persian Wars: </a:t>
            </a:r>
            <a:r>
              <a:rPr lang="en-GB"/>
              <a:t>The sack of Troy is probably meant to make us think of both the Greek victory in the Persian Wars and later Greek attacks on the Persian Empire in Asia. We are also probably meant to see the other ‘barbarians’ shown on the Parthenon as representing the Persian Empire. </a:t>
            </a:r>
          </a:p>
        </p:txBody>
      </p:sp>
      <p:sp>
        <p:nvSpPr>
          <p:cNvPr id="2" name="Title 1">
            <a:extLst>
              <a:ext uri="{FF2B5EF4-FFF2-40B4-BE49-F238E27FC236}">
                <a16:creationId xmlns:a16="http://schemas.microsoft.com/office/drawing/2014/main" id="{D337C08B-FA28-42D3-B9F8-88E5A247FEBF}"/>
              </a:ext>
            </a:extLst>
          </p:cNvPr>
          <p:cNvSpPr>
            <a:spLocks noGrp="1"/>
          </p:cNvSpPr>
          <p:nvPr>
            <p:ph type="title"/>
          </p:nvPr>
        </p:nvSpPr>
        <p:spPr>
          <a:xfrm>
            <a:off x="0" y="0"/>
            <a:ext cx="12191999" cy="1171253"/>
          </a:xfr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a:noAutofit/>
          </a:bodyPr>
          <a:lstStyle/>
          <a:p>
            <a:pPr algn="ctr"/>
            <a:r>
              <a:rPr lang="en-GB" sz="2800" b="1"/>
              <a:t>Civilisation versus barbarism:</a:t>
            </a:r>
          </a:p>
        </p:txBody>
      </p:sp>
    </p:spTree>
    <p:extLst>
      <p:ext uri="{BB962C8B-B14F-4D97-AF65-F5344CB8AC3E}">
        <p14:creationId xmlns:p14="http://schemas.microsoft.com/office/powerpoint/2010/main" val="333478439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0369A-7E55-4BE1-A74C-730260E5DE01}"/>
              </a:ext>
            </a:extLst>
          </p:cNvPr>
          <p:cNvSpPr>
            <a:spLocks noGrp="1"/>
          </p:cNvSpPr>
          <p:nvPr>
            <p:ph type="title"/>
          </p:nvPr>
        </p:nvSpPr>
        <p:spPr>
          <a:xfrm>
            <a:off x="0" y="1"/>
            <a:ext cx="12192000" cy="504811"/>
          </a:xfrm>
          <a:solidFill>
            <a:schemeClr val="accent1">
              <a:lumMod val="20000"/>
              <a:lumOff val="80000"/>
            </a:schemeClr>
          </a:solidFill>
        </p:spPr>
        <p:txBody>
          <a:bodyPr>
            <a:normAutofit/>
          </a:bodyPr>
          <a:lstStyle/>
          <a:p>
            <a:r>
              <a:rPr lang="en-GB" sz="2400"/>
              <a:t>Temple of Apollo at </a:t>
            </a:r>
            <a:r>
              <a:rPr lang="en-GB" sz="2400" err="1"/>
              <a:t>Bassae</a:t>
            </a:r>
            <a:r>
              <a:rPr lang="en-GB" sz="2400"/>
              <a:t>: Key Facts</a:t>
            </a:r>
          </a:p>
        </p:txBody>
      </p:sp>
      <p:sp>
        <p:nvSpPr>
          <p:cNvPr id="3" name="Content Placeholder 2">
            <a:extLst>
              <a:ext uri="{FF2B5EF4-FFF2-40B4-BE49-F238E27FC236}">
                <a16:creationId xmlns:a16="http://schemas.microsoft.com/office/drawing/2014/main" id="{3DD2858B-14CB-440A-90DB-9AE0655233C9}"/>
              </a:ext>
            </a:extLst>
          </p:cNvPr>
          <p:cNvSpPr>
            <a:spLocks noGrp="1"/>
          </p:cNvSpPr>
          <p:nvPr>
            <p:ph idx="1"/>
          </p:nvPr>
        </p:nvSpPr>
        <p:spPr>
          <a:xfrm>
            <a:off x="0" y="504813"/>
            <a:ext cx="12192000" cy="2783564"/>
          </a:xfrm>
          <a:solidFill>
            <a:schemeClr val="accent2">
              <a:lumMod val="20000"/>
              <a:lumOff val="80000"/>
            </a:schemeClr>
          </a:solidFill>
        </p:spPr>
        <p:txBody>
          <a:bodyPr>
            <a:normAutofit fontScale="77500" lnSpcReduction="20000"/>
          </a:bodyPr>
          <a:lstStyle/>
          <a:p>
            <a:pPr marL="0" indent="0">
              <a:buNone/>
            </a:pPr>
            <a:r>
              <a:rPr lang="en-GB" sz="2600"/>
              <a:t>Located in </a:t>
            </a:r>
            <a:r>
              <a:rPr lang="en-GB" sz="2600" b="1" err="1"/>
              <a:t>Bassae</a:t>
            </a:r>
            <a:r>
              <a:rPr lang="en-GB" sz="2600" b="1"/>
              <a:t>, </a:t>
            </a:r>
            <a:r>
              <a:rPr lang="en-GB" sz="2600"/>
              <a:t>a town near Olympia.</a:t>
            </a:r>
          </a:p>
          <a:p>
            <a:pPr marL="0" indent="0">
              <a:buNone/>
            </a:pPr>
            <a:r>
              <a:rPr lang="en-GB" sz="2600"/>
              <a:t>Building work began in </a:t>
            </a:r>
            <a:r>
              <a:rPr lang="en-GB" sz="2600" b="1"/>
              <a:t>450 BC.</a:t>
            </a:r>
          </a:p>
          <a:p>
            <a:pPr marL="0" indent="0">
              <a:buNone/>
            </a:pPr>
            <a:r>
              <a:rPr lang="en-GB" sz="2600"/>
              <a:t>Designed by </a:t>
            </a:r>
            <a:r>
              <a:rPr lang="en-GB" sz="2600" b="1" err="1"/>
              <a:t>Iktinos</a:t>
            </a:r>
            <a:r>
              <a:rPr lang="en-GB" sz="2600" b="1"/>
              <a:t>, </a:t>
            </a:r>
            <a:r>
              <a:rPr lang="en-GB" sz="2600"/>
              <a:t>who worked on the Parthenon.</a:t>
            </a:r>
          </a:p>
          <a:p>
            <a:pPr marL="0" indent="0">
              <a:buNone/>
            </a:pPr>
            <a:r>
              <a:rPr lang="en-GB" sz="2600"/>
              <a:t>A frieze showing the Centauromachy and the Amazonomachy was found in the naos.</a:t>
            </a:r>
          </a:p>
          <a:p>
            <a:pPr marL="0" indent="0">
              <a:buNone/>
            </a:pPr>
            <a:r>
              <a:rPr lang="en-GB" sz="2600"/>
              <a:t>In the naos was found a single Corinthian column. </a:t>
            </a:r>
          </a:p>
          <a:p>
            <a:pPr marL="0" indent="0">
              <a:buNone/>
            </a:pPr>
            <a:r>
              <a:rPr lang="en-GB" sz="2600"/>
              <a:t>The temple was known for being very well designed. The frieze’s Panhellenic imagery, and its theme of civilisation versus barbarism, was intended to stress how Greek the people of </a:t>
            </a:r>
            <a:r>
              <a:rPr lang="en-GB" sz="2600" err="1"/>
              <a:t>Bassae</a:t>
            </a:r>
            <a:r>
              <a:rPr lang="en-GB" sz="2600"/>
              <a:t> were. Remember that many Greeks sided with the Persians in the Persian Wars: it was therefore probably important, after the Greek victory, for towns and cities to make it clear that they had been on the Greek side during the wars. </a:t>
            </a:r>
          </a:p>
          <a:p>
            <a:pPr marL="0" indent="0">
              <a:buNone/>
            </a:pPr>
            <a:endParaRPr lang="en-GB" sz="2300"/>
          </a:p>
          <a:p>
            <a:pPr marL="0" indent="0">
              <a:buNone/>
            </a:pPr>
            <a:endParaRPr lang="en-GB" sz="2300"/>
          </a:p>
          <a:p>
            <a:pPr marL="0" indent="0">
              <a:buNone/>
            </a:pPr>
            <a:endParaRPr lang="en-GB" sz="2300" b="1"/>
          </a:p>
          <a:p>
            <a:pPr marL="0" indent="0">
              <a:buNone/>
            </a:pPr>
            <a:endParaRPr lang="en-GB" b="1"/>
          </a:p>
        </p:txBody>
      </p:sp>
      <p:pic>
        <p:nvPicPr>
          <p:cNvPr id="3074" name="Picture 2" descr="Image result for bassae on a map">
            <a:extLst>
              <a:ext uri="{FF2B5EF4-FFF2-40B4-BE49-F238E27FC236}">
                <a16:creationId xmlns:a16="http://schemas.microsoft.com/office/drawing/2014/main" id="{D480D6AE-8D9A-4ADA-B6E9-0585D65A7A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19325" y="3569623"/>
            <a:ext cx="2945687" cy="290236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A9362774-6583-4263-992F-BDC3A2C7CBBC}"/>
              </a:ext>
            </a:extLst>
          </p:cNvPr>
          <p:cNvPicPr>
            <a:picLocks noChangeAspect="1"/>
          </p:cNvPicPr>
          <p:nvPr/>
        </p:nvPicPr>
        <p:blipFill>
          <a:blip r:embed="rId3"/>
          <a:stretch>
            <a:fillRect/>
          </a:stretch>
        </p:blipFill>
        <p:spPr>
          <a:xfrm>
            <a:off x="37222" y="3183614"/>
            <a:ext cx="7832782" cy="3674386"/>
          </a:xfrm>
          <a:prstGeom prst="rect">
            <a:avLst/>
          </a:prstGeom>
        </p:spPr>
      </p:pic>
    </p:spTree>
    <p:extLst>
      <p:ext uri="{BB962C8B-B14F-4D97-AF65-F5344CB8AC3E}">
        <p14:creationId xmlns:p14="http://schemas.microsoft.com/office/powerpoint/2010/main" val="229261815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01BE5-34B0-4FB9-9404-892D819920E2}"/>
              </a:ext>
            </a:extLst>
          </p:cNvPr>
          <p:cNvSpPr>
            <a:spLocks noGrp="1"/>
          </p:cNvSpPr>
          <p:nvPr>
            <p:ph type="title"/>
          </p:nvPr>
        </p:nvSpPr>
        <p:spPr>
          <a:xfrm>
            <a:off x="838200" y="365125"/>
            <a:ext cx="10515600" cy="1689706"/>
          </a:xfrm>
          <a:solidFill>
            <a:schemeClr val="accent4">
              <a:lumMod val="20000"/>
              <a:lumOff val="80000"/>
            </a:schemeClr>
          </a:solidFill>
        </p:spPr>
        <p:style>
          <a:lnRef idx="2">
            <a:schemeClr val="dk1"/>
          </a:lnRef>
          <a:fillRef idx="1">
            <a:schemeClr val="lt1"/>
          </a:fillRef>
          <a:effectRef idx="0">
            <a:schemeClr val="dk1"/>
          </a:effectRef>
          <a:fontRef idx="minor">
            <a:schemeClr val="dk1"/>
          </a:fontRef>
        </p:style>
        <p:txBody>
          <a:bodyPr>
            <a:normAutofit fontScale="90000"/>
          </a:bodyPr>
          <a:lstStyle/>
          <a:p>
            <a:r>
              <a:rPr lang="en-GB"/>
              <a:t>In the exam, you might be asked to assess how good a piece of sculpture is. If you are, explain how well the sculptor:</a:t>
            </a:r>
          </a:p>
        </p:txBody>
      </p:sp>
      <p:sp>
        <p:nvSpPr>
          <p:cNvPr id="3" name="Content Placeholder 2">
            <a:extLst>
              <a:ext uri="{FF2B5EF4-FFF2-40B4-BE49-F238E27FC236}">
                <a16:creationId xmlns:a16="http://schemas.microsoft.com/office/drawing/2014/main" id="{DEEC2F07-C5A8-4EC8-990B-06EA203FF910}"/>
              </a:ext>
            </a:extLst>
          </p:cNvPr>
          <p:cNvSpPr>
            <a:spLocks noGrp="1"/>
          </p:cNvSpPr>
          <p:nvPr>
            <p:ph idx="1"/>
          </p:nvPr>
        </p:nvSpPr>
        <p:spPr>
          <a:xfrm>
            <a:off x="808234" y="2493819"/>
            <a:ext cx="10515600" cy="4351338"/>
          </a:xfrm>
        </p:spPr>
        <p:txBody>
          <a:bodyPr>
            <a:normAutofit/>
          </a:bodyPr>
          <a:lstStyle/>
          <a:p>
            <a:r>
              <a:rPr lang="en-GB" sz="4000"/>
              <a:t>Created a realistic scene</a:t>
            </a:r>
          </a:p>
          <a:p>
            <a:r>
              <a:rPr lang="en-GB" sz="4000"/>
              <a:t>Filled the space in the scene</a:t>
            </a:r>
          </a:p>
          <a:p>
            <a:r>
              <a:rPr lang="en-GB" sz="4000"/>
              <a:t>Created a recognisable scene</a:t>
            </a:r>
          </a:p>
        </p:txBody>
      </p:sp>
    </p:spTree>
    <p:extLst>
      <p:ext uri="{BB962C8B-B14F-4D97-AF65-F5344CB8AC3E}">
        <p14:creationId xmlns:p14="http://schemas.microsoft.com/office/powerpoint/2010/main" val="15991698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9725A87-E6F8-49BA-9766-E47C7B8CEBDF}"/>
              </a:ext>
            </a:extLst>
          </p:cNvPr>
          <p:cNvPicPr>
            <a:picLocks noChangeAspect="1"/>
          </p:cNvPicPr>
          <p:nvPr/>
        </p:nvPicPr>
        <p:blipFill>
          <a:blip r:embed="rId2"/>
          <a:stretch>
            <a:fillRect/>
          </a:stretch>
        </p:blipFill>
        <p:spPr>
          <a:xfrm>
            <a:off x="0" y="1790471"/>
            <a:ext cx="3781953" cy="3277057"/>
          </a:xfrm>
          <a:prstGeom prst="rect">
            <a:avLst/>
          </a:prstGeom>
        </p:spPr>
      </p:pic>
      <p:sp>
        <p:nvSpPr>
          <p:cNvPr id="2" name="Title 1">
            <a:extLst>
              <a:ext uri="{FF2B5EF4-FFF2-40B4-BE49-F238E27FC236}">
                <a16:creationId xmlns:a16="http://schemas.microsoft.com/office/drawing/2014/main" id="{3E9539F5-D78B-4180-AE54-96D805B7CA34}"/>
              </a:ext>
            </a:extLst>
          </p:cNvPr>
          <p:cNvSpPr>
            <a:spLocks noGrp="1"/>
          </p:cNvSpPr>
          <p:nvPr>
            <p:ph type="title"/>
          </p:nvPr>
        </p:nvSpPr>
        <p:spPr>
          <a:xfrm>
            <a:off x="0" y="1"/>
            <a:ext cx="12178301" cy="1047964"/>
          </a:xfrm>
          <a:solidFill>
            <a:schemeClr val="accent4">
              <a:lumMod val="20000"/>
              <a:lumOff val="80000"/>
            </a:schemeClr>
          </a:solidFill>
        </p:spPr>
        <p:style>
          <a:lnRef idx="2">
            <a:schemeClr val="dk1"/>
          </a:lnRef>
          <a:fillRef idx="1">
            <a:schemeClr val="lt1"/>
          </a:fillRef>
          <a:effectRef idx="0">
            <a:schemeClr val="dk1"/>
          </a:effectRef>
          <a:fontRef idx="minor">
            <a:schemeClr val="dk1"/>
          </a:fontRef>
        </p:style>
        <p:txBody>
          <a:bodyPr>
            <a:noAutofit/>
          </a:bodyPr>
          <a:lstStyle/>
          <a:p>
            <a:r>
              <a:rPr lang="en-GB"/>
              <a:t>1. Create a realistic scene</a:t>
            </a:r>
          </a:p>
        </p:txBody>
      </p:sp>
      <p:sp>
        <p:nvSpPr>
          <p:cNvPr id="5" name="Content Placeholder 4">
            <a:extLst>
              <a:ext uri="{FF2B5EF4-FFF2-40B4-BE49-F238E27FC236}">
                <a16:creationId xmlns:a16="http://schemas.microsoft.com/office/drawing/2014/main" id="{E2B6A599-20E4-4794-81EF-428374AE3212}"/>
              </a:ext>
            </a:extLst>
          </p:cNvPr>
          <p:cNvSpPr>
            <a:spLocks noGrp="1"/>
          </p:cNvSpPr>
          <p:nvPr>
            <p:ph idx="1"/>
          </p:nvPr>
        </p:nvSpPr>
        <p:spPr>
          <a:xfrm>
            <a:off x="3579895" y="1253330"/>
            <a:ext cx="2516105" cy="5604669"/>
          </a:xfrm>
          <a:solidFill>
            <a:schemeClr val="accent1">
              <a:lumMod val="20000"/>
              <a:lumOff val="80000"/>
            </a:schemeClr>
          </a:solidFill>
          <a:ln>
            <a:solidFill>
              <a:schemeClr val="accent1">
                <a:lumMod val="20000"/>
                <a:lumOff val="80000"/>
              </a:schemeClr>
            </a:solidFill>
          </a:ln>
        </p:spPr>
        <p:style>
          <a:lnRef idx="2">
            <a:schemeClr val="dk1"/>
          </a:lnRef>
          <a:fillRef idx="1">
            <a:schemeClr val="lt1"/>
          </a:fillRef>
          <a:effectRef idx="0">
            <a:schemeClr val="dk1"/>
          </a:effectRef>
          <a:fontRef idx="minor">
            <a:schemeClr val="dk1"/>
          </a:fontRef>
        </p:style>
        <p:txBody>
          <a:bodyPr>
            <a:normAutofit/>
          </a:bodyPr>
          <a:lstStyle/>
          <a:p>
            <a:r>
              <a:rPr lang="en-GB"/>
              <a:t>The fighters are not 2-d, but parts of their bodies are sculpted so as to pop out of the metope.</a:t>
            </a:r>
          </a:p>
          <a:p>
            <a:r>
              <a:rPr lang="en-GB"/>
              <a:t>The </a:t>
            </a:r>
            <a:r>
              <a:rPr lang="en-GB" err="1"/>
              <a:t>Lapith’s</a:t>
            </a:r>
            <a:r>
              <a:rPr lang="en-GB"/>
              <a:t> body is twisted as he has been knocked over.</a:t>
            </a:r>
          </a:p>
        </p:txBody>
      </p:sp>
      <p:pic>
        <p:nvPicPr>
          <p:cNvPr id="4" name="Picture 3">
            <a:extLst>
              <a:ext uri="{FF2B5EF4-FFF2-40B4-BE49-F238E27FC236}">
                <a16:creationId xmlns:a16="http://schemas.microsoft.com/office/drawing/2014/main" id="{8F758B75-391B-4108-9346-AD3A86E3CCBE}"/>
              </a:ext>
            </a:extLst>
          </p:cNvPr>
          <p:cNvPicPr>
            <a:picLocks noChangeAspect="1"/>
          </p:cNvPicPr>
          <p:nvPr/>
        </p:nvPicPr>
        <p:blipFill>
          <a:blip r:embed="rId3"/>
          <a:stretch>
            <a:fillRect/>
          </a:stretch>
        </p:blipFill>
        <p:spPr>
          <a:xfrm>
            <a:off x="7919309" y="1613042"/>
            <a:ext cx="4258992" cy="3168939"/>
          </a:xfrm>
          <a:prstGeom prst="rect">
            <a:avLst/>
          </a:prstGeom>
        </p:spPr>
      </p:pic>
      <p:sp>
        <p:nvSpPr>
          <p:cNvPr id="8" name="Content Placeholder 4">
            <a:extLst>
              <a:ext uri="{FF2B5EF4-FFF2-40B4-BE49-F238E27FC236}">
                <a16:creationId xmlns:a16="http://schemas.microsoft.com/office/drawing/2014/main" id="{7DA4BC11-9CA4-4331-AE00-6EF1756A7A52}"/>
              </a:ext>
            </a:extLst>
          </p:cNvPr>
          <p:cNvSpPr txBox="1">
            <a:spLocks/>
          </p:cNvSpPr>
          <p:nvPr/>
        </p:nvSpPr>
        <p:spPr>
          <a:xfrm>
            <a:off x="6403804" y="1253330"/>
            <a:ext cx="2516105" cy="4572118"/>
          </a:xfrm>
          <a:prstGeom prst="rect">
            <a:avLst/>
          </a:prstGeom>
          <a:solidFill>
            <a:schemeClr val="accent6">
              <a:lumMod val="20000"/>
              <a:lumOff val="80000"/>
            </a:schemeClr>
          </a:solidFill>
          <a:ln w="12700" cap="flat" cmpd="sng" algn="ctr">
            <a:solidFill>
              <a:schemeClr val="accent1">
                <a:lumMod val="20000"/>
                <a:lumOff val="80000"/>
              </a:schemeClr>
            </a:solidFill>
            <a:prstDash val="solid"/>
            <a:miter lim="800000"/>
          </a:ln>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r>
              <a:rPr lang="en-GB"/>
              <a:t>The scene is not 2-d, with lots of layers which overlap one another.</a:t>
            </a:r>
          </a:p>
          <a:p>
            <a:r>
              <a:rPr lang="en-GB"/>
              <a:t>The drapery (i.e. the clothes and the lion skin) are moving realistically.</a:t>
            </a:r>
          </a:p>
        </p:txBody>
      </p:sp>
    </p:spTree>
    <p:extLst>
      <p:ext uri="{BB962C8B-B14F-4D97-AF65-F5344CB8AC3E}">
        <p14:creationId xmlns:p14="http://schemas.microsoft.com/office/powerpoint/2010/main" val="404292991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539F5-D78B-4180-AE54-96D805B7CA34}"/>
              </a:ext>
            </a:extLst>
          </p:cNvPr>
          <p:cNvSpPr>
            <a:spLocks noGrp="1"/>
          </p:cNvSpPr>
          <p:nvPr>
            <p:ph type="title"/>
          </p:nvPr>
        </p:nvSpPr>
        <p:spPr>
          <a:xfrm>
            <a:off x="0" y="1"/>
            <a:ext cx="12178301" cy="1047964"/>
          </a:xfrm>
          <a:solidFill>
            <a:schemeClr val="accent4">
              <a:lumMod val="20000"/>
              <a:lumOff val="80000"/>
            </a:schemeClr>
          </a:solidFill>
        </p:spPr>
        <p:style>
          <a:lnRef idx="2">
            <a:schemeClr val="dk1"/>
          </a:lnRef>
          <a:fillRef idx="1">
            <a:schemeClr val="lt1"/>
          </a:fillRef>
          <a:effectRef idx="0">
            <a:schemeClr val="dk1"/>
          </a:effectRef>
          <a:fontRef idx="minor">
            <a:schemeClr val="dk1"/>
          </a:fontRef>
        </p:style>
        <p:txBody>
          <a:bodyPr>
            <a:noAutofit/>
          </a:bodyPr>
          <a:lstStyle/>
          <a:p>
            <a:r>
              <a:rPr lang="en-GB"/>
              <a:t>2. Fill the space</a:t>
            </a:r>
          </a:p>
        </p:txBody>
      </p:sp>
      <p:sp>
        <p:nvSpPr>
          <p:cNvPr id="5" name="Content Placeholder 4">
            <a:extLst>
              <a:ext uri="{FF2B5EF4-FFF2-40B4-BE49-F238E27FC236}">
                <a16:creationId xmlns:a16="http://schemas.microsoft.com/office/drawing/2014/main" id="{E2B6A599-20E4-4794-81EF-428374AE3212}"/>
              </a:ext>
            </a:extLst>
          </p:cNvPr>
          <p:cNvSpPr>
            <a:spLocks noGrp="1"/>
          </p:cNvSpPr>
          <p:nvPr>
            <p:ph idx="1"/>
          </p:nvPr>
        </p:nvSpPr>
        <p:spPr>
          <a:xfrm>
            <a:off x="3781954" y="1253330"/>
            <a:ext cx="2413364" cy="4818698"/>
          </a:xfrm>
          <a:solidFill>
            <a:schemeClr val="accent1">
              <a:lumMod val="20000"/>
              <a:lumOff val="80000"/>
            </a:schemeClr>
          </a:solidFill>
          <a:ln>
            <a:solidFill>
              <a:schemeClr val="accent1">
                <a:lumMod val="20000"/>
                <a:lumOff val="80000"/>
              </a:schemeClr>
            </a:solidFill>
          </a:ln>
        </p:spPr>
        <p:style>
          <a:lnRef idx="2">
            <a:schemeClr val="dk1"/>
          </a:lnRef>
          <a:fillRef idx="1">
            <a:schemeClr val="lt1"/>
          </a:fillRef>
          <a:effectRef idx="0">
            <a:schemeClr val="dk1"/>
          </a:effectRef>
          <a:fontRef idx="minor">
            <a:schemeClr val="dk1"/>
          </a:fontRef>
        </p:style>
        <p:txBody>
          <a:bodyPr>
            <a:normAutofit fontScale="77500" lnSpcReduction="20000"/>
          </a:bodyPr>
          <a:lstStyle/>
          <a:p>
            <a:r>
              <a:rPr lang="en-GB"/>
              <a:t>The centaur’s arms would have filled much of the upper half of the scene, as would the animal skin. </a:t>
            </a:r>
          </a:p>
          <a:p>
            <a:r>
              <a:rPr lang="en-GB"/>
              <a:t>The centaur rears up, filling out space across the middle of the metope.</a:t>
            </a:r>
          </a:p>
          <a:p>
            <a:r>
              <a:rPr lang="en-GB"/>
              <a:t>The </a:t>
            </a:r>
            <a:r>
              <a:rPr lang="en-GB" err="1"/>
              <a:t>Lapith</a:t>
            </a:r>
            <a:r>
              <a:rPr lang="en-GB"/>
              <a:t> lies across the lower half. His body twists to help fill the space underneath the centaur.</a:t>
            </a:r>
          </a:p>
          <a:p>
            <a:endParaRPr lang="en-GB"/>
          </a:p>
        </p:txBody>
      </p:sp>
      <p:pic>
        <p:nvPicPr>
          <p:cNvPr id="7" name="Picture 6">
            <a:extLst>
              <a:ext uri="{FF2B5EF4-FFF2-40B4-BE49-F238E27FC236}">
                <a16:creationId xmlns:a16="http://schemas.microsoft.com/office/drawing/2014/main" id="{59725A87-E6F8-49BA-9766-E47C7B8CEBDF}"/>
              </a:ext>
            </a:extLst>
          </p:cNvPr>
          <p:cNvPicPr>
            <a:picLocks noChangeAspect="1"/>
          </p:cNvPicPr>
          <p:nvPr/>
        </p:nvPicPr>
        <p:blipFill>
          <a:blip r:embed="rId2"/>
          <a:stretch>
            <a:fillRect/>
          </a:stretch>
        </p:blipFill>
        <p:spPr>
          <a:xfrm>
            <a:off x="0" y="1790471"/>
            <a:ext cx="3781953" cy="3277057"/>
          </a:xfrm>
          <a:prstGeom prst="rect">
            <a:avLst/>
          </a:prstGeom>
        </p:spPr>
      </p:pic>
      <p:pic>
        <p:nvPicPr>
          <p:cNvPr id="6" name="Picture 5">
            <a:extLst>
              <a:ext uri="{FF2B5EF4-FFF2-40B4-BE49-F238E27FC236}">
                <a16:creationId xmlns:a16="http://schemas.microsoft.com/office/drawing/2014/main" id="{96C958E8-D37F-442C-8931-AA127514F9BA}"/>
              </a:ext>
            </a:extLst>
          </p:cNvPr>
          <p:cNvPicPr>
            <a:picLocks noChangeAspect="1"/>
          </p:cNvPicPr>
          <p:nvPr/>
        </p:nvPicPr>
        <p:blipFill>
          <a:blip r:embed="rId3"/>
          <a:stretch>
            <a:fillRect/>
          </a:stretch>
        </p:blipFill>
        <p:spPr>
          <a:xfrm>
            <a:off x="7919309" y="1613042"/>
            <a:ext cx="4258992" cy="3168939"/>
          </a:xfrm>
          <a:prstGeom prst="rect">
            <a:avLst/>
          </a:prstGeom>
        </p:spPr>
      </p:pic>
      <p:sp>
        <p:nvSpPr>
          <p:cNvPr id="8" name="Content Placeholder 4">
            <a:extLst>
              <a:ext uri="{FF2B5EF4-FFF2-40B4-BE49-F238E27FC236}">
                <a16:creationId xmlns:a16="http://schemas.microsoft.com/office/drawing/2014/main" id="{8204E54F-6AE8-445F-9C29-9463362E10EF}"/>
              </a:ext>
            </a:extLst>
          </p:cNvPr>
          <p:cNvSpPr txBox="1">
            <a:spLocks/>
          </p:cNvSpPr>
          <p:nvPr/>
        </p:nvSpPr>
        <p:spPr>
          <a:xfrm>
            <a:off x="6096000" y="1253330"/>
            <a:ext cx="2925131" cy="5604669"/>
          </a:xfrm>
          <a:prstGeom prst="rect">
            <a:avLst/>
          </a:prstGeom>
          <a:solidFill>
            <a:schemeClr val="accent6">
              <a:lumMod val="20000"/>
              <a:lumOff val="80000"/>
            </a:schemeClr>
          </a:solidFill>
          <a:ln w="12700" cap="flat" cmpd="sng" algn="ctr">
            <a:solidFill>
              <a:schemeClr val="accent1">
                <a:lumMod val="20000"/>
                <a:lumOff val="80000"/>
              </a:schemeClr>
            </a:solidFill>
            <a:prstDash val="solid"/>
            <a:miter lim="800000"/>
          </a:ln>
        </p:spPr>
        <p:style>
          <a:lnRef idx="2">
            <a:schemeClr val="dk1"/>
          </a:lnRef>
          <a:fillRef idx="1">
            <a:schemeClr val="lt1"/>
          </a:fillRef>
          <a:effectRef idx="0">
            <a:schemeClr val="dk1"/>
          </a:effectRef>
          <a:fontRef idx="minor">
            <a:schemeClr val="dk1"/>
          </a:fontRef>
        </p:style>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r>
              <a:rPr lang="en-GB"/>
              <a:t>Lots of overlap, with the lion’s skin falling behind the man taking up  a lot of space behind him. </a:t>
            </a:r>
          </a:p>
          <a:p>
            <a:r>
              <a:rPr lang="en-GB"/>
              <a:t>The two central fighters’ knees are bent, allowing them to be positioned diagonally in a moment of action. </a:t>
            </a:r>
          </a:p>
        </p:txBody>
      </p:sp>
    </p:spTree>
    <p:extLst>
      <p:ext uri="{BB962C8B-B14F-4D97-AF65-F5344CB8AC3E}">
        <p14:creationId xmlns:p14="http://schemas.microsoft.com/office/powerpoint/2010/main" val="118079836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539F5-D78B-4180-AE54-96D805B7CA34}"/>
              </a:ext>
            </a:extLst>
          </p:cNvPr>
          <p:cNvSpPr>
            <a:spLocks noGrp="1"/>
          </p:cNvSpPr>
          <p:nvPr>
            <p:ph type="title"/>
          </p:nvPr>
        </p:nvSpPr>
        <p:spPr>
          <a:xfrm>
            <a:off x="0" y="1"/>
            <a:ext cx="12178301" cy="1047964"/>
          </a:xfrm>
          <a:solidFill>
            <a:schemeClr val="accent4">
              <a:lumMod val="20000"/>
              <a:lumOff val="80000"/>
            </a:schemeClr>
          </a:solidFill>
        </p:spPr>
        <p:style>
          <a:lnRef idx="2">
            <a:schemeClr val="dk1"/>
          </a:lnRef>
          <a:fillRef idx="1">
            <a:schemeClr val="lt1"/>
          </a:fillRef>
          <a:effectRef idx="0">
            <a:schemeClr val="dk1"/>
          </a:effectRef>
          <a:fontRef idx="minor">
            <a:schemeClr val="dk1"/>
          </a:fontRef>
        </p:style>
        <p:txBody>
          <a:bodyPr>
            <a:noAutofit/>
          </a:bodyPr>
          <a:lstStyle/>
          <a:p>
            <a:r>
              <a:rPr lang="en-GB"/>
              <a:t>3. Create a recognisable scene</a:t>
            </a:r>
          </a:p>
        </p:txBody>
      </p:sp>
      <p:sp>
        <p:nvSpPr>
          <p:cNvPr id="5" name="Content Placeholder 4">
            <a:extLst>
              <a:ext uri="{FF2B5EF4-FFF2-40B4-BE49-F238E27FC236}">
                <a16:creationId xmlns:a16="http://schemas.microsoft.com/office/drawing/2014/main" id="{E2B6A599-20E4-4794-81EF-428374AE3212}"/>
              </a:ext>
            </a:extLst>
          </p:cNvPr>
          <p:cNvSpPr>
            <a:spLocks noGrp="1"/>
          </p:cNvSpPr>
          <p:nvPr>
            <p:ph idx="1"/>
          </p:nvPr>
        </p:nvSpPr>
        <p:spPr>
          <a:xfrm>
            <a:off x="3781953" y="1253330"/>
            <a:ext cx="2955001" cy="5260486"/>
          </a:xfrm>
          <a:solidFill>
            <a:schemeClr val="accent1">
              <a:lumMod val="20000"/>
              <a:lumOff val="80000"/>
            </a:schemeClr>
          </a:solidFill>
          <a:ln>
            <a:solidFill>
              <a:schemeClr val="accent1">
                <a:lumMod val="20000"/>
                <a:lumOff val="80000"/>
              </a:schemeClr>
            </a:solidFill>
          </a:ln>
        </p:spPr>
        <p:style>
          <a:lnRef idx="2">
            <a:schemeClr val="dk1"/>
          </a:lnRef>
          <a:fillRef idx="1">
            <a:schemeClr val="lt1"/>
          </a:fillRef>
          <a:effectRef idx="0">
            <a:schemeClr val="dk1"/>
          </a:effectRef>
          <a:fontRef idx="minor">
            <a:schemeClr val="dk1"/>
          </a:fontRef>
        </p:style>
        <p:txBody>
          <a:bodyPr>
            <a:normAutofit fontScale="62500" lnSpcReduction="20000"/>
          </a:bodyPr>
          <a:lstStyle/>
          <a:p>
            <a:r>
              <a:rPr lang="en-GB" sz="3400"/>
              <a:t>There is very obviously a centaur in this sculpture. </a:t>
            </a:r>
          </a:p>
          <a:p>
            <a:r>
              <a:rPr lang="en-GB" sz="3400"/>
              <a:t>The animal skin over the centaur’s arm is a reminder of his savage nature.</a:t>
            </a:r>
          </a:p>
          <a:p>
            <a:r>
              <a:rPr lang="en-GB" sz="3400"/>
              <a:t>The man is nude, which suggests that he is Greek. Therefore, it can be assumed that he is a </a:t>
            </a:r>
            <a:r>
              <a:rPr lang="en-GB" sz="3400" err="1"/>
              <a:t>Lapith</a:t>
            </a:r>
            <a:r>
              <a:rPr lang="en-GB" sz="3400"/>
              <a:t>. </a:t>
            </a:r>
          </a:p>
          <a:p>
            <a:r>
              <a:rPr lang="en-GB" sz="3400"/>
              <a:t>The centaur is obviously about to kill the </a:t>
            </a:r>
            <a:r>
              <a:rPr lang="en-GB" sz="3400" err="1"/>
              <a:t>Lapith</a:t>
            </a:r>
            <a:r>
              <a:rPr lang="en-GB" sz="3400"/>
              <a:t>. The </a:t>
            </a:r>
            <a:r>
              <a:rPr lang="en-GB" sz="3400" err="1"/>
              <a:t>Lapith’s</a:t>
            </a:r>
            <a:r>
              <a:rPr lang="en-GB" sz="3400"/>
              <a:t> body is twisted and his head is tipped back in pain. The centaur is about to bring his hooves down on the </a:t>
            </a:r>
            <a:r>
              <a:rPr lang="en-GB" sz="3400" err="1"/>
              <a:t>Lapith</a:t>
            </a:r>
            <a:r>
              <a:rPr lang="en-GB" sz="3400"/>
              <a:t>.</a:t>
            </a:r>
          </a:p>
          <a:p>
            <a:endParaRPr lang="en-GB"/>
          </a:p>
        </p:txBody>
      </p:sp>
      <p:pic>
        <p:nvPicPr>
          <p:cNvPr id="7" name="Picture 6">
            <a:extLst>
              <a:ext uri="{FF2B5EF4-FFF2-40B4-BE49-F238E27FC236}">
                <a16:creationId xmlns:a16="http://schemas.microsoft.com/office/drawing/2014/main" id="{59725A87-E6F8-49BA-9766-E47C7B8CEBDF}"/>
              </a:ext>
            </a:extLst>
          </p:cNvPr>
          <p:cNvPicPr>
            <a:picLocks noChangeAspect="1"/>
          </p:cNvPicPr>
          <p:nvPr/>
        </p:nvPicPr>
        <p:blipFill>
          <a:blip r:embed="rId2"/>
          <a:stretch>
            <a:fillRect/>
          </a:stretch>
        </p:blipFill>
        <p:spPr>
          <a:xfrm>
            <a:off x="0" y="1790471"/>
            <a:ext cx="3781953" cy="3277057"/>
          </a:xfrm>
          <a:prstGeom prst="rect">
            <a:avLst/>
          </a:prstGeom>
        </p:spPr>
      </p:pic>
      <p:pic>
        <p:nvPicPr>
          <p:cNvPr id="6" name="Picture 5">
            <a:extLst>
              <a:ext uri="{FF2B5EF4-FFF2-40B4-BE49-F238E27FC236}">
                <a16:creationId xmlns:a16="http://schemas.microsoft.com/office/drawing/2014/main" id="{D1E0BA34-FE1A-4F9A-BEA4-3A21F3A8EC46}"/>
              </a:ext>
            </a:extLst>
          </p:cNvPr>
          <p:cNvPicPr>
            <a:picLocks noChangeAspect="1"/>
          </p:cNvPicPr>
          <p:nvPr/>
        </p:nvPicPr>
        <p:blipFill>
          <a:blip r:embed="rId3"/>
          <a:stretch>
            <a:fillRect/>
          </a:stretch>
        </p:blipFill>
        <p:spPr>
          <a:xfrm>
            <a:off x="7919309" y="1613042"/>
            <a:ext cx="4258992" cy="3168939"/>
          </a:xfrm>
          <a:prstGeom prst="rect">
            <a:avLst/>
          </a:prstGeom>
        </p:spPr>
      </p:pic>
      <p:sp>
        <p:nvSpPr>
          <p:cNvPr id="8" name="Content Placeholder 4">
            <a:extLst>
              <a:ext uri="{FF2B5EF4-FFF2-40B4-BE49-F238E27FC236}">
                <a16:creationId xmlns:a16="http://schemas.microsoft.com/office/drawing/2014/main" id="{C44F7DD4-6380-483D-BF56-F6FF5DD0494B}"/>
              </a:ext>
            </a:extLst>
          </p:cNvPr>
          <p:cNvSpPr txBox="1">
            <a:spLocks/>
          </p:cNvSpPr>
          <p:nvPr/>
        </p:nvSpPr>
        <p:spPr>
          <a:xfrm>
            <a:off x="6661256" y="1253329"/>
            <a:ext cx="2516105" cy="5260485"/>
          </a:xfrm>
          <a:prstGeom prst="rect">
            <a:avLst/>
          </a:prstGeom>
          <a:solidFill>
            <a:schemeClr val="accent6">
              <a:lumMod val="20000"/>
              <a:lumOff val="80000"/>
            </a:schemeClr>
          </a:solidFill>
          <a:ln w="12700" cap="flat" cmpd="sng" algn="ctr">
            <a:solidFill>
              <a:schemeClr val="accent1">
                <a:lumMod val="20000"/>
                <a:lumOff val="80000"/>
              </a:schemeClr>
            </a:solidFill>
            <a:prstDash val="solid"/>
            <a:miter lim="800000"/>
          </a:ln>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r>
              <a:rPr lang="en-GB"/>
              <a:t>The man is clearly Heracles- he carried a lion skin and is nude, the latter telling us that he is Greek and likely heroic. </a:t>
            </a:r>
          </a:p>
          <a:p>
            <a:r>
              <a:rPr lang="en-GB"/>
              <a:t>The woman must be Hippolyta- she is clearly wearing a belt and, as a woman fighting a man, must be an Amazon. </a:t>
            </a:r>
          </a:p>
        </p:txBody>
      </p:sp>
    </p:spTree>
    <p:extLst>
      <p:ext uri="{BB962C8B-B14F-4D97-AF65-F5344CB8AC3E}">
        <p14:creationId xmlns:p14="http://schemas.microsoft.com/office/powerpoint/2010/main" val="6945443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CB121-F815-4FD6-BFCC-11EBA60C1F99}"/>
              </a:ext>
            </a:extLst>
          </p:cNvPr>
          <p:cNvSpPr>
            <a:spLocks noGrp="1"/>
          </p:cNvSpPr>
          <p:nvPr>
            <p:ph type="title"/>
          </p:nvPr>
        </p:nvSpPr>
        <p:spPr>
          <a:xfrm>
            <a:off x="0" y="0"/>
            <a:ext cx="12192000" cy="497904"/>
          </a:xfrm>
          <a:solidFill>
            <a:schemeClr val="accent4">
              <a:lumMod val="20000"/>
              <a:lumOff val="80000"/>
            </a:schemeClr>
          </a:solidFill>
        </p:spPr>
        <p:style>
          <a:lnRef idx="2">
            <a:schemeClr val="dk1"/>
          </a:lnRef>
          <a:fillRef idx="1">
            <a:schemeClr val="lt1"/>
          </a:fillRef>
          <a:effectRef idx="0">
            <a:schemeClr val="dk1"/>
          </a:effectRef>
          <a:fontRef idx="minor">
            <a:schemeClr val="dk1"/>
          </a:fontRef>
        </p:style>
        <p:txBody>
          <a:bodyPr>
            <a:normAutofit fontScale="90000"/>
          </a:bodyPr>
          <a:lstStyle/>
          <a:p>
            <a:r>
              <a:rPr lang="en-GB" sz="3200"/>
              <a:t>Augustus’ rise to power</a:t>
            </a:r>
          </a:p>
        </p:txBody>
      </p:sp>
      <p:sp>
        <p:nvSpPr>
          <p:cNvPr id="3" name="Content Placeholder 2">
            <a:extLst>
              <a:ext uri="{FF2B5EF4-FFF2-40B4-BE49-F238E27FC236}">
                <a16:creationId xmlns:a16="http://schemas.microsoft.com/office/drawing/2014/main" id="{F736A0EE-65E5-4524-82F9-B852F8D4A903}"/>
              </a:ext>
            </a:extLst>
          </p:cNvPr>
          <p:cNvSpPr>
            <a:spLocks noGrp="1"/>
          </p:cNvSpPr>
          <p:nvPr>
            <p:ph idx="1"/>
          </p:nvPr>
        </p:nvSpPr>
        <p:spPr>
          <a:xfrm>
            <a:off x="0" y="647273"/>
            <a:ext cx="12102957" cy="6210728"/>
          </a:xfrm>
        </p:spPr>
        <p:txBody>
          <a:bodyPr>
            <a:normAutofit fontScale="47500" lnSpcReduction="20000"/>
          </a:bodyPr>
          <a:lstStyle/>
          <a:p>
            <a:pPr marL="0" indent="0">
              <a:buNone/>
            </a:pPr>
            <a:r>
              <a:rPr lang="en-GB" sz="4400" b="1">
                <a:highlight>
                  <a:srgbClr val="FFFF00"/>
                </a:highlight>
              </a:rPr>
              <a:t>48-44 BC: </a:t>
            </a:r>
            <a:r>
              <a:rPr lang="en-GB" sz="4400">
                <a:highlight>
                  <a:srgbClr val="FFFF00"/>
                </a:highlight>
              </a:rPr>
              <a:t>Julius Caesar serves as dictator in Rome. This makes him the sole ruler of the empire. Although dictators are only supposed to rule for one year in times of emergency, Caesar’s is extended until he eventually declares that he will be dictator for life</a:t>
            </a:r>
            <a:r>
              <a:rPr lang="en-GB" sz="4400"/>
              <a:t>.</a:t>
            </a:r>
          </a:p>
          <a:p>
            <a:pPr marL="0" indent="0">
              <a:buNone/>
            </a:pPr>
            <a:r>
              <a:rPr lang="en-GB" sz="4400" b="1">
                <a:highlight>
                  <a:srgbClr val="00FF00"/>
                </a:highlight>
              </a:rPr>
              <a:t>44 BC: </a:t>
            </a:r>
            <a:r>
              <a:rPr lang="en-GB" sz="4400">
                <a:highlight>
                  <a:srgbClr val="00FF00"/>
                </a:highlight>
              </a:rPr>
              <a:t>Caesar is assassinated by senators who worry that he is becoming a king. The leaders of these assassins are called Brutus and Cassius. In his will, he names his great-nephew, Octavian, as his heir. </a:t>
            </a:r>
          </a:p>
          <a:p>
            <a:pPr marL="0" indent="0">
              <a:buNone/>
            </a:pPr>
            <a:r>
              <a:rPr lang="en-GB" sz="4400" b="1">
                <a:highlight>
                  <a:srgbClr val="FFFF00"/>
                </a:highlight>
              </a:rPr>
              <a:t>43 BC: </a:t>
            </a:r>
            <a:r>
              <a:rPr lang="en-GB" sz="4400">
                <a:highlight>
                  <a:srgbClr val="FFFF00"/>
                </a:highlight>
              </a:rPr>
              <a:t>Octavian helps the senate to defeat Marc Antony, Caesar’s ally, at the Battle of </a:t>
            </a:r>
            <a:r>
              <a:rPr lang="en-GB" sz="4400" err="1">
                <a:highlight>
                  <a:srgbClr val="FFFF00"/>
                </a:highlight>
              </a:rPr>
              <a:t>Mutina</a:t>
            </a:r>
            <a:r>
              <a:rPr lang="en-GB" sz="4400">
                <a:highlight>
                  <a:srgbClr val="FFFF00"/>
                </a:highlight>
              </a:rPr>
              <a:t>. Octavian forces the senate to make him consul by marching his army towards Rome. </a:t>
            </a:r>
          </a:p>
          <a:p>
            <a:pPr marL="0" indent="0">
              <a:buNone/>
            </a:pPr>
            <a:r>
              <a:rPr lang="en-GB" sz="4400" b="1">
                <a:highlight>
                  <a:srgbClr val="00FF00"/>
                </a:highlight>
              </a:rPr>
              <a:t>42 BC</a:t>
            </a:r>
            <a:r>
              <a:rPr lang="en-GB" sz="4400">
                <a:highlight>
                  <a:srgbClr val="00FF00"/>
                </a:highlight>
              </a:rPr>
              <a:t>: Octavian makes an alliance with both Antony and another powerful man called Lepidus. They form the Second Triumvirate, planning to divide rule of the Roman Empire between them. Their armies defeat Brutus and Cassius’ at the Battle of Philippi. Brutus and Cassius commit suicide.</a:t>
            </a:r>
          </a:p>
          <a:p>
            <a:pPr marL="0" indent="0">
              <a:buNone/>
            </a:pPr>
            <a:r>
              <a:rPr lang="en-GB" sz="4400" b="1">
                <a:highlight>
                  <a:srgbClr val="FFFF00"/>
                </a:highlight>
              </a:rPr>
              <a:t>37 BC: </a:t>
            </a:r>
            <a:r>
              <a:rPr lang="en-GB" sz="4400">
                <a:highlight>
                  <a:srgbClr val="FFFF00"/>
                </a:highlight>
              </a:rPr>
              <a:t>Antony travels to Egypt to fight the Parthian Empire. He is not successful, but his efforts make him hugely popular. </a:t>
            </a:r>
          </a:p>
          <a:p>
            <a:pPr marL="0" indent="0">
              <a:buNone/>
            </a:pPr>
            <a:r>
              <a:rPr lang="en-GB" sz="4400" b="1">
                <a:highlight>
                  <a:srgbClr val="00FF00"/>
                </a:highlight>
              </a:rPr>
              <a:t>36 BC: </a:t>
            </a:r>
            <a:r>
              <a:rPr lang="en-GB" sz="4400">
                <a:highlight>
                  <a:srgbClr val="00FF00"/>
                </a:highlight>
              </a:rPr>
              <a:t>Lepidus is exiled from Rome, leaving Antony and Octavian left in control of the Empire. </a:t>
            </a:r>
          </a:p>
          <a:p>
            <a:pPr marL="0" indent="0">
              <a:buNone/>
            </a:pPr>
            <a:r>
              <a:rPr lang="en-GB" sz="4400" b="1">
                <a:highlight>
                  <a:srgbClr val="FFFF00"/>
                </a:highlight>
              </a:rPr>
              <a:t>34 BC</a:t>
            </a:r>
            <a:r>
              <a:rPr lang="en-GB" sz="4400">
                <a:highlight>
                  <a:srgbClr val="FFFF00"/>
                </a:highlight>
              </a:rPr>
              <a:t>: Antony angers Octavian by claiming that Caesar’s heir is not really Octavian. Antony names Caesarion, Caesar and the Egyptian queen Cleopatra’s son, as Caesar’s true heir. </a:t>
            </a:r>
          </a:p>
          <a:p>
            <a:pPr marL="0" indent="0">
              <a:buNone/>
            </a:pPr>
            <a:r>
              <a:rPr lang="en-GB" sz="4400" b="1">
                <a:highlight>
                  <a:srgbClr val="00FF00"/>
                </a:highlight>
              </a:rPr>
              <a:t>32 BC: </a:t>
            </a:r>
            <a:r>
              <a:rPr lang="en-GB" sz="4400">
                <a:highlight>
                  <a:srgbClr val="00FF00"/>
                </a:highlight>
              </a:rPr>
              <a:t>Octavian claims that he has learned from Antony’s will that he is planning on giving Rome’s eastern provinces to Cleopatra and her children by Antony. Octavian declares war on Antony.</a:t>
            </a:r>
          </a:p>
          <a:p>
            <a:pPr marL="0" indent="0">
              <a:buNone/>
            </a:pPr>
            <a:r>
              <a:rPr lang="en-GB" sz="4400" b="1">
                <a:highlight>
                  <a:srgbClr val="FFFF00"/>
                </a:highlight>
              </a:rPr>
              <a:t>31 BC: </a:t>
            </a:r>
            <a:r>
              <a:rPr lang="en-GB" sz="4400">
                <a:highlight>
                  <a:srgbClr val="FFFF00"/>
                </a:highlight>
              </a:rPr>
              <a:t>Octavian defeats Antony and Cleopatra and the Battle of Actium. </a:t>
            </a:r>
          </a:p>
          <a:p>
            <a:pPr marL="0" indent="0">
              <a:buNone/>
            </a:pPr>
            <a:r>
              <a:rPr lang="en-GB" sz="4400" b="1">
                <a:highlight>
                  <a:srgbClr val="00FF00"/>
                </a:highlight>
              </a:rPr>
              <a:t>30 BC: </a:t>
            </a:r>
            <a:r>
              <a:rPr lang="en-GB" sz="4400">
                <a:highlight>
                  <a:srgbClr val="00FF00"/>
                </a:highlight>
              </a:rPr>
              <a:t>Antony and Cleopatra commit suicide.</a:t>
            </a:r>
          </a:p>
          <a:p>
            <a:pPr marL="0" indent="0">
              <a:buNone/>
            </a:pPr>
            <a:r>
              <a:rPr lang="en-GB" sz="4400" b="1">
                <a:highlight>
                  <a:srgbClr val="FFFF00"/>
                </a:highlight>
              </a:rPr>
              <a:t>27 BC: </a:t>
            </a:r>
            <a:r>
              <a:rPr lang="en-GB" sz="4400">
                <a:highlight>
                  <a:srgbClr val="FFFF00"/>
                </a:highlight>
              </a:rPr>
              <a:t>Octavian claims to return power to the senate. He is given the name by which he is now best known: Augustus. </a:t>
            </a:r>
          </a:p>
          <a:p>
            <a:endParaRPr lang="en-GB"/>
          </a:p>
          <a:p>
            <a:endParaRPr lang="en-GB"/>
          </a:p>
        </p:txBody>
      </p:sp>
    </p:spTree>
    <p:extLst>
      <p:ext uri="{BB962C8B-B14F-4D97-AF65-F5344CB8AC3E}">
        <p14:creationId xmlns:p14="http://schemas.microsoft.com/office/powerpoint/2010/main" val="14476207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217"/>
            <a:ext cx="12191999" cy="1325563"/>
          </a:xfrm>
          <a:solidFill>
            <a:srgbClr val="C00000"/>
          </a:solidFill>
        </p:spPr>
        <p:txBody>
          <a:bodyPr/>
          <a:lstStyle/>
          <a:p>
            <a:r>
              <a:rPr lang="en-GB" b="1"/>
              <a:t>Augustus’ Artistic Goals:</a:t>
            </a:r>
            <a:r>
              <a:rPr lang="en-GB"/>
              <a:t> </a:t>
            </a:r>
            <a:br>
              <a:rPr lang="en-GB"/>
            </a:br>
            <a:r>
              <a:rPr lang="en-GB"/>
              <a:t>Recreate the Golden Age of art and architecture</a:t>
            </a:r>
          </a:p>
        </p:txBody>
      </p:sp>
      <p:pic>
        <p:nvPicPr>
          <p:cNvPr id="6146" name="Picture 2" descr="Image result for greek art golden ag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497866" y="3531413"/>
            <a:ext cx="3694133" cy="312638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0" y="3681107"/>
            <a:ext cx="4689584" cy="3126389"/>
          </a:xfrm>
          <a:prstGeom prst="rect">
            <a:avLst/>
          </a:prstGeom>
        </p:spPr>
      </p:pic>
      <p:sp>
        <p:nvSpPr>
          <p:cNvPr id="8" name="TextBox 7">
            <a:extLst>
              <a:ext uri="{FF2B5EF4-FFF2-40B4-BE49-F238E27FC236}">
                <a16:creationId xmlns:a16="http://schemas.microsoft.com/office/drawing/2014/main" id="{F99A41B4-9662-4F1D-A643-0ABE18778757}"/>
              </a:ext>
            </a:extLst>
          </p:cNvPr>
          <p:cNvSpPr txBox="1"/>
          <p:nvPr/>
        </p:nvSpPr>
        <p:spPr>
          <a:xfrm>
            <a:off x="0" y="1224972"/>
            <a:ext cx="12192000" cy="2062103"/>
          </a:xfrm>
          <a:prstGeom prst="rect">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3200" b="1"/>
              <a:t>Augustus saw fifth-century Greece as a high point in architectural and sculptural design. He was inspired by buildings like the Parthenon and he sought to recreate these styles in his own sculpture and architecture.</a:t>
            </a:r>
          </a:p>
        </p:txBody>
      </p:sp>
    </p:spTree>
    <p:extLst>
      <p:ext uri="{BB962C8B-B14F-4D97-AF65-F5344CB8AC3E}">
        <p14:creationId xmlns:p14="http://schemas.microsoft.com/office/powerpoint/2010/main" val="386887672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a:solidFill>
            <a:srgbClr val="C00000"/>
          </a:solidFill>
        </p:spPr>
        <p:txBody>
          <a:bodyPr/>
          <a:lstStyle/>
          <a:p>
            <a:r>
              <a:rPr lang="en-GB" b="1"/>
              <a:t>Augustus’ Artistic Goals:</a:t>
            </a:r>
            <a:br>
              <a:rPr lang="en-GB"/>
            </a:br>
            <a:r>
              <a:rPr lang="en-GB"/>
              <a:t>Pax Romana</a:t>
            </a:r>
          </a:p>
        </p:txBody>
      </p:sp>
      <p:sp>
        <p:nvSpPr>
          <p:cNvPr id="8" name="TextBox 7">
            <a:extLst>
              <a:ext uri="{FF2B5EF4-FFF2-40B4-BE49-F238E27FC236}">
                <a16:creationId xmlns:a16="http://schemas.microsoft.com/office/drawing/2014/main" id="{F99A41B4-9662-4F1D-A643-0ABE18778757}"/>
              </a:ext>
            </a:extLst>
          </p:cNvPr>
          <p:cNvSpPr txBox="1"/>
          <p:nvPr/>
        </p:nvSpPr>
        <p:spPr>
          <a:xfrm>
            <a:off x="0" y="1224972"/>
            <a:ext cx="12192000" cy="3416320"/>
          </a:xfrm>
          <a:prstGeom prst="rect">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3600" b="1"/>
              <a:t>The Peace of Rome was key to Augustan Rome. Before the Battle of Actium in 31 BC, Rome had been involved in civil wars for much of the 1</a:t>
            </a:r>
            <a:r>
              <a:rPr lang="en-GB" sz="3600" b="1" baseline="30000"/>
              <a:t>st</a:t>
            </a:r>
            <a:r>
              <a:rPr lang="en-GB" sz="3600" b="1"/>
              <a:t> century BC (about 60 years).  Augustus sought to promote himself as a bringer of peace and to claim that his one-man rule was necessary in order to maintain this peace. </a:t>
            </a:r>
          </a:p>
        </p:txBody>
      </p:sp>
      <p:pic>
        <p:nvPicPr>
          <p:cNvPr id="9" name="Picture 2" descr="Image result for pax romana">
            <a:extLst>
              <a:ext uri="{FF2B5EF4-FFF2-40B4-BE49-F238E27FC236}">
                <a16:creationId xmlns:a16="http://schemas.microsoft.com/office/drawing/2014/main" id="{08CECB91-DE77-4795-82B9-720DF53358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18144"/>
            <a:ext cx="3013533" cy="2639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49464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505215D7-7ECD-4FDF-8A9D-1C0F9AACF00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0241" name="Picture 2">
            <a:extLst>
              <a:ext uri="{FF2B5EF4-FFF2-40B4-BE49-F238E27FC236}">
                <a16:creationId xmlns:a16="http://schemas.microsoft.com/office/drawing/2014/main" id="{4F258DFF-B2D8-43C4-80B3-036C5F152F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999" y="1118879"/>
            <a:ext cx="3927475" cy="462024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8AB50CF6-2060-4C55-9389-A650DC005F0C}"/>
              </a:ext>
            </a:extLst>
          </p:cNvPr>
          <p:cNvSpPr>
            <a:spLocks noChangeArrowheads="1"/>
          </p:cNvSpPr>
          <p:nvPr/>
        </p:nvSpPr>
        <p:spPr bwMode="auto">
          <a:xfrm>
            <a:off x="4305301" y="-125342"/>
            <a:ext cx="7632700" cy="6709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400" b="1" i="0" u="none" strike="noStrike" cap="none" normalizeH="0" baseline="0">
                <a:ln>
                  <a:noFill/>
                </a:ln>
                <a:solidFill>
                  <a:schemeClr val="tx1"/>
                </a:solidFill>
                <a:effectLst/>
                <a:latin typeface="+mn-lt"/>
                <a:ea typeface="Calibri" panose="020F0502020204030204" pitchFamily="34" charset="0"/>
                <a:cs typeface="Times New Roman" panose="02020603050405020304" pitchFamily="18" charset="0"/>
              </a:rPr>
              <a:t>This god’s Greek name is Hephaistos.</a:t>
            </a:r>
            <a:endParaRPr kumimoji="0" lang="en-GB" altLang="en-US" sz="1100" b="1"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400" b="1" i="0" u="none" strike="noStrike" cap="none" normalizeH="0" baseline="0">
                <a:ln>
                  <a:noFill/>
                </a:ln>
                <a:solidFill>
                  <a:schemeClr val="tx1"/>
                </a:solidFill>
                <a:effectLst/>
                <a:latin typeface="+mn-lt"/>
                <a:ea typeface="Calibri" panose="020F0502020204030204" pitchFamily="34" charset="0"/>
                <a:cs typeface="Times New Roman" panose="02020603050405020304" pitchFamily="18" charset="0"/>
              </a:rPr>
              <a:t>This god’s Roman name is Vulcan.</a:t>
            </a:r>
            <a:endParaRPr kumimoji="0" lang="en-GB" altLang="en-US" sz="1100" b="1"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400" b="1" i="0" u="none" strike="noStrike" cap="none" normalizeH="0" baseline="0">
                <a:ln>
                  <a:noFill/>
                </a:ln>
                <a:solidFill>
                  <a:schemeClr val="tx1"/>
                </a:solidFill>
                <a:effectLst/>
                <a:latin typeface="+mn-lt"/>
                <a:ea typeface="Calibri" panose="020F0502020204030204" pitchFamily="34" charset="0"/>
                <a:cs typeface="Times New Roman" panose="02020603050405020304" pitchFamily="18" charset="0"/>
              </a:rPr>
              <a:t>He is the god of the forge and smithing.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100" b="0"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400" b="1" i="0" u="none" strike="noStrike" cap="none" normalizeH="0" baseline="0">
                <a:ln>
                  <a:noFill/>
                </a:ln>
                <a:solidFill>
                  <a:schemeClr val="tx1"/>
                </a:solidFill>
                <a:effectLst/>
                <a:latin typeface="+mn-lt"/>
                <a:ea typeface="Calibri" panose="020F0502020204030204" pitchFamily="34" charset="0"/>
                <a:cs typeface="Times New Roman" panose="02020603050405020304" pitchFamily="18" charset="0"/>
              </a:rPr>
              <a:t>Iconography:</a:t>
            </a:r>
            <a:endParaRPr kumimoji="0" lang="en-GB" altLang="en-US" sz="1100" b="1"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altLang="en-US" sz="2400" b="0" i="0" u="none" strike="noStrike" cap="none" normalizeH="0" baseline="0">
                <a:ln>
                  <a:noFill/>
                </a:ln>
                <a:solidFill>
                  <a:schemeClr val="tx1"/>
                </a:solidFill>
                <a:effectLst/>
                <a:latin typeface="+mn-lt"/>
                <a:ea typeface="Calibri" panose="020F0502020204030204" pitchFamily="34" charset="0"/>
                <a:cs typeface="Times New Roman" panose="02020603050405020304" pitchFamily="18" charset="0"/>
              </a:rPr>
              <a:t>His hammer</a:t>
            </a:r>
            <a:endParaRPr kumimoji="0" lang="en-GB" altLang="en-US" sz="1100" b="0"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altLang="en-US" sz="2400" b="0" i="0" u="none" strike="noStrike" cap="none" normalizeH="0" baseline="0">
                <a:ln>
                  <a:noFill/>
                </a:ln>
                <a:solidFill>
                  <a:schemeClr val="tx1"/>
                </a:solidFill>
                <a:effectLst/>
                <a:latin typeface="+mn-lt"/>
                <a:ea typeface="Calibri" panose="020F0502020204030204" pitchFamily="34" charset="0"/>
                <a:cs typeface="Times New Roman" panose="02020603050405020304" pitchFamily="18" charset="0"/>
              </a:rPr>
              <a:t>His tongs</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GB" altLang="en-US" sz="1100" b="0"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400" b="1" i="0" u="none" strike="noStrike" cap="none" normalizeH="0" baseline="0">
                <a:ln>
                  <a:noFill/>
                </a:ln>
                <a:solidFill>
                  <a:schemeClr val="tx1"/>
                </a:solidFill>
                <a:effectLst/>
                <a:latin typeface="+mn-lt"/>
                <a:ea typeface="Calibri" panose="020F0502020204030204" pitchFamily="34" charset="0"/>
                <a:cs typeface="Times New Roman" panose="02020603050405020304" pitchFamily="18" charset="0"/>
              </a:rPr>
              <a:t>Other information:</a:t>
            </a:r>
            <a:endParaRPr kumimoji="0" lang="en-GB" altLang="en-US" sz="1100" b="1"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altLang="en-US" sz="2400" b="0" i="0" u="none" strike="noStrike" cap="none" normalizeH="0" baseline="0">
                <a:ln>
                  <a:noFill/>
                </a:ln>
                <a:solidFill>
                  <a:schemeClr val="tx1"/>
                </a:solidFill>
                <a:effectLst/>
                <a:latin typeface="+mn-lt"/>
                <a:ea typeface="Calibri" panose="020F0502020204030204" pitchFamily="34" charset="0"/>
                <a:cs typeface="Times New Roman" panose="02020603050405020304" pitchFamily="18" charset="0"/>
              </a:rPr>
              <a:t>The son of Zeus/Jupiter and Hera/Juno.</a:t>
            </a:r>
            <a:endParaRPr kumimoji="0" lang="en-GB" altLang="en-US" sz="1100" b="0"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altLang="en-US" sz="2400" b="0" i="0" u="none" strike="noStrike" cap="none" normalizeH="0" baseline="0">
                <a:ln>
                  <a:noFill/>
                </a:ln>
                <a:solidFill>
                  <a:schemeClr val="tx1"/>
                </a:solidFill>
                <a:effectLst/>
                <a:latin typeface="+mn-lt"/>
                <a:ea typeface="Calibri" panose="020F0502020204030204" pitchFamily="34" charset="0"/>
                <a:cs typeface="Times New Roman" panose="02020603050405020304" pitchFamily="18" charset="0"/>
              </a:rPr>
              <a:t>Walked with a limp. In one myth, this was caused after Zeus/Jupiter threw Hephaistos/Vulcan off Olympus after he defended his mother from his father. In another version, Hera/Juno threw him off Olympus, as she was ashamed of him after she saw that he had been born with a limp. </a:t>
            </a:r>
            <a:endParaRPr kumimoji="0" lang="en-GB" altLang="en-US" sz="1100" b="0"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altLang="en-US" sz="2400" b="0" i="0" u="none" strike="noStrike" cap="none" normalizeH="0" baseline="0">
                <a:ln>
                  <a:noFill/>
                </a:ln>
                <a:solidFill>
                  <a:schemeClr val="tx1"/>
                </a:solidFill>
                <a:effectLst/>
                <a:latin typeface="+mn-lt"/>
                <a:ea typeface="Calibri" panose="020F0502020204030204" pitchFamily="34" charset="0"/>
                <a:cs typeface="Times New Roman" panose="02020603050405020304" pitchFamily="18" charset="0"/>
              </a:rPr>
              <a:t>The father of </a:t>
            </a:r>
            <a:r>
              <a:rPr kumimoji="0" lang="en-GB" altLang="en-US" sz="2400" b="0" i="0" u="none" strike="noStrike" cap="none" normalizeH="0" baseline="0" err="1">
                <a:ln>
                  <a:noFill/>
                </a:ln>
                <a:solidFill>
                  <a:schemeClr val="tx1"/>
                </a:solidFill>
                <a:effectLst/>
                <a:latin typeface="+mn-lt"/>
                <a:ea typeface="Calibri" panose="020F0502020204030204" pitchFamily="34" charset="0"/>
                <a:cs typeface="Times New Roman" panose="02020603050405020304" pitchFamily="18" charset="0"/>
              </a:rPr>
              <a:t>Cacus</a:t>
            </a:r>
            <a:r>
              <a:rPr kumimoji="0" lang="en-GB" altLang="en-US" sz="2400" b="0" i="0" u="none" strike="noStrike" cap="none" normalizeH="0" baseline="0">
                <a:ln>
                  <a:noFill/>
                </a:ln>
                <a:solidFill>
                  <a:schemeClr val="tx1"/>
                </a:solidFill>
                <a:effectLst/>
                <a:latin typeface="+mn-lt"/>
                <a:ea typeface="Calibri" panose="020F0502020204030204" pitchFamily="34" charset="0"/>
                <a:cs typeface="Times New Roman" panose="02020603050405020304" pitchFamily="18" charset="0"/>
              </a:rPr>
              <a:t>, a monster which Heracles/Hercules killed.</a:t>
            </a:r>
          </a:p>
          <a:p>
            <a:pPr marL="0" marR="0" lvl="0" indent="0" algn="l" defTabSz="914400" rtl="0" eaLnBrk="0" fontAlgn="base" latinLnBrk="0" hangingPunct="0">
              <a:lnSpc>
                <a:spcPct val="100000"/>
              </a:lnSpc>
              <a:spcBef>
                <a:spcPct val="0"/>
              </a:spcBef>
              <a:spcAft>
                <a:spcPct val="0"/>
              </a:spcAft>
              <a:buClrTx/>
              <a:buSzTx/>
              <a:buFontTx/>
              <a:buChar char="•"/>
              <a:tabLst/>
            </a:pPr>
            <a:r>
              <a:rPr lang="en-GB" altLang="en-US" sz="2400">
                <a:latin typeface="+mn-lt"/>
                <a:cs typeface="Times New Roman" panose="02020603050405020304" pitchFamily="18" charset="0"/>
              </a:rPr>
              <a:t>Made a rattle which Heracles/Hercules used to help him to kill the Stymphalian Birds (in one version of the myth).</a:t>
            </a:r>
            <a:endParaRPr kumimoji="0" lang="en-GB" altLang="en-US" sz="3200" b="0" i="0" u="none" strike="noStrike" cap="none" normalizeH="0" baseline="0">
              <a:ln>
                <a:noFill/>
              </a:ln>
              <a:solidFill>
                <a:schemeClr val="tx1"/>
              </a:solidFill>
              <a:effectLst/>
              <a:latin typeface="+mn-lt"/>
            </a:endParaRPr>
          </a:p>
        </p:txBody>
      </p:sp>
    </p:spTree>
    <p:extLst>
      <p:ext uri="{BB962C8B-B14F-4D97-AF65-F5344CB8AC3E}">
        <p14:creationId xmlns:p14="http://schemas.microsoft.com/office/powerpoint/2010/main" val="15485066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99A71D9-8E34-4AC9-8B0E-A74A60171538}"/>
              </a:ext>
            </a:extLst>
          </p:cNvPr>
          <p:cNvPicPr>
            <a:picLocks noChangeAspect="1"/>
          </p:cNvPicPr>
          <p:nvPr/>
        </p:nvPicPr>
        <p:blipFill>
          <a:blip r:embed="rId2"/>
          <a:stretch>
            <a:fillRect/>
          </a:stretch>
        </p:blipFill>
        <p:spPr>
          <a:xfrm>
            <a:off x="3981452" y="5080956"/>
            <a:ext cx="7040708" cy="1104143"/>
          </a:xfrm>
          <a:prstGeom prst="rect">
            <a:avLst/>
          </a:prstGeom>
        </p:spPr>
      </p:pic>
      <p:pic>
        <p:nvPicPr>
          <p:cNvPr id="7" name="Content Placeholder 3">
            <a:extLst>
              <a:ext uri="{FF2B5EF4-FFF2-40B4-BE49-F238E27FC236}">
                <a16:creationId xmlns:a16="http://schemas.microsoft.com/office/drawing/2014/main" id="{33FE8BFD-7B0F-450A-BF1E-6D9059DF7542}"/>
              </a:ext>
            </a:extLst>
          </p:cNvPr>
          <p:cNvPicPr>
            <a:picLocks noGrp="1" noChangeAspect="1"/>
          </p:cNvPicPr>
          <p:nvPr>
            <p:ph idx="1"/>
          </p:nvPr>
        </p:nvPicPr>
        <p:blipFill>
          <a:blip r:embed="rId3"/>
          <a:stretch>
            <a:fillRect/>
          </a:stretch>
        </p:blipFill>
        <p:spPr>
          <a:xfrm>
            <a:off x="7983134" y="1025081"/>
            <a:ext cx="4240971" cy="9413295"/>
          </a:xfrm>
          <a:prstGeom prst="rect">
            <a:avLst/>
          </a:prstGeom>
        </p:spPr>
      </p:pic>
      <p:pic>
        <p:nvPicPr>
          <p:cNvPr id="11" name="Picture 2" descr="Image result for roman temple">
            <a:extLst>
              <a:ext uri="{FF2B5EF4-FFF2-40B4-BE49-F238E27FC236}">
                <a16:creationId xmlns:a16="http://schemas.microsoft.com/office/drawing/2014/main" id="{0A9F4578-1F1B-4744-ACC3-0F437C171B8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2979297"/>
            <a:ext cx="3819525" cy="386822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32002"/>
            <a:ext cx="12295909" cy="1325563"/>
          </a:xfrm>
          <a:solidFill>
            <a:srgbClr val="C00000"/>
          </a:solidFill>
        </p:spPr>
        <p:txBody>
          <a:bodyPr/>
          <a:lstStyle/>
          <a:p>
            <a:r>
              <a:rPr lang="en-GB" b="1"/>
              <a:t>Augustus’ Artistic Goals:</a:t>
            </a:r>
            <a:br>
              <a:rPr lang="en-GB"/>
            </a:br>
            <a:r>
              <a:rPr lang="en-GB"/>
              <a:t>Pax </a:t>
            </a:r>
            <a:r>
              <a:rPr lang="en-GB" err="1"/>
              <a:t>Deorum</a:t>
            </a:r>
            <a:endParaRPr lang="en-GB"/>
          </a:p>
        </p:txBody>
      </p:sp>
      <p:sp>
        <p:nvSpPr>
          <p:cNvPr id="8" name="TextBox 7">
            <a:extLst>
              <a:ext uri="{FF2B5EF4-FFF2-40B4-BE49-F238E27FC236}">
                <a16:creationId xmlns:a16="http://schemas.microsoft.com/office/drawing/2014/main" id="{F99A41B4-9662-4F1D-A643-0ABE18778757}"/>
              </a:ext>
            </a:extLst>
          </p:cNvPr>
          <p:cNvSpPr txBox="1"/>
          <p:nvPr/>
        </p:nvSpPr>
        <p:spPr>
          <a:xfrm>
            <a:off x="-46018" y="1338326"/>
            <a:ext cx="8054939" cy="5693866"/>
          </a:xfrm>
          <a:prstGeom prst="rect">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800" b="1"/>
              <a:t>The Peace of the Gods was a key concept for Romans. If the gods were appeased Rome would flourish, if they were angered Rome would suffer. Romans believed that priests were able to maintain this peace by performing the correct rituals at the correct time. Augustus wanted to present himself as someone who not only was able to keep the gods happy, but who also had the support of the gods. He wanted people to think that the gods’ support made him a good ruler. Augustus eventually became Pontifex Maximus for life in 12 BC, marking him out as the man whose job it was to maintain the Pax </a:t>
            </a:r>
            <a:r>
              <a:rPr lang="en-GB" sz="2800" b="1" err="1"/>
              <a:t>Deorum</a:t>
            </a:r>
            <a:r>
              <a:rPr lang="en-GB" sz="2800" b="1"/>
              <a:t>.  </a:t>
            </a:r>
          </a:p>
        </p:txBody>
      </p:sp>
    </p:spTree>
    <p:extLst>
      <p:ext uri="{BB962C8B-B14F-4D97-AF65-F5344CB8AC3E}">
        <p14:creationId xmlns:p14="http://schemas.microsoft.com/office/powerpoint/2010/main" val="326989963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99A41B4-9662-4F1D-A643-0ABE18778757}"/>
              </a:ext>
            </a:extLst>
          </p:cNvPr>
          <p:cNvSpPr txBox="1"/>
          <p:nvPr/>
        </p:nvSpPr>
        <p:spPr>
          <a:xfrm>
            <a:off x="0" y="1225689"/>
            <a:ext cx="8248991" cy="5632311"/>
          </a:xfrm>
          <a:prstGeom prst="rect">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400" b="1"/>
              <a:t>Although Augustus wanted to promote the idea that Rome remained a republic he still needed to promote himself in order to make himself recognisable and popular amongst the people of Rome. In addition, he needed to promote key messages which would allow him to not be challenged in his rule of Rome. Also, he needed to promote his family with the goal of them taking over the rule of Rome following his death. By promoting his family, Augustus could also promote his supposed links to the gods, since he was not only the adopted son of Caesar (who had been declared to be a god after his death) but also claimed that Romulus and Aeneas were his ancestors, meaning that he could also name himself as a descendant of both Venus and Mars (who also happened to be the son of Jupiter, linking Augustus to the king of the gods himself).</a:t>
            </a:r>
          </a:p>
        </p:txBody>
      </p:sp>
      <p:sp>
        <p:nvSpPr>
          <p:cNvPr id="10" name="Title 1">
            <a:extLst>
              <a:ext uri="{FF2B5EF4-FFF2-40B4-BE49-F238E27FC236}">
                <a16:creationId xmlns:a16="http://schemas.microsoft.com/office/drawing/2014/main" id="{5AFC3D50-40F4-460B-A032-80217B446963}"/>
              </a:ext>
            </a:extLst>
          </p:cNvPr>
          <p:cNvSpPr txBox="1">
            <a:spLocks/>
          </p:cNvSpPr>
          <p:nvPr/>
        </p:nvSpPr>
        <p:spPr>
          <a:xfrm>
            <a:off x="0" y="0"/>
            <a:ext cx="12192000" cy="1325563"/>
          </a:xfrm>
          <a:prstGeom prst="rect">
            <a:avLst/>
          </a:prstGeom>
          <a:solidFill>
            <a:srgbClr val="C00000"/>
          </a:solidFill>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a:t>Augustus’ Artistic Goals:</a:t>
            </a:r>
            <a:endParaRPr lang="en-GB"/>
          </a:p>
          <a:p>
            <a:r>
              <a:rPr lang="en-GB"/>
              <a:t>Self and family promotion – kept up the impression of a republic, but also the self-promotion</a:t>
            </a:r>
          </a:p>
        </p:txBody>
      </p:sp>
      <p:pic>
        <p:nvPicPr>
          <p:cNvPr id="13" name="Picture 2" descr="Image result for augustus  and family">
            <a:extLst>
              <a:ext uri="{FF2B5EF4-FFF2-40B4-BE49-F238E27FC236}">
                <a16:creationId xmlns:a16="http://schemas.microsoft.com/office/drawing/2014/main" id="{45EF592B-A0BA-4270-961D-5C5DB1CF6F4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248991" y="2676639"/>
            <a:ext cx="3943009" cy="2410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47901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69A67D1-DFF5-4266-B98C-C3E9459903F7}"/>
              </a:ext>
            </a:extLst>
          </p:cNvPr>
          <p:cNvSpPr>
            <a:spLocks noGrp="1"/>
          </p:cNvSpPr>
          <p:nvPr>
            <p:ph type="title"/>
          </p:nvPr>
        </p:nvSpPr>
        <p:spPr>
          <a:xfrm>
            <a:off x="0" y="0"/>
            <a:ext cx="11445411" cy="1325563"/>
          </a:xfrm>
          <a:solidFill>
            <a:schemeClr val="accent1">
              <a:lumMod val="20000"/>
              <a:lumOff val="80000"/>
            </a:schemeClr>
          </a:solidFill>
        </p:spPr>
        <p:style>
          <a:lnRef idx="2">
            <a:schemeClr val="dk1"/>
          </a:lnRef>
          <a:fillRef idx="1">
            <a:schemeClr val="lt1"/>
          </a:fillRef>
          <a:effectRef idx="0">
            <a:schemeClr val="dk1"/>
          </a:effectRef>
          <a:fontRef idx="minor">
            <a:schemeClr val="dk1"/>
          </a:fontRef>
        </p:style>
        <p:txBody>
          <a:bodyPr/>
          <a:lstStyle/>
          <a:p>
            <a:r>
              <a:rPr lang="en-GB"/>
              <a:t>Prima Porta Statue of Augustus</a:t>
            </a:r>
          </a:p>
        </p:txBody>
      </p:sp>
      <p:pic>
        <p:nvPicPr>
          <p:cNvPr id="1026" name="Picture 2" descr="Image result for prima porta augustus&quot;"/>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7719680" y="0"/>
            <a:ext cx="4472320" cy="6708480"/>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1043526" y="1534254"/>
            <a:ext cx="5891529" cy="4928190"/>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t>Date</a:t>
            </a:r>
            <a:r>
              <a:rPr lang="en-GB" sz="2400"/>
              <a:t>: 20BC-15AD (disputed)</a:t>
            </a:r>
          </a:p>
          <a:p>
            <a:pPr algn="ctr"/>
            <a:r>
              <a:rPr lang="en-GB" sz="2400" b="1"/>
              <a:t>Commissioned by</a:t>
            </a:r>
            <a:r>
              <a:rPr lang="en-GB" sz="2400"/>
              <a:t>: the senate in honour of Augustus</a:t>
            </a:r>
          </a:p>
          <a:p>
            <a:pPr algn="ctr"/>
            <a:r>
              <a:rPr lang="en-GB" sz="2400" b="1"/>
              <a:t>Material: </a:t>
            </a:r>
            <a:r>
              <a:rPr lang="en-GB" sz="2400"/>
              <a:t>Marble</a:t>
            </a:r>
          </a:p>
          <a:p>
            <a:pPr algn="ctr"/>
            <a:r>
              <a:rPr lang="en-GB" sz="2400" b="1"/>
              <a:t>Location: </a:t>
            </a:r>
            <a:r>
              <a:rPr lang="en-GB" sz="2400"/>
              <a:t>Livia’s (Augustus wife’s) villa in Prima Porta, 9 miles north of Rome</a:t>
            </a:r>
          </a:p>
          <a:p>
            <a:pPr algn="ctr"/>
            <a:r>
              <a:rPr lang="en-GB" sz="2400" b="1"/>
              <a:t>Significance</a:t>
            </a:r>
            <a:r>
              <a:rPr lang="en-GB" sz="2400"/>
              <a:t>: excellent example of how Augustus wished to be seen by the Romans</a:t>
            </a:r>
          </a:p>
        </p:txBody>
      </p:sp>
    </p:spTree>
    <p:extLst>
      <p:ext uri="{BB962C8B-B14F-4D97-AF65-F5344CB8AC3E}">
        <p14:creationId xmlns:p14="http://schemas.microsoft.com/office/powerpoint/2010/main" val="1715374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220" y="48222"/>
            <a:ext cx="10515600" cy="796174"/>
          </a:xfrm>
        </p:spPr>
        <p:txBody>
          <a:bodyPr>
            <a:noAutofit/>
          </a:bodyPr>
          <a:lstStyle/>
          <a:p>
            <a:r>
              <a:rPr lang="en-GB" sz="6000" b="1"/>
              <a:t>The right arm</a:t>
            </a:r>
          </a:p>
        </p:txBody>
      </p:sp>
      <p:sp>
        <p:nvSpPr>
          <p:cNvPr id="3" name="Content Placeholder 2">
            <a:extLst>
              <a:ext uri="{FF2B5EF4-FFF2-40B4-BE49-F238E27FC236}">
                <a16:creationId xmlns:a16="http://schemas.microsoft.com/office/drawing/2014/main" id="{4A5A2DDE-7ED1-498C-9EC1-1697F3F38C6D}"/>
              </a:ext>
            </a:extLst>
          </p:cNvPr>
          <p:cNvSpPr>
            <a:spLocks noGrp="1"/>
          </p:cNvSpPr>
          <p:nvPr>
            <p:ph idx="1"/>
          </p:nvPr>
        </p:nvSpPr>
        <p:spPr>
          <a:xfrm>
            <a:off x="0" y="928211"/>
            <a:ext cx="8309403" cy="4351338"/>
          </a:xfrm>
        </p:spPr>
        <p:txBody>
          <a:bodyPr>
            <a:noAutofit/>
          </a:bodyPr>
          <a:lstStyle/>
          <a:p>
            <a:r>
              <a:rPr lang="en-GB" sz="3600"/>
              <a:t>Raised</a:t>
            </a:r>
          </a:p>
          <a:p>
            <a:r>
              <a:rPr lang="en-GB" sz="3600"/>
              <a:t>Looks as if he is addressing his army or giving a political speech</a:t>
            </a:r>
          </a:p>
          <a:p>
            <a:r>
              <a:rPr lang="en-GB" sz="3600"/>
              <a:t>Meant to present Augustus as someone who could achieve victories through both military strength and persuasive speech</a:t>
            </a:r>
          </a:p>
          <a:p>
            <a:r>
              <a:rPr lang="en-GB" sz="3600"/>
              <a:t>Points to the horizon- possibly meant to make us think of the concept of </a:t>
            </a:r>
            <a:r>
              <a:rPr lang="en-GB" sz="3600" i="1"/>
              <a:t>imperium sine fine </a:t>
            </a:r>
            <a:r>
              <a:rPr lang="en-GB" sz="3600"/>
              <a:t>(empire without end), the idea that the Romans would one day rule the world. </a:t>
            </a:r>
          </a:p>
        </p:txBody>
      </p:sp>
      <p:pic>
        <p:nvPicPr>
          <p:cNvPr id="6" name="Picture 5" descr="Image result for prima porta">
            <a:extLst>
              <a:ext uri="{FF2B5EF4-FFF2-40B4-BE49-F238E27FC236}">
                <a16:creationId xmlns:a16="http://schemas.microsoft.com/office/drawing/2014/main" id="{BB957E37-FCC9-42BE-BF6D-4D822313927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09403" y="0"/>
            <a:ext cx="3849377" cy="6809778"/>
          </a:xfrm>
          <a:prstGeom prst="rect">
            <a:avLst/>
          </a:prstGeom>
          <a:noFill/>
          <a:ln>
            <a:noFill/>
          </a:ln>
        </p:spPr>
      </p:pic>
    </p:spTree>
    <p:extLst>
      <p:ext uri="{BB962C8B-B14F-4D97-AF65-F5344CB8AC3E}">
        <p14:creationId xmlns:p14="http://schemas.microsoft.com/office/powerpoint/2010/main" val="951430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220" y="48222"/>
            <a:ext cx="10515600" cy="796174"/>
          </a:xfrm>
        </p:spPr>
        <p:txBody>
          <a:bodyPr>
            <a:noAutofit/>
          </a:bodyPr>
          <a:lstStyle/>
          <a:p>
            <a:r>
              <a:rPr lang="en-GB" sz="6000" b="1"/>
              <a:t>The clothing</a:t>
            </a:r>
          </a:p>
        </p:txBody>
      </p:sp>
      <p:sp>
        <p:nvSpPr>
          <p:cNvPr id="3" name="Content Placeholder 2">
            <a:extLst>
              <a:ext uri="{FF2B5EF4-FFF2-40B4-BE49-F238E27FC236}">
                <a16:creationId xmlns:a16="http://schemas.microsoft.com/office/drawing/2014/main" id="{4A5A2DDE-7ED1-498C-9EC1-1697F3F38C6D}"/>
              </a:ext>
            </a:extLst>
          </p:cNvPr>
          <p:cNvSpPr>
            <a:spLocks noGrp="1"/>
          </p:cNvSpPr>
          <p:nvPr>
            <p:ph idx="1"/>
          </p:nvPr>
        </p:nvSpPr>
        <p:spPr>
          <a:xfrm>
            <a:off x="0" y="928210"/>
            <a:ext cx="8442960" cy="5462429"/>
          </a:xfrm>
        </p:spPr>
        <p:txBody>
          <a:bodyPr>
            <a:noAutofit/>
          </a:bodyPr>
          <a:lstStyle/>
          <a:p>
            <a:r>
              <a:rPr lang="en-GB" sz="3200"/>
              <a:t>Breastplate- Augustus is a soldier</a:t>
            </a:r>
          </a:p>
          <a:p>
            <a:r>
              <a:rPr lang="en-GB" sz="3200"/>
              <a:t>Toga- Augustus is a Roman citizen. Note that this is the sort of toga worn by a senator- Augustus would have wanted us to think of him as a very powerful member of the senate and not as a king or dictator (also a</a:t>
            </a:r>
            <a:r>
              <a:rPr lang="en-GB" sz="2800"/>
              <a:t> </a:t>
            </a:r>
            <a:r>
              <a:rPr lang="en-GB" sz="3200"/>
              <a:t>reminder that Augustus made a show of handing power back to the senate)</a:t>
            </a:r>
          </a:p>
          <a:p>
            <a:r>
              <a:rPr lang="en-GB" sz="3200"/>
              <a:t>Augustus again presented himself as someone who won victories through both war and diplomacy, as both a warrior and a senator.</a:t>
            </a:r>
          </a:p>
          <a:p>
            <a:endParaRPr lang="en-GB" sz="3600"/>
          </a:p>
        </p:txBody>
      </p:sp>
      <p:pic>
        <p:nvPicPr>
          <p:cNvPr id="6" name="Picture 5" descr="Image result for prima porta">
            <a:extLst>
              <a:ext uri="{FF2B5EF4-FFF2-40B4-BE49-F238E27FC236}">
                <a16:creationId xmlns:a16="http://schemas.microsoft.com/office/drawing/2014/main" id="{BB957E37-FCC9-42BE-BF6D-4D822313927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23780" y="-33334"/>
            <a:ext cx="3868220" cy="6843112"/>
          </a:xfrm>
          <a:prstGeom prst="rect">
            <a:avLst/>
          </a:prstGeom>
          <a:noFill/>
          <a:ln>
            <a:noFill/>
          </a:ln>
        </p:spPr>
      </p:pic>
    </p:spTree>
    <p:extLst>
      <p:ext uri="{BB962C8B-B14F-4D97-AF65-F5344CB8AC3E}">
        <p14:creationId xmlns:p14="http://schemas.microsoft.com/office/powerpoint/2010/main" val="2433479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220" y="48222"/>
            <a:ext cx="10515600" cy="796174"/>
          </a:xfrm>
        </p:spPr>
        <p:txBody>
          <a:bodyPr>
            <a:noAutofit/>
          </a:bodyPr>
          <a:lstStyle/>
          <a:p>
            <a:r>
              <a:rPr lang="en-GB" sz="6000" b="1"/>
              <a:t>The statue of Cupid</a:t>
            </a:r>
          </a:p>
        </p:txBody>
      </p:sp>
      <p:sp>
        <p:nvSpPr>
          <p:cNvPr id="3" name="Content Placeholder 2">
            <a:extLst>
              <a:ext uri="{FF2B5EF4-FFF2-40B4-BE49-F238E27FC236}">
                <a16:creationId xmlns:a16="http://schemas.microsoft.com/office/drawing/2014/main" id="{4A5A2DDE-7ED1-498C-9EC1-1697F3F38C6D}"/>
              </a:ext>
            </a:extLst>
          </p:cNvPr>
          <p:cNvSpPr>
            <a:spLocks noGrp="1"/>
          </p:cNvSpPr>
          <p:nvPr>
            <p:ph idx="1"/>
          </p:nvPr>
        </p:nvSpPr>
        <p:spPr>
          <a:xfrm>
            <a:off x="0" y="928210"/>
            <a:ext cx="8026400" cy="5462429"/>
          </a:xfrm>
        </p:spPr>
        <p:txBody>
          <a:bodyPr>
            <a:noAutofit/>
          </a:bodyPr>
          <a:lstStyle/>
          <a:p>
            <a:r>
              <a:rPr lang="en-GB"/>
              <a:t>Cupid is the son of Venus</a:t>
            </a:r>
          </a:p>
          <a:p>
            <a:r>
              <a:rPr lang="en-GB"/>
              <a:t>He sits on a dolphin, an animal connected to Venus</a:t>
            </a:r>
          </a:p>
          <a:p>
            <a:r>
              <a:rPr lang="en-GB"/>
              <a:t>Augustus wanted people to connect him to Aeneas. This way he could claim that his rule followed on from Aeneas’ family’s (i.e. Romulus).</a:t>
            </a:r>
          </a:p>
          <a:p>
            <a:r>
              <a:rPr lang="en-GB"/>
              <a:t>Connects Augustus to the gods. His connection to Aeneas through Venus also is a reminder that  he  could claim descent from Romulus, the son of Mars. This is in turn would have connected him to Jupiter. Although he wanted to present himself as a member of the senate, he was trying to make people think that he was superior to his fellow senators because of his connection to the gods.</a:t>
            </a:r>
          </a:p>
          <a:p>
            <a:endParaRPr lang="en-GB" sz="3600"/>
          </a:p>
        </p:txBody>
      </p:sp>
      <p:pic>
        <p:nvPicPr>
          <p:cNvPr id="6" name="Picture 5" descr="Image result for prima porta">
            <a:extLst>
              <a:ext uri="{FF2B5EF4-FFF2-40B4-BE49-F238E27FC236}">
                <a16:creationId xmlns:a16="http://schemas.microsoft.com/office/drawing/2014/main" id="{BB957E37-FCC9-42BE-BF6D-4D822313927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23780" y="-33334"/>
            <a:ext cx="3868220" cy="6843112"/>
          </a:xfrm>
          <a:prstGeom prst="rect">
            <a:avLst/>
          </a:prstGeom>
          <a:noFill/>
          <a:ln>
            <a:noFill/>
          </a:ln>
        </p:spPr>
      </p:pic>
    </p:spTree>
    <p:extLst>
      <p:ext uri="{BB962C8B-B14F-4D97-AF65-F5344CB8AC3E}">
        <p14:creationId xmlns:p14="http://schemas.microsoft.com/office/powerpoint/2010/main" val="4082527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220" y="48222"/>
            <a:ext cx="10515600" cy="796174"/>
          </a:xfrm>
        </p:spPr>
        <p:txBody>
          <a:bodyPr>
            <a:noAutofit/>
          </a:bodyPr>
          <a:lstStyle/>
          <a:p>
            <a:r>
              <a:rPr lang="en-GB" sz="6000" b="1"/>
              <a:t>The feet</a:t>
            </a:r>
          </a:p>
        </p:txBody>
      </p:sp>
      <p:sp>
        <p:nvSpPr>
          <p:cNvPr id="3" name="Content Placeholder 2">
            <a:extLst>
              <a:ext uri="{FF2B5EF4-FFF2-40B4-BE49-F238E27FC236}">
                <a16:creationId xmlns:a16="http://schemas.microsoft.com/office/drawing/2014/main" id="{4A5A2DDE-7ED1-498C-9EC1-1697F3F38C6D}"/>
              </a:ext>
            </a:extLst>
          </p:cNvPr>
          <p:cNvSpPr>
            <a:spLocks noGrp="1"/>
          </p:cNvSpPr>
          <p:nvPr>
            <p:ph idx="1"/>
          </p:nvPr>
        </p:nvSpPr>
        <p:spPr>
          <a:xfrm>
            <a:off x="0" y="928210"/>
            <a:ext cx="8026400" cy="5462429"/>
          </a:xfrm>
        </p:spPr>
        <p:txBody>
          <a:bodyPr>
            <a:noAutofit/>
          </a:bodyPr>
          <a:lstStyle/>
          <a:p>
            <a:r>
              <a:rPr lang="en-GB" sz="4000"/>
              <a:t>Gods and heroes often shown barefoot in Roman art</a:t>
            </a:r>
          </a:p>
          <a:p>
            <a:r>
              <a:rPr lang="en-GB" sz="4000"/>
              <a:t>Augustus wanted people to be reminded of his connection to the gods through Cupid </a:t>
            </a:r>
            <a:r>
              <a:rPr lang="en-GB" sz="4000" b="1"/>
              <a:t>and </a:t>
            </a:r>
            <a:r>
              <a:rPr lang="en-GB" sz="4000"/>
              <a:t>Caesar, who was deified in 42 BC.</a:t>
            </a:r>
          </a:p>
          <a:p>
            <a:r>
              <a:rPr lang="en-GB" sz="4000"/>
              <a:t>Augustus was known to refer to himself as ‘divi </a:t>
            </a:r>
            <a:r>
              <a:rPr lang="en-GB" sz="4000" err="1"/>
              <a:t>filius</a:t>
            </a:r>
            <a:r>
              <a:rPr lang="en-GB" sz="4000"/>
              <a:t>’- the son of a god.</a:t>
            </a:r>
          </a:p>
          <a:p>
            <a:endParaRPr lang="en-GB" sz="3600"/>
          </a:p>
        </p:txBody>
      </p:sp>
      <p:pic>
        <p:nvPicPr>
          <p:cNvPr id="6" name="Picture 5" descr="Image result for prima porta">
            <a:extLst>
              <a:ext uri="{FF2B5EF4-FFF2-40B4-BE49-F238E27FC236}">
                <a16:creationId xmlns:a16="http://schemas.microsoft.com/office/drawing/2014/main" id="{BB957E37-FCC9-42BE-BF6D-4D822313927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23780" y="-33334"/>
            <a:ext cx="3868220" cy="6843112"/>
          </a:xfrm>
          <a:prstGeom prst="rect">
            <a:avLst/>
          </a:prstGeom>
          <a:noFill/>
          <a:ln>
            <a:noFill/>
          </a:ln>
        </p:spPr>
      </p:pic>
    </p:spTree>
    <p:extLst>
      <p:ext uri="{BB962C8B-B14F-4D97-AF65-F5344CB8AC3E}">
        <p14:creationId xmlns:p14="http://schemas.microsoft.com/office/powerpoint/2010/main" val="177126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220" y="48222"/>
            <a:ext cx="10515600" cy="796174"/>
          </a:xfrm>
        </p:spPr>
        <p:txBody>
          <a:bodyPr>
            <a:noAutofit/>
          </a:bodyPr>
          <a:lstStyle/>
          <a:p>
            <a:r>
              <a:rPr lang="en-GB" sz="6000" b="1"/>
              <a:t>The breastplate- Gods</a:t>
            </a:r>
          </a:p>
        </p:txBody>
      </p:sp>
      <p:sp>
        <p:nvSpPr>
          <p:cNvPr id="3" name="Content Placeholder 2">
            <a:extLst>
              <a:ext uri="{FF2B5EF4-FFF2-40B4-BE49-F238E27FC236}">
                <a16:creationId xmlns:a16="http://schemas.microsoft.com/office/drawing/2014/main" id="{4A5A2DDE-7ED1-498C-9EC1-1697F3F38C6D}"/>
              </a:ext>
            </a:extLst>
          </p:cNvPr>
          <p:cNvSpPr>
            <a:spLocks noGrp="1"/>
          </p:cNvSpPr>
          <p:nvPr>
            <p:ph idx="1"/>
          </p:nvPr>
        </p:nvSpPr>
        <p:spPr>
          <a:xfrm>
            <a:off x="0" y="928210"/>
            <a:ext cx="8026400" cy="5462429"/>
          </a:xfrm>
        </p:spPr>
        <p:txBody>
          <a:bodyPr>
            <a:noAutofit/>
          </a:bodyPr>
          <a:lstStyle/>
          <a:p>
            <a:pPr marL="0" indent="0">
              <a:buNone/>
            </a:pPr>
            <a:endParaRPr lang="en-GB" sz="3600" b="1"/>
          </a:p>
          <a:p>
            <a:r>
              <a:rPr lang="en-GB" sz="3600"/>
              <a:t>Apollo- supposedly Augustus’ patron god.</a:t>
            </a:r>
          </a:p>
          <a:p>
            <a:r>
              <a:rPr lang="en-GB" sz="3600"/>
              <a:t>Diana- Apollo’s sister.</a:t>
            </a:r>
          </a:p>
          <a:p>
            <a:r>
              <a:rPr lang="en-GB" sz="3600"/>
              <a:t>Tellus- Mother Earth, suggesting that the world herself supports Augustus’ right to rule. Shown with a cornucopia, possibly meant to make us think about Augustus’ rule as a time of abundance. </a:t>
            </a:r>
          </a:p>
          <a:p>
            <a:endParaRPr lang="en-GB" sz="3600"/>
          </a:p>
        </p:txBody>
      </p:sp>
      <p:pic>
        <p:nvPicPr>
          <p:cNvPr id="6" name="Picture 5" descr="Image result for prima porta">
            <a:extLst>
              <a:ext uri="{FF2B5EF4-FFF2-40B4-BE49-F238E27FC236}">
                <a16:creationId xmlns:a16="http://schemas.microsoft.com/office/drawing/2014/main" id="{BB957E37-FCC9-42BE-BF6D-4D822313927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23780" y="-33334"/>
            <a:ext cx="3868220" cy="6843112"/>
          </a:xfrm>
          <a:prstGeom prst="rect">
            <a:avLst/>
          </a:prstGeom>
          <a:noFill/>
          <a:ln>
            <a:noFill/>
          </a:ln>
        </p:spPr>
      </p:pic>
    </p:spTree>
    <p:extLst>
      <p:ext uri="{BB962C8B-B14F-4D97-AF65-F5344CB8AC3E}">
        <p14:creationId xmlns:p14="http://schemas.microsoft.com/office/powerpoint/2010/main" val="2669115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220" y="48222"/>
            <a:ext cx="8290560" cy="796174"/>
          </a:xfrm>
        </p:spPr>
        <p:txBody>
          <a:bodyPr>
            <a:noAutofit/>
          </a:bodyPr>
          <a:lstStyle/>
          <a:p>
            <a:r>
              <a:rPr lang="en-GB" sz="5400" b="1"/>
              <a:t>The breastplate- Standards</a:t>
            </a:r>
          </a:p>
        </p:txBody>
      </p:sp>
      <p:sp>
        <p:nvSpPr>
          <p:cNvPr id="3" name="Content Placeholder 2">
            <a:extLst>
              <a:ext uri="{FF2B5EF4-FFF2-40B4-BE49-F238E27FC236}">
                <a16:creationId xmlns:a16="http://schemas.microsoft.com/office/drawing/2014/main" id="{4A5A2DDE-7ED1-498C-9EC1-1697F3F38C6D}"/>
              </a:ext>
            </a:extLst>
          </p:cNvPr>
          <p:cNvSpPr>
            <a:spLocks noGrp="1"/>
          </p:cNvSpPr>
          <p:nvPr>
            <p:ph idx="1"/>
          </p:nvPr>
        </p:nvSpPr>
        <p:spPr>
          <a:xfrm>
            <a:off x="0" y="928210"/>
            <a:ext cx="8026400" cy="5462429"/>
          </a:xfrm>
        </p:spPr>
        <p:txBody>
          <a:bodyPr>
            <a:noAutofit/>
          </a:bodyPr>
          <a:lstStyle/>
          <a:p>
            <a:pPr marL="0" indent="0">
              <a:buNone/>
            </a:pPr>
            <a:endParaRPr lang="en-GB" sz="3600" b="1"/>
          </a:p>
          <a:p>
            <a:endParaRPr lang="en-GB" sz="3600"/>
          </a:p>
        </p:txBody>
      </p:sp>
      <p:pic>
        <p:nvPicPr>
          <p:cNvPr id="6" name="Picture 5" descr="Image result for prima porta">
            <a:extLst>
              <a:ext uri="{FF2B5EF4-FFF2-40B4-BE49-F238E27FC236}">
                <a16:creationId xmlns:a16="http://schemas.microsoft.com/office/drawing/2014/main" id="{BB957E37-FCC9-42BE-BF6D-4D822313927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23780" y="-33334"/>
            <a:ext cx="3868220" cy="6843112"/>
          </a:xfrm>
          <a:prstGeom prst="rect">
            <a:avLst/>
          </a:prstGeom>
          <a:noFill/>
          <a:ln>
            <a:noFill/>
          </a:ln>
        </p:spPr>
      </p:pic>
      <p:sp>
        <p:nvSpPr>
          <p:cNvPr id="4" name="TextBox 3">
            <a:extLst>
              <a:ext uri="{FF2B5EF4-FFF2-40B4-BE49-F238E27FC236}">
                <a16:creationId xmlns:a16="http://schemas.microsoft.com/office/drawing/2014/main" id="{337E4C0B-166B-491B-9A6F-3841E755AE86}"/>
              </a:ext>
            </a:extLst>
          </p:cNvPr>
          <p:cNvSpPr txBox="1"/>
          <p:nvPr/>
        </p:nvSpPr>
        <p:spPr>
          <a:xfrm>
            <a:off x="0" y="866108"/>
            <a:ext cx="8290560" cy="6124754"/>
          </a:xfrm>
          <a:prstGeom prst="rect">
            <a:avLst/>
          </a:prstGeom>
          <a:noFill/>
        </p:spPr>
        <p:txBody>
          <a:bodyPr wrap="square" rtlCol="0">
            <a:spAutoFit/>
          </a:bodyPr>
          <a:lstStyle/>
          <a:p>
            <a:pPr marL="457200" indent="-457200">
              <a:buFont typeface="Arial" panose="020B0604020202020204" pitchFamily="34" charset="0"/>
              <a:buChar char="•"/>
            </a:pPr>
            <a:r>
              <a:rPr lang="en-GB" sz="2400"/>
              <a:t>The Parthian Empire: Rome’s eastern rival which defeated the Roman generals Crassus (in 53 BC) and Marc Antony (in the 40s BC) and captured their armies’ standards (flags, banners or poles used to identify the group of soldiers fighting near it).</a:t>
            </a:r>
          </a:p>
          <a:p>
            <a:pPr marL="457200" indent="-457200">
              <a:buFont typeface="Arial" panose="020B0604020202020204" pitchFamily="34" charset="0"/>
              <a:buChar char="•"/>
            </a:pPr>
            <a:r>
              <a:rPr lang="en-GB" sz="2400"/>
              <a:t>20 BC: Tiberius (Augustus’ stepson and, later, his heir) negotiated the return of the standards peacefully. </a:t>
            </a:r>
          </a:p>
          <a:p>
            <a:pPr marL="457200" indent="-457200">
              <a:buFont typeface="Arial" panose="020B0604020202020204" pitchFamily="34" charset="0"/>
              <a:buChar char="•"/>
            </a:pPr>
            <a:r>
              <a:rPr lang="en-GB" sz="2400"/>
              <a:t>A </a:t>
            </a:r>
            <a:r>
              <a:rPr lang="en-GB" sz="2400" b="1"/>
              <a:t>major </a:t>
            </a:r>
            <a:r>
              <a:rPr lang="en-GB" sz="2400"/>
              <a:t>win for Augustus! It was thought shameful for the standards to be held by an enemy states. Moreover, Augustus managed to get them back without fighting </a:t>
            </a:r>
            <a:r>
              <a:rPr lang="en-GB" sz="2400" b="1"/>
              <a:t>or losing Roman lives. </a:t>
            </a:r>
          </a:p>
          <a:p>
            <a:pPr marL="457200" indent="-457200">
              <a:buFont typeface="Arial" panose="020B0604020202020204" pitchFamily="34" charset="0"/>
              <a:buChar char="•"/>
            </a:pPr>
            <a:r>
              <a:rPr lang="en-GB" sz="2400"/>
              <a:t>Augustus made to seem like a man of peace who could influence events without just using the Roman army. </a:t>
            </a:r>
          </a:p>
          <a:p>
            <a:pPr marL="457200" indent="-457200">
              <a:buFont typeface="Arial" panose="020B0604020202020204" pitchFamily="34" charset="0"/>
              <a:buChar char="•"/>
            </a:pPr>
            <a:r>
              <a:rPr lang="en-GB" sz="2400"/>
              <a:t>The Roman on the breastplate could be Tiberius. It could also be Mars </a:t>
            </a:r>
            <a:r>
              <a:rPr lang="en-GB" sz="2400" err="1"/>
              <a:t>Ultor</a:t>
            </a:r>
            <a:r>
              <a:rPr lang="en-GB" sz="2400"/>
              <a:t> (Mars the Avenger).</a:t>
            </a:r>
          </a:p>
          <a:p>
            <a:pPr marL="457200" indent="-457200">
              <a:buFont typeface="Arial" panose="020B0604020202020204" pitchFamily="34" charset="0"/>
              <a:buChar char="•"/>
            </a:pPr>
            <a:endParaRPr lang="en-GB" sz="3200"/>
          </a:p>
        </p:txBody>
      </p:sp>
    </p:spTree>
    <p:extLst>
      <p:ext uri="{BB962C8B-B14F-4D97-AF65-F5344CB8AC3E}">
        <p14:creationId xmlns:p14="http://schemas.microsoft.com/office/powerpoint/2010/main" val="359578953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ra Pacis Augustae (Altar of Augustan Peace), 9 B.C.E. (Ara Pacis Museum, Italy)&#10;">
            <a:extLst>
              <a:ext uri="{FF2B5EF4-FFF2-40B4-BE49-F238E27FC236}">
                <a16:creationId xmlns:a16="http://schemas.microsoft.com/office/drawing/2014/main" id="{2D88ECBA-3C06-4CF1-B831-9954745D77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28525"/>
            <a:ext cx="6485767" cy="46216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AF7CF33-1E28-498C-96A6-64A2643DBAE1}"/>
              </a:ext>
            </a:extLst>
          </p:cNvPr>
          <p:cNvSpPr>
            <a:spLocks noGrp="1"/>
          </p:cNvSpPr>
          <p:nvPr>
            <p:ph type="title"/>
          </p:nvPr>
        </p:nvSpPr>
        <p:spPr>
          <a:xfrm>
            <a:off x="1" y="1"/>
            <a:ext cx="6305544" cy="770562"/>
          </a:xfr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a:normAutofit/>
          </a:bodyPr>
          <a:lstStyle/>
          <a:p>
            <a:pPr algn="ctr"/>
            <a:r>
              <a:rPr lang="en-GB" sz="4000" b="1"/>
              <a:t>Ara </a:t>
            </a:r>
            <a:r>
              <a:rPr lang="en-GB" sz="4000" b="1" err="1"/>
              <a:t>Pacis</a:t>
            </a:r>
            <a:endParaRPr lang="en-GB" sz="4000" b="1"/>
          </a:p>
        </p:txBody>
      </p:sp>
      <p:sp>
        <p:nvSpPr>
          <p:cNvPr id="3" name="TextBox 2">
            <a:extLst>
              <a:ext uri="{FF2B5EF4-FFF2-40B4-BE49-F238E27FC236}">
                <a16:creationId xmlns:a16="http://schemas.microsoft.com/office/drawing/2014/main" id="{5015E9ED-47BD-455D-91DA-5462FF797F50}"/>
              </a:ext>
            </a:extLst>
          </p:cNvPr>
          <p:cNvSpPr txBox="1"/>
          <p:nvPr/>
        </p:nvSpPr>
        <p:spPr>
          <a:xfrm>
            <a:off x="6305544" y="0"/>
            <a:ext cx="5886455" cy="5250213"/>
          </a:xfrm>
          <a:prstGeom prst="rect">
            <a:avLst/>
          </a:prstGeom>
          <a:solidFill>
            <a:schemeClr val="accent1">
              <a:lumMod val="20000"/>
              <a:lumOff val="80000"/>
            </a:schemeClr>
          </a:solidFill>
          <a:ln>
            <a:solidFill>
              <a:schemeClr val="tx1"/>
            </a:solidFill>
          </a:ln>
        </p:spPr>
        <p:txBody>
          <a:bodyPr wrap="square" rtlCol="0">
            <a:spAutoFit/>
          </a:bodyPr>
          <a:lstStyle/>
          <a:p>
            <a:pPr>
              <a:lnSpc>
                <a:spcPct val="150000"/>
              </a:lnSpc>
            </a:pPr>
            <a:r>
              <a:rPr lang="en-GB" sz="2000" b="1" u="sng"/>
              <a:t>Key facts</a:t>
            </a:r>
            <a:endParaRPr lang="en-GB" sz="2000" u="sng"/>
          </a:p>
          <a:p>
            <a:pPr marL="342900" indent="-342900">
              <a:lnSpc>
                <a:spcPct val="150000"/>
              </a:lnSpc>
              <a:buFont typeface="Arial" panose="020B0604020202020204" pitchFamily="34" charset="0"/>
              <a:buChar char="•"/>
            </a:pPr>
            <a:r>
              <a:rPr lang="en-GB" sz="2000"/>
              <a:t>Large marble altar, surrounded by enclosure wall, all elaborately sculpted</a:t>
            </a:r>
          </a:p>
          <a:p>
            <a:pPr marL="342900" indent="-342900">
              <a:lnSpc>
                <a:spcPct val="150000"/>
              </a:lnSpc>
              <a:buFont typeface="Arial" panose="020B0604020202020204" pitchFamily="34" charset="0"/>
              <a:buChar char="•"/>
            </a:pPr>
            <a:r>
              <a:rPr lang="en-GB" sz="2000"/>
              <a:t>Commissioned in 13 BC to celebrate Augustus’ return from Gaul and Hispania (modern-day France and Spain). Dedicated (made holy) in 9 BC. </a:t>
            </a:r>
          </a:p>
          <a:p>
            <a:pPr marL="342900" indent="-342900">
              <a:lnSpc>
                <a:spcPct val="150000"/>
              </a:lnSpc>
              <a:buFont typeface="Arial" panose="020B0604020202020204" pitchFamily="34" charset="0"/>
              <a:buChar char="•"/>
            </a:pPr>
            <a:r>
              <a:rPr lang="en-GB" sz="2000"/>
              <a:t>Originally located on Campus Martius (Field of Mars) where Roman armies met before battle, where the Romans voted and where people would go to exercise. Augustus placed many other monuments there too. </a:t>
            </a:r>
          </a:p>
        </p:txBody>
      </p:sp>
      <p:sp>
        <p:nvSpPr>
          <p:cNvPr id="5" name="TextBox 4">
            <a:extLst>
              <a:ext uri="{FF2B5EF4-FFF2-40B4-BE49-F238E27FC236}">
                <a16:creationId xmlns:a16="http://schemas.microsoft.com/office/drawing/2014/main" id="{8B42AD48-772E-41C7-B0E5-8BB904438F6F}"/>
              </a:ext>
            </a:extLst>
          </p:cNvPr>
          <p:cNvSpPr txBox="1"/>
          <p:nvPr/>
        </p:nvSpPr>
        <p:spPr>
          <a:xfrm>
            <a:off x="0" y="5250213"/>
            <a:ext cx="12192000" cy="1631216"/>
          </a:xfrm>
          <a:prstGeom prst="rect">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b="1"/>
              <a:t>Why is it important?</a:t>
            </a:r>
          </a:p>
          <a:p>
            <a:pPr algn="ctr"/>
            <a:r>
              <a:rPr lang="en-GB" sz="2000"/>
              <a:t>The Ara </a:t>
            </a:r>
            <a:r>
              <a:rPr lang="en-GB" sz="2000" err="1"/>
              <a:t>Pacis</a:t>
            </a:r>
            <a:r>
              <a:rPr lang="en-GB" sz="2000"/>
              <a:t> can tell us a lot about how Augustus wanted people to view his reign: as one which brought peace to Rome and which was supported by the gods. The detailed sculpture also reminds us that Augustus wanted be known as somebody who brought beautiful art to Rome. The use of marble on the Ara </a:t>
            </a:r>
            <a:r>
              <a:rPr lang="en-GB" sz="2000" err="1"/>
              <a:t>Pacis</a:t>
            </a:r>
            <a:r>
              <a:rPr lang="en-GB" sz="2000"/>
              <a:t> is important, since marble was an expensive material. </a:t>
            </a:r>
          </a:p>
        </p:txBody>
      </p:sp>
    </p:spTree>
    <p:extLst>
      <p:ext uri="{BB962C8B-B14F-4D97-AF65-F5344CB8AC3E}">
        <p14:creationId xmlns:p14="http://schemas.microsoft.com/office/powerpoint/2010/main" val="1396624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F7EA37B3-3B7D-46EE-A387-0218EB1394F2}"/>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1265" name="Picture 10">
            <a:extLst>
              <a:ext uri="{FF2B5EF4-FFF2-40B4-BE49-F238E27FC236}">
                <a16:creationId xmlns:a16="http://schemas.microsoft.com/office/drawing/2014/main" id="{CE65A8E0-3715-40CF-8C83-51A0E7A8DB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470" y="971549"/>
            <a:ext cx="4234070" cy="439314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43174999-F79E-4CE5-AA81-95082DB0D4E5}"/>
              </a:ext>
            </a:extLst>
          </p:cNvPr>
          <p:cNvSpPr>
            <a:spLocks noChangeArrowheads="1"/>
          </p:cNvSpPr>
          <p:nvPr/>
        </p:nvSpPr>
        <p:spPr bwMode="auto">
          <a:xfrm>
            <a:off x="4388540" y="289681"/>
            <a:ext cx="7715250" cy="6278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a:ln>
                  <a:noFill/>
                </a:ln>
                <a:solidFill>
                  <a:schemeClr val="tx1"/>
                </a:solidFill>
                <a:effectLst/>
                <a:latin typeface="+mn-lt"/>
                <a:ea typeface="Calibri" panose="020F0502020204030204" pitchFamily="34" charset="0"/>
                <a:cs typeface="Times New Roman" panose="02020603050405020304" pitchFamily="18" charset="0"/>
              </a:rPr>
              <a:t>This goddess’ Greek name is Artemis.</a:t>
            </a:r>
            <a:endParaRPr kumimoji="0" lang="en-GB" altLang="en-US" sz="900" b="1"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a:ln>
                  <a:noFill/>
                </a:ln>
                <a:solidFill>
                  <a:schemeClr val="tx1"/>
                </a:solidFill>
                <a:effectLst/>
                <a:latin typeface="+mn-lt"/>
                <a:ea typeface="Calibri" panose="020F0502020204030204" pitchFamily="34" charset="0"/>
                <a:cs typeface="Times New Roman" panose="02020603050405020304" pitchFamily="18" charset="0"/>
              </a:rPr>
              <a:t>This goddess’ Roman name is Diana.</a:t>
            </a:r>
            <a:endParaRPr kumimoji="0" lang="en-GB" altLang="en-US" sz="900" b="1"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a:ln>
                  <a:noFill/>
                </a:ln>
                <a:solidFill>
                  <a:schemeClr val="tx1"/>
                </a:solidFill>
                <a:effectLst/>
                <a:latin typeface="+mn-lt"/>
                <a:ea typeface="Calibri" panose="020F0502020204030204" pitchFamily="34" charset="0"/>
                <a:cs typeface="Times New Roman" panose="02020603050405020304" pitchFamily="18" charset="0"/>
              </a:rPr>
              <a:t>She is the goddess of the moon, hunting and archery.</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900" b="1"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a:ln>
                  <a:noFill/>
                </a:ln>
                <a:solidFill>
                  <a:schemeClr val="tx1"/>
                </a:solidFill>
                <a:effectLst/>
                <a:latin typeface="+mn-lt"/>
                <a:ea typeface="Calibri" panose="020F0502020204030204" pitchFamily="34" charset="0"/>
                <a:cs typeface="Times New Roman" panose="02020603050405020304" pitchFamily="18" charset="0"/>
              </a:rPr>
              <a:t>Iconography:</a:t>
            </a:r>
            <a:endParaRPr kumimoji="0" lang="en-GB" altLang="en-US" sz="900" b="1"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altLang="en-US" sz="1600" b="0" i="0" u="none" strike="noStrike" cap="none" normalizeH="0" baseline="0">
                <a:ln>
                  <a:noFill/>
                </a:ln>
                <a:solidFill>
                  <a:schemeClr val="tx1"/>
                </a:solidFill>
                <a:effectLst/>
                <a:latin typeface="+mn-lt"/>
                <a:ea typeface="Calibri" panose="020F0502020204030204" pitchFamily="34" charset="0"/>
                <a:cs typeface="Times New Roman" panose="02020603050405020304" pitchFamily="18" charset="0"/>
              </a:rPr>
              <a:t>Bow</a:t>
            </a:r>
            <a:endParaRPr kumimoji="0" lang="en-GB" altLang="en-US" sz="900" b="0"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altLang="en-US" sz="1600" b="0" i="0" u="none" strike="noStrike" cap="none" normalizeH="0" baseline="0">
                <a:ln>
                  <a:noFill/>
                </a:ln>
                <a:solidFill>
                  <a:schemeClr val="tx1"/>
                </a:solidFill>
                <a:effectLst/>
                <a:latin typeface="+mn-lt"/>
                <a:ea typeface="Calibri" panose="020F0502020204030204" pitchFamily="34" charset="0"/>
                <a:cs typeface="Times New Roman" panose="02020603050405020304" pitchFamily="18" charset="0"/>
              </a:rPr>
              <a:t>Arrows</a:t>
            </a:r>
            <a:endParaRPr kumimoji="0" lang="en-GB" altLang="en-US" sz="900" b="0"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altLang="en-US" sz="1600" b="0" i="0" u="none" strike="noStrike" cap="none" normalizeH="0" baseline="0">
                <a:ln>
                  <a:noFill/>
                </a:ln>
                <a:solidFill>
                  <a:schemeClr val="tx1"/>
                </a:solidFill>
                <a:effectLst/>
                <a:latin typeface="+mn-lt"/>
                <a:ea typeface="Calibri" panose="020F0502020204030204" pitchFamily="34" charset="0"/>
                <a:cs typeface="Times New Roman" panose="02020603050405020304" pitchFamily="18" charset="0"/>
              </a:rPr>
              <a:t>Hunting dogs</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GB" altLang="en-US" sz="900" b="0"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a:ln>
                  <a:noFill/>
                </a:ln>
                <a:solidFill>
                  <a:schemeClr val="tx1"/>
                </a:solidFill>
                <a:effectLst/>
                <a:latin typeface="+mn-lt"/>
                <a:ea typeface="Calibri" panose="020F0502020204030204" pitchFamily="34" charset="0"/>
                <a:cs typeface="Times New Roman" panose="02020603050405020304" pitchFamily="18" charset="0"/>
              </a:rPr>
              <a:t>Other information:</a:t>
            </a:r>
            <a:endParaRPr kumimoji="0" lang="en-GB" altLang="en-US" sz="900" b="1"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altLang="en-US" sz="1600" b="0" i="0" u="none" strike="noStrike" cap="none" normalizeH="0" baseline="0">
                <a:ln>
                  <a:noFill/>
                </a:ln>
                <a:solidFill>
                  <a:schemeClr val="tx1"/>
                </a:solidFill>
                <a:effectLst/>
                <a:latin typeface="+mn-lt"/>
                <a:ea typeface="Calibri" panose="020F0502020204030204" pitchFamily="34" charset="0"/>
                <a:cs typeface="Times New Roman" panose="02020603050405020304" pitchFamily="18" charset="0"/>
              </a:rPr>
              <a:t>The twin sister of Apollo.</a:t>
            </a:r>
            <a:endParaRPr kumimoji="0" lang="en-GB" altLang="en-US" sz="900" b="0"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altLang="en-US" sz="1600" b="0" i="0" u="none" strike="noStrike" cap="none" normalizeH="0" baseline="0">
                <a:ln>
                  <a:noFill/>
                </a:ln>
                <a:solidFill>
                  <a:schemeClr val="tx1"/>
                </a:solidFill>
                <a:effectLst/>
                <a:latin typeface="+mn-lt"/>
                <a:ea typeface="Calibri" panose="020F0502020204030204" pitchFamily="34" charset="0"/>
                <a:cs typeface="Times New Roman" panose="02020603050405020304" pitchFamily="18" charset="0"/>
              </a:rPr>
              <a:t>Virgin goddess. </a:t>
            </a:r>
            <a:endParaRPr kumimoji="0" lang="en-GB" altLang="en-US" sz="900" b="0"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altLang="en-US" sz="1600" b="0" i="0" u="none" strike="noStrike" cap="none" normalizeH="0" baseline="0">
                <a:ln>
                  <a:noFill/>
                </a:ln>
                <a:solidFill>
                  <a:schemeClr val="tx1"/>
                </a:solidFill>
                <a:effectLst/>
                <a:latin typeface="+mn-lt"/>
                <a:ea typeface="Calibri" panose="020F0502020204030204" pitchFamily="34" charset="0"/>
                <a:cs typeface="Times New Roman" panose="02020603050405020304" pitchFamily="18" charset="0"/>
              </a:rPr>
              <a:t>Her mother, Leto, gave birth to the twins on the island of Delos.</a:t>
            </a:r>
            <a:endParaRPr kumimoji="0" lang="en-GB" altLang="en-US" sz="900" b="0"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altLang="en-US" sz="1600" b="0" i="0" u="none" strike="noStrike" cap="none" normalizeH="0" baseline="0">
                <a:ln>
                  <a:noFill/>
                </a:ln>
                <a:solidFill>
                  <a:schemeClr val="tx1"/>
                </a:solidFill>
                <a:effectLst/>
                <a:latin typeface="+mn-lt"/>
                <a:ea typeface="Calibri" panose="020F0502020204030204" pitchFamily="34" charset="0"/>
                <a:cs typeface="Times New Roman" panose="02020603050405020304" pitchFamily="18" charset="0"/>
              </a:rPr>
              <a:t>Killed the dragon Python with her brother. </a:t>
            </a:r>
            <a:endParaRPr kumimoji="0" lang="en-GB" altLang="en-US" sz="900" b="0"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altLang="en-US" sz="1600" b="0" i="0" u="none" strike="noStrike" cap="none" normalizeH="0" baseline="0">
                <a:ln>
                  <a:noFill/>
                </a:ln>
                <a:solidFill>
                  <a:schemeClr val="tx1"/>
                </a:solidFill>
                <a:effectLst/>
                <a:latin typeface="+mn-lt"/>
                <a:ea typeface="Calibri" panose="020F0502020204030204" pitchFamily="34" charset="0"/>
                <a:cs typeface="Times New Roman" panose="02020603050405020304" pitchFamily="18" charset="0"/>
              </a:rPr>
              <a:t>Had a sacred animal called the Stymphalian (or Golden) Hind which Heracles/Hercules had to capture. Although Artemis/Diana was at first angry that Heracles/Hercules had captured her sacred animal, she forgave him when she realised that he was being forced to do so by Eurystheus and Heracles/Hercules promised to let the Hind go. </a:t>
            </a:r>
            <a:endParaRPr kumimoji="0" lang="en-GB" altLang="en-US" sz="900" b="0"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altLang="en-US" sz="1600" b="0" i="0" u="none" strike="noStrike" cap="none" normalizeH="0" baseline="0">
                <a:ln>
                  <a:noFill/>
                </a:ln>
                <a:solidFill>
                  <a:schemeClr val="tx1"/>
                </a:solidFill>
                <a:effectLst/>
                <a:latin typeface="+mn-lt"/>
                <a:ea typeface="Calibri" panose="020F0502020204030204" pitchFamily="34" charset="0"/>
                <a:cs typeface="Times New Roman" panose="02020603050405020304" pitchFamily="18" charset="0"/>
              </a:rPr>
              <a:t>One of her favourites was Hippolytus, the son of Theseus and Hippolyta, who swore to remain a virgin forever in her honour. This angered Aphrodite/Venus, who made Theseus’ wife Phaedra fall in love with Hippolytus. When Hippolytus rejected her, Phaedra killed herself and wrote in her suicide note that Hippolytus had raped her. This led to Theseus exile Hippolytus and praying to his father, Poseidon/Neptune, to punish his son. Poseidon/Neptune sent a bull out of the ocean which knock Hippolytus off his chariot. </a:t>
            </a:r>
            <a:endParaRPr kumimoji="0" lang="en-GB" altLang="en-US" sz="900" b="0"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altLang="en-US" sz="1600" b="0" i="0" u="none" strike="noStrike" cap="none" normalizeH="0" baseline="0">
                <a:ln>
                  <a:noFill/>
                </a:ln>
                <a:solidFill>
                  <a:schemeClr val="tx1"/>
                </a:solidFill>
                <a:effectLst/>
                <a:latin typeface="+mn-lt"/>
                <a:ea typeface="Calibri" panose="020F0502020204030204" pitchFamily="34" charset="0"/>
                <a:cs typeface="Times New Roman" panose="02020603050405020304" pitchFamily="18" charset="0"/>
              </a:rPr>
              <a:t>Was once seen bathing by a hunter called Actaeon.  In her anger, she turned Actaeon into a stag and he was ripped apart by his own hunting dogs. </a:t>
            </a:r>
            <a:endParaRPr kumimoji="0" lang="en-GB" altLang="en-US" sz="2000" b="0" i="0" u="none" strike="noStrike" cap="none" normalizeH="0" baseline="0">
              <a:ln>
                <a:noFill/>
              </a:ln>
              <a:solidFill>
                <a:schemeClr val="tx1"/>
              </a:solidFill>
              <a:effectLst/>
              <a:latin typeface="+mn-lt"/>
            </a:endParaRPr>
          </a:p>
        </p:txBody>
      </p:sp>
    </p:spTree>
    <p:extLst>
      <p:ext uri="{BB962C8B-B14F-4D97-AF65-F5344CB8AC3E}">
        <p14:creationId xmlns:p14="http://schemas.microsoft.com/office/powerpoint/2010/main" val="326085502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2B0D067-BB55-4DAF-B798-38D0CACAD56C}"/>
              </a:ext>
            </a:extLst>
          </p:cNvPr>
          <p:cNvSpPr txBox="1"/>
          <p:nvPr/>
        </p:nvSpPr>
        <p:spPr>
          <a:xfrm>
            <a:off x="-24811" y="1347420"/>
            <a:ext cx="3428999" cy="5008102"/>
          </a:xfrm>
          <a:prstGeom prst="rect">
            <a:avLst/>
          </a:prstGeom>
          <a:noFill/>
        </p:spPr>
        <p:txBody>
          <a:bodyPr wrap="square" rtlCol="0">
            <a:spAutoFit/>
          </a:bodyPr>
          <a:lstStyle/>
          <a:p>
            <a:pPr>
              <a:lnSpc>
                <a:spcPct val="150000"/>
              </a:lnSpc>
            </a:pPr>
            <a:r>
              <a:rPr lang="en-GB" sz="2400" b="1"/>
              <a:t>East &amp; West friezes</a:t>
            </a:r>
          </a:p>
          <a:p>
            <a:pPr>
              <a:lnSpc>
                <a:spcPct val="150000"/>
              </a:lnSpc>
            </a:pPr>
            <a:endParaRPr lang="en-GB" sz="2400"/>
          </a:p>
          <a:p>
            <a:pPr>
              <a:lnSpc>
                <a:spcPct val="150000"/>
              </a:lnSpc>
            </a:pPr>
            <a:r>
              <a:rPr lang="en-GB" sz="2400"/>
              <a:t>Imagery links Augustus and his family to the founding of Rome and Rome’s gods &amp; goddesses</a:t>
            </a:r>
          </a:p>
          <a:p>
            <a:pPr>
              <a:lnSpc>
                <a:spcPct val="150000"/>
              </a:lnSpc>
            </a:pPr>
            <a:endParaRPr lang="en-GB" sz="2400"/>
          </a:p>
          <a:p>
            <a:pPr>
              <a:lnSpc>
                <a:spcPct val="150000"/>
              </a:lnSpc>
            </a:pPr>
            <a:r>
              <a:rPr lang="en-GB" sz="2400"/>
              <a:t>Fragmentary</a:t>
            </a:r>
          </a:p>
        </p:txBody>
      </p:sp>
      <p:sp>
        <p:nvSpPr>
          <p:cNvPr id="7" name="TextBox 6">
            <a:extLst>
              <a:ext uri="{FF2B5EF4-FFF2-40B4-BE49-F238E27FC236}">
                <a16:creationId xmlns:a16="http://schemas.microsoft.com/office/drawing/2014/main" id="{1EDA9F34-C92C-41F4-BDDF-72589597F4E2}"/>
              </a:ext>
            </a:extLst>
          </p:cNvPr>
          <p:cNvSpPr txBox="1"/>
          <p:nvPr/>
        </p:nvSpPr>
        <p:spPr>
          <a:xfrm>
            <a:off x="8862034" y="1342034"/>
            <a:ext cx="3428999" cy="5562100"/>
          </a:xfrm>
          <a:prstGeom prst="rect">
            <a:avLst/>
          </a:prstGeom>
          <a:noFill/>
        </p:spPr>
        <p:txBody>
          <a:bodyPr wrap="square" rtlCol="0">
            <a:spAutoFit/>
          </a:bodyPr>
          <a:lstStyle/>
          <a:p>
            <a:pPr>
              <a:lnSpc>
                <a:spcPct val="150000"/>
              </a:lnSpc>
            </a:pPr>
            <a:r>
              <a:rPr lang="en-GB" sz="2400" b="1"/>
              <a:t>North &amp; South friezes</a:t>
            </a:r>
          </a:p>
          <a:p>
            <a:pPr>
              <a:lnSpc>
                <a:spcPct val="150000"/>
              </a:lnSpc>
            </a:pPr>
            <a:endParaRPr lang="en-GB" sz="2400"/>
          </a:p>
          <a:p>
            <a:pPr>
              <a:lnSpc>
                <a:spcPct val="150000"/>
              </a:lnSpc>
            </a:pPr>
            <a:r>
              <a:rPr lang="en-GB" sz="2400"/>
              <a:t>Imagery shows ritual procession to the altar before annual sacrifice</a:t>
            </a:r>
          </a:p>
          <a:p>
            <a:pPr>
              <a:lnSpc>
                <a:spcPct val="150000"/>
              </a:lnSpc>
            </a:pPr>
            <a:endParaRPr lang="en-GB" sz="2400"/>
          </a:p>
          <a:p>
            <a:pPr>
              <a:lnSpc>
                <a:spcPct val="150000"/>
              </a:lnSpc>
            </a:pPr>
            <a:r>
              <a:rPr lang="en-GB" sz="2400"/>
              <a:t>Well preserved; stylistically similar to the Parthenon frieze</a:t>
            </a:r>
          </a:p>
        </p:txBody>
      </p:sp>
      <p:grpSp>
        <p:nvGrpSpPr>
          <p:cNvPr id="12" name="Group 11">
            <a:extLst>
              <a:ext uri="{FF2B5EF4-FFF2-40B4-BE49-F238E27FC236}">
                <a16:creationId xmlns:a16="http://schemas.microsoft.com/office/drawing/2014/main" id="{BCEED028-AA5B-477A-BE0C-9C7BD647CC27}"/>
              </a:ext>
            </a:extLst>
          </p:cNvPr>
          <p:cNvGrpSpPr/>
          <p:nvPr/>
        </p:nvGrpSpPr>
        <p:grpSpPr>
          <a:xfrm>
            <a:off x="3331513" y="1579066"/>
            <a:ext cx="5564832" cy="5267325"/>
            <a:chOff x="3429000" y="1489421"/>
            <a:chExt cx="5564832" cy="5267325"/>
          </a:xfrm>
        </p:grpSpPr>
        <p:grpSp>
          <p:nvGrpSpPr>
            <p:cNvPr id="3" name="Group 2">
              <a:extLst>
                <a:ext uri="{FF2B5EF4-FFF2-40B4-BE49-F238E27FC236}">
                  <a16:creationId xmlns:a16="http://schemas.microsoft.com/office/drawing/2014/main" id="{4670ECA8-8A37-4C8A-A10E-D34D27D6FD75}"/>
                </a:ext>
              </a:extLst>
            </p:cNvPr>
            <p:cNvGrpSpPr/>
            <p:nvPr/>
          </p:nvGrpSpPr>
          <p:grpSpPr>
            <a:xfrm>
              <a:off x="3429000" y="1489421"/>
              <a:ext cx="5334000" cy="5267325"/>
              <a:chOff x="0" y="0"/>
              <a:chExt cx="5334000" cy="5267325"/>
            </a:xfrm>
          </p:grpSpPr>
          <p:pic>
            <p:nvPicPr>
              <p:cNvPr id="4" name="Picture 3">
                <a:extLst>
                  <a:ext uri="{FF2B5EF4-FFF2-40B4-BE49-F238E27FC236}">
                    <a16:creationId xmlns:a16="http://schemas.microsoft.com/office/drawing/2014/main" id="{5F5FA090-8DBE-475D-B395-20A55C5D10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3337" y="-33337"/>
                <a:ext cx="5267325" cy="5334000"/>
              </a:xfrm>
              <a:prstGeom prst="rect">
                <a:avLst/>
              </a:prstGeom>
            </p:spPr>
          </p:pic>
          <p:sp>
            <p:nvSpPr>
              <p:cNvPr id="5" name="Text Box 2">
                <a:extLst>
                  <a:ext uri="{FF2B5EF4-FFF2-40B4-BE49-F238E27FC236}">
                    <a16:creationId xmlns:a16="http://schemas.microsoft.com/office/drawing/2014/main" id="{39D1FF82-270B-4AA8-8132-BB6BF48F8926}"/>
                  </a:ext>
                </a:extLst>
              </p:cNvPr>
              <p:cNvSpPr txBox="1">
                <a:spLocks noChangeArrowheads="1"/>
              </p:cNvSpPr>
              <p:nvPr/>
            </p:nvSpPr>
            <p:spPr bwMode="auto">
              <a:xfrm rot="5400000">
                <a:off x="3111198" y="2611388"/>
                <a:ext cx="993140" cy="283210"/>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GB" sz="1200" b="1">
                    <a:effectLst/>
                    <a:latin typeface="Lexia Readable"/>
                    <a:ea typeface="Calibri" panose="020F0502020204030204" pitchFamily="34" charset="0"/>
                    <a:cs typeface="Times New Roman" panose="02020603050405020304" pitchFamily="18" charset="0"/>
                  </a:rPr>
                  <a:t>ALTAR</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8" name="TextBox 7">
              <a:extLst>
                <a:ext uri="{FF2B5EF4-FFF2-40B4-BE49-F238E27FC236}">
                  <a16:creationId xmlns:a16="http://schemas.microsoft.com/office/drawing/2014/main" id="{29C75886-A561-4F71-9960-DA714C1FBDDE}"/>
                </a:ext>
              </a:extLst>
            </p:cNvPr>
            <p:cNvSpPr txBox="1"/>
            <p:nvPr/>
          </p:nvSpPr>
          <p:spPr>
            <a:xfrm>
              <a:off x="6095999" y="1619033"/>
              <a:ext cx="959222" cy="369332"/>
            </a:xfrm>
            <a:prstGeom prst="rect">
              <a:avLst/>
            </a:prstGeom>
            <a:noFill/>
          </p:spPr>
          <p:txBody>
            <a:bodyPr wrap="square" rtlCol="0">
              <a:spAutoFit/>
            </a:bodyPr>
            <a:lstStyle/>
            <a:p>
              <a:r>
                <a:rPr lang="en-GB"/>
                <a:t>NORTH</a:t>
              </a:r>
            </a:p>
          </p:txBody>
        </p:sp>
        <p:sp>
          <p:nvSpPr>
            <p:cNvPr id="9" name="TextBox 8">
              <a:extLst>
                <a:ext uri="{FF2B5EF4-FFF2-40B4-BE49-F238E27FC236}">
                  <a16:creationId xmlns:a16="http://schemas.microsoft.com/office/drawing/2014/main" id="{4418429A-B8B6-4F72-BBEB-F1791FCCD68F}"/>
                </a:ext>
              </a:extLst>
            </p:cNvPr>
            <p:cNvSpPr txBox="1"/>
            <p:nvPr/>
          </p:nvSpPr>
          <p:spPr>
            <a:xfrm>
              <a:off x="6095999" y="6256321"/>
              <a:ext cx="959222" cy="369332"/>
            </a:xfrm>
            <a:prstGeom prst="rect">
              <a:avLst/>
            </a:prstGeom>
            <a:noFill/>
          </p:spPr>
          <p:txBody>
            <a:bodyPr wrap="square" rtlCol="0">
              <a:spAutoFit/>
            </a:bodyPr>
            <a:lstStyle/>
            <a:p>
              <a:r>
                <a:rPr lang="en-GB"/>
                <a:t>SOUTH</a:t>
              </a:r>
            </a:p>
          </p:txBody>
        </p:sp>
        <p:sp>
          <p:nvSpPr>
            <p:cNvPr id="10" name="TextBox 9">
              <a:extLst>
                <a:ext uri="{FF2B5EF4-FFF2-40B4-BE49-F238E27FC236}">
                  <a16:creationId xmlns:a16="http://schemas.microsoft.com/office/drawing/2014/main" id="{84297B04-BA92-45BD-9EEB-096C44F33C91}"/>
                </a:ext>
              </a:extLst>
            </p:cNvPr>
            <p:cNvSpPr txBox="1"/>
            <p:nvPr/>
          </p:nvSpPr>
          <p:spPr>
            <a:xfrm>
              <a:off x="8532167" y="3691375"/>
              <a:ext cx="461665" cy="766482"/>
            </a:xfrm>
            <a:prstGeom prst="rect">
              <a:avLst/>
            </a:prstGeom>
            <a:noFill/>
          </p:spPr>
          <p:txBody>
            <a:bodyPr vert="vert" wrap="square" rtlCol="0">
              <a:spAutoFit/>
            </a:bodyPr>
            <a:lstStyle/>
            <a:p>
              <a:r>
                <a:rPr lang="en-GB"/>
                <a:t>EAST</a:t>
              </a:r>
            </a:p>
          </p:txBody>
        </p:sp>
        <p:sp>
          <p:nvSpPr>
            <p:cNvPr id="11" name="TextBox 10">
              <a:extLst>
                <a:ext uri="{FF2B5EF4-FFF2-40B4-BE49-F238E27FC236}">
                  <a16:creationId xmlns:a16="http://schemas.microsoft.com/office/drawing/2014/main" id="{8A9FC223-BD47-4B83-95A0-00AB7F0ADBBE}"/>
                </a:ext>
              </a:extLst>
            </p:cNvPr>
            <p:cNvSpPr txBox="1"/>
            <p:nvPr/>
          </p:nvSpPr>
          <p:spPr>
            <a:xfrm>
              <a:off x="4709707" y="3745844"/>
              <a:ext cx="461665" cy="766482"/>
            </a:xfrm>
            <a:prstGeom prst="rect">
              <a:avLst/>
            </a:prstGeom>
            <a:noFill/>
          </p:spPr>
          <p:txBody>
            <a:bodyPr vert="vert" wrap="square" rtlCol="0">
              <a:spAutoFit/>
            </a:bodyPr>
            <a:lstStyle/>
            <a:p>
              <a:r>
                <a:rPr lang="en-GB"/>
                <a:t>WEST</a:t>
              </a:r>
            </a:p>
          </p:txBody>
        </p:sp>
      </p:grpSp>
      <p:sp>
        <p:nvSpPr>
          <p:cNvPr id="16" name="TextBox 15">
            <a:extLst>
              <a:ext uri="{FF2B5EF4-FFF2-40B4-BE49-F238E27FC236}">
                <a16:creationId xmlns:a16="http://schemas.microsoft.com/office/drawing/2014/main" id="{97695885-25B3-4257-ACC4-23FC695949B5}"/>
              </a:ext>
            </a:extLst>
          </p:cNvPr>
          <p:cNvSpPr txBox="1"/>
          <p:nvPr/>
        </p:nvSpPr>
        <p:spPr>
          <a:xfrm>
            <a:off x="3313583" y="-149755"/>
            <a:ext cx="5794558" cy="2238113"/>
          </a:xfrm>
          <a:prstGeom prst="rect">
            <a:avLst/>
          </a:prstGeom>
          <a:noFill/>
        </p:spPr>
        <p:txBody>
          <a:bodyPr wrap="square" rtlCol="0">
            <a:spAutoFit/>
          </a:bodyPr>
          <a:lstStyle/>
          <a:p>
            <a:pPr>
              <a:lnSpc>
                <a:spcPct val="150000"/>
              </a:lnSpc>
            </a:pPr>
            <a:r>
              <a:rPr lang="en-GB" sz="2400" b="1"/>
              <a:t>Altar</a:t>
            </a:r>
          </a:p>
          <a:p>
            <a:pPr>
              <a:lnSpc>
                <a:spcPct val="150000"/>
              </a:lnSpc>
            </a:pPr>
            <a:r>
              <a:rPr lang="en-GB" sz="2400"/>
              <a:t>Scenes relating to sacrifices; semi-nude slaves leading sacrificial animals</a:t>
            </a:r>
          </a:p>
          <a:p>
            <a:pPr>
              <a:lnSpc>
                <a:spcPct val="150000"/>
              </a:lnSpc>
            </a:pPr>
            <a:endParaRPr lang="en-GB" sz="2400"/>
          </a:p>
        </p:txBody>
      </p:sp>
    </p:spTree>
    <p:extLst>
      <p:ext uri="{BB962C8B-B14F-4D97-AF65-F5344CB8AC3E}">
        <p14:creationId xmlns:p14="http://schemas.microsoft.com/office/powerpoint/2010/main" val="283054411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990C2AC-0D3C-4C9A-8484-2DF8FFD83EE6}"/>
              </a:ext>
            </a:extLst>
          </p:cNvPr>
          <p:cNvSpPr txBox="1"/>
          <p:nvPr/>
        </p:nvSpPr>
        <p:spPr>
          <a:xfrm>
            <a:off x="-8637" y="3496096"/>
            <a:ext cx="3781039" cy="3372333"/>
          </a:xfrm>
          <a:prstGeom prst="rect">
            <a:avLst/>
          </a:prstGeom>
          <a:solidFill>
            <a:schemeClr val="accent5">
              <a:lumMod val="20000"/>
              <a:lumOff val="8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pPr>
              <a:lnSpc>
                <a:spcPct val="150000"/>
              </a:lnSpc>
            </a:pPr>
            <a:r>
              <a:rPr lang="en-GB" b="1"/>
              <a:t>Lupercalia scene</a:t>
            </a:r>
            <a:endParaRPr lang="en-GB"/>
          </a:p>
          <a:p>
            <a:pPr>
              <a:lnSpc>
                <a:spcPct val="150000"/>
              </a:lnSpc>
            </a:pPr>
            <a:r>
              <a:rPr lang="en-GB"/>
              <a:t>Moment when the shepherd </a:t>
            </a:r>
            <a:r>
              <a:rPr lang="en-GB" err="1"/>
              <a:t>Faustulus</a:t>
            </a:r>
            <a:r>
              <a:rPr lang="en-GB"/>
              <a:t> discovered Romulus and Remus being suckled by the she-wolf. Augustus claimed to be descended from Romulus. Note the appearance of Mars, a reminder of Augustus’ family links to the gods.</a:t>
            </a:r>
          </a:p>
        </p:txBody>
      </p:sp>
      <p:sp>
        <p:nvSpPr>
          <p:cNvPr id="5" name="Title 1">
            <a:extLst>
              <a:ext uri="{FF2B5EF4-FFF2-40B4-BE49-F238E27FC236}">
                <a16:creationId xmlns:a16="http://schemas.microsoft.com/office/drawing/2014/main" id="{0C14B4A6-8755-4B3D-855E-BCAEEA7CA15F}"/>
              </a:ext>
            </a:extLst>
          </p:cNvPr>
          <p:cNvSpPr txBox="1">
            <a:spLocks/>
          </p:cNvSpPr>
          <p:nvPr/>
        </p:nvSpPr>
        <p:spPr bwMode="black">
          <a:xfrm>
            <a:off x="0" y="-37404"/>
            <a:ext cx="12192000" cy="813769"/>
          </a:xfrm>
          <a:prstGeom prst="rect">
            <a:avLst/>
          </a:prstGeom>
          <a:solidFill>
            <a:srgbClr val="FFFFFF"/>
          </a:solidFill>
          <a:ln w="31750" cap="sq">
            <a:solidFill>
              <a:srgbClr val="404040"/>
            </a:solidFill>
            <a:miter lim="800000"/>
          </a:ln>
        </p:spPr>
        <p:txBody>
          <a:bodyPr vert="horz" lIns="182880" tIns="182880" rIns="182880" bIns="182880" rtlCol="0" anchor="ctr">
            <a:normAutofit fontScale="97500"/>
          </a:bodyPr>
          <a:lstStyle>
            <a:lvl1pPr algn="ctr" defTabSz="914400" rtl="0" eaLnBrk="1" latinLnBrk="0" hangingPunct="1">
              <a:lnSpc>
                <a:spcPct val="90000"/>
              </a:lnSpc>
              <a:spcBef>
                <a:spcPct val="0"/>
              </a:spcBef>
              <a:buNone/>
              <a:defRPr sz="2800" kern="1200" cap="all" spc="200" baseline="0">
                <a:solidFill>
                  <a:srgbClr val="262626"/>
                </a:solidFill>
                <a:latin typeface="Century Gothic" panose="020B0502020202020204" pitchFamily="34" charset="0"/>
                <a:ea typeface="+mj-ea"/>
                <a:cs typeface="+mj-cs"/>
              </a:defRPr>
            </a:lvl1pPr>
          </a:lstStyle>
          <a:p>
            <a:r>
              <a:rPr lang="en-GB"/>
              <a:t>West FRIEZE </a:t>
            </a:r>
          </a:p>
        </p:txBody>
      </p:sp>
      <p:pic>
        <p:nvPicPr>
          <p:cNvPr id="6150" name="Picture 6">
            <a:extLst>
              <a:ext uri="{FF2B5EF4-FFF2-40B4-BE49-F238E27FC236}">
                <a16:creationId xmlns:a16="http://schemas.microsoft.com/office/drawing/2014/main" id="{3630AB28-9D33-46E5-9E14-E9DE23ACB6E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499" t="16848" r="18798" b="43622"/>
          <a:stretch/>
        </p:blipFill>
        <p:spPr bwMode="auto">
          <a:xfrm>
            <a:off x="4097964" y="1092188"/>
            <a:ext cx="3235022" cy="2281150"/>
          </a:xfrm>
          <a:prstGeom prst="rect">
            <a:avLst/>
          </a:prstGeom>
          <a:noFill/>
          <a:ln w="28575">
            <a:solidFill>
              <a:srgbClr val="FF0000"/>
            </a:solidFill>
          </a:ln>
          <a:extLst>
            <a:ext uri="{909E8E84-426E-40DD-AFC4-6F175D3DCCD1}">
              <a14:hiddenFill xmlns:a14="http://schemas.microsoft.com/office/drawing/2010/main">
                <a:solidFill>
                  <a:srgbClr val="FFFFFF"/>
                </a:solidFill>
              </a14:hiddenFill>
            </a:ext>
          </a:extLst>
        </p:spPr>
      </p:pic>
      <p:pic>
        <p:nvPicPr>
          <p:cNvPr id="6152" name="Picture 8">
            <a:extLst>
              <a:ext uri="{FF2B5EF4-FFF2-40B4-BE49-F238E27FC236}">
                <a16:creationId xmlns:a16="http://schemas.microsoft.com/office/drawing/2014/main" id="{9884E760-B701-479A-802F-BFA6F39FC5B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429" t="17530" r="15019" b="46706"/>
          <a:stretch/>
        </p:blipFill>
        <p:spPr bwMode="auto">
          <a:xfrm>
            <a:off x="310703" y="1115690"/>
            <a:ext cx="3331459" cy="2125422"/>
          </a:xfrm>
          <a:prstGeom prst="rect">
            <a:avLst/>
          </a:prstGeom>
          <a:noFill/>
          <a:ln w="28575">
            <a:solidFill>
              <a:srgbClr val="FF0000"/>
            </a:solidFill>
          </a:ln>
          <a:extLst>
            <a:ext uri="{909E8E84-426E-40DD-AFC4-6F175D3DCCD1}">
              <a14:hiddenFill xmlns:a14="http://schemas.microsoft.com/office/drawing/2010/main">
                <a:solidFill>
                  <a:srgbClr val="FFFFFF"/>
                </a:solidFill>
              </a14:hiddenFill>
            </a:ext>
          </a:extLst>
        </p:spPr>
      </p:pic>
      <p:pic>
        <p:nvPicPr>
          <p:cNvPr id="6146" name="Picture 2">
            <a:extLst>
              <a:ext uri="{FF2B5EF4-FFF2-40B4-BE49-F238E27FC236}">
                <a16:creationId xmlns:a16="http://schemas.microsoft.com/office/drawing/2014/main" id="{AFA691ED-87B8-4A75-8B0F-A074941A28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0001" y="3797285"/>
            <a:ext cx="4055356" cy="246270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ACF72C98-5BDA-4B96-96D8-DDDB8C041E4D}"/>
              </a:ext>
            </a:extLst>
          </p:cNvPr>
          <p:cNvSpPr/>
          <p:nvPr/>
        </p:nvSpPr>
        <p:spPr>
          <a:xfrm>
            <a:off x="4018565" y="4007693"/>
            <a:ext cx="992073" cy="84268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95C51011-D4FC-4A98-8B45-85358683D221}"/>
              </a:ext>
            </a:extLst>
          </p:cNvPr>
          <p:cNvSpPr/>
          <p:nvPr/>
        </p:nvSpPr>
        <p:spPr>
          <a:xfrm>
            <a:off x="6422763" y="4113108"/>
            <a:ext cx="1156134" cy="63355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 name="Straight Arrow Connector 11">
            <a:extLst>
              <a:ext uri="{FF2B5EF4-FFF2-40B4-BE49-F238E27FC236}">
                <a16:creationId xmlns:a16="http://schemas.microsoft.com/office/drawing/2014/main" id="{5C254F61-8AB7-4561-97C8-1E32C0AA64C9}"/>
              </a:ext>
            </a:extLst>
          </p:cNvPr>
          <p:cNvCxnSpPr>
            <a:cxnSpLocks/>
            <a:stCxn id="10" idx="1"/>
          </p:cNvCxnSpPr>
          <p:nvPr/>
        </p:nvCxnSpPr>
        <p:spPr>
          <a:xfrm flipH="1" flipV="1">
            <a:off x="3551695" y="3370777"/>
            <a:ext cx="466870" cy="105825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F4AD16BD-9EF5-42C2-9623-FD494C9260AB}"/>
              </a:ext>
            </a:extLst>
          </p:cNvPr>
          <p:cNvCxnSpPr>
            <a:cxnSpLocks/>
            <a:stCxn id="11" idx="3"/>
          </p:cNvCxnSpPr>
          <p:nvPr/>
        </p:nvCxnSpPr>
        <p:spPr>
          <a:xfrm flipH="1" flipV="1">
            <a:off x="7027524" y="3304105"/>
            <a:ext cx="551373" cy="112578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9BCD864-E0CF-4846-AA46-DDD698E03600}"/>
              </a:ext>
            </a:extLst>
          </p:cNvPr>
          <p:cNvSpPr txBox="1"/>
          <p:nvPr/>
        </p:nvSpPr>
        <p:spPr>
          <a:xfrm>
            <a:off x="7550740" y="630522"/>
            <a:ext cx="4680960" cy="6280822"/>
          </a:xfrm>
          <a:prstGeom prst="rect">
            <a:avLst/>
          </a:prstGeom>
          <a:solidFill>
            <a:schemeClr val="accent2">
              <a:lumMod val="20000"/>
              <a:lumOff val="80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p>
            <a:pPr>
              <a:lnSpc>
                <a:spcPct val="150000"/>
              </a:lnSpc>
            </a:pPr>
            <a:r>
              <a:rPr lang="en-GB"/>
              <a:t>There are two interpretations of who the man is in this scene: </a:t>
            </a:r>
            <a:endParaRPr lang="en-GB" b="1"/>
          </a:p>
          <a:p>
            <a:pPr marL="342900" indent="-342900">
              <a:lnSpc>
                <a:spcPct val="150000"/>
              </a:lnSpc>
              <a:buAutoNum type="arabicPeriod"/>
            </a:pPr>
            <a:r>
              <a:rPr lang="en-GB" b="1"/>
              <a:t>Aeneas: </a:t>
            </a:r>
            <a:r>
              <a:rPr lang="en-GB"/>
              <a:t>A man who supposedly came from Troy to Italy and founded the city of </a:t>
            </a:r>
            <a:r>
              <a:rPr lang="en-GB" err="1"/>
              <a:t>Lavinium</a:t>
            </a:r>
            <a:r>
              <a:rPr lang="en-GB"/>
              <a:t>. His marriage to the Latin princess Lavinia, and his Trojan companions to other Italians, was supposed to have created the ‘Roman race’ i.e. the ancestors of the Romans living in Augustus’ time. </a:t>
            </a:r>
          </a:p>
          <a:p>
            <a:pPr marL="342900" indent="-342900">
              <a:lnSpc>
                <a:spcPct val="150000"/>
              </a:lnSpc>
              <a:buAutoNum type="arabicPeriod"/>
            </a:pPr>
            <a:r>
              <a:rPr lang="en-GB" b="1" err="1"/>
              <a:t>Numa</a:t>
            </a:r>
            <a:r>
              <a:rPr lang="en-GB" b="1"/>
              <a:t> </a:t>
            </a:r>
            <a:r>
              <a:rPr lang="en-GB" b="1" err="1"/>
              <a:t>Pompilius</a:t>
            </a:r>
            <a:r>
              <a:rPr lang="en-GB" b="1"/>
              <a:t>: </a:t>
            </a:r>
            <a:r>
              <a:rPr lang="en-GB"/>
              <a:t>The second king of Rome who built the Temple of Janus. He is also supposed to have created the position of Pontifex Maximus and ruled over Rome in a time of peace. Because of this peace, Rome was also able to become very rich. </a:t>
            </a:r>
            <a:endParaRPr lang="en-GB" b="1"/>
          </a:p>
        </p:txBody>
      </p:sp>
    </p:spTree>
    <p:extLst>
      <p:ext uri="{BB962C8B-B14F-4D97-AF65-F5344CB8AC3E}">
        <p14:creationId xmlns:p14="http://schemas.microsoft.com/office/powerpoint/2010/main" val="2376935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5"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2BD60-F8C9-4193-BD62-833D8ABBBAB0}"/>
              </a:ext>
            </a:extLst>
          </p:cNvPr>
          <p:cNvSpPr>
            <a:spLocks noGrp="1"/>
          </p:cNvSpPr>
          <p:nvPr>
            <p:ph type="title"/>
          </p:nvPr>
        </p:nvSpPr>
        <p:spPr>
          <a:xfrm>
            <a:off x="0" y="1"/>
            <a:ext cx="12192000" cy="945222"/>
          </a:xfrm>
          <a:solidFill>
            <a:schemeClr val="accent4">
              <a:lumMod val="20000"/>
              <a:lumOff val="80000"/>
            </a:schemeClr>
          </a:solidFill>
        </p:spPr>
        <p:style>
          <a:lnRef idx="2">
            <a:schemeClr val="dk1"/>
          </a:lnRef>
          <a:fillRef idx="1">
            <a:schemeClr val="lt1"/>
          </a:fillRef>
          <a:effectRef idx="0">
            <a:schemeClr val="dk1"/>
          </a:effectRef>
          <a:fontRef idx="minor">
            <a:schemeClr val="dk1"/>
          </a:fontRef>
        </p:style>
        <p:txBody>
          <a:bodyPr/>
          <a:lstStyle/>
          <a:p>
            <a:r>
              <a:rPr lang="en-GB"/>
              <a:t>Aeneas or </a:t>
            </a:r>
            <a:r>
              <a:rPr lang="en-GB" err="1"/>
              <a:t>Numa</a:t>
            </a:r>
            <a:r>
              <a:rPr lang="en-GB"/>
              <a:t>?</a:t>
            </a:r>
          </a:p>
        </p:txBody>
      </p:sp>
      <p:pic>
        <p:nvPicPr>
          <p:cNvPr id="3" name="Picture 6">
            <a:extLst>
              <a:ext uri="{FF2B5EF4-FFF2-40B4-BE49-F238E27FC236}">
                <a16:creationId xmlns:a16="http://schemas.microsoft.com/office/drawing/2014/main" id="{3BFB3C2B-C607-4D05-A8EC-37C14B76B51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499" t="16848" r="18798" b="43622"/>
          <a:stretch/>
        </p:blipFill>
        <p:spPr bwMode="auto">
          <a:xfrm>
            <a:off x="7068620" y="2098312"/>
            <a:ext cx="5114710" cy="3606597"/>
          </a:xfrm>
          <a:prstGeom prst="rect">
            <a:avLst/>
          </a:prstGeom>
          <a:noFill/>
          <a:ln w="28575">
            <a:solidFill>
              <a:srgbClr val="FF0000"/>
            </a:solidFill>
          </a:ln>
          <a:extLst>
            <a:ext uri="{909E8E84-426E-40DD-AFC4-6F175D3DCCD1}">
              <a14:hiddenFill xmlns:a14="http://schemas.microsoft.com/office/drawing/2010/main">
                <a:solidFill>
                  <a:srgbClr val="FFFFFF"/>
                </a:solidFill>
              </a14:hiddenFill>
            </a:ext>
          </a:extLst>
        </p:spPr>
      </p:pic>
      <p:graphicFrame>
        <p:nvGraphicFramePr>
          <p:cNvPr id="5" name="Table 5">
            <a:extLst>
              <a:ext uri="{FF2B5EF4-FFF2-40B4-BE49-F238E27FC236}">
                <a16:creationId xmlns:a16="http://schemas.microsoft.com/office/drawing/2014/main" id="{02EE562C-6F84-4026-960E-C1542CD54FA8}"/>
              </a:ext>
            </a:extLst>
          </p:cNvPr>
          <p:cNvGraphicFramePr>
            <a:graphicFrameLocks noGrp="1"/>
          </p:cNvGraphicFramePr>
          <p:nvPr>
            <p:extLst>
              <p:ext uri="{D42A27DB-BD31-4B8C-83A1-F6EECF244321}">
                <p14:modId xmlns:p14="http://schemas.microsoft.com/office/powerpoint/2010/main" val="881100682"/>
              </p:ext>
            </p:extLst>
          </p:nvPr>
        </p:nvGraphicFramePr>
        <p:xfrm>
          <a:off x="0" y="945223"/>
          <a:ext cx="7068620" cy="5912777"/>
        </p:xfrm>
        <a:graphic>
          <a:graphicData uri="http://schemas.openxmlformats.org/drawingml/2006/table">
            <a:tbl>
              <a:tblPr firstRow="1" bandRow="1">
                <a:tableStyleId>{5C22544A-7EE6-4342-B048-85BDC9FD1C3A}</a:tableStyleId>
              </a:tblPr>
              <a:tblGrid>
                <a:gridCol w="3534310">
                  <a:extLst>
                    <a:ext uri="{9D8B030D-6E8A-4147-A177-3AD203B41FA5}">
                      <a16:colId xmlns:a16="http://schemas.microsoft.com/office/drawing/2014/main" val="652871452"/>
                    </a:ext>
                  </a:extLst>
                </a:gridCol>
                <a:gridCol w="3534310">
                  <a:extLst>
                    <a:ext uri="{9D8B030D-6E8A-4147-A177-3AD203B41FA5}">
                      <a16:colId xmlns:a16="http://schemas.microsoft.com/office/drawing/2014/main" val="1854683224"/>
                    </a:ext>
                  </a:extLst>
                </a:gridCol>
              </a:tblGrid>
              <a:tr h="400866">
                <a:tc>
                  <a:txBody>
                    <a:bodyPr/>
                    <a:lstStyle/>
                    <a:p>
                      <a:pPr algn="ctr"/>
                      <a:r>
                        <a:rPr lang="en-GB" b="0"/>
                        <a:t>Aeneas</a:t>
                      </a:r>
                    </a:p>
                  </a:txBody>
                  <a:tcPr/>
                </a:tc>
                <a:tc>
                  <a:txBody>
                    <a:bodyPr/>
                    <a:lstStyle/>
                    <a:p>
                      <a:pPr algn="ctr"/>
                      <a:r>
                        <a:rPr lang="en-GB" b="0" err="1"/>
                        <a:t>Numa</a:t>
                      </a:r>
                      <a:endParaRPr lang="en-GB" b="0"/>
                    </a:p>
                  </a:txBody>
                  <a:tcPr/>
                </a:tc>
                <a:extLst>
                  <a:ext uri="{0D108BD9-81ED-4DB2-BD59-A6C34878D82A}">
                    <a16:rowId xmlns:a16="http://schemas.microsoft.com/office/drawing/2014/main" val="411123458"/>
                  </a:ext>
                </a:extLst>
              </a:tr>
              <a:tr h="5511911">
                <a:tc>
                  <a:txBody>
                    <a:bodyPr/>
                    <a:lstStyle/>
                    <a:p>
                      <a:pPr marL="285750" indent="-285750">
                        <a:buFontTx/>
                        <a:buChar char="-"/>
                      </a:pPr>
                      <a:r>
                        <a:rPr lang="en-GB"/>
                        <a:t>Penates, which were supposedly brought to Italy by Aeneas, visible in the top left-hand corner. The Penates were important as they, along with the </a:t>
                      </a:r>
                      <a:r>
                        <a:rPr lang="en-GB" err="1"/>
                        <a:t>Lares</a:t>
                      </a:r>
                      <a:r>
                        <a:rPr lang="en-GB"/>
                        <a:t> and the goddess Vesta, were gods who guarded the household. </a:t>
                      </a:r>
                    </a:p>
                    <a:p>
                      <a:pPr marL="285750" indent="-285750">
                        <a:buFontTx/>
                        <a:buChar char="-"/>
                      </a:pPr>
                      <a:r>
                        <a:rPr lang="en-GB"/>
                        <a:t>One of the two boys might be Ascanius (also known as </a:t>
                      </a:r>
                      <a:r>
                        <a:rPr lang="en-GB" err="1"/>
                        <a:t>Iulus</a:t>
                      </a:r>
                      <a:r>
                        <a:rPr lang="en-GB"/>
                        <a:t>), Aeneas’ son. </a:t>
                      </a:r>
                    </a:p>
                    <a:p>
                      <a:pPr marL="285750" indent="-285750">
                        <a:buFontTx/>
                        <a:buChar char="-"/>
                      </a:pPr>
                      <a:r>
                        <a:rPr lang="en-GB"/>
                        <a:t>A pig is about to be sacrificed. Aeneas sacrificed a white sow and seven piglets when he first arrived in Italy. </a:t>
                      </a:r>
                    </a:p>
                  </a:txBody>
                  <a:tcPr/>
                </a:tc>
                <a:tc>
                  <a:txBody>
                    <a:bodyPr/>
                    <a:lstStyle/>
                    <a:p>
                      <a:pPr marL="285750" indent="-285750">
                        <a:buFontTx/>
                        <a:buChar char="-"/>
                      </a:pPr>
                      <a:r>
                        <a:rPr lang="en-GB"/>
                        <a:t>Created the Temple of Janus. The Temple of Janus’ doors were supposed to be kept open whenever Rome was at war. Augustus made a point of closing them in 27 BC as a symbol of his bringing an end to the civil wars. </a:t>
                      </a:r>
                    </a:p>
                    <a:p>
                      <a:pPr marL="285750" indent="-285750">
                        <a:buFontTx/>
                        <a:buChar char="-"/>
                      </a:pPr>
                      <a:r>
                        <a:rPr lang="en-GB" err="1"/>
                        <a:t>Numa</a:t>
                      </a:r>
                      <a:r>
                        <a:rPr lang="en-GB"/>
                        <a:t> created the post of Pontifex Maximus, which Augustus himself held from 12 BC. </a:t>
                      </a:r>
                    </a:p>
                    <a:p>
                      <a:pPr marL="285750" indent="-285750">
                        <a:buFontTx/>
                        <a:buChar char="-"/>
                      </a:pPr>
                      <a:r>
                        <a:rPr lang="en-GB" err="1"/>
                        <a:t>Numa</a:t>
                      </a:r>
                      <a:r>
                        <a:rPr lang="en-GB"/>
                        <a:t> ruled Rome in a time of peace and prosperity. Augustus would have wanted to promote the idea that his reign would be the same (even though he was trying to not seem like a king!)</a:t>
                      </a:r>
                    </a:p>
                  </a:txBody>
                  <a:tcPr/>
                </a:tc>
                <a:extLst>
                  <a:ext uri="{0D108BD9-81ED-4DB2-BD59-A6C34878D82A}">
                    <a16:rowId xmlns:a16="http://schemas.microsoft.com/office/drawing/2014/main" val="3892710781"/>
                  </a:ext>
                </a:extLst>
              </a:tr>
            </a:tbl>
          </a:graphicData>
        </a:graphic>
      </p:graphicFrame>
    </p:spTree>
    <p:extLst>
      <p:ext uri="{BB962C8B-B14F-4D97-AF65-F5344CB8AC3E}">
        <p14:creationId xmlns:p14="http://schemas.microsoft.com/office/powerpoint/2010/main" val="205797265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4" name="Picture 6">
            <a:extLst>
              <a:ext uri="{FF2B5EF4-FFF2-40B4-BE49-F238E27FC236}">
                <a16:creationId xmlns:a16="http://schemas.microsoft.com/office/drawing/2014/main" id="{8ED79C6D-D86A-4429-96A9-FCCE7B35EA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8196" y="2200719"/>
            <a:ext cx="5238750" cy="2562225"/>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a:extLst>
              <a:ext uri="{FF2B5EF4-FFF2-40B4-BE49-F238E27FC236}">
                <a16:creationId xmlns:a16="http://schemas.microsoft.com/office/drawing/2014/main" id="{CC94182C-CFBA-4B27-B440-B4ACEAB0548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224" t="18818" r="13708" b="45656"/>
          <a:stretch/>
        </p:blipFill>
        <p:spPr bwMode="auto">
          <a:xfrm>
            <a:off x="4155393" y="4264528"/>
            <a:ext cx="4191888" cy="2593472"/>
          </a:xfrm>
          <a:prstGeom prst="rect">
            <a:avLst/>
          </a:prstGeom>
          <a:noFill/>
          <a:ln w="28575">
            <a:solidFill>
              <a:srgbClr val="FF0000"/>
            </a:solidFill>
          </a:ln>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A97567F7-FA1B-4A84-AD0F-DF0699B1335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830" t="17985" r="6403" b="42862"/>
          <a:stretch/>
        </p:blipFill>
        <p:spPr bwMode="auto">
          <a:xfrm>
            <a:off x="3793728" y="-35855"/>
            <a:ext cx="4393364" cy="2625919"/>
          </a:xfrm>
          <a:prstGeom prst="rect">
            <a:avLst/>
          </a:prstGeom>
          <a:noFill/>
          <a:ln w="28575">
            <a:solidFill>
              <a:srgbClr val="FF0000"/>
            </a:solidFill>
          </a:ln>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78E21C57-9B5F-40AD-AF65-953FEB002DA1}"/>
              </a:ext>
            </a:extLst>
          </p:cNvPr>
          <p:cNvSpPr/>
          <p:nvPr/>
        </p:nvSpPr>
        <p:spPr>
          <a:xfrm>
            <a:off x="4155393" y="2633004"/>
            <a:ext cx="1488141" cy="84268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AC358339-3D66-4546-9AD9-B2127875EDED}"/>
              </a:ext>
            </a:extLst>
          </p:cNvPr>
          <p:cNvSpPr/>
          <p:nvPr/>
        </p:nvSpPr>
        <p:spPr>
          <a:xfrm>
            <a:off x="7602949" y="2708392"/>
            <a:ext cx="1362594" cy="84268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 name="Straight Arrow Connector 4">
            <a:extLst>
              <a:ext uri="{FF2B5EF4-FFF2-40B4-BE49-F238E27FC236}">
                <a16:creationId xmlns:a16="http://schemas.microsoft.com/office/drawing/2014/main" id="{6C09E0BE-9C3D-4441-976E-C6BA4DBF005E}"/>
              </a:ext>
            </a:extLst>
          </p:cNvPr>
          <p:cNvCxnSpPr>
            <a:cxnSpLocks/>
            <a:stCxn id="3" idx="1"/>
          </p:cNvCxnSpPr>
          <p:nvPr/>
        </p:nvCxnSpPr>
        <p:spPr>
          <a:xfrm flipH="1" flipV="1">
            <a:off x="3968289" y="2309193"/>
            <a:ext cx="187104" cy="74515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2D2CA625-296A-4521-92F8-E7231DC4B88A}"/>
              </a:ext>
            </a:extLst>
          </p:cNvPr>
          <p:cNvCxnSpPr>
            <a:cxnSpLocks/>
            <a:stCxn id="7" idx="2"/>
          </p:cNvCxnSpPr>
          <p:nvPr/>
        </p:nvCxnSpPr>
        <p:spPr>
          <a:xfrm flipH="1">
            <a:off x="6255927" y="3551074"/>
            <a:ext cx="2028319" cy="187756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DDC35D2-30E9-4FE8-ADE4-AD82D2EFDED9}"/>
              </a:ext>
            </a:extLst>
          </p:cNvPr>
          <p:cNvSpPr txBox="1"/>
          <p:nvPr/>
        </p:nvSpPr>
        <p:spPr>
          <a:xfrm>
            <a:off x="8937387" y="1955113"/>
            <a:ext cx="2805641" cy="4618829"/>
          </a:xfrm>
          <a:prstGeom prst="rect">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pPr>
              <a:lnSpc>
                <a:spcPct val="150000"/>
              </a:lnSpc>
            </a:pPr>
            <a:r>
              <a:rPr lang="en-GB"/>
              <a:t>This is probably the goddess Roma, the personification of Rome, sitting on the armaments of defeated enemies. This symbolises both that Rome is at peace and also victorious in war. It sends the message that Rome no longer has to go to war, since it has now defeated all of its enemies.</a:t>
            </a:r>
          </a:p>
        </p:txBody>
      </p:sp>
      <p:sp>
        <p:nvSpPr>
          <p:cNvPr id="16" name="TextBox 15">
            <a:extLst>
              <a:ext uri="{FF2B5EF4-FFF2-40B4-BE49-F238E27FC236}">
                <a16:creationId xmlns:a16="http://schemas.microsoft.com/office/drawing/2014/main" id="{635BBAB7-5A26-427A-8BA0-F695B83E1BC9}"/>
              </a:ext>
            </a:extLst>
          </p:cNvPr>
          <p:cNvSpPr txBox="1"/>
          <p:nvPr/>
        </p:nvSpPr>
        <p:spPr>
          <a:xfrm>
            <a:off x="0" y="161680"/>
            <a:ext cx="3776899" cy="6696320"/>
          </a:xfrm>
          <a:prstGeom prst="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pPr>
              <a:lnSpc>
                <a:spcPct val="150000"/>
              </a:lnSpc>
            </a:pPr>
            <a:r>
              <a:rPr lang="en-GB" u="sng"/>
              <a:t>The central goddess could be:</a:t>
            </a:r>
          </a:p>
          <a:p>
            <a:pPr>
              <a:lnSpc>
                <a:spcPct val="150000"/>
              </a:lnSpc>
            </a:pPr>
            <a:r>
              <a:rPr lang="en-GB" b="1"/>
              <a:t>Tellus: </a:t>
            </a:r>
            <a:r>
              <a:rPr lang="en-GB"/>
              <a:t>Also appears on the Prima Porta statue, representing the prosperity of Rome under Augustus. She could represent the same here. </a:t>
            </a:r>
          </a:p>
          <a:p>
            <a:pPr>
              <a:lnSpc>
                <a:spcPct val="150000"/>
              </a:lnSpc>
            </a:pPr>
            <a:r>
              <a:rPr lang="en-GB" b="1"/>
              <a:t>Venus: </a:t>
            </a:r>
            <a:r>
              <a:rPr lang="en-GB"/>
              <a:t>Aeneas’ mother. This would be a reminder of Augustus’ links to her. A reference to her appears on the Prima Porta statue in the form of Cupid riding a dolphin. Dolphins are one of Venus’ sacred animals, and the others include swans, which appear in this scene. </a:t>
            </a:r>
          </a:p>
          <a:p>
            <a:pPr>
              <a:lnSpc>
                <a:spcPct val="150000"/>
              </a:lnSpc>
            </a:pPr>
            <a:r>
              <a:rPr lang="en-GB" b="1"/>
              <a:t>Pax: </a:t>
            </a:r>
            <a:r>
              <a:rPr lang="en-GB"/>
              <a:t>Since this is on the Altar of Peace, it might make sense for this to be Pax, the personification of peace.  </a:t>
            </a:r>
          </a:p>
        </p:txBody>
      </p:sp>
      <p:sp>
        <p:nvSpPr>
          <p:cNvPr id="20" name="Title 1">
            <a:extLst>
              <a:ext uri="{FF2B5EF4-FFF2-40B4-BE49-F238E27FC236}">
                <a16:creationId xmlns:a16="http://schemas.microsoft.com/office/drawing/2014/main" id="{DA479C56-031F-4B0F-A9D3-89D01A92D9F8}"/>
              </a:ext>
            </a:extLst>
          </p:cNvPr>
          <p:cNvSpPr txBox="1">
            <a:spLocks/>
          </p:cNvSpPr>
          <p:nvPr/>
        </p:nvSpPr>
        <p:spPr bwMode="black">
          <a:xfrm>
            <a:off x="8486454" y="268663"/>
            <a:ext cx="3328827" cy="813769"/>
          </a:xfrm>
          <a:prstGeom prst="rect">
            <a:avLst/>
          </a:prstGeom>
          <a:solidFill>
            <a:srgbClr val="FFFFFF"/>
          </a:solidFill>
          <a:ln w="31750" cap="sq">
            <a:solidFill>
              <a:srgbClr val="404040"/>
            </a:solidFill>
            <a:miter lim="800000"/>
          </a:ln>
        </p:spPr>
        <p:txBody>
          <a:bodyPr vert="horz" lIns="182880" tIns="182880" rIns="182880" bIns="182880" rtlCol="0" anchor="ctr">
            <a:normAutofit fontScale="97500"/>
          </a:bodyPr>
          <a:lstStyle>
            <a:lvl1pPr algn="ctr" defTabSz="914400" rtl="0" eaLnBrk="1" latinLnBrk="0" hangingPunct="1">
              <a:lnSpc>
                <a:spcPct val="90000"/>
              </a:lnSpc>
              <a:spcBef>
                <a:spcPct val="0"/>
              </a:spcBef>
              <a:buNone/>
              <a:defRPr sz="2800" kern="1200" cap="all" spc="200" baseline="0">
                <a:solidFill>
                  <a:srgbClr val="262626"/>
                </a:solidFill>
                <a:latin typeface="Century Gothic" panose="020B0502020202020204" pitchFamily="34" charset="0"/>
                <a:ea typeface="+mj-ea"/>
                <a:cs typeface="+mj-cs"/>
              </a:defRPr>
            </a:lvl1pPr>
          </a:lstStyle>
          <a:p>
            <a:r>
              <a:rPr lang="en-GB"/>
              <a:t>EAST FRIEZE </a:t>
            </a:r>
          </a:p>
        </p:txBody>
      </p:sp>
    </p:spTree>
    <p:extLst>
      <p:ext uri="{BB962C8B-B14F-4D97-AF65-F5344CB8AC3E}">
        <p14:creationId xmlns:p14="http://schemas.microsoft.com/office/powerpoint/2010/main" val="1899362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5B6179E-0FC7-458B-85F0-852C14302555}"/>
              </a:ext>
            </a:extLst>
          </p:cNvPr>
          <p:cNvPicPr>
            <a:picLocks noChangeAspect="1"/>
          </p:cNvPicPr>
          <p:nvPr/>
        </p:nvPicPr>
        <p:blipFill>
          <a:blip r:embed="rId2"/>
          <a:stretch>
            <a:fillRect/>
          </a:stretch>
        </p:blipFill>
        <p:spPr>
          <a:xfrm>
            <a:off x="7358257" y="1059898"/>
            <a:ext cx="4360601" cy="2843112"/>
          </a:xfrm>
          <a:prstGeom prst="rect">
            <a:avLst/>
          </a:prstGeom>
        </p:spPr>
      </p:pic>
      <p:pic>
        <p:nvPicPr>
          <p:cNvPr id="8194" name="Picture 2">
            <a:extLst>
              <a:ext uri="{FF2B5EF4-FFF2-40B4-BE49-F238E27FC236}">
                <a16:creationId xmlns:a16="http://schemas.microsoft.com/office/drawing/2014/main" id="{C1E766F2-67BC-42B7-8FE3-D73D10CC7A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6976" y="3880475"/>
            <a:ext cx="4763165" cy="282858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648C1C9-40CC-4517-BB92-A7782F968327}"/>
              </a:ext>
            </a:extLst>
          </p:cNvPr>
          <p:cNvSpPr txBox="1"/>
          <p:nvPr/>
        </p:nvSpPr>
        <p:spPr>
          <a:xfrm>
            <a:off x="113940" y="2859201"/>
            <a:ext cx="7079334" cy="3785652"/>
          </a:xfrm>
          <a:prstGeom prst="rect">
            <a:avLst/>
          </a:prstGeom>
          <a:solidFill>
            <a:schemeClr val="accent1">
              <a:lumMod val="20000"/>
              <a:lumOff val="8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GB" sz="2000"/>
              <a:t>This and the south frieze mainly show us senators &amp; priests- the senators are marked out by their senatorial togas (purple stipes on them which are now not visible but detectable). The priests shown with their heads covered as they would do before performing a sacrifice. Other objects which were used at sacrifices which we can see include:</a:t>
            </a:r>
          </a:p>
          <a:p>
            <a:pPr marL="285750" indent="-285750">
              <a:buFont typeface="Arial" panose="020B0604020202020204" pitchFamily="34" charset="0"/>
              <a:buChar char="•"/>
            </a:pPr>
            <a:endParaRPr lang="en-GB" sz="2000"/>
          </a:p>
          <a:p>
            <a:pPr marL="285750" indent="-285750">
              <a:buFont typeface="Arial" panose="020B0604020202020204" pitchFamily="34" charset="0"/>
              <a:buChar char="•"/>
            </a:pPr>
            <a:r>
              <a:rPr lang="en-GB" sz="2000"/>
              <a:t>One carrying jug &amp; incense box</a:t>
            </a:r>
          </a:p>
          <a:p>
            <a:pPr marL="285750" indent="-285750">
              <a:buFont typeface="Arial" panose="020B0604020202020204" pitchFamily="34" charset="0"/>
              <a:buChar char="•"/>
            </a:pPr>
            <a:endParaRPr lang="en-GB" sz="2000"/>
          </a:p>
          <a:p>
            <a:pPr marL="285750" indent="-285750">
              <a:buFont typeface="Arial" panose="020B0604020202020204" pitchFamily="34" charset="0"/>
              <a:buChar char="•"/>
            </a:pPr>
            <a:r>
              <a:rPr lang="en-GB" sz="2000"/>
              <a:t>Some carrying laurel leaves</a:t>
            </a:r>
          </a:p>
          <a:p>
            <a:pPr marL="285750" indent="-285750">
              <a:buFont typeface="Arial" panose="020B0604020202020204" pitchFamily="34" charset="0"/>
              <a:buChar char="•"/>
            </a:pPr>
            <a:endParaRPr lang="en-GB" sz="2000"/>
          </a:p>
          <a:p>
            <a:pPr marL="285750" indent="-285750">
              <a:buFont typeface="Arial" panose="020B0604020202020204" pitchFamily="34" charset="0"/>
              <a:buChar char="•"/>
            </a:pPr>
            <a:r>
              <a:rPr lang="en-GB" sz="2000"/>
              <a:t>Several with veiled heads</a:t>
            </a:r>
          </a:p>
        </p:txBody>
      </p:sp>
      <p:sp>
        <p:nvSpPr>
          <p:cNvPr id="4" name="TextBox 3">
            <a:extLst>
              <a:ext uri="{FF2B5EF4-FFF2-40B4-BE49-F238E27FC236}">
                <a16:creationId xmlns:a16="http://schemas.microsoft.com/office/drawing/2014/main" id="{5A453334-6D06-4B4D-98D0-4C1B6FEDF68F}"/>
              </a:ext>
            </a:extLst>
          </p:cNvPr>
          <p:cNvSpPr txBox="1"/>
          <p:nvPr/>
        </p:nvSpPr>
        <p:spPr>
          <a:xfrm>
            <a:off x="113940" y="360671"/>
            <a:ext cx="6924051" cy="2434321"/>
          </a:xfrm>
          <a:prstGeom prst="rect">
            <a:avLst/>
          </a:prstGeom>
          <a:solidFill>
            <a:schemeClr val="accent2">
              <a:lumMod val="20000"/>
              <a:lumOff val="80000"/>
            </a:schemeClr>
          </a:solidFill>
        </p:spPr>
        <p:txBody>
          <a:bodyPr wrap="square" rtlCol="0">
            <a:spAutoFit/>
          </a:bodyPr>
          <a:lstStyle/>
          <a:p>
            <a:pPr>
              <a:lnSpc>
                <a:spcPct val="150000"/>
              </a:lnSpc>
            </a:pPr>
            <a:r>
              <a:rPr lang="en-GB" sz="2000" b="1"/>
              <a:t>This is part of the Ara </a:t>
            </a:r>
            <a:r>
              <a:rPr lang="en-GB" sz="2000" b="1" err="1"/>
              <a:t>Pacis</a:t>
            </a:r>
            <a:r>
              <a:rPr lang="en-GB" sz="2000" b="1"/>
              <a:t>’ sculpture which shows a religious procession to the Ara </a:t>
            </a:r>
            <a:r>
              <a:rPr lang="en-GB" sz="2000" b="1" err="1"/>
              <a:t>Pacis</a:t>
            </a:r>
            <a:r>
              <a:rPr lang="en-GB" sz="2000" b="1"/>
              <a:t>. It is possibly meant to represent its dedication in 9 BC. This is similar to the Parthenon Frieze, which showed the Panathenaic procession on its way to the Parthenon</a:t>
            </a:r>
            <a:r>
              <a:rPr lang="en-GB" sz="2400" b="1"/>
              <a:t>. </a:t>
            </a:r>
          </a:p>
        </p:txBody>
      </p:sp>
      <p:sp>
        <p:nvSpPr>
          <p:cNvPr id="9" name="Title 1">
            <a:extLst>
              <a:ext uri="{FF2B5EF4-FFF2-40B4-BE49-F238E27FC236}">
                <a16:creationId xmlns:a16="http://schemas.microsoft.com/office/drawing/2014/main" id="{D8F85947-B191-49A3-BD87-E61510DC43DF}"/>
              </a:ext>
            </a:extLst>
          </p:cNvPr>
          <p:cNvSpPr txBox="1">
            <a:spLocks/>
          </p:cNvSpPr>
          <p:nvPr/>
        </p:nvSpPr>
        <p:spPr bwMode="black">
          <a:xfrm>
            <a:off x="8065213" y="142377"/>
            <a:ext cx="3328827" cy="813769"/>
          </a:xfrm>
          <a:prstGeom prst="rect">
            <a:avLst/>
          </a:prstGeom>
          <a:solidFill>
            <a:srgbClr val="FFFFFF"/>
          </a:solidFill>
          <a:ln w="31750" cap="sq">
            <a:solidFill>
              <a:srgbClr val="404040"/>
            </a:solidFill>
            <a:miter lim="800000"/>
          </a:ln>
        </p:spPr>
        <p:txBody>
          <a:bodyPr vert="horz" lIns="182880" tIns="182880" rIns="182880" bIns="182880" rtlCol="0" anchor="ctr">
            <a:normAutofit fontScale="97500"/>
          </a:bodyPr>
          <a:lstStyle>
            <a:lvl1pPr algn="ctr" defTabSz="914400" rtl="0" eaLnBrk="1" latinLnBrk="0" hangingPunct="1">
              <a:lnSpc>
                <a:spcPct val="90000"/>
              </a:lnSpc>
              <a:spcBef>
                <a:spcPct val="0"/>
              </a:spcBef>
              <a:buNone/>
              <a:defRPr sz="2800" kern="1200" cap="all" spc="200" baseline="0">
                <a:solidFill>
                  <a:srgbClr val="262626"/>
                </a:solidFill>
                <a:latin typeface="Century Gothic" panose="020B0502020202020204" pitchFamily="34" charset="0"/>
                <a:ea typeface="+mj-ea"/>
                <a:cs typeface="+mj-cs"/>
              </a:defRPr>
            </a:lvl1pPr>
          </a:lstStyle>
          <a:p>
            <a:r>
              <a:rPr lang="en-GB"/>
              <a:t>North FRIEZE </a:t>
            </a:r>
          </a:p>
        </p:txBody>
      </p:sp>
    </p:spTree>
    <p:extLst>
      <p:ext uri="{BB962C8B-B14F-4D97-AF65-F5344CB8AC3E}">
        <p14:creationId xmlns:p14="http://schemas.microsoft.com/office/powerpoint/2010/main" val="131246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21C7D2CF-276E-4C9E-A7EB-E2BD9F682D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93" y="195487"/>
            <a:ext cx="3561246" cy="213674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7A9B2C1-A600-4566-8608-3C3EBD5F76A4}"/>
              </a:ext>
            </a:extLst>
          </p:cNvPr>
          <p:cNvSpPr txBox="1"/>
          <p:nvPr/>
        </p:nvSpPr>
        <p:spPr>
          <a:xfrm>
            <a:off x="3768054" y="0"/>
            <a:ext cx="8423946" cy="1428468"/>
          </a:xfrm>
          <a:prstGeom prst="rect">
            <a:avLst/>
          </a:prstGeom>
          <a:solidFill>
            <a:schemeClr val="accent4">
              <a:lumMod val="20000"/>
              <a:lumOff val="8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pPr>
              <a:lnSpc>
                <a:spcPct val="150000"/>
              </a:lnSpc>
            </a:pPr>
            <a:r>
              <a:rPr lang="en-GB" sz="2000" b="1"/>
              <a:t>This is the other frieze which shows the procession to the Ara </a:t>
            </a:r>
            <a:r>
              <a:rPr lang="en-GB" sz="2000" b="1" err="1"/>
              <a:t>Pacis</a:t>
            </a:r>
            <a:r>
              <a:rPr lang="en-GB" sz="2000" b="1"/>
              <a:t>. This time, the focus is on the Imperial family. Importantly, Augustus himself appears on this frieze. </a:t>
            </a:r>
          </a:p>
        </p:txBody>
      </p:sp>
      <p:pic>
        <p:nvPicPr>
          <p:cNvPr id="9222" name="Picture 6">
            <a:extLst>
              <a:ext uri="{FF2B5EF4-FFF2-40B4-BE49-F238E27FC236}">
                <a16:creationId xmlns:a16="http://schemas.microsoft.com/office/drawing/2014/main" id="{B4725C99-A983-41D4-BE55-C74123A3D6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93" y="2677513"/>
            <a:ext cx="3391425" cy="257183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D553866-39CD-4F89-AFBA-5727A48EE42A}"/>
              </a:ext>
            </a:extLst>
          </p:cNvPr>
          <p:cNvPicPr>
            <a:picLocks noChangeAspect="1"/>
          </p:cNvPicPr>
          <p:nvPr/>
        </p:nvPicPr>
        <p:blipFill>
          <a:blip r:embed="rId4"/>
          <a:stretch>
            <a:fillRect/>
          </a:stretch>
        </p:blipFill>
        <p:spPr>
          <a:xfrm>
            <a:off x="8716181" y="2101661"/>
            <a:ext cx="3291336" cy="3062698"/>
          </a:xfrm>
          <a:prstGeom prst="rect">
            <a:avLst/>
          </a:prstGeom>
        </p:spPr>
      </p:pic>
      <p:cxnSp>
        <p:nvCxnSpPr>
          <p:cNvPr id="11" name="Straight Arrow Connector 10">
            <a:extLst>
              <a:ext uri="{FF2B5EF4-FFF2-40B4-BE49-F238E27FC236}">
                <a16:creationId xmlns:a16="http://schemas.microsoft.com/office/drawing/2014/main" id="{3C322BBB-679C-40C2-A908-89BC27B1A408}"/>
              </a:ext>
            </a:extLst>
          </p:cNvPr>
          <p:cNvCxnSpPr>
            <a:cxnSpLocks/>
          </p:cNvCxnSpPr>
          <p:nvPr/>
        </p:nvCxnSpPr>
        <p:spPr>
          <a:xfrm flipH="1">
            <a:off x="9133726" y="1033287"/>
            <a:ext cx="1335640" cy="129894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FAC1DF6-074F-4D3B-8234-0130A3C60FFA}"/>
              </a:ext>
            </a:extLst>
          </p:cNvPr>
          <p:cNvSpPr txBox="1"/>
          <p:nvPr/>
        </p:nvSpPr>
        <p:spPr>
          <a:xfrm>
            <a:off x="3678715" y="1693641"/>
            <a:ext cx="4841690" cy="4708981"/>
          </a:xfrm>
          <a:prstGeom prst="rect">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GB" sz="2000"/>
              <a:t>This frieze was important for the following reasons:</a:t>
            </a:r>
          </a:p>
          <a:p>
            <a:pPr marL="285750" indent="-285750">
              <a:buFontTx/>
              <a:buChar char="-"/>
            </a:pPr>
            <a:r>
              <a:rPr lang="en-GB" sz="2000"/>
              <a:t>It presents Augustus in the act of leading a sacrifice in order to </a:t>
            </a:r>
            <a:r>
              <a:rPr lang="en-GB" sz="2000" b="1"/>
              <a:t>maintain the Pax </a:t>
            </a:r>
            <a:r>
              <a:rPr lang="en-GB" sz="2000" b="1" err="1"/>
              <a:t>Deorum</a:t>
            </a:r>
            <a:endParaRPr lang="en-GB" sz="2000" b="1"/>
          </a:p>
          <a:p>
            <a:pPr marL="285750" indent="-285750">
              <a:buFontTx/>
              <a:buChar char="-"/>
            </a:pPr>
            <a:r>
              <a:rPr lang="en-GB" sz="2000"/>
              <a:t>It shows off Augustus and his family, making them more recognisable and promoting them as the new ruling class of Rome.</a:t>
            </a:r>
          </a:p>
          <a:p>
            <a:pPr marL="285750" indent="-285750">
              <a:buFontTx/>
              <a:buChar char="-"/>
            </a:pPr>
            <a:r>
              <a:rPr lang="en-GB" sz="2000"/>
              <a:t>Augustus’ celebration of his family was important as he had introduced laws in 18 BC to encourage Romans from powerful families to marry and have large families. Here, he is showing just how large his family is!</a:t>
            </a:r>
          </a:p>
        </p:txBody>
      </p:sp>
      <p:sp>
        <p:nvSpPr>
          <p:cNvPr id="21" name="Title 1">
            <a:extLst>
              <a:ext uri="{FF2B5EF4-FFF2-40B4-BE49-F238E27FC236}">
                <a16:creationId xmlns:a16="http://schemas.microsoft.com/office/drawing/2014/main" id="{83817E44-DD07-43BF-81B7-BAB2EB2396E1}"/>
              </a:ext>
            </a:extLst>
          </p:cNvPr>
          <p:cNvSpPr txBox="1">
            <a:spLocks/>
          </p:cNvSpPr>
          <p:nvPr/>
        </p:nvSpPr>
        <p:spPr bwMode="black">
          <a:xfrm>
            <a:off x="8804952" y="5656369"/>
            <a:ext cx="3328827" cy="813769"/>
          </a:xfrm>
          <a:prstGeom prst="rect">
            <a:avLst/>
          </a:prstGeom>
          <a:solidFill>
            <a:srgbClr val="FFFFFF"/>
          </a:solidFill>
          <a:ln w="31750" cap="sq">
            <a:solidFill>
              <a:srgbClr val="404040"/>
            </a:solidFill>
            <a:miter lim="800000"/>
          </a:ln>
        </p:spPr>
        <p:txBody>
          <a:bodyPr vert="horz" lIns="182880" tIns="182880" rIns="182880" bIns="182880" rtlCol="0" anchor="ctr">
            <a:normAutofit fontScale="97500"/>
          </a:bodyPr>
          <a:lstStyle>
            <a:lvl1pPr algn="ctr" defTabSz="914400" rtl="0" eaLnBrk="1" latinLnBrk="0" hangingPunct="1">
              <a:lnSpc>
                <a:spcPct val="90000"/>
              </a:lnSpc>
              <a:spcBef>
                <a:spcPct val="0"/>
              </a:spcBef>
              <a:buNone/>
              <a:defRPr sz="2800" kern="1200" cap="all" spc="200" baseline="0">
                <a:solidFill>
                  <a:srgbClr val="262626"/>
                </a:solidFill>
                <a:latin typeface="Century Gothic" panose="020B0502020202020204" pitchFamily="34" charset="0"/>
                <a:ea typeface="+mj-ea"/>
                <a:cs typeface="+mj-cs"/>
              </a:defRPr>
            </a:lvl1pPr>
          </a:lstStyle>
          <a:p>
            <a:r>
              <a:rPr lang="en-GB"/>
              <a:t>South FRIEZE </a:t>
            </a:r>
          </a:p>
        </p:txBody>
      </p:sp>
    </p:spTree>
    <p:extLst>
      <p:ext uri="{BB962C8B-B14F-4D97-AF65-F5344CB8AC3E}">
        <p14:creationId xmlns:p14="http://schemas.microsoft.com/office/powerpoint/2010/main" val="1273028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8C379EA2-017A-4723-921D-DF0DD3EF4867}"/>
              </a:ext>
            </a:extLst>
          </p:cNvPr>
          <p:cNvGraphicFramePr>
            <a:graphicFrameLocks noGrp="1"/>
          </p:cNvGraphicFramePr>
          <p:nvPr>
            <p:extLst>
              <p:ext uri="{D42A27DB-BD31-4B8C-83A1-F6EECF244321}">
                <p14:modId xmlns:p14="http://schemas.microsoft.com/office/powerpoint/2010/main" val="516670832"/>
              </p:ext>
            </p:extLst>
          </p:nvPr>
        </p:nvGraphicFramePr>
        <p:xfrm>
          <a:off x="0" y="60615"/>
          <a:ext cx="12192000" cy="6736770"/>
        </p:xfrm>
        <a:graphic>
          <a:graphicData uri="http://schemas.openxmlformats.org/drawingml/2006/table">
            <a:tbl>
              <a:tblPr firstRow="1" bandRow="1">
                <a:tableStyleId>{5C22544A-7EE6-4342-B048-85BDC9FD1C3A}</a:tableStyleId>
              </a:tblPr>
              <a:tblGrid>
                <a:gridCol w="1068512">
                  <a:extLst>
                    <a:ext uri="{9D8B030D-6E8A-4147-A177-3AD203B41FA5}">
                      <a16:colId xmlns:a16="http://schemas.microsoft.com/office/drawing/2014/main" val="3184518735"/>
                    </a:ext>
                  </a:extLst>
                </a:gridCol>
                <a:gridCol w="4941870">
                  <a:extLst>
                    <a:ext uri="{9D8B030D-6E8A-4147-A177-3AD203B41FA5}">
                      <a16:colId xmlns:a16="http://schemas.microsoft.com/office/drawing/2014/main" val="4157822599"/>
                    </a:ext>
                  </a:extLst>
                </a:gridCol>
                <a:gridCol w="6181618">
                  <a:extLst>
                    <a:ext uri="{9D8B030D-6E8A-4147-A177-3AD203B41FA5}">
                      <a16:colId xmlns:a16="http://schemas.microsoft.com/office/drawing/2014/main" val="1328439439"/>
                    </a:ext>
                  </a:extLst>
                </a:gridCol>
              </a:tblGrid>
              <a:tr h="454599">
                <a:tc>
                  <a:txBody>
                    <a:bodyPr/>
                    <a:lstStyle/>
                    <a:p>
                      <a:endParaRPr lang="en-GB" sz="1200"/>
                    </a:p>
                  </a:txBody>
                  <a:tcPr/>
                </a:tc>
                <a:tc>
                  <a:txBody>
                    <a:bodyPr/>
                    <a:lstStyle/>
                    <a:p>
                      <a:pPr algn="ctr"/>
                      <a:r>
                        <a:rPr lang="en-GB" sz="1200" b="1">
                          <a:solidFill>
                            <a:schemeClr val="bg1"/>
                          </a:solidFill>
                        </a:rPr>
                        <a:t>Prima Porta statue</a:t>
                      </a:r>
                    </a:p>
                  </a:txBody>
                  <a:tcPr/>
                </a:tc>
                <a:tc>
                  <a:txBody>
                    <a:bodyPr/>
                    <a:lstStyle/>
                    <a:p>
                      <a:pPr algn="ctr"/>
                      <a:r>
                        <a:rPr lang="en-GB" sz="1200"/>
                        <a:t>Ara </a:t>
                      </a:r>
                      <a:r>
                        <a:rPr lang="en-GB" sz="1200" err="1"/>
                        <a:t>Pacis</a:t>
                      </a:r>
                      <a:endParaRPr lang="en-GB" sz="1200"/>
                    </a:p>
                  </a:txBody>
                  <a:tcPr/>
                </a:tc>
                <a:extLst>
                  <a:ext uri="{0D108BD9-81ED-4DB2-BD59-A6C34878D82A}">
                    <a16:rowId xmlns:a16="http://schemas.microsoft.com/office/drawing/2014/main" val="2745890704"/>
                  </a:ext>
                </a:extLst>
              </a:tr>
              <a:tr h="566944">
                <a:tc>
                  <a:txBody>
                    <a:bodyPr/>
                    <a:lstStyle/>
                    <a:p>
                      <a:r>
                        <a:rPr lang="en-GB" sz="1200" b="1"/>
                        <a:t>Golden Age</a:t>
                      </a:r>
                    </a:p>
                  </a:txBody>
                  <a:tcPr/>
                </a:tc>
                <a:tc>
                  <a:txBody>
                    <a:bodyPr/>
                    <a:lstStyle/>
                    <a:p>
                      <a:pPr algn="ctr"/>
                      <a:r>
                        <a:rPr lang="en-GB" sz="1200" b="0"/>
                        <a:t>Based on the Doryphoros statue (sculpted by Polykleitos)</a:t>
                      </a:r>
                    </a:p>
                  </a:txBody>
                  <a:tcPr/>
                </a:tc>
                <a:tc>
                  <a:txBody>
                    <a:bodyPr/>
                    <a:lstStyle/>
                    <a:p>
                      <a:r>
                        <a:rPr lang="en-GB" sz="1200"/>
                        <a:t>North and south friezes similar to Parthenon frieze- both show a procession towards the monument the sculptures are found on. </a:t>
                      </a:r>
                    </a:p>
                  </a:txBody>
                  <a:tcPr/>
                </a:tc>
                <a:extLst>
                  <a:ext uri="{0D108BD9-81ED-4DB2-BD59-A6C34878D82A}">
                    <a16:rowId xmlns:a16="http://schemas.microsoft.com/office/drawing/2014/main" val="957036048"/>
                  </a:ext>
                </a:extLst>
              </a:tr>
              <a:tr h="1793576">
                <a:tc>
                  <a:txBody>
                    <a:bodyPr/>
                    <a:lstStyle/>
                    <a:p>
                      <a:r>
                        <a:rPr lang="en-GB" sz="1200" b="1"/>
                        <a:t>Pax Romana</a:t>
                      </a:r>
                    </a:p>
                  </a:txBody>
                  <a:tcPr/>
                </a:tc>
                <a:tc>
                  <a:txBody>
                    <a:bodyPr/>
                    <a:lstStyle/>
                    <a:p>
                      <a:pPr marL="285750" indent="-285750">
                        <a:buFontTx/>
                        <a:buChar char="-"/>
                      </a:pPr>
                      <a:r>
                        <a:rPr lang="en-GB" sz="1200"/>
                        <a:t>Augustus is presented as calm and confident. </a:t>
                      </a:r>
                    </a:p>
                    <a:p>
                      <a:pPr marL="285750" indent="-285750">
                        <a:buFontTx/>
                        <a:buChar char="-"/>
                      </a:pPr>
                      <a:r>
                        <a:rPr lang="en-GB" sz="1200"/>
                        <a:t>Tellus (Mother Earth) appears with the cornucopia. The world is at peace and therefore there is plenty of food, drink and wealth to go around. </a:t>
                      </a:r>
                    </a:p>
                    <a:p>
                      <a:pPr marL="285750" indent="-285750">
                        <a:buFontTx/>
                        <a:buChar char="-"/>
                      </a:pPr>
                      <a:r>
                        <a:rPr lang="en-GB" sz="1200"/>
                        <a:t>The return of the standards was a victory for Augustus which didn’t involve starting another war with the Parthians. </a:t>
                      </a:r>
                    </a:p>
                    <a:p>
                      <a:pPr marL="285750" indent="-285750">
                        <a:buFontTx/>
                        <a:buChar char="-"/>
                      </a:pPr>
                      <a:r>
                        <a:rPr lang="en-GB" sz="1200"/>
                        <a:t>No war is depicted on the breastplate.</a:t>
                      </a:r>
                    </a:p>
                    <a:p>
                      <a:pPr marL="285750" indent="-285750">
                        <a:buFontTx/>
                        <a:buChar char="-"/>
                      </a:pPr>
                      <a:r>
                        <a:rPr lang="en-GB" sz="1200"/>
                        <a:t>Toga is worn with the breastplate. The breastplate shows that Augustus is a warrior, but the toga shows that he is also a diplomat. </a:t>
                      </a:r>
                    </a:p>
                  </a:txBody>
                  <a:tcPr/>
                </a:tc>
                <a:tc>
                  <a:txBody>
                    <a:bodyPr/>
                    <a:lstStyle/>
                    <a:p>
                      <a:pPr marL="285750" indent="-285750">
                        <a:buFontTx/>
                        <a:buChar char="-"/>
                      </a:pPr>
                      <a:r>
                        <a:rPr lang="en-GB" sz="1200"/>
                        <a:t>North and south frieze: peaceful procession taking place after Augustus’ return from fighting in Gaul and Hispania. </a:t>
                      </a:r>
                    </a:p>
                    <a:p>
                      <a:pPr marL="285750" indent="-285750">
                        <a:buFontTx/>
                        <a:buChar char="-"/>
                      </a:pPr>
                      <a:r>
                        <a:rPr lang="en-GB" sz="1200"/>
                        <a:t>East frieze: Roma is able to sit on the armaments of her enemies now that there is no more fighting to be done. Unidentified goddess is sitting in a peaceful scene. She herself could be Pax, but she could also be Tellus, showing the world at peace. </a:t>
                      </a:r>
                    </a:p>
                    <a:p>
                      <a:pPr marL="285750" indent="-285750">
                        <a:buFontTx/>
                        <a:buChar char="-"/>
                      </a:pPr>
                      <a:r>
                        <a:rPr lang="en-GB" sz="1200"/>
                        <a:t>West frieze: </a:t>
                      </a:r>
                      <a:r>
                        <a:rPr lang="en-GB" sz="1200" err="1"/>
                        <a:t>Numa</a:t>
                      </a:r>
                      <a:r>
                        <a:rPr lang="en-GB" sz="1200"/>
                        <a:t> </a:t>
                      </a:r>
                      <a:r>
                        <a:rPr lang="en-GB" sz="1200" err="1"/>
                        <a:t>Pompilius</a:t>
                      </a:r>
                      <a:r>
                        <a:rPr lang="en-GB" sz="1200"/>
                        <a:t>, who ruled over Rome during a time of peace, might be seen here. Lupercal scene shows Romulus and Remus at a peaceful point in their lives before they rose up against </a:t>
                      </a:r>
                      <a:r>
                        <a:rPr lang="en-GB" sz="1200" err="1"/>
                        <a:t>Amulius</a:t>
                      </a:r>
                      <a:r>
                        <a:rPr lang="en-GB" sz="1200"/>
                        <a:t> and then fought each other. </a:t>
                      </a:r>
                    </a:p>
                  </a:txBody>
                  <a:tcPr/>
                </a:tc>
                <a:extLst>
                  <a:ext uri="{0D108BD9-81ED-4DB2-BD59-A6C34878D82A}">
                    <a16:rowId xmlns:a16="http://schemas.microsoft.com/office/drawing/2014/main" val="3963041820"/>
                  </a:ext>
                </a:extLst>
              </a:tr>
              <a:tr h="1180273">
                <a:tc>
                  <a:txBody>
                    <a:bodyPr/>
                    <a:lstStyle/>
                    <a:p>
                      <a:r>
                        <a:rPr lang="en-GB" sz="1200" b="1"/>
                        <a:t>Pax </a:t>
                      </a:r>
                      <a:r>
                        <a:rPr lang="en-GB" sz="1200" b="1" err="1"/>
                        <a:t>Deorum</a:t>
                      </a:r>
                      <a:endParaRPr lang="en-GB" sz="1200" b="1"/>
                    </a:p>
                  </a:txBody>
                  <a:tcPr/>
                </a:tc>
                <a:tc>
                  <a:txBody>
                    <a:bodyPr/>
                    <a:lstStyle/>
                    <a:p>
                      <a:pPr marL="285750" indent="-285750">
                        <a:buFontTx/>
                        <a:buChar char="-"/>
                      </a:pPr>
                      <a:r>
                        <a:rPr lang="en-GB" sz="1200"/>
                        <a:t>Multiple gods appears on the breastplate, reminding the view of their support for Augustus.</a:t>
                      </a:r>
                    </a:p>
                    <a:p>
                      <a:pPr marL="285750" indent="-285750">
                        <a:buFontTx/>
                        <a:buChar char="-"/>
                      </a:pPr>
                      <a:r>
                        <a:rPr lang="en-GB" sz="1200"/>
                        <a:t>Cupid is shown riding a dolphin, connecting Augustus to Venus (through Aeneas). </a:t>
                      </a:r>
                    </a:p>
                    <a:p>
                      <a:pPr marL="285750" indent="-285750">
                        <a:buFontTx/>
                        <a:buChar char="-"/>
                      </a:pPr>
                      <a:r>
                        <a:rPr lang="en-GB" sz="1200"/>
                        <a:t>Augustus’ bare feet connect him to the gods (possibly a reminder of Caesar being worshipped as a god)</a:t>
                      </a:r>
                    </a:p>
                  </a:txBody>
                  <a:tcPr/>
                </a:tc>
                <a:tc>
                  <a:txBody>
                    <a:bodyPr/>
                    <a:lstStyle/>
                    <a:p>
                      <a:pPr marL="285750" indent="-285750">
                        <a:buFontTx/>
                        <a:buChar char="-"/>
                      </a:pPr>
                      <a:r>
                        <a:rPr lang="en-GB" sz="1200"/>
                        <a:t>Multiple gods appear, presenting Augustus as being supported by the gods. Two of these may be Mars and Venus, who Augustus claimed to be descended from. </a:t>
                      </a:r>
                    </a:p>
                    <a:p>
                      <a:pPr marL="285750" indent="-285750">
                        <a:buFontTx/>
                        <a:buChar char="-"/>
                      </a:pPr>
                      <a:r>
                        <a:rPr lang="en-GB" sz="1200"/>
                        <a:t>Sacrificial procession includes priests with veiled heads holding sacrificial items. This is showing the viewer that the sacrifice is being done the correct way (and will therefore help maintain the Pax </a:t>
                      </a:r>
                      <a:r>
                        <a:rPr lang="en-GB" sz="1200" err="1"/>
                        <a:t>Deorum</a:t>
                      </a:r>
                      <a:r>
                        <a:rPr lang="en-GB" sz="1200"/>
                        <a:t>).</a:t>
                      </a:r>
                    </a:p>
                    <a:p>
                      <a:pPr marL="285750" indent="-285750">
                        <a:buFontTx/>
                        <a:buChar char="-"/>
                      </a:pPr>
                      <a:r>
                        <a:rPr lang="en-GB" sz="1200"/>
                        <a:t>The Ara </a:t>
                      </a:r>
                      <a:r>
                        <a:rPr lang="en-GB" sz="1200" err="1"/>
                        <a:t>Pacis</a:t>
                      </a:r>
                      <a:r>
                        <a:rPr lang="en-GB" sz="1200"/>
                        <a:t> is itself an altar on which sacrifices occurred. </a:t>
                      </a:r>
                    </a:p>
                  </a:txBody>
                  <a:tcPr/>
                </a:tc>
                <a:extLst>
                  <a:ext uri="{0D108BD9-81ED-4DB2-BD59-A6C34878D82A}">
                    <a16:rowId xmlns:a16="http://schemas.microsoft.com/office/drawing/2014/main" val="2293089875"/>
                  </a:ext>
                </a:extLst>
              </a:tr>
              <a:tr h="2732931">
                <a:tc>
                  <a:txBody>
                    <a:bodyPr/>
                    <a:lstStyle/>
                    <a:p>
                      <a:r>
                        <a:rPr lang="en-GB" sz="1200" b="1"/>
                        <a:t>Promotion</a:t>
                      </a:r>
                    </a:p>
                  </a:txBody>
                  <a:tcPr/>
                </a:tc>
                <a:tc>
                  <a:txBody>
                    <a:bodyPr/>
                    <a:lstStyle/>
                    <a:p>
                      <a:pPr marL="285750" indent="-285750">
                        <a:buFontTx/>
                        <a:buChar char="-"/>
                      </a:pPr>
                      <a:r>
                        <a:rPr lang="en-GB" sz="1200"/>
                        <a:t>A portrait of Augustus showing him standing high above the viewer, clearly in the act of speaking. </a:t>
                      </a:r>
                    </a:p>
                    <a:p>
                      <a:pPr marL="285750" indent="-285750">
                        <a:buFontTx/>
                        <a:buChar char="-"/>
                      </a:pPr>
                      <a:r>
                        <a:rPr lang="en-GB" sz="1200"/>
                        <a:t>Breastplate and toga showcase how he was skilled in both war and in politics. </a:t>
                      </a:r>
                    </a:p>
                    <a:p>
                      <a:pPr marL="285750" indent="-285750">
                        <a:buFontTx/>
                        <a:buChar char="-"/>
                      </a:pPr>
                      <a:r>
                        <a:rPr lang="en-GB" sz="1200"/>
                        <a:t>Family connections to the gods made clear (see above).</a:t>
                      </a:r>
                    </a:p>
                    <a:p>
                      <a:pPr marL="285750" indent="-285750">
                        <a:buFontTx/>
                        <a:buChar char="-"/>
                      </a:pPr>
                      <a:r>
                        <a:rPr lang="en-GB" sz="1200"/>
                        <a:t>Tiberius, Augustus’ stepson, appears at the centre of the breastplate, celebrating a member of Augustus’ family. Some believe that the Prima Porta statue could have been sculpted as late as 13 AD, by which time Tiberius had been adopted by Augustus and named his heir- perhaps this is Augustus promoting the next emperor.</a:t>
                      </a:r>
                    </a:p>
                  </a:txBody>
                  <a:tcPr/>
                </a:tc>
                <a:tc>
                  <a:txBody>
                    <a:bodyPr/>
                    <a:lstStyle/>
                    <a:p>
                      <a:pPr marL="285750" indent="-285750">
                        <a:buFontTx/>
                        <a:buChar char="-"/>
                      </a:pPr>
                      <a:r>
                        <a:rPr lang="en-GB" sz="1200"/>
                        <a:t>Augustus appears along with his family. This connects him to the maintenance of the Pax </a:t>
                      </a:r>
                      <a:r>
                        <a:rPr lang="en-GB" sz="1200" err="1"/>
                        <a:t>Deorum</a:t>
                      </a:r>
                      <a:r>
                        <a:rPr lang="en-GB" sz="1200"/>
                        <a:t> and also paints him as a man with a large family (Augustus passed laws to encourage powerful men to have large families). </a:t>
                      </a:r>
                    </a:p>
                    <a:p>
                      <a:pPr marL="285750" indent="-285750">
                        <a:buFontTx/>
                        <a:buChar char="-"/>
                      </a:pPr>
                      <a:r>
                        <a:rPr lang="en-GB" sz="1200"/>
                        <a:t>Augustus joins in with the procession along with the other senators. He almost blends in, but would have still stood out to Roman viewers. This reinforces the idea that he was the ‘first amongst equals’ and not a king or dictator.</a:t>
                      </a:r>
                    </a:p>
                    <a:p>
                      <a:pPr marL="285750" indent="-285750">
                        <a:buFontTx/>
                        <a:buChar char="-"/>
                      </a:pPr>
                      <a:r>
                        <a:rPr lang="en-GB" sz="1200"/>
                        <a:t>The appearance of the Imperial family would have helped to raise their profile (and to encourage support of them). </a:t>
                      </a:r>
                    </a:p>
                    <a:p>
                      <a:pPr marL="285750" indent="-285750">
                        <a:buFontTx/>
                        <a:buChar char="-"/>
                      </a:pPr>
                      <a:r>
                        <a:rPr lang="en-GB" sz="1200"/>
                        <a:t>The Ara </a:t>
                      </a:r>
                      <a:r>
                        <a:rPr lang="en-GB" sz="1200" err="1"/>
                        <a:t>Pacis</a:t>
                      </a:r>
                      <a:r>
                        <a:rPr lang="en-GB" sz="1200"/>
                        <a:t> was made to commemorate Augustus’ return from Gaul and Hispania and stood in the Campus Martius with other Augustan monuments. </a:t>
                      </a:r>
                    </a:p>
                    <a:p>
                      <a:pPr marL="285750" indent="-285750">
                        <a:buFontTx/>
                        <a:buChar char="-"/>
                      </a:pPr>
                      <a:r>
                        <a:rPr lang="en-GB" sz="1200"/>
                        <a:t>East frieze: if this is </a:t>
                      </a:r>
                      <a:r>
                        <a:rPr lang="en-GB" sz="1200" err="1"/>
                        <a:t>Numa</a:t>
                      </a:r>
                      <a:r>
                        <a:rPr lang="en-GB" sz="1200"/>
                        <a:t>, Augustus is trying to connect himself back to a king who ruled in times of peace and prosperity. In addition, </a:t>
                      </a:r>
                      <a:r>
                        <a:rPr lang="en-GB" sz="1200" err="1"/>
                        <a:t>Numa</a:t>
                      </a:r>
                      <a:r>
                        <a:rPr lang="en-GB" sz="1200"/>
                        <a:t> created the role of the Pontifex Maximus, which Augustus himself served. If Aeneas, this is a connection to Augustus’ descent from the gods. </a:t>
                      </a:r>
                    </a:p>
                  </a:txBody>
                  <a:tcPr/>
                </a:tc>
                <a:extLst>
                  <a:ext uri="{0D108BD9-81ED-4DB2-BD59-A6C34878D82A}">
                    <a16:rowId xmlns:a16="http://schemas.microsoft.com/office/drawing/2014/main" val="815625275"/>
                  </a:ext>
                </a:extLst>
              </a:tr>
            </a:tbl>
          </a:graphicData>
        </a:graphic>
      </p:graphicFrame>
    </p:spTree>
    <p:extLst>
      <p:ext uri="{BB962C8B-B14F-4D97-AF65-F5344CB8AC3E}">
        <p14:creationId xmlns:p14="http://schemas.microsoft.com/office/powerpoint/2010/main" val="120678199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9428D-63B5-433E-84B6-E52A8BF8A798}"/>
              </a:ext>
            </a:extLst>
          </p:cNvPr>
          <p:cNvSpPr>
            <a:spLocks noGrp="1"/>
          </p:cNvSpPr>
          <p:nvPr>
            <p:ph type="title"/>
          </p:nvPr>
        </p:nvSpPr>
        <p:spPr>
          <a:xfrm>
            <a:off x="0" y="1"/>
            <a:ext cx="12192000" cy="380144"/>
          </a:xfr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a:noAutofit/>
          </a:bodyPr>
          <a:lstStyle/>
          <a:p>
            <a:pPr algn="ctr"/>
            <a:r>
              <a:rPr lang="en-GB" sz="2800"/>
              <a:t>Greek and Roman Funerals</a:t>
            </a:r>
          </a:p>
        </p:txBody>
      </p:sp>
      <p:graphicFrame>
        <p:nvGraphicFramePr>
          <p:cNvPr id="3" name="Table 3">
            <a:extLst>
              <a:ext uri="{FF2B5EF4-FFF2-40B4-BE49-F238E27FC236}">
                <a16:creationId xmlns:a16="http://schemas.microsoft.com/office/drawing/2014/main" id="{0F7A812E-9FE7-4A46-B76E-66DAD73D9B5D}"/>
              </a:ext>
            </a:extLst>
          </p:cNvPr>
          <p:cNvGraphicFramePr>
            <a:graphicFrameLocks noGrp="1"/>
          </p:cNvGraphicFramePr>
          <p:nvPr>
            <p:extLst>
              <p:ext uri="{D42A27DB-BD31-4B8C-83A1-F6EECF244321}">
                <p14:modId xmlns:p14="http://schemas.microsoft.com/office/powerpoint/2010/main" val="1421198601"/>
              </p:ext>
            </p:extLst>
          </p:nvPr>
        </p:nvGraphicFramePr>
        <p:xfrm>
          <a:off x="0" y="426719"/>
          <a:ext cx="12192000" cy="6431280"/>
        </p:xfrm>
        <a:graphic>
          <a:graphicData uri="http://schemas.openxmlformats.org/drawingml/2006/table">
            <a:tbl>
              <a:tblPr firstRow="1" bandRow="1">
                <a:tableStyleId>{5C22544A-7EE6-4342-B048-85BDC9FD1C3A}</a:tableStyleId>
              </a:tblPr>
              <a:tblGrid>
                <a:gridCol w="1129014">
                  <a:extLst>
                    <a:ext uri="{9D8B030D-6E8A-4147-A177-3AD203B41FA5}">
                      <a16:colId xmlns:a16="http://schemas.microsoft.com/office/drawing/2014/main" val="3010662649"/>
                    </a:ext>
                  </a:extLst>
                </a:gridCol>
                <a:gridCol w="6021799">
                  <a:extLst>
                    <a:ext uri="{9D8B030D-6E8A-4147-A177-3AD203B41FA5}">
                      <a16:colId xmlns:a16="http://schemas.microsoft.com/office/drawing/2014/main" val="3521478839"/>
                    </a:ext>
                  </a:extLst>
                </a:gridCol>
                <a:gridCol w="5041187">
                  <a:extLst>
                    <a:ext uri="{9D8B030D-6E8A-4147-A177-3AD203B41FA5}">
                      <a16:colId xmlns:a16="http://schemas.microsoft.com/office/drawing/2014/main" val="41651336"/>
                    </a:ext>
                  </a:extLst>
                </a:gridCol>
              </a:tblGrid>
              <a:tr h="221953">
                <a:tc>
                  <a:txBody>
                    <a:bodyPr/>
                    <a:lstStyle/>
                    <a:p>
                      <a:pPr algn="ctr"/>
                      <a:endParaRPr lang="en-GB" sz="1200"/>
                    </a:p>
                  </a:txBody>
                  <a:tcPr>
                    <a:solidFill>
                      <a:schemeClr val="accent6">
                        <a:lumMod val="40000"/>
                        <a:lumOff val="60000"/>
                      </a:schemeClr>
                    </a:solidFill>
                  </a:tcPr>
                </a:tc>
                <a:tc>
                  <a:txBody>
                    <a:bodyPr/>
                    <a:lstStyle/>
                    <a:p>
                      <a:pPr algn="ctr"/>
                      <a:r>
                        <a:rPr lang="en-GB" sz="1100">
                          <a:solidFill>
                            <a:schemeClr val="bg1"/>
                          </a:solidFill>
                        </a:rPr>
                        <a:t>Greek</a:t>
                      </a:r>
                    </a:p>
                  </a:txBody>
                  <a:tcPr/>
                </a:tc>
                <a:tc>
                  <a:txBody>
                    <a:bodyPr/>
                    <a:lstStyle/>
                    <a:p>
                      <a:pPr algn="ctr"/>
                      <a:r>
                        <a:rPr lang="en-GB" sz="1100"/>
                        <a:t>Roman</a:t>
                      </a:r>
                    </a:p>
                  </a:txBody>
                  <a:tcPr/>
                </a:tc>
                <a:extLst>
                  <a:ext uri="{0D108BD9-81ED-4DB2-BD59-A6C34878D82A}">
                    <a16:rowId xmlns:a16="http://schemas.microsoft.com/office/drawing/2014/main" val="1033970005"/>
                  </a:ext>
                </a:extLst>
              </a:tr>
              <a:tr h="799949">
                <a:tc>
                  <a:txBody>
                    <a:bodyPr/>
                    <a:lstStyle/>
                    <a:p>
                      <a:pPr algn="ctr"/>
                      <a:r>
                        <a:rPr lang="en-GB" sz="1200" b="1"/>
                        <a:t>Immediately after death</a:t>
                      </a:r>
                    </a:p>
                  </a:txBody>
                  <a:tcPr>
                    <a:solidFill>
                      <a:schemeClr val="accent6">
                        <a:lumMod val="20000"/>
                        <a:lumOff val="80000"/>
                      </a:schemeClr>
                    </a:solidFill>
                  </a:tcPr>
                </a:tc>
                <a:tc>
                  <a:txBody>
                    <a:bodyPr/>
                    <a:lstStyle/>
                    <a:p>
                      <a:pPr marL="342900" indent="-342900" algn="ctr">
                        <a:buFontTx/>
                        <a:buChar char="-"/>
                      </a:pPr>
                      <a:r>
                        <a:rPr lang="en-GB" sz="1100"/>
                        <a:t>Deceased’s eyes and mouth closed</a:t>
                      </a:r>
                    </a:p>
                    <a:p>
                      <a:pPr marL="342900" indent="-342900" algn="ctr">
                        <a:buFontTx/>
                        <a:buChar char="-"/>
                      </a:pPr>
                      <a:r>
                        <a:rPr lang="en-GB" sz="1100"/>
                        <a:t>Body washed, perfumed and wrapped in long white shroud</a:t>
                      </a:r>
                    </a:p>
                    <a:p>
                      <a:pPr marL="342900" indent="-342900" algn="ctr">
                        <a:buFontTx/>
                        <a:buChar char="-"/>
                      </a:pPr>
                      <a:r>
                        <a:rPr lang="en-GB" sz="1100"/>
                        <a:t>Coin placed on deceased’s mouth to pay Charon (ferryman who took spirits into the Underworld)</a:t>
                      </a:r>
                    </a:p>
                  </a:txBody>
                  <a:tcPr/>
                </a:tc>
                <a:tc>
                  <a:txBody>
                    <a:bodyPr/>
                    <a:lstStyle/>
                    <a:p>
                      <a:pPr algn="ctr"/>
                      <a:r>
                        <a:rPr lang="en-GB" sz="1100"/>
                        <a:t>-Deceased kissed after death to ‘catch’ last breath.</a:t>
                      </a:r>
                    </a:p>
                    <a:p>
                      <a:pPr marL="171450" indent="-171450" algn="ctr">
                        <a:buFontTx/>
                        <a:buChar char="-"/>
                      </a:pPr>
                      <a:r>
                        <a:rPr lang="en-GB" sz="1100"/>
                        <a:t>Deceased’s name called out (could be done later if the person died alone).</a:t>
                      </a:r>
                    </a:p>
                    <a:p>
                      <a:pPr marL="171450" indent="-171450" algn="ctr">
                        <a:buFontTx/>
                        <a:buChar char="-"/>
                      </a:pPr>
                      <a:r>
                        <a:rPr lang="en-GB" sz="1100"/>
                        <a:t>Body washed and dressed in the deceased’s finest clothes. </a:t>
                      </a:r>
                    </a:p>
                    <a:p>
                      <a:pPr marL="171450" marR="0" lvl="0" indent="-171450" algn="ctr" defTabSz="914400" rtl="0" eaLnBrk="1" fontAlgn="auto" latinLnBrk="0" hangingPunct="1">
                        <a:lnSpc>
                          <a:spcPct val="100000"/>
                        </a:lnSpc>
                        <a:spcBef>
                          <a:spcPts val="0"/>
                        </a:spcBef>
                        <a:spcAft>
                          <a:spcPts val="0"/>
                        </a:spcAft>
                        <a:buClrTx/>
                        <a:buSzTx/>
                        <a:buFontTx/>
                        <a:buChar char="-"/>
                        <a:tabLst/>
                        <a:defRPr/>
                      </a:pPr>
                      <a:r>
                        <a:rPr lang="en-GB" sz="1100"/>
                        <a:t>Coin placed on deceased’s mouth to pay Charon (ferryman who took spirits into the Underworld)</a:t>
                      </a:r>
                    </a:p>
                  </a:txBody>
                  <a:tcPr/>
                </a:tc>
                <a:extLst>
                  <a:ext uri="{0D108BD9-81ED-4DB2-BD59-A6C34878D82A}">
                    <a16:rowId xmlns:a16="http://schemas.microsoft.com/office/drawing/2014/main" val="2311047502"/>
                  </a:ext>
                </a:extLst>
              </a:tr>
              <a:tr h="979796">
                <a:tc>
                  <a:txBody>
                    <a:bodyPr/>
                    <a:lstStyle/>
                    <a:p>
                      <a:pPr algn="ctr"/>
                      <a:r>
                        <a:rPr lang="en-GB" sz="1200" b="1"/>
                        <a:t>Prosthesis</a:t>
                      </a:r>
                    </a:p>
                  </a:txBody>
                  <a:tcPr>
                    <a:solidFill>
                      <a:schemeClr val="accent6">
                        <a:lumMod val="40000"/>
                        <a:lumOff val="60000"/>
                      </a:schemeClr>
                    </a:solidFill>
                  </a:tcPr>
                </a:tc>
                <a:tc>
                  <a:txBody>
                    <a:bodyPr/>
                    <a:lstStyle/>
                    <a:p>
                      <a:pPr marL="342900" indent="-342900" algn="ctr">
                        <a:buFontTx/>
                        <a:buChar char="-"/>
                      </a:pPr>
                      <a:r>
                        <a:rPr lang="en-GB" sz="1100"/>
                        <a:t>Lasts 2 days</a:t>
                      </a:r>
                    </a:p>
                    <a:p>
                      <a:pPr marL="342900" indent="-342900" algn="ctr">
                        <a:buFontTx/>
                        <a:buChar char="-"/>
                      </a:pPr>
                      <a:r>
                        <a:rPr lang="en-GB" sz="1100"/>
                        <a:t>Body placed on display in home</a:t>
                      </a:r>
                    </a:p>
                    <a:p>
                      <a:pPr marL="342900" indent="-342900" algn="ctr">
                        <a:buFontTx/>
                        <a:buChar char="-"/>
                      </a:pPr>
                      <a:r>
                        <a:rPr lang="en-GB" sz="1100"/>
                        <a:t>Friends and family come to pay final respects</a:t>
                      </a:r>
                    </a:p>
                    <a:p>
                      <a:pPr marL="342900" indent="-342900" algn="ctr">
                        <a:buFontTx/>
                        <a:buChar char="-"/>
                      </a:pPr>
                      <a:r>
                        <a:rPr lang="en-GB" sz="1100"/>
                        <a:t>Bowl of water placed outside to allow visitors to wash off pollution</a:t>
                      </a:r>
                    </a:p>
                    <a:p>
                      <a:pPr marL="342900" indent="-342900" algn="ctr">
                        <a:buFontTx/>
                        <a:buChar char="-"/>
                      </a:pPr>
                      <a:r>
                        <a:rPr lang="en-GB" sz="1100"/>
                        <a:t>Women lament after respects are paid (cut hair, dress in shabby black clothes, wail beside the deceased, beat chests, flail arms). </a:t>
                      </a:r>
                    </a:p>
                  </a:txBody>
                  <a:tcPr/>
                </a:tc>
                <a:tc>
                  <a:txBody>
                    <a:bodyPr/>
                    <a:lstStyle/>
                    <a:p>
                      <a:pPr marL="171450" indent="-171450" algn="ctr">
                        <a:buFontTx/>
                        <a:buChar char="-"/>
                      </a:pPr>
                      <a:r>
                        <a:rPr lang="en-GB" sz="1100"/>
                        <a:t>If the family lived in a </a:t>
                      </a:r>
                      <a:r>
                        <a:rPr lang="en-GB" sz="1100" i="1"/>
                        <a:t>domus</a:t>
                      </a:r>
                      <a:r>
                        <a:rPr lang="en-GB" sz="1100" i="0"/>
                        <a:t>, the body was placed in the atrium for 8 days. </a:t>
                      </a:r>
                    </a:p>
                    <a:p>
                      <a:pPr marL="171450" indent="-171450" algn="ctr">
                        <a:buFontTx/>
                        <a:buChar char="-"/>
                      </a:pPr>
                      <a:r>
                        <a:rPr lang="en-GB" sz="1100" i="0"/>
                        <a:t>Friends and family would be able to come and pay their respects.</a:t>
                      </a:r>
                    </a:p>
                    <a:p>
                      <a:pPr marL="171450" indent="-171450" algn="ctr">
                        <a:buFontTx/>
                        <a:buChar char="-"/>
                      </a:pPr>
                      <a:r>
                        <a:rPr lang="en-GB" sz="1100" i="0"/>
                        <a:t>The women of the house lament and beat their chests. </a:t>
                      </a:r>
                    </a:p>
                  </a:txBody>
                  <a:tcPr/>
                </a:tc>
                <a:extLst>
                  <a:ext uri="{0D108BD9-81ED-4DB2-BD59-A6C34878D82A}">
                    <a16:rowId xmlns:a16="http://schemas.microsoft.com/office/drawing/2014/main" val="1470341834"/>
                  </a:ext>
                </a:extLst>
              </a:tr>
              <a:tr h="1236284">
                <a:tc>
                  <a:txBody>
                    <a:bodyPr/>
                    <a:lstStyle/>
                    <a:p>
                      <a:pPr algn="ctr"/>
                      <a:r>
                        <a:rPr lang="en-GB" sz="1200" b="1" err="1"/>
                        <a:t>Ekphora</a:t>
                      </a:r>
                      <a:r>
                        <a:rPr lang="en-GB" sz="1200" b="1"/>
                        <a:t> (‘the procession’)</a:t>
                      </a:r>
                    </a:p>
                  </a:txBody>
                  <a:tcPr>
                    <a:solidFill>
                      <a:schemeClr val="accent6">
                        <a:lumMod val="20000"/>
                        <a:lumOff val="80000"/>
                      </a:schemeClr>
                    </a:solidFill>
                  </a:tcPr>
                </a:tc>
                <a:tc>
                  <a:txBody>
                    <a:bodyPr/>
                    <a:lstStyle/>
                    <a:p>
                      <a:pPr marL="342900" indent="-342900" algn="ctr">
                        <a:buFontTx/>
                        <a:buChar char="-"/>
                      </a:pPr>
                      <a:r>
                        <a:rPr lang="en-GB" sz="1100"/>
                        <a:t>Depending on family’s wealth (and how far away the burial place is), the deceased might be carried on a wagon or carried by pallbearers.</a:t>
                      </a:r>
                    </a:p>
                    <a:p>
                      <a:pPr marL="342900" indent="-342900" algn="ctr">
                        <a:buFontTx/>
                        <a:buChar char="-"/>
                      </a:pPr>
                      <a:r>
                        <a:rPr lang="en-GB" sz="1100"/>
                        <a:t>Included women, children and men from the family</a:t>
                      </a:r>
                    </a:p>
                    <a:p>
                      <a:pPr marL="342900" indent="-342900" algn="ctr">
                        <a:buFontTx/>
                        <a:buChar char="-"/>
                      </a:pPr>
                      <a:r>
                        <a:rPr lang="en-GB" sz="1100"/>
                        <a:t>Aulos (a sort of double-headed flute) might be played</a:t>
                      </a:r>
                    </a:p>
                  </a:txBody>
                  <a:tcPr/>
                </a:tc>
                <a:tc>
                  <a:txBody>
                    <a:bodyPr/>
                    <a:lstStyle/>
                    <a:p>
                      <a:pPr marL="171450" indent="-171450" algn="ctr">
                        <a:buFontTx/>
                        <a:buChar char="-"/>
                      </a:pPr>
                      <a:r>
                        <a:rPr lang="en-GB" sz="1100"/>
                        <a:t>Involved a variety of people, including flute and horn players. </a:t>
                      </a:r>
                    </a:p>
                    <a:p>
                      <a:pPr marL="171450" indent="-171450" algn="ctr">
                        <a:buFontTx/>
                        <a:buChar char="-"/>
                      </a:pPr>
                      <a:r>
                        <a:rPr lang="en-GB" sz="1100"/>
                        <a:t>Deceased’s family, slaves and freedmen attended. </a:t>
                      </a:r>
                    </a:p>
                    <a:p>
                      <a:pPr marL="171450" indent="-171450" algn="ctr">
                        <a:buFontTx/>
                        <a:buChar char="-"/>
                      </a:pPr>
                      <a:r>
                        <a:rPr lang="en-GB" sz="1100"/>
                        <a:t>Members of the family wore wax funerary masks, symbolising acceptance of the deceased into the afterlife by their ancestors.</a:t>
                      </a:r>
                    </a:p>
                    <a:p>
                      <a:pPr marL="171450" indent="-171450" algn="ctr">
                        <a:buFontTx/>
                        <a:buChar char="-"/>
                      </a:pPr>
                      <a:r>
                        <a:rPr lang="en-GB" sz="1100"/>
                        <a:t>Wealthy but small families would pay professional mourners to join.</a:t>
                      </a:r>
                    </a:p>
                    <a:p>
                      <a:pPr marL="171450" indent="-171450" algn="ctr">
                        <a:buFontTx/>
                        <a:buChar char="-"/>
                      </a:pPr>
                      <a:r>
                        <a:rPr lang="en-GB" sz="1100"/>
                        <a:t>Wealthy families would pay for actors to mimic the dead. </a:t>
                      </a:r>
                    </a:p>
                    <a:p>
                      <a:pPr marL="171450" indent="-171450" algn="ctr">
                        <a:buFontTx/>
                        <a:buChar char="-"/>
                      </a:pPr>
                      <a:r>
                        <a:rPr lang="en-GB" sz="1100"/>
                        <a:t>Funerary club might pay for mourners if the deceased was a member of one. </a:t>
                      </a:r>
                    </a:p>
                  </a:txBody>
                  <a:tcPr/>
                </a:tc>
                <a:extLst>
                  <a:ext uri="{0D108BD9-81ED-4DB2-BD59-A6C34878D82A}">
                    <a16:rowId xmlns:a16="http://schemas.microsoft.com/office/drawing/2014/main" val="1369342608"/>
                  </a:ext>
                </a:extLst>
              </a:tr>
              <a:tr h="1527174">
                <a:tc>
                  <a:txBody>
                    <a:bodyPr/>
                    <a:lstStyle/>
                    <a:p>
                      <a:pPr algn="ctr"/>
                      <a:r>
                        <a:rPr lang="en-GB" sz="1200" b="1"/>
                        <a:t>The burial</a:t>
                      </a:r>
                    </a:p>
                  </a:txBody>
                  <a:tcPr>
                    <a:solidFill>
                      <a:schemeClr val="accent6">
                        <a:lumMod val="40000"/>
                        <a:lumOff val="60000"/>
                      </a:schemeClr>
                    </a:solidFill>
                  </a:tcPr>
                </a:tc>
                <a:tc>
                  <a:txBody>
                    <a:bodyPr/>
                    <a:lstStyle/>
                    <a:p>
                      <a:pPr marL="342900" indent="-342900" algn="ctr">
                        <a:buFontTx/>
                        <a:buChar char="-"/>
                      </a:pPr>
                      <a:r>
                        <a:rPr lang="en-GB" sz="1100"/>
                        <a:t>Took place outside the city to avoid pollution (and disease)</a:t>
                      </a:r>
                    </a:p>
                    <a:p>
                      <a:pPr marL="342900" indent="-342900" algn="ctr">
                        <a:buFontTx/>
                        <a:buChar char="-"/>
                      </a:pPr>
                      <a:r>
                        <a:rPr lang="en-GB" sz="1100"/>
                        <a:t>Athens’ main burial ground is now known as the </a:t>
                      </a:r>
                      <a:r>
                        <a:rPr lang="en-GB" sz="1100" err="1"/>
                        <a:t>Kerameikos</a:t>
                      </a:r>
                      <a:r>
                        <a:rPr lang="en-GB" sz="1100"/>
                        <a:t>. </a:t>
                      </a:r>
                    </a:p>
                    <a:p>
                      <a:pPr marL="342900" indent="-342900" algn="ctr">
                        <a:buFontTx/>
                        <a:buChar char="-"/>
                      </a:pPr>
                      <a:r>
                        <a:rPr lang="en-GB" sz="1100"/>
                        <a:t>Body could be buried or cremated. If cremated, the body was burned on a pyre. The ashes were then collected and put into an urn and given to the family. This would then be placed in a shrine or grave.</a:t>
                      </a:r>
                    </a:p>
                    <a:p>
                      <a:pPr marL="342900" indent="-342900" algn="ctr">
                        <a:buFontTx/>
                        <a:buChar char="-"/>
                      </a:pPr>
                      <a:r>
                        <a:rPr lang="en-GB" sz="1100"/>
                        <a:t>Family brought gifts to grave to help the deceased in the Underworld (normally an item which was important to them or food for the journey).</a:t>
                      </a:r>
                    </a:p>
                  </a:txBody>
                  <a:tcPr/>
                </a:tc>
                <a:tc>
                  <a:txBody>
                    <a:bodyPr/>
                    <a:lstStyle/>
                    <a:p>
                      <a:pPr algn="ctr"/>
                      <a:r>
                        <a:rPr lang="en-GB" sz="1100"/>
                        <a:t>-Body either buried or cremated outside the city. </a:t>
                      </a:r>
                    </a:p>
                    <a:p>
                      <a:pPr marL="171450" indent="-171450" algn="ctr">
                        <a:buFontTx/>
                        <a:buChar char="-"/>
                      </a:pPr>
                      <a:r>
                        <a:rPr lang="en-GB" sz="1100"/>
                        <a:t>Wealthy people buried in a family tomb or individual monument. Very wealthy people might have their bodies placed in a sarcophagus in their tomb. </a:t>
                      </a:r>
                    </a:p>
                    <a:p>
                      <a:pPr marL="171450" indent="-171450" algn="ctr">
                        <a:buFontTx/>
                        <a:buChar char="-"/>
                      </a:pPr>
                      <a:r>
                        <a:rPr lang="en-GB" sz="1100"/>
                        <a:t>Tombs located on roads into the city so that the dead could be remembered by all, including non-family members. </a:t>
                      </a:r>
                    </a:p>
                    <a:p>
                      <a:pPr marL="171450" indent="-171450" algn="ctr">
                        <a:buFontTx/>
                        <a:buChar char="-"/>
                      </a:pPr>
                      <a:r>
                        <a:rPr lang="en-GB" sz="1100"/>
                        <a:t>If the deceased was a member of a funeral club, they might be buried in a club tomb or burial site. </a:t>
                      </a:r>
                    </a:p>
                    <a:p>
                      <a:pPr marL="171450" indent="-171450" algn="ctr">
                        <a:buFontTx/>
                        <a:buChar char="-"/>
                      </a:pPr>
                      <a:r>
                        <a:rPr lang="en-GB" sz="1100"/>
                        <a:t>Less wealthy people might have a simple grave stone. If their family could afford it, they might have some information about their life written on it. </a:t>
                      </a:r>
                    </a:p>
                  </a:txBody>
                  <a:tcPr/>
                </a:tc>
                <a:extLst>
                  <a:ext uri="{0D108BD9-81ED-4DB2-BD59-A6C34878D82A}">
                    <a16:rowId xmlns:a16="http://schemas.microsoft.com/office/drawing/2014/main" val="45844747"/>
                  </a:ext>
                </a:extLst>
              </a:tr>
              <a:tr h="1132209">
                <a:tc>
                  <a:txBody>
                    <a:bodyPr/>
                    <a:lstStyle/>
                    <a:p>
                      <a:pPr algn="ctr"/>
                      <a:r>
                        <a:rPr lang="en-GB" sz="1200" b="1"/>
                        <a:t>After the burial</a:t>
                      </a:r>
                    </a:p>
                  </a:txBody>
                  <a:tcPr>
                    <a:solidFill>
                      <a:schemeClr val="accent6">
                        <a:lumMod val="20000"/>
                        <a:lumOff val="80000"/>
                      </a:schemeClr>
                    </a:solidFill>
                  </a:tcPr>
                </a:tc>
                <a:tc>
                  <a:txBody>
                    <a:bodyPr/>
                    <a:lstStyle/>
                    <a:p>
                      <a:pPr marL="342900" indent="-342900" algn="ctr">
                        <a:buFontTx/>
                        <a:buChar char="-"/>
                      </a:pPr>
                      <a:r>
                        <a:rPr lang="en-GB" sz="1100"/>
                        <a:t>Very important that the deceased be remembered.</a:t>
                      </a:r>
                    </a:p>
                    <a:p>
                      <a:pPr marL="342900" indent="-342900" algn="ctr">
                        <a:buFontTx/>
                        <a:buChar char="-"/>
                      </a:pPr>
                      <a:r>
                        <a:rPr lang="en-GB" sz="1100"/>
                        <a:t>If the family could afford it, a stele might be set up. </a:t>
                      </a:r>
                    </a:p>
                    <a:p>
                      <a:pPr marL="342900" indent="-342900" algn="ctr">
                        <a:buFontTx/>
                        <a:buChar char="-"/>
                      </a:pPr>
                      <a:r>
                        <a:rPr lang="en-GB" sz="1100"/>
                        <a:t>Sacrifice took place. Blood wasn’t poured over an altar, but onto the ground for Hades and Persephone. </a:t>
                      </a:r>
                    </a:p>
                    <a:p>
                      <a:pPr marL="342900" indent="-342900" algn="ctr">
                        <a:buFontTx/>
                        <a:buChar char="-"/>
                      </a:pPr>
                      <a:r>
                        <a:rPr lang="en-GB" sz="1100"/>
                        <a:t>30 day mourning period.</a:t>
                      </a:r>
                    </a:p>
                    <a:p>
                      <a:pPr marL="342900" indent="-342900" algn="ctr">
                        <a:buFontTx/>
                        <a:buChar char="-"/>
                      </a:pPr>
                      <a:r>
                        <a:rPr lang="en-GB" sz="1100"/>
                        <a:t>Family visited grave 3, 9 and 13 days after burial. </a:t>
                      </a:r>
                    </a:p>
                    <a:p>
                      <a:pPr marL="342900" indent="-342900" algn="ctr">
                        <a:buFontTx/>
                        <a:buChar char="-"/>
                      </a:pPr>
                      <a:r>
                        <a:rPr lang="en-GB" sz="1100"/>
                        <a:t>Family expected to the grave at visit at least once a year afterwards. </a:t>
                      </a:r>
                    </a:p>
                  </a:txBody>
                  <a:tcPr/>
                </a:tc>
                <a:tc>
                  <a:txBody>
                    <a:bodyPr/>
                    <a:lstStyle/>
                    <a:p>
                      <a:pPr algn="ctr"/>
                      <a:r>
                        <a:rPr lang="en-GB" sz="1100"/>
                        <a:t>-Marble bust made of the deceased and placed in the house so that the dead were honoured correctly. </a:t>
                      </a:r>
                    </a:p>
                    <a:p>
                      <a:pPr marL="171450" indent="-171450" algn="ctr">
                        <a:buFontTx/>
                        <a:buChar char="-"/>
                      </a:pPr>
                      <a:r>
                        <a:rPr lang="en-GB" sz="1100"/>
                        <a:t>It was believed that the dead became Manes (ghosts) after they died. Manes needed to be fed. </a:t>
                      </a:r>
                    </a:p>
                    <a:p>
                      <a:pPr marL="171450" indent="-171450" algn="ctr">
                        <a:buFontTx/>
                        <a:buChar char="-"/>
                      </a:pPr>
                      <a:r>
                        <a:rPr lang="en-GB" sz="1100"/>
                        <a:t>Family expected to leave food and wine at the burial site for Manes. </a:t>
                      </a:r>
                    </a:p>
                  </a:txBody>
                  <a:tcPr/>
                </a:tc>
                <a:extLst>
                  <a:ext uri="{0D108BD9-81ED-4DB2-BD59-A6C34878D82A}">
                    <a16:rowId xmlns:a16="http://schemas.microsoft.com/office/drawing/2014/main" val="2138991560"/>
                  </a:ext>
                </a:extLst>
              </a:tr>
            </a:tbl>
          </a:graphicData>
        </a:graphic>
      </p:graphicFrame>
    </p:spTree>
    <p:extLst>
      <p:ext uri="{BB962C8B-B14F-4D97-AF65-F5344CB8AC3E}">
        <p14:creationId xmlns:p14="http://schemas.microsoft.com/office/powerpoint/2010/main" val="118592777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92884-C77C-4F1D-B11A-F23DCF0DE823}"/>
              </a:ext>
            </a:extLst>
          </p:cNvPr>
          <p:cNvSpPr>
            <a:spLocks noGrp="1"/>
          </p:cNvSpPr>
          <p:nvPr>
            <p:ph type="title"/>
          </p:nvPr>
        </p:nvSpPr>
        <p:spPr>
          <a:xfrm>
            <a:off x="838200" y="365125"/>
            <a:ext cx="5932470" cy="1325563"/>
          </a:xfrm>
        </p:spPr>
        <p:txBody>
          <a:bodyPr>
            <a:normAutofit/>
          </a:bodyPr>
          <a:lstStyle/>
          <a:p>
            <a:r>
              <a:rPr lang="en-GB"/>
              <a:t>Funeral stele example: Grave stele of </a:t>
            </a:r>
            <a:r>
              <a:rPr lang="en-GB" err="1"/>
              <a:t>Hegeso</a:t>
            </a:r>
            <a:endParaRPr lang="en-GB"/>
          </a:p>
        </p:txBody>
      </p:sp>
      <p:pic>
        <p:nvPicPr>
          <p:cNvPr id="4" name="Picture 3">
            <a:extLst>
              <a:ext uri="{FF2B5EF4-FFF2-40B4-BE49-F238E27FC236}">
                <a16:creationId xmlns:a16="http://schemas.microsoft.com/office/drawing/2014/main" id="{290370C0-3BD8-43F5-A63C-F7C15C70A496}"/>
              </a:ext>
            </a:extLst>
          </p:cNvPr>
          <p:cNvPicPr>
            <a:picLocks noChangeAspect="1"/>
          </p:cNvPicPr>
          <p:nvPr/>
        </p:nvPicPr>
        <p:blipFill>
          <a:blip r:embed="rId2"/>
          <a:stretch>
            <a:fillRect/>
          </a:stretch>
        </p:blipFill>
        <p:spPr>
          <a:xfrm>
            <a:off x="7589042" y="529119"/>
            <a:ext cx="3764758" cy="5799762"/>
          </a:xfrm>
          <a:prstGeom prst="rect">
            <a:avLst/>
          </a:prstGeom>
        </p:spPr>
      </p:pic>
      <p:sp>
        <p:nvSpPr>
          <p:cNvPr id="5" name="TextBox 4">
            <a:extLst>
              <a:ext uri="{FF2B5EF4-FFF2-40B4-BE49-F238E27FC236}">
                <a16:creationId xmlns:a16="http://schemas.microsoft.com/office/drawing/2014/main" id="{081850C4-7AE9-4030-B7BB-86BC720573F6}"/>
              </a:ext>
            </a:extLst>
          </p:cNvPr>
          <p:cNvSpPr txBox="1"/>
          <p:nvPr/>
        </p:nvSpPr>
        <p:spPr>
          <a:xfrm>
            <a:off x="439648" y="1896171"/>
            <a:ext cx="6729573" cy="4524315"/>
          </a:xfrm>
          <a:prstGeom prst="rect">
            <a:avLst/>
          </a:prstGeom>
          <a:noFill/>
        </p:spPr>
        <p:txBody>
          <a:bodyPr wrap="square" rtlCol="0">
            <a:spAutoFit/>
          </a:bodyPr>
          <a:lstStyle/>
          <a:p>
            <a:pPr marL="342900" indent="-342900">
              <a:buFont typeface="Arial" panose="020B0604020202020204" pitchFamily="34" charset="0"/>
              <a:buChar char="•"/>
            </a:pPr>
            <a:r>
              <a:rPr lang="en-GB" sz="2400" b="1"/>
              <a:t>Location: </a:t>
            </a:r>
            <a:r>
              <a:rPr lang="en-GB" sz="2400" err="1"/>
              <a:t>Kerameikos</a:t>
            </a:r>
            <a:r>
              <a:rPr lang="en-GB" sz="2400"/>
              <a:t>, Athens.</a:t>
            </a:r>
          </a:p>
          <a:p>
            <a:pPr marL="342900" indent="-342900">
              <a:buFont typeface="Arial" panose="020B0604020202020204" pitchFamily="34" charset="0"/>
              <a:buChar char="•"/>
            </a:pPr>
            <a:r>
              <a:rPr lang="en-GB" sz="2400" b="1"/>
              <a:t>Date: </a:t>
            </a:r>
            <a:r>
              <a:rPr lang="en-GB" sz="2400"/>
              <a:t>Set up around 400 BC. </a:t>
            </a:r>
            <a:endParaRPr lang="en-GB" sz="2400" b="1"/>
          </a:p>
          <a:p>
            <a:pPr marL="342900" indent="-342900">
              <a:buFont typeface="Arial" panose="020B0604020202020204" pitchFamily="34" charset="0"/>
              <a:buChar char="•"/>
            </a:pPr>
            <a:r>
              <a:rPr lang="en-GB" sz="2400" err="1"/>
              <a:t>Hegeso</a:t>
            </a:r>
            <a:r>
              <a:rPr lang="en-GB" sz="2400"/>
              <a:t> sits down, looking through a jewellery box, probably for a favourite item to take with her to the underworld. </a:t>
            </a:r>
          </a:p>
          <a:p>
            <a:pPr marL="342900" indent="-342900">
              <a:buFont typeface="Arial" panose="020B0604020202020204" pitchFamily="34" charset="0"/>
              <a:buChar char="•"/>
            </a:pPr>
            <a:r>
              <a:rPr lang="en-GB" sz="2400"/>
              <a:t>The woman standing is likely a domestic slave who helped </a:t>
            </a:r>
            <a:r>
              <a:rPr lang="en-GB" sz="2400" err="1"/>
              <a:t>Hegeso</a:t>
            </a:r>
            <a:r>
              <a:rPr lang="en-GB" sz="2400"/>
              <a:t> get ready when she was alive. </a:t>
            </a:r>
          </a:p>
          <a:p>
            <a:pPr marL="342900" indent="-342900">
              <a:buFont typeface="Arial" panose="020B0604020202020204" pitchFamily="34" charset="0"/>
              <a:buChar char="•"/>
            </a:pPr>
            <a:r>
              <a:rPr lang="en-GB" sz="2400"/>
              <a:t>Note the size of </a:t>
            </a:r>
            <a:r>
              <a:rPr lang="en-GB" sz="2400" err="1"/>
              <a:t>Hegeso</a:t>
            </a:r>
            <a:r>
              <a:rPr lang="en-GB" sz="2400"/>
              <a:t>- sitting down she is the same height as the slave. This draws attention to her importance in the scene. </a:t>
            </a:r>
          </a:p>
          <a:p>
            <a:pPr marL="342900" indent="-342900">
              <a:buFont typeface="Arial" panose="020B0604020202020204" pitchFamily="34" charset="0"/>
              <a:buChar char="•"/>
            </a:pPr>
            <a:r>
              <a:rPr lang="en-GB" sz="2400"/>
              <a:t>Whilst this isn’t a happy-looking scene, it is certainly not sad. It is a scene of everyday life. </a:t>
            </a:r>
          </a:p>
        </p:txBody>
      </p:sp>
    </p:spTree>
    <p:extLst>
      <p:ext uri="{BB962C8B-B14F-4D97-AF65-F5344CB8AC3E}">
        <p14:creationId xmlns:p14="http://schemas.microsoft.com/office/powerpoint/2010/main" val="349568556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92884-C77C-4F1D-B11A-F23DCF0DE823}"/>
              </a:ext>
            </a:extLst>
          </p:cNvPr>
          <p:cNvSpPr>
            <a:spLocks noGrp="1"/>
          </p:cNvSpPr>
          <p:nvPr>
            <p:ph type="title"/>
          </p:nvPr>
        </p:nvSpPr>
        <p:spPr>
          <a:xfrm>
            <a:off x="838200" y="365125"/>
            <a:ext cx="5932470" cy="1325563"/>
          </a:xfrm>
        </p:spPr>
        <p:txBody>
          <a:bodyPr>
            <a:noAutofit/>
          </a:bodyPr>
          <a:lstStyle/>
          <a:p>
            <a:r>
              <a:rPr lang="en-GB" sz="3200"/>
              <a:t>Funeral stele example: Grave stele of an unnamed hoplite (from the </a:t>
            </a:r>
            <a:r>
              <a:rPr lang="en-GB" sz="3200" err="1"/>
              <a:t>Kerameikos</a:t>
            </a:r>
            <a:r>
              <a:rPr lang="en-GB" sz="3200"/>
              <a:t> in Athens).</a:t>
            </a:r>
          </a:p>
        </p:txBody>
      </p:sp>
      <p:sp>
        <p:nvSpPr>
          <p:cNvPr id="5" name="TextBox 4">
            <a:extLst>
              <a:ext uri="{FF2B5EF4-FFF2-40B4-BE49-F238E27FC236}">
                <a16:creationId xmlns:a16="http://schemas.microsoft.com/office/drawing/2014/main" id="{081850C4-7AE9-4030-B7BB-86BC720573F6}"/>
              </a:ext>
            </a:extLst>
          </p:cNvPr>
          <p:cNvSpPr txBox="1"/>
          <p:nvPr/>
        </p:nvSpPr>
        <p:spPr>
          <a:xfrm>
            <a:off x="132576" y="1896171"/>
            <a:ext cx="7036646" cy="4401205"/>
          </a:xfrm>
          <a:prstGeom prst="rect">
            <a:avLst/>
          </a:prstGeom>
          <a:noFill/>
        </p:spPr>
        <p:txBody>
          <a:bodyPr wrap="square" rtlCol="0">
            <a:spAutoFit/>
          </a:bodyPr>
          <a:lstStyle/>
          <a:p>
            <a:pPr marL="342900" indent="-342900">
              <a:buFont typeface="Arial" panose="020B0604020202020204" pitchFamily="34" charset="0"/>
              <a:buChar char="•"/>
            </a:pPr>
            <a:r>
              <a:rPr lang="en-GB" sz="2000" b="1"/>
              <a:t>Location: </a:t>
            </a:r>
            <a:r>
              <a:rPr lang="en-GB" sz="2000" err="1"/>
              <a:t>Kerameikos</a:t>
            </a:r>
            <a:r>
              <a:rPr lang="en-GB" sz="2000"/>
              <a:t>, Athens</a:t>
            </a:r>
          </a:p>
          <a:p>
            <a:pPr marL="342900" indent="-342900">
              <a:buFont typeface="Arial" panose="020B0604020202020204" pitchFamily="34" charset="0"/>
              <a:buChar char="•"/>
            </a:pPr>
            <a:r>
              <a:rPr lang="en-GB" sz="2000" b="1"/>
              <a:t>Date: </a:t>
            </a:r>
            <a:r>
              <a:rPr lang="en-GB" sz="2000"/>
              <a:t>Around 390 BC.</a:t>
            </a:r>
          </a:p>
          <a:p>
            <a:pPr marL="342900" indent="-342900">
              <a:buFont typeface="Arial" panose="020B0604020202020204" pitchFamily="34" charset="0"/>
              <a:buChar char="•"/>
            </a:pPr>
            <a:r>
              <a:rPr lang="en-GB" sz="2000"/>
              <a:t>Shows the deceased as a hoplite (heavy infantryman) in his final moments of glory, about to strike down a fallen enemy. However, the enemy is about to use this as an opportunity to stab the hoplite. The dagger is aimed at the hoplite’s femoral artery: once cut, the hoplite will bleed to death. </a:t>
            </a:r>
          </a:p>
          <a:p>
            <a:pPr marL="342900" indent="-342900">
              <a:buFont typeface="Arial" panose="020B0604020202020204" pitchFamily="34" charset="0"/>
              <a:buChar char="•"/>
            </a:pPr>
            <a:r>
              <a:rPr lang="en-GB" sz="2000"/>
              <a:t>The hoplite is armoured for the purposes of presenting a more realistic scene. His enemy is naked in a more typical representation of a warrior. This draws our attention to the deceased and also make his opponent seem helpless against his attack. This is possibly meant to make us think that the deceased as such a fine warrior that he could only be defeated through the cunning of the fallen enemy. </a:t>
            </a:r>
          </a:p>
        </p:txBody>
      </p:sp>
      <p:pic>
        <p:nvPicPr>
          <p:cNvPr id="1026" name="Picture 2" descr="Grave stele with Hoplite Battle Scene, Marble, Pentelic, Greek, Attic ">
            <a:extLst>
              <a:ext uri="{FF2B5EF4-FFF2-40B4-BE49-F238E27FC236}">
                <a16:creationId xmlns:a16="http://schemas.microsoft.com/office/drawing/2014/main" id="{4054160C-C5BC-4DD7-B854-372BB0A94C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3881" y="285304"/>
            <a:ext cx="4715544" cy="6287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52635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A641D98B-912E-4822-AC4C-F74663646893}"/>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2289" name="Picture 11">
            <a:extLst>
              <a:ext uri="{FF2B5EF4-FFF2-40B4-BE49-F238E27FC236}">
                <a16:creationId xmlns:a16="http://schemas.microsoft.com/office/drawing/2014/main" id="{776E8CD2-07BA-47B2-8055-1C148C9073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 y="1222375"/>
            <a:ext cx="3324225" cy="478259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02BA70C6-DE75-4482-BC24-738DA43907C7}"/>
              </a:ext>
            </a:extLst>
          </p:cNvPr>
          <p:cNvSpPr>
            <a:spLocks noChangeArrowheads="1"/>
          </p:cNvSpPr>
          <p:nvPr/>
        </p:nvSpPr>
        <p:spPr bwMode="auto">
          <a:xfrm>
            <a:off x="3924300" y="389712"/>
            <a:ext cx="8181975" cy="6447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000" b="1" i="0" u="none" strike="noStrike" cap="none" normalizeH="0" baseline="0">
                <a:ln>
                  <a:noFill/>
                </a:ln>
                <a:solidFill>
                  <a:schemeClr val="tx1"/>
                </a:solidFill>
                <a:effectLst/>
                <a:latin typeface="+mn-lt"/>
                <a:ea typeface="Calibri" panose="020F0502020204030204" pitchFamily="34" charset="0"/>
                <a:cs typeface="Times New Roman" panose="02020603050405020304" pitchFamily="18" charset="0"/>
              </a:rPr>
              <a:t>This god’s Greek name is Apollo.</a:t>
            </a:r>
            <a:endParaRPr kumimoji="0" lang="en-GB" altLang="en-US" sz="1050" b="1"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000" b="1" i="0" u="none" strike="noStrike" cap="none" normalizeH="0" baseline="0">
                <a:ln>
                  <a:noFill/>
                </a:ln>
                <a:solidFill>
                  <a:schemeClr val="tx1"/>
                </a:solidFill>
                <a:effectLst/>
                <a:latin typeface="+mn-lt"/>
                <a:ea typeface="Calibri" panose="020F0502020204030204" pitchFamily="34" charset="0"/>
                <a:cs typeface="Times New Roman" panose="02020603050405020304" pitchFamily="18" charset="0"/>
              </a:rPr>
              <a:t>This god’s Roman name is Apollo.</a:t>
            </a:r>
            <a:endParaRPr kumimoji="0" lang="en-GB" altLang="en-US" sz="1050" b="1"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000" b="1" i="0" u="none" strike="noStrike" cap="none" normalizeH="0" baseline="0">
                <a:ln>
                  <a:noFill/>
                </a:ln>
                <a:solidFill>
                  <a:schemeClr val="tx1"/>
                </a:solidFill>
                <a:effectLst/>
                <a:latin typeface="+mn-lt"/>
                <a:ea typeface="Calibri" panose="020F0502020204030204" pitchFamily="34" charset="0"/>
                <a:cs typeface="Times New Roman" panose="02020603050405020304" pitchFamily="18" charset="0"/>
              </a:rPr>
              <a:t>He is the god of music, the sun, poetry, medicine and archery.</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050" b="1"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000" b="1" i="0" u="none" strike="noStrike" cap="none" normalizeH="0" baseline="0">
                <a:ln>
                  <a:noFill/>
                </a:ln>
                <a:solidFill>
                  <a:schemeClr val="tx1"/>
                </a:solidFill>
                <a:effectLst/>
                <a:latin typeface="+mn-lt"/>
                <a:ea typeface="Calibri" panose="020F0502020204030204" pitchFamily="34" charset="0"/>
                <a:cs typeface="Times New Roman" panose="02020603050405020304" pitchFamily="18" charset="0"/>
              </a:rPr>
              <a:t>Iconography:</a:t>
            </a:r>
            <a:endParaRPr kumimoji="0" lang="en-GB" altLang="en-US" sz="1050" b="1"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altLang="en-US" sz="2000" b="0" i="0" u="none" strike="noStrike" cap="none" normalizeH="0" baseline="0">
                <a:ln>
                  <a:noFill/>
                </a:ln>
                <a:solidFill>
                  <a:schemeClr val="tx1"/>
                </a:solidFill>
                <a:effectLst/>
                <a:latin typeface="+mn-lt"/>
                <a:ea typeface="Calibri" panose="020F0502020204030204" pitchFamily="34" charset="0"/>
                <a:cs typeface="Times New Roman" panose="02020603050405020304" pitchFamily="18" charset="0"/>
              </a:rPr>
              <a:t>Lyre</a:t>
            </a:r>
            <a:endParaRPr kumimoji="0" lang="en-GB" altLang="en-US" sz="1050" b="0"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altLang="en-US" sz="2000" b="0" i="0" u="none" strike="noStrike" cap="none" normalizeH="0" baseline="0">
                <a:ln>
                  <a:noFill/>
                </a:ln>
                <a:solidFill>
                  <a:schemeClr val="tx1"/>
                </a:solidFill>
                <a:effectLst/>
                <a:latin typeface="+mn-lt"/>
                <a:ea typeface="Calibri" panose="020F0502020204030204" pitchFamily="34" charset="0"/>
                <a:cs typeface="Times New Roman" panose="02020603050405020304" pitchFamily="18" charset="0"/>
              </a:rPr>
              <a:t>Bow</a:t>
            </a:r>
            <a:endParaRPr kumimoji="0" lang="en-GB" altLang="en-US" sz="1050" b="0"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altLang="en-US" sz="2000" b="0" i="0" u="none" strike="noStrike" cap="none" normalizeH="0" baseline="0">
                <a:ln>
                  <a:noFill/>
                </a:ln>
                <a:solidFill>
                  <a:schemeClr val="tx1"/>
                </a:solidFill>
                <a:effectLst/>
                <a:latin typeface="+mn-lt"/>
                <a:ea typeface="Calibri" panose="020F0502020204030204" pitchFamily="34" charset="0"/>
                <a:cs typeface="Times New Roman" panose="02020603050405020304" pitchFamily="18" charset="0"/>
              </a:rPr>
              <a:t>Arrows</a:t>
            </a:r>
          </a:p>
          <a:p>
            <a:pPr marL="0" marR="0" lvl="0" indent="0" algn="l" defTabSz="914400" rtl="0" eaLnBrk="0" fontAlgn="base" latinLnBrk="0" hangingPunct="0">
              <a:lnSpc>
                <a:spcPct val="100000"/>
              </a:lnSpc>
              <a:spcBef>
                <a:spcPct val="0"/>
              </a:spcBef>
              <a:spcAft>
                <a:spcPct val="0"/>
              </a:spcAft>
              <a:buClrTx/>
              <a:buSzTx/>
              <a:tabLst/>
            </a:pPr>
            <a:endParaRPr kumimoji="0" lang="en-GB" altLang="en-US" sz="1050" b="0"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000" b="1" i="0" u="none" strike="noStrike" cap="none" normalizeH="0" baseline="0">
                <a:ln>
                  <a:noFill/>
                </a:ln>
                <a:solidFill>
                  <a:schemeClr val="tx1"/>
                </a:solidFill>
                <a:effectLst/>
                <a:latin typeface="+mn-lt"/>
                <a:ea typeface="Calibri" panose="020F0502020204030204" pitchFamily="34" charset="0"/>
                <a:cs typeface="Times New Roman" panose="02020603050405020304" pitchFamily="18" charset="0"/>
              </a:rPr>
              <a:t>Other information:</a:t>
            </a:r>
            <a:endParaRPr kumimoji="0" lang="en-GB" altLang="en-US" sz="1050" b="1"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altLang="en-US" sz="2000" b="0" i="0" u="none" strike="noStrike" cap="none" normalizeH="0" baseline="0">
                <a:ln>
                  <a:noFill/>
                </a:ln>
                <a:solidFill>
                  <a:schemeClr val="tx1"/>
                </a:solidFill>
                <a:effectLst/>
                <a:latin typeface="+mn-lt"/>
                <a:ea typeface="Calibri" panose="020F0502020204030204" pitchFamily="34" charset="0"/>
                <a:cs typeface="Times New Roman" panose="02020603050405020304" pitchFamily="18" charset="0"/>
              </a:rPr>
              <a:t>The twin brother of Artemis/Diana.</a:t>
            </a:r>
            <a:endParaRPr kumimoji="0" lang="en-GB" altLang="en-US" sz="1050" b="0"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altLang="en-US" sz="2000" b="0" i="0" u="none" strike="noStrike" cap="none" normalizeH="0" baseline="0">
                <a:ln>
                  <a:noFill/>
                </a:ln>
                <a:solidFill>
                  <a:schemeClr val="tx1"/>
                </a:solidFill>
                <a:effectLst/>
                <a:latin typeface="+mn-lt"/>
                <a:ea typeface="Calibri" panose="020F0502020204030204" pitchFamily="34" charset="0"/>
                <a:cs typeface="Times New Roman" panose="02020603050405020304" pitchFamily="18" charset="0"/>
              </a:rPr>
              <a:t>His mother, Leto, gave birth to the twins on the island of Delos.</a:t>
            </a:r>
            <a:endParaRPr kumimoji="0" lang="en-GB" altLang="en-US" sz="1050" b="0"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altLang="en-US" sz="2000" b="0" i="0" u="none" strike="noStrike" cap="none" normalizeH="0" baseline="0">
                <a:ln>
                  <a:noFill/>
                </a:ln>
                <a:solidFill>
                  <a:schemeClr val="tx1"/>
                </a:solidFill>
                <a:effectLst/>
                <a:latin typeface="+mn-lt"/>
                <a:ea typeface="Calibri" panose="020F0502020204030204" pitchFamily="34" charset="0"/>
                <a:cs typeface="Times New Roman" panose="02020603050405020304" pitchFamily="18" charset="0"/>
              </a:rPr>
              <a:t>Killed the dragon Python with his sister.</a:t>
            </a:r>
            <a:endParaRPr kumimoji="0" lang="en-GB" altLang="en-US" sz="1050" b="0"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altLang="en-US" sz="2000" b="0" i="0" u="none" strike="noStrike" cap="none" normalizeH="0" baseline="0">
                <a:ln>
                  <a:noFill/>
                </a:ln>
                <a:solidFill>
                  <a:schemeClr val="tx1"/>
                </a:solidFill>
                <a:effectLst/>
                <a:latin typeface="+mn-lt"/>
                <a:ea typeface="Calibri" panose="020F0502020204030204" pitchFamily="34" charset="0"/>
                <a:cs typeface="Times New Roman" panose="02020603050405020304" pitchFamily="18" charset="0"/>
              </a:rPr>
              <a:t>Had an oracle (a person who tells the future with the help of the gods) in the town of Delphi. </a:t>
            </a:r>
            <a:endParaRPr kumimoji="0" lang="en-GB" altLang="en-US" sz="1050" b="0"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altLang="en-US" sz="2000" b="0" i="0" u="none" strike="noStrike" cap="none" normalizeH="0" baseline="0">
                <a:ln>
                  <a:noFill/>
                </a:ln>
                <a:solidFill>
                  <a:schemeClr val="tx1"/>
                </a:solidFill>
                <a:effectLst/>
                <a:latin typeface="+mn-lt"/>
                <a:ea typeface="Calibri" panose="020F0502020204030204" pitchFamily="34" charset="0"/>
                <a:cs typeface="Times New Roman" panose="02020603050405020304" pitchFamily="18" charset="0"/>
              </a:rPr>
              <a:t>Had a beautifully sculpted temple in the town of </a:t>
            </a:r>
            <a:r>
              <a:rPr kumimoji="0" lang="en-GB" altLang="en-US" sz="2000" b="0" i="0" u="none" strike="noStrike" cap="none" normalizeH="0" baseline="0" err="1">
                <a:ln>
                  <a:noFill/>
                </a:ln>
                <a:solidFill>
                  <a:schemeClr val="tx1"/>
                </a:solidFill>
                <a:effectLst/>
                <a:latin typeface="+mn-lt"/>
                <a:ea typeface="Calibri" panose="020F0502020204030204" pitchFamily="34" charset="0"/>
                <a:cs typeface="Times New Roman" panose="02020603050405020304" pitchFamily="18" charset="0"/>
              </a:rPr>
              <a:t>Bassae</a:t>
            </a:r>
            <a:r>
              <a:rPr kumimoji="0" lang="en-GB" altLang="en-US" sz="2000" b="0" i="0" u="none" strike="noStrike" cap="none" normalizeH="0" baseline="0">
                <a:ln>
                  <a:noFill/>
                </a:ln>
                <a:solidFill>
                  <a:schemeClr val="tx1"/>
                </a:solidFill>
                <a:effectLst/>
                <a:latin typeface="+mn-lt"/>
                <a:ea typeface="Calibri" panose="020F0502020204030204" pitchFamily="34" charset="0"/>
                <a:cs typeface="Times New Roman" panose="02020603050405020304" pitchFamily="18" charset="0"/>
              </a:rPr>
              <a:t>. </a:t>
            </a:r>
            <a:endParaRPr kumimoji="0" lang="en-GB" altLang="en-US" sz="1050" b="0"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altLang="en-US" sz="2000" b="0" i="0" u="none" strike="noStrike" cap="none" normalizeH="0" baseline="0">
                <a:ln>
                  <a:noFill/>
                </a:ln>
                <a:solidFill>
                  <a:schemeClr val="tx1"/>
                </a:solidFill>
                <a:effectLst/>
                <a:latin typeface="+mn-lt"/>
                <a:ea typeface="Calibri" panose="020F0502020204030204" pitchFamily="34" charset="0"/>
                <a:cs typeface="Times New Roman" panose="02020603050405020304" pitchFamily="18" charset="0"/>
              </a:rPr>
              <a:t>The favourite god of the emperor Augustus, who claimed that he had helped him to win the Battle of Actium. </a:t>
            </a:r>
          </a:p>
          <a:p>
            <a:pPr>
              <a:buFontTx/>
              <a:buChar char="•"/>
            </a:pPr>
            <a:r>
              <a:rPr lang="en-GB" sz="2000">
                <a:effectLst/>
                <a:latin typeface="+mn-lt"/>
                <a:ea typeface="Calibri" panose="020F0502020204030204" pitchFamily="34" charset="0"/>
                <a:cs typeface="Times New Roman" panose="02020603050405020304" pitchFamily="18" charset="0"/>
              </a:rPr>
              <a:t>Not to be mistaken with Helios, the sun god who is encountered by Demeter/Ceres in </a:t>
            </a:r>
            <a:r>
              <a:rPr lang="en-GB" sz="2000" i="1">
                <a:effectLst/>
                <a:latin typeface="+mn-lt"/>
                <a:ea typeface="Calibri" panose="020F0502020204030204" pitchFamily="34" charset="0"/>
                <a:cs typeface="Times New Roman" panose="02020603050405020304" pitchFamily="18" charset="0"/>
              </a:rPr>
              <a:t>The Homeric Hymn to Demeter</a:t>
            </a:r>
            <a:r>
              <a:rPr lang="en-GB" sz="2000">
                <a:effectLst/>
                <a:latin typeface="+mn-lt"/>
                <a:ea typeface="Calibri" panose="020F0502020204030204" pitchFamily="34" charset="0"/>
                <a:cs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GB" altLang="en-US" sz="3200" b="0" i="0" u="none" strike="noStrike" cap="none" normalizeH="0" baseline="0">
              <a:ln>
                <a:noFill/>
              </a:ln>
              <a:solidFill>
                <a:schemeClr val="tx1"/>
              </a:solidFill>
              <a:effectLst/>
              <a:latin typeface="+mn-lt"/>
            </a:endParaRPr>
          </a:p>
        </p:txBody>
      </p:sp>
    </p:spTree>
    <p:extLst>
      <p:ext uri="{BB962C8B-B14F-4D97-AF65-F5344CB8AC3E}">
        <p14:creationId xmlns:p14="http://schemas.microsoft.com/office/powerpoint/2010/main" val="92605416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5C1E2-EBFC-4219-A25E-B543F6968F4D}"/>
              </a:ext>
            </a:extLst>
          </p:cNvPr>
          <p:cNvSpPr>
            <a:spLocks noGrp="1"/>
          </p:cNvSpPr>
          <p:nvPr>
            <p:ph type="title"/>
          </p:nvPr>
        </p:nvSpPr>
        <p:spPr>
          <a:xfrm>
            <a:off x="4965430" y="629268"/>
            <a:ext cx="6586491" cy="1286160"/>
          </a:xfrm>
        </p:spPr>
        <p:txBody>
          <a:bodyPr vert="horz" lIns="91440" tIns="45720" rIns="91440" bIns="45720" rtlCol="0" anchor="b">
            <a:normAutofit/>
          </a:bodyPr>
          <a:lstStyle/>
          <a:p>
            <a:r>
              <a:rPr lang="en-US" sz="4100"/>
              <a:t>Stele example: Grave stele of Philoxenos and Philoumene</a:t>
            </a:r>
          </a:p>
        </p:txBody>
      </p:sp>
      <p:sp>
        <p:nvSpPr>
          <p:cNvPr id="5" name="TextBox 4">
            <a:extLst>
              <a:ext uri="{FF2B5EF4-FFF2-40B4-BE49-F238E27FC236}">
                <a16:creationId xmlns:a16="http://schemas.microsoft.com/office/drawing/2014/main" id="{F3034338-9695-4A7C-83EE-335823E4BE3C}"/>
              </a:ext>
            </a:extLst>
          </p:cNvPr>
          <p:cNvSpPr txBox="1"/>
          <p:nvPr/>
        </p:nvSpPr>
        <p:spPr>
          <a:xfrm>
            <a:off x="4965430" y="2115117"/>
            <a:ext cx="6736835" cy="4742883"/>
          </a:xfrm>
          <a:prstGeom prst="rect">
            <a:avLst/>
          </a:prstGeom>
        </p:spPr>
        <p:txBody>
          <a:bodyPr vert="horz" lIns="91440" tIns="45720" rIns="91440" bIns="45720" rtlCol="0">
            <a:normAutofit fontScale="92500" lnSpcReduction="10000"/>
          </a:bodyPr>
          <a:lstStyle/>
          <a:p>
            <a:pPr indent="-228600">
              <a:lnSpc>
                <a:spcPct val="90000"/>
              </a:lnSpc>
              <a:spcAft>
                <a:spcPts val="600"/>
              </a:spcAft>
              <a:buFont typeface="Arial" panose="020B0604020202020204" pitchFamily="34" charset="0"/>
              <a:buChar char="•"/>
            </a:pPr>
            <a:r>
              <a:rPr lang="en-US" b="1"/>
              <a:t>Date: </a:t>
            </a:r>
            <a:r>
              <a:rPr lang="en-US"/>
              <a:t>Around 400 BC</a:t>
            </a:r>
          </a:p>
          <a:p>
            <a:pPr indent="-228600">
              <a:lnSpc>
                <a:spcPct val="90000"/>
              </a:lnSpc>
              <a:spcAft>
                <a:spcPts val="600"/>
              </a:spcAft>
              <a:buFont typeface="Arial" panose="020B0604020202020204" pitchFamily="34" charset="0"/>
              <a:buChar char="•"/>
            </a:pPr>
            <a:r>
              <a:rPr lang="en-US" b="1"/>
              <a:t>Location: </a:t>
            </a:r>
            <a:r>
              <a:rPr lang="en-US" err="1"/>
              <a:t>Kerameikos</a:t>
            </a:r>
            <a:r>
              <a:rPr lang="en-US"/>
              <a:t>, Athens</a:t>
            </a:r>
          </a:p>
          <a:p>
            <a:pPr marL="342900" indent="-228600">
              <a:lnSpc>
                <a:spcPct val="90000"/>
              </a:lnSpc>
              <a:spcAft>
                <a:spcPts val="600"/>
              </a:spcAft>
              <a:buFont typeface="Arial" panose="020B0604020202020204" pitchFamily="34" charset="0"/>
              <a:buChar char="•"/>
            </a:pPr>
            <a:r>
              <a:rPr lang="en-US"/>
              <a:t>A soldier, </a:t>
            </a:r>
            <a:r>
              <a:rPr lang="en-US" err="1"/>
              <a:t>Philoxenos</a:t>
            </a:r>
            <a:r>
              <a:rPr lang="en-US"/>
              <a:t>, clasps the hand of his wife, </a:t>
            </a:r>
            <a:r>
              <a:rPr lang="en-US" err="1"/>
              <a:t>Philoumene</a:t>
            </a:r>
            <a:r>
              <a:rPr lang="en-US"/>
              <a:t>. They are either greeting each other or saying goodbye.</a:t>
            </a:r>
          </a:p>
          <a:p>
            <a:pPr marL="342900" indent="-228600">
              <a:lnSpc>
                <a:spcPct val="90000"/>
              </a:lnSpc>
              <a:spcAft>
                <a:spcPts val="600"/>
              </a:spcAft>
              <a:buFont typeface="Arial" panose="020B0604020202020204" pitchFamily="34" charset="0"/>
              <a:buChar char="•"/>
            </a:pPr>
            <a:r>
              <a:rPr lang="en-US"/>
              <a:t>This is an interesting example of a stele, since the meaning of the image would have changed over time. When this stele was first erected (we do not know which of the couple died first) the handshake could have been read as a farewell gesture, or a symbol of the couple continuing to be connected after death. However, once the other member of the couple died, it could then be read as a greeting, with the two finally reuniting in the afterlife.</a:t>
            </a:r>
          </a:p>
          <a:p>
            <a:pPr marL="342900" indent="-228600">
              <a:lnSpc>
                <a:spcPct val="90000"/>
              </a:lnSpc>
              <a:spcAft>
                <a:spcPts val="600"/>
              </a:spcAft>
              <a:buFont typeface="Arial" panose="020B0604020202020204" pitchFamily="34" charset="0"/>
              <a:buChar char="•"/>
            </a:pPr>
            <a:r>
              <a:rPr lang="en-US"/>
              <a:t>We should not automatically assume that </a:t>
            </a:r>
            <a:r>
              <a:rPr lang="en-US" err="1"/>
              <a:t>Philoxenos</a:t>
            </a:r>
            <a:r>
              <a:rPr lang="en-US"/>
              <a:t> must have died in battle, and that therefore this is his grave. This is because his representation suggests somebody who wanted to have his status communicated to viewers of the stele. It is entirely possible that this is </a:t>
            </a:r>
            <a:r>
              <a:rPr lang="en-US" err="1"/>
              <a:t>Philoumene’s</a:t>
            </a:r>
            <a:r>
              <a:rPr lang="en-US"/>
              <a:t> grave, and </a:t>
            </a:r>
            <a:r>
              <a:rPr lang="en-US" err="1"/>
              <a:t>Philoxenos</a:t>
            </a:r>
            <a:r>
              <a:rPr lang="en-US"/>
              <a:t> wanted to use this an opportunity to both represent himself as somebody of high status, military success and who took the values of Athens seriously,  In doing so, he might have intended to celebrate his wife, who he might have wanted to represent as somebody who shared his ideals.</a:t>
            </a:r>
          </a:p>
        </p:txBody>
      </p:sp>
      <p:pic>
        <p:nvPicPr>
          <p:cNvPr id="4" name="Picture 3">
            <a:extLst>
              <a:ext uri="{FF2B5EF4-FFF2-40B4-BE49-F238E27FC236}">
                <a16:creationId xmlns:a16="http://schemas.microsoft.com/office/drawing/2014/main" id="{CB52AD64-FFA4-4489-882F-5034019465AD}"/>
              </a:ext>
            </a:extLst>
          </p:cNvPr>
          <p:cNvPicPr>
            <a:picLocks noChangeAspect="1"/>
          </p:cNvPicPr>
          <p:nvPr/>
        </p:nvPicPr>
        <p:blipFill rotWithShape="1">
          <a:blip r:embed="rId3"/>
          <a:srcRect t="16086" r="1" b="6614"/>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AE834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612251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4D92E-4889-4EB7-9950-511000122A99}"/>
              </a:ext>
            </a:extLst>
          </p:cNvPr>
          <p:cNvSpPr>
            <a:spLocks noGrp="1"/>
          </p:cNvSpPr>
          <p:nvPr>
            <p:ph type="title"/>
          </p:nvPr>
        </p:nvSpPr>
        <p:spPr>
          <a:xfrm>
            <a:off x="838200" y="365125"/>
            <a:ext cx="5391902" cy="1325563"/>
          </a:xfrm>
        </p:spPr>
        <p:txBody>
          <a:bodyPr/>
          <a:lstStyle/>
          <a:p>
            <a:r>
              <a:rPr lang="en-GB"/>
              <a:t>Stele example: Grave stele of a family</a:t>
            </a:r>
          </a:p>
        </p:txBody>
      </p:sp>
      <p:pic>
        <p:nvPicPr>
          <p:cNvPr id="4" name="Picture 3">
            <a:extLst>
              <a:ext uri="{FF2B5EF4-FFF2-40B4-BE49-F238E27FC236}">
                <a16:creationId xmlns:a16="http://schemas.microsoft.com/office/drawing/2014/main" id="{DB91B6CC-C817-4206-9699-A3D30D4D3F23}"/>
              </a:ext>
            </a:extLst>
          </p:cNvPr>
          <p:cNvPicPr>
            <a:picLocks noChangeAspect="1"/>
          </p:cNvPicPr>
          <p:nvPr/>
        </p:nvPicPr>
        <p:blipFill>
          <a:blip r:embed="rId2"/>
          <a:stretch>
            <a:fillRect/>
          </a:stretch>
        </p:blipFill>
        <p:spPr>
          <a:xfrm>
            <a:off x="6698053" y="-248554"/>
            <a:ext cx="5391902" cy="6820852"/>
          </a:xfrm>
          <a:prstGeom prst="rect">
            <a:avLst/>
          </a:prstGeom>
        </p:spPr>
      </p:pic>
      <p:sp>
        <p:nvSpPr>
          <p:cNvPr id="5" name="TextBox 4">
            <a:extLst>
              <a:ext uri="{FF2B5EF4-FFF2-40B4-BE49-F238E27FC236}">
                <a16:creationId xmlns:a16="http://schemas.microsoft.com/office/drawing/2014/main" id="{1A93E4C0-A7D2-4AEC-AF46-9FEC1361DCE7}"/>
              </a:ext>
            </a:extLst>
          </p:cNvPr>
          <p:cNvSpPr txBox="1"/>
          <p:nvPr/>
        </p:nvSpPr>
        <p:spPr>
          <a:xfrm>
            <a:off x="15828" y="1690688"/>
            <a:ext cx="7036646" cy="4801314"/>
          </a:xfrm>
          <a:prstGeom prst="rect">
            <a:avLst/>
          </a:prstGeom>
          <a:noFill/>
        </p:spPr>
        <p:txBody>
          <a:bodyPr wrap="square" rtlCol="0">
            <a:spAutoFit/>
          </a:bodyPr>
          <a:lstStyle/>
          <a:p>
            <a:pPr marL="342900" indent="-342900">
              <a:buFont typeface="Arial" panose="020B0604020202020204" pitchFamily="34" charset="0"/>
              <a:buChar char="•"/>
            </a:pPr>
            <a:r>
              <a:rPr lang="en-GB" b="1"/>
              <a:t>Location: </a:t>
            </a:r>
            <a:r>
              <a:rPr lang="en-GB"/>
              <a:t>Athens</a:t>
            </a:r>
          </a:p>
          <a:p>
            <a:pPr marL="342900" indent="-342900">
              <a:buFont typeface="Arial" panose="020B0604020202020204" pitchFamily="34" charset="0"/>
              <a:buChar char="•"/>
            </a:pPr>
            <a:r>
              <a:rPr lang="en-GB" b="1"/>
              <a:t>Date: </a:t>
            </a:r>
            <a:r>
              <a:rPr lang="en-GB"/>
              <a:t>Around 360 BC.</a:t>
            </a:r>
          </a:p>
          <a:p>
            <a:pPr marL="342900" indent="-342900">
              <a:buFont typeface="Arial" panose="020B0604020202020204" pitchFamily="34" charset="0"/>
              <a:buChar char="•"/>
            </a:pPr>
            <a:r>
              <a:rPr lang="en-GB"/>
              <a:t>The inscriptions which once told us about whose grave this was are missing, so this could have belonged to any member of this group. </a:t>
            </a:r>
          </a:p>
          <a:p>
            <a:pPr marL="342900" indent="-342900">
              <a:buFont typeface="Arial" panose="020B0604020202020204" pitchFamily="34" charset="0"/>
              <a:buChar char="•"/>
            </a:pPr>
            <a:r>
              <a:rPr lang="en-GB"/>
              <a:t>This is an interesting representation of a multi-generational picture. </a:t>
            </a:r>
          </a:p>
          <a:p>
            <a:pPr marL="342900" indent="-342900">
              <a:buFont typeface="Arial" panose="020B0604020202020204" pitchFamily="34" charset="0"/>
              <a:buChar char="•"/>
            </a:pPr>
            <a:r>
              <a:rPr lang="en-GB"/>
              <a:t>The woman on the far left stands out, since nobody seems to be looking at her. The man looks past her and the women on the right seems to not be looking her in the eye. The child looks out at the viewer. </a:t>
            </a:r>
          </a:p>
          <a:p>
            <a:pPr marL="342900" indent="-342900">
              <a:buFont typeface="Arial" panose="020B0604020202020204" pitchFamily="34" charset="0"/>
              <a:buChar char="•"/>
            </a:pPr>
            <a:r>
              <a:rPr lang="en-GB"/>
              <a:t>The women to the left might be a ghost, with the other members unable to see her. Or, she could be mourning her father, who she is looking directly at. Alternatively, the whole family could be dead, with the woman to the left as the sole survivor. </a:t>
            </a:r>
          </a:p>
          <a:p>
            <a:pPr marL="342900" indent="-342900">
              <a:buFont typeface="Arial" panose="020B0604020202020204" pitchFamily="34" charset="0"/>
              <a:buChar char="•"/>
            </a:pPr>
            <a:r>
              <a:rPr lang="en-GB"/>
              <a:t>Note the odd-looking child. It is tempting to see this as an error, but note that it was common for Greek artists to show children to look more like tiny adults. This was one of many ways that Greek artists communicated age to the viewer.</a:t>
            </a:r>
          </a:p>
        </p:txBody>
      </p:sp>
    </p:spTree>
    <p:extLst>
      <p:ext uri="{BB962C8B-B14F-4D97-AF65-F5344CB8AC3E}">
        <p14:creationId xmlns:p14="http://schemas.microsoft.com/office/powerpoint/2010/main" val="407923008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83EFF-A594-4A84-8420-AD772F1ECD73}"/>
              </a:ext>
            </a:extLst>
          </p:cNvPr>
          <p:cNvSpPr>
            <a:spLocks noGrp="1"/>
          </p:cNvSpPr>
          <p:nvPr>
            <p:ph type="title"/>
          </p:nvPr>
        </p:nvSpPr>
        <p:spPr>
          <a:xfrm>
            <a:off x="838200" y="365125"/>
            <a:ext cx="5257800" cy="1325563"/>
          </a:xfrm>
        </p:spPr>
        <p:txBody>
          <a:bodyPr/>
          <a:lstStyle/>
          <a:p>
            <a:r>
              <a:rPr lang="en-GB"/>
              <a:t>Example of a Roman sarcophagus</a:t>
            </a:r>
          </a:p>
        </p:txBody>
      </p:sp>
      <p:pic>
        <p:nvPicPr>
          <p:cNvPr id="2050" name="Picture 2" descr="Marble sarcophagus with garlands, Marble, Proconnesian, Roman ">
            <a:extLst>
              <a:ext uri="{FF2B5EF4-FFF2-40B4-BE49-F238E27FC236}">
                <a16:creationId xmlns:a16="http://schemas.microsoft.com/office/drawing/2014/main" id="{82ECE987-0F49-4BFB-B132-7884DE8841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4823" y="71920"/>
            <a:ext cx="4060629" cy="28017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2AC78EB-0C35-4042-B0FC-D15484212540}"/>
              </a:ext>
            </a:extLst>
          </p:cNvPr>
          <p:cNvSpPr txBox="1"/>
          <p:nvPr/>
        </p:nvSpPr>
        <p:spPr>
          <a:xfrm>
            <a:off x="482884" y="1808252"/>
            <a:ext cx="6205592" cy="5016758"/>
          </a:xfrm>
          <a:prstGeom prst="rect">
            <a:avLst/>
          </a:prstGeom>
          <a:noFill/>
        </p:spPr>
        <p:txBody>
          <a:bodyPr wrap="square" rtlCol="0">
            <a:spAutoFit/>
          </a:bodyPr>
          <a:lstStyle/>
          <a:p>
            <a:r>
              <a:rPr lang="en-GB" sz="2000" b="1"/>
              <a:t>Date: 200-225 AD</a:t>
            </a:r>
          </a:p>
          <a:p>
            <a:pPr marL="457200" indent="-457200">
              <a:buFont typeface="Arial" panose="020B0604020202020204" pitchFamily="34" charset="0"/>
              <a:buChar char="•"/>
            </a:pPr>
            <a:r>
              <a:rPr lang="en-GB" sz="2000"/>
              <a:t>Very well-decorated, therefore likely very expensive.</a:t>
            </a:r>
          </a:p>
          <a:p>
            <a:pPr marL="457200" indent="-457200">
              <a:buFont typeface="Arial" panose="020B0604020202020204" pitchFamily="34" charset="0"/>
              <a:buChar char="•"/>
            </a:pPr>
            <a:r>
              <a:rPr lang="en-GB" sz="2000"/>
              <a:t>On the left end we see Cupid waking up Psyche with an arrow. On the right, Cupid and Psyche are hugging. </a:t>
            </a:r>
          </a:p>
          <a:p>
            <a:pPr marL="457200" indent="-457200">
              <a:buFont typeface="Arial" panose="020B0604020202020204" pitchFamily="34" charset="0"/>
              <a:buChar char="•"/>
            </a:pPr>
            <a:r>
              <a:rPr lang="en-GB" sz="2000"/>
              <a:t>The story of Cupid and Psyche involved the son of Venus (Cupid) falling love with a mortal woman (Psyche). He is probably shooting her with an arrow in this image in order to cause Psyche to fall in love with him. However, the two were separated by Venus, who did not want her son to love a mortal. Eventually, Zeus allowed </a:t>
            </a:r>
            <a:r>
              <a:rPr lang="en-GB" sz="2000" err="1"/>
              <a:t>Pysche</a:t>
            </a:r>
            <a:r>
              <a:rPr lang="en-GB" sz="2000"/>
              <a:t> to become immortal, seeing them reunited on Mount Olympus. </a:t>
            </a:r>
          </a:p>
          <a:p>
            <a:pPr marL="457200" indent="-457200">
              <a:buFont typeface="Arial" panose="020B0604020202020204" pitchFamily="34" charset="0"/>
              <a:buChar char="•"/>
            </a:pPr>
            <a:r>
              <a:rPr lang="en-GB" sz="2000"/>
              <a:t>This story about loss and reunion was meant to represent how people will be reunited with the loved ones in the afterlife. </a:t>
            </a:r>
          </a:p>
        </p:txBody>
      </p:sp>
      <p:pic>
        <p:nvPicPr>
          <p:cNvPr id="5" name="Picture 4">
            <a:extLst>
              <a:ext uri="{FF2B5EF4-FFF2-40B4-BE49-F238E27FC236}">
                <a16:creationId xmlns:a16="http://schemas.microsoft.com/office/drawing/2014/main" id="{1B9A3FF7-AF1F-4776-953A-CB7A9235BA38}"/>
              </a:ext>
            </a:extLst>
          </p:cNvPr>
          <p:cNvPicPr>
            <a:picLocks noChangeAspect="1"/>
          </p:cNvPicPr>
          <p:nvPr/>
        </p:nvPicPr>
        <p:blipFill>
          <a:blip r:embed="rId3"/>
          <a:stretch>
            <a:fillRect/>
          </a:stretch>
        </p:blipFill>
        <p:spPr>
          <a:xfrm>
            <a:off x="6809429" y="3184692"/>
            <a:ext cx="4439503" cy="2801775"/>
          </a:xfrm>
          <a:prstGeom prst="rect">
            <a:avLst/>
          </a:prstGeom>
        </p:spPr>
      </p:pic>
    </p:spTree>
    <p:extLst>
      <p:ext uri="{BB962C8B-B14F-4D97-AF65-F5344CB8AC3E}">
        <p14:creationId xmlns:p14="http://schemas.microsoft.com/office/powerpoint/2010/main" val="150813363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83EFF-A594-4A84-8420-AD772F1ECD73}"/>
              </a:ext>
            </a:extLst>
          </p:cNvPr>
          <p:cNvSpPr>
            <a:spLocks noGrp="1"/>
          </p:cNvSpPr>
          <p:nvPr>
            <p:ph type="title"/>
          </p:nvPr>
        </p:nvSpPr>
        <p:spPr/>
        <p:txBody>
          <a:bodyPr/>
          <a:lstStyle/>
          <a:p>
            <a:r>
              <a:rPr lang="en-GB"/>
              <a:t>Example of a Roman sarcophagus</a:t>
            </a:r>
          </a:p>
        </p:txBody>
      </p:sp>
      <p:sp>
        <p:nvSpPr>
          <p:cNvPr id="3" name="TextBox 2">
            <a:extLst>
              <a:ext uri="{FF2B5EF4-FFF2-40B4-BE49-F238E27FC236}">
                <a16:creationId xmlns:a16="http://schemas.microsoft.com/office/drawing/2014/main" id="{82AC78EB-0C35-4042-B0FC-D15484212540}"/>
              </a:ext>
            </a:extLst>
          </p:cNvPr>
          <p:cNvSpPr txBox="1"/>
          <p:nvPr/>
        </p:nvSpPr>
        <p:spPr>
          <a:xfrm>
            <a:off x="482885" y="1808252"/>
            <a:ext cx="3524036" cy="3970318"/>
          </a:xfrm>
          <a:prstGeom prst="rect">
            <a:avLst/>
          </a:prstGeom>
          <a:noFill/>
        </p:spPr>
        <p:txBody>
          <a:bodyPr wrap="square" rtlCol="0">
            <a:spAutoFit/>
          </a:bodyPr>
          <a:lstStyle/>
          <a:p>
            <a:r>
              <a:rPr lang="en-GB" sz="2800" b="1"/>
              <a:t>Date: 200-225 AD</a:t>
            </a:r>
          </a:p>
          <a:p>
            <a:pPr marL="457200" indent="-457200">
              <a:buFont typeface="Arial" panose="020B0604020202020204" pitchFamily="34" charset="0"/>
              <a:buChar char="•"/>
            </a:pPr>
            <a:r>
              <a:rPr lang="en-GB" sz="2800"/>
              <a:t>Very well-decorated, therefore likely very expensive.</a:t>
            </a:r>
          </a:p>
          <a:p>
            <a:pPr marL="457200" indent="-457200">
              <a:buFont typeface="Arial" panose="020B0604020202020204" pitchFamily="34" charset="0"/>
              <a:buChar char="•"/>
            </a:pPr>
            <a:r>
              <a:rPr lang="en-GB" sz="2800"/>
              <a:t>Again, we see the story of Cupid and Psyche.</a:t>
            </a:r>
          </a:p>
          <a:p>
            <a:pPr marL="457200" indent="-457200">
              <a:buFont typeface="Arial" panose="020B0604020202020204" pitchFamily="34" charset="0"/>
              <a:buChar char="•"/>
            </a:pPr>
            <a:endParaRPr lang="en-GB" sz="2800"/>
          </a:p>
        </p:txBody>
      </p:sp>
      <p:pic>
        <p:nvPicPr>
          <p:cNvPr id="5" name="Picture 4">
            <a:extLst>
              <a:ext uri="{FF2B5EF4-FFF2-40B4-BE49-F238E27FC236}">
                <a16:creationId xmlns:a16="http://schemas.microsoft.com/office/drawing/2014/main" id="{F70CC041-6183-4C14-880F-474C6A92AD5A}"/>
              </a:ext>
            </a:extLst>
          </p:cNvPr>
          <p:cNvPicPr>
            <a:picLocks noChangeAspect="1"/>
          </p:cNvPicPr>
          <p:nvPr/>
        </p:nvPicPr>
        <p:blipFill>
          <a:blip r:embed="rId2"/>
          <a:stretch>
            <a:fillRect/>
          </a:stretch>
        </p:blipFill>
        <p:spPr>
          <a:xfrm>
            <a:off x="4117100" y="2730015"/>
            <a:ext cx="7592015" cy="2141119"/>
          </a:xfrm>
          <a:prstGeom prst="rect">
            <a:avLst/>
          </a:prstGeom>
        </p:spPr>
      </p:pic>
    </p:spTree>
    <p:extLst>
      <p:ext uri="{BB962C8B-B14F-4D97-AF65-F5344CB8AC3E}">
        <p14:creationId xmlns:p14="http://schemas.microsoft.com/office/powerpoint/2010/main" val="161551364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40A33-E406-4875-9728-2B7EDA19ECCA}"/>
              </a:ext>
            </a:extLst>
          </p:cNvPr>
          <p:cNvSpPr>
            <a:spLocks noGrp="1"/>
          </p:cNvSpPr>
          <p:nvPr>
            <p:ph type="title"/>
          </p:nvPr>
        </p:nvSpPr>
        <p:spPr/>
        <p:txBody>
          <a:bodyPr/>
          <a:lstStyle/>
          <a:p>
            <a:r>
              <a:rPr lang="en-GB"/>
              <a:t>Example of Roman tombs </a:t>
            </a:r>
          </a:p>
        </p:txBody>
      </p:sp>
      <p:pic>
        <p:nvPicPr>
          <p:cNvPr id="1026" name="Picture 2" descr="Pompeii Porta Nocera Tombs. South west side of Via delle Tombe.">
            <a:extLst>
              <a:ext uri="{FF2B5EF4-FFF2-40B4-BE49-F238E27FC236}">
                <a16:creationId xmlns:a16="http://schemas.microsoft.com/office/drawing/2014/main" id="{1E65A15A-7832-4630-90C3-4A8DD913F6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4607" y="1690688"/>
            <a:ext cx="6906240" cy="460640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D4E92D2-0023-44F7-9415-4A748308BE3E}"/>
              </a:ext>
            </a:extLst>
          </p:cNvPr>
          <p:cNvSpPr txBox="1"/>
          <p:nvPr/>
        </p:nvSpPr>
        <p:spPr>
          <a:xfrm>
            <a:off x="0" y="2034283"/>
            <a:ext cx="4572000" cy="4893647"/>
          </a:xfrm>
          <a:prstGeom prst="rect">
            <a:avLst/>
          </a:prstGeom>
          <a:noFill/>
        </p:spPr>
        <p:txBody>
          <a:bodyPr wrap="square" rtlCol="0">
            <a:spAutoFit/>
          </a:bodyPr>
          <a:lstStyle/>
          <a:p>
            <a:pPr marL="285750" indent="-285750">
              <a:buFont typeface="Arial" panose="020B0604020202020204" pitchFamily="34" charset="0"/>
              <a:buChar char="•"/>
            </a:pPr>
            <a:r>
              <a:rPr lang="en-GB" sz="2400"/>
              <a:t>The wealthiest of Romans would be buried in tombs. </a:t>
            </a:r>
          </a:p>
          <a:p>
            <a:pPr marL="285750" indent="-285750">
              <a:buFont typeface="Arial" panose="020B0604020202020204" pitchFamily="34" charset="0"/>
              <a:buChar char="•"/>
            </a:pPr>
            <a:r>
              <a:rPr lang="en-GB" sz="2400"/>
              <a:t>These were placed along roads into cities in order to communicate the status of the people buried in them.</a:t>
            </a:r>
          </a:p>
          <a:p>
            <a:pPr marL="285750" indent="-285750">
              <a:buFont typeface="Arial" panose="020B0604020202020204" pitchFamily="34" charset="0"/>
              <a:buChar char="•"/>
            </a:pPr>
            <a:r>
              <a:rPr lang="en-GB" sz="2400"/>
              <a:t>This was very different to how some people were buried. Those who were too poor to afford a burial were placed in mass graves, sometimes along with dead animals and general rubbish.  </a:t>
            </a:r>
          </a:p>
        </p:txBody>
      </p:sp>
    </p:spTree>
    <p:extLst>
      <p:ext uri="{BB962C8B-B14F-4D97-AF65-F5344CB8AC3E}">
        <p14:creationId xmlns:p14="http://schemas.microsoft.com/office/powerpoint/2010/main" val="239885753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E3E11-8370-4965-BE7D-98A5726285BA}"/>
              </a:ext>
            </a:extLst>
          </p:cNvPr>
          <p:cNvSpPr>
            <a:spLocks noGrp="1"/>
          </p:cNvSpPr>
          <p:nvPr>
            <p:ph type="title"/>
          </p:nvPr>
        </p:nvSpPr>
        <p:spPr>
          <a:xfrm>
            <a:off x="157537" y="237345"/>
            <a:ext cx="7288568" cy="564040"/>
          </a:xfrm>
        </p:spPr>
        <p:txBody>
          <a:bodyPr>
            <a:normAutofit/>
          </a:bodyPr>
          <a:lstStyle/>
          <a:p>
            <a:r>
              <a:rPr lang="en-GB" sz="2400"/>
              <a:t>Example of a Roman tomb: The tomb of </a:t>
            </a:r>
            <a:r>
              <a:rPr lang="en-GB" sz="2400" err="1"/>
              <a:t>Naevoleia</a:t>
            </a:r>
            <a:r>
              <a:rPr lang="en-GB" sz="2400"/>
              <a:t> Tyche</a:t>
            </a:r>
          </a:p>
        </p:txBody>
      </p:sp>
      <p:pic>
        <p:nvPicPr>
          <p:cNvPr id="6146" name="Picture 2" descr="Tomb of C. Munatius Atimetus. Tomb of Salvius? (Eschebach West 22, Kockel  Süd 22).">
            <a:extLst>
              <a:ext uri="{FF2B5EF4-FFF2-40B4-BE49-F238E27FC236}">
                <a16:creationId xmlns:a16="http://schemas.microsoft.com/office/drawing/2014/main" id="{DDAFC397-3D9B-44F3-8E79-6855F9FB64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0466" y="3577011"/>
            <a:ext cx="4206141" cy="315054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34D737A-EB1E-47A4-814F-F6770A3D7B87}"/>
              </a:ext>
            </a:extLst>
          </p:cNvPr>
          <p:cNvSpPr txBox="1"/>
          <p:nvPr/>
        </p:nvSpPr>
        <p:spPr>
          <a:xfrm>
            <a:off x="92467" y="1105497"/>
            <a:ext cx="4944890" cy="5355312"/>
          </a:xfrm>
          <a:prstGeom prst="rect">
            <a:avLst/>
          </a:prstGeom>
          <a:noFill/>
        </p:spPr>
        <p:txBody>
          <a:bodyPr wrap="square" rtlCol="0">
            <a:spAutoFit/>
          </a:bodyPr>
          <a:lstStyle/>
          <a:p>
            <a:r>
              <a:rPr lang="en-GB" b="1"/>
              <a:t>Date: </a:t>
            </a:r>
            <a:r>
              <a:rPr lang="en-GB"/>
              <a:t>60s AD</a:t>
            </a:r>
            <a:endParaRPr lang="en-GB" b="1"/>
          </a:p>
          <a:p>
            <a:r>
              <a:rPr lang="en-GB" b="1"/>
              <a:t>Location: </a:t>
            </a:r>
            <a:r>
              <a:rPr lang="en-GB"/>
              <a:t>Pompeii</a:t>
            </a:r>
          </a:p>
          <a:p>
            <a:pPr marL="457200" indent="-457200">
              <a:buFont typeface="Arial" panose="020B0604020202020204" pitchFamily="34" charset="0"/>
              <a:buChar char="•"/>
            </a:pPr>
            <a:r>
              <a:rPr lang="en-GB"/>
              <a:t>Paid for by a freedwoman called </a:t>
            </a:r>
            <a:r>
              <a:rPr lang="en-GB" err="1"/>
              <a:t>Naevoleia</a:t>
            </a:r>
            <a:r>
              <a:rPr lang="en-GB"/>
              <a:t> Tyche whose husband, </a:t>
            </a:r>
            <a:r>
              <a:rPr lang="en-GB" err="1"/>
              <a:t>Munatius</a:t>
            </a:r>
            <a:r>
              <a:rPr lang="en-GB"/>
              <a:t> (who was also a freedman), had already built them a less impressive tomb on the other side of the city.</a:t>
            </a:r>
          </a:p>
          <a:p>
            <a:pPr marL="457200" indent="-457200">
              <a:buFont typeface="Arial" panose="020B0604020202020204" pitchFamily="34" charset="0"/>
              <a:buChar char="•"/>
            </a:pPr>
            <a:r>
              <a:rPr lang="en-GB"/>
              <a:t>The new tomb has an inscription which tells us about how </a:t>
            </a:r>
            <a:r>
              <a:rPr lang="en-GB" err="1"/>
              <a:t>Munatius</a:t>
            </a:r>
            <a:r>
              <a:rPr lang="en-GB"/>
              <a:t> was a member of the Augustales who was awarded a special seat (probably at games) for his services to Pompeii. </a:t>
            </a:r>
          </a:p>
          <a:p>
            <a:pPr marL="457200" indent="-457200">
              <a:buFont typeface="Arial" panose="020B0604020202020204" pitchFamily="34" charset="0"/>
              <a:buChar char="•"/>
            </a:pPr>
            <a:r>
              <a:rPr lang="en-GB"/>
              <a:t>A portrait of </a:t>
            </a:r>
            <a:r>
              <a:rPr lang="en-GB" err="1"/>
              <a:t>Naevoleia</a:t>
            </a:r>
            <a:r>
              <a:rPr lang="en-GB"/>
              <a:t> Tyche is shown above the inscription. Below the inscription is shown </a:t>
            </a:r>
            <a:r>
              <a:rPr lang="en-GB" err="1"/>
              <a:t>Munatius</a:t>
            </a:r>
            <a:r>
              <a:rPr lang="en-GB"/>
              <a:t> giving out something to a group. </a:t>
            </a:r>
          </a:p>
          <a:p>
            <a:pPr marL="457200" indent="-457200">
              <a:buFont typeface="Arial" panose="020B0604020202020204" pitchFamily="34" charset="0"/>
              <a:buChar char="•"/>
            </a:pPr>
            <a:r>
              <a:rPr lang="en-GB"/>
              <a:t>Also seen on the tomb is a picture of a boat (which tells us how </a:t>
            </a:r>
            <a:r>
              <a:rPr lang="en-GB" err="1"/>
              <a:t>Munatius</a:t>
            </a:r>
            <a:r>
              <a:rPr lang="en-GB"/>
              <a:t> made his money) and a depiction of the special seat which </a:t>
            </a:r>
            <a:r>
              <a:rPr lang="en-GB" err="1"/>
              <a:t>Munatius</a:t>
            </a:r>
            <a:r>
              <a:rPr lang="en-GB"/>
              <a:t> was awarded!</a:t>
            </a:r>
          </a:p>
        </p:txBody>
      </p:sp>
      <p:pic>
        <p:nvPicPr>
          <p:cNvPr id="5" name="Picture 4">
            <a:extLst>
              <a:ext uri="{FF2B5EF4-FFF2-40B4-BE49-F238E27FC236}">
                <a16:creationId xmlns:a16="http://schemas.microsoft.com/office/drawing/2014/main" id="{43DFBDA0-7637-48AB-923A-B29E11ACC3E9}"/>
              </a:ext>
            </a:extLst>
          </p:cNvPr>
          <p:cNvPicPr>
            <a:picLocks noChangeAspect="1"/>
          </p:cNvPicPr>
          <p:nvPr/>
        </p:nvPicPr>
        <p:blipFill>
          <a:blip r:embed="rId3"/>
          <a:stretch>
            <a:fillRect/>
          </a:stretch>
        </p:blipFill>
        <p:spPr>
          <a:xfrm>
            <a:off x="5037357" y="1105497"/>
            <a:ext cx="7195581" cy="2738262"/>
          </a:xfrm>
          <a:prstGeom prst="rect">
            <a:avLst/>
          </a:prstGeom>
        </p:spPr>
      </p:pic>
    </p:spTree>
    <p:extLst>
      <p:ext uri="{BB962C8B-B14F-4D97-AF65-F5344CB8AC3E}">
        <p14:creationId xmlns:p14="http://schemas.microsoft.com/office/powerpoint/2010/main" val="361169512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23058-F493-439F-8524-FAF9DD894E9D}"/>
              </a:ext>
            </a:extLst>
          </p:cNvPr>
          <p:cNvSpPr>
            <a:spLocks noGrp="1"/>
          </p:cNvSpPr>
          <p:nvPr>
            <p:ph type="title"/>
          </p:nvPr>
        </p:nvSpPr>
        <p:spPr>
          <a:xfrm>
            <a:off x="838199" y="365125"/>
            <a:ext cx="7730447" cy="1325563"/>
          </a:xfrm>
        </p:spPr>
        <p:txBody>
          <a:bodyPr>
            <a:normAutofit/>
          </a:bodyPr>
          <a:lstStyle/>
          <a:p>
            <a:r>
              <a:rPr lang="en-GB"/>
              <a:t>Example of a Roman grave marker: The grave </a:t>
            </a:r>
            <a:r>
              <a:rPr lang="en-GB" err="1"/>
              <a:t>Tyrannia</a:t>
            </a:r>
            <a:endParaRPr lang="en-GB"/>
          </a:p>
        </p:txBody>
      </p:sp>
      <p:pic>
        <p:nvPicPr>
          <p:cNvPr id="3074" name="Picture 2" descr="Stone grave marker for pouring libations, Roman, 1-300 CE | Science Museum  Group Collection">
            <a:extLst>
              <a:ext uri="{FF2B5EF4-FFF2-40B4-BE49-F238E27FC236}">
                <a16:creationId xmlns:a16="http://schemas.microsoft.com/office/drawing/2014/main" id="{F27A59E8-AB4E-463A-8B85-CBBA4C5160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96140" y="1367443"/>
            <a:ext cx="3401334" cy="451766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BA4D593-EB50-4845-ACC8-F00DF6798B2E}"/>
              </a:ext>
            </a:extLst>
          </p:cNvPr>
          <p:cNvSpPr txBox="1"/>
          <p:nvPr/>
        </p:nvSpPr>
        <p:spPr>
          <a:xfrm>
            <a:off x="215757" y="1739540"/>
            <a:ext cx="8208463" cy="4154984"/>
          </a:xfrm>
          <a:prstGeom prst="rect">
            <a:avLst/>
          </a:prstGeom>
          <a:noFill/>
        </p:spPr>
        <p:txBody>
          <a:bodyPr wrap="square" rtlCol="0">
            <a:spAutoFit/>
          </a:bodyPr>
          <a:lstStyle/>
          <a:p>
            <a:pPr marL="342900" indent="-342900">
              <a:buFont typeface="Arial" panose="020B0604020202020204" pitchFamily="34" charset="0"/>
              <a:buChar char="•"/>
            </a:pPr>
            <a:r>
              <a:rPr lang="en-GB" sz="2400"/>
              <a:t>This is an example of a stele which would have lain on top of a person’s grave. </a:t>
            </a:r>
          </a:p>
          <a:p>
            <a:pPr marL="342900" indent="-342900">
              <a:buFont typeface="Arial" panose="020B0604020202020204" pitchFamily="34" charset="0"/>
              <a:buChar char="•"/>
            </a:pPr>
            <a:r>
              <a:rPr lang="en-GB" sz="2400"/>
              <a:t>It includes an inscription about who the deceased was and who set up the grave. We learn that the woman’s name was </a:t>
            </a:r>
            <a:r>
              <a:rPr lang="en-GB" sz="2400" err="1"/>
              <a:t>Tyrannia</a:t>
            </a:r>
            <a:r>
              <a:rPr lang="en-GB" sz="2400"/>
              <a:t> and that her husband was the one who set it up. </a:t>
            </a:r>
          </a:p>
          <a:p>
            <a:pPr marL="342900" indent="-342900">
              <a:buFont typeface="Arial" panose="020B0604020202020204" pitchFamily="34" charset="0"/>
              <a:buChar char="•"/>
            </a:pPr>
            <a:r>
              <a:rPr lang="en-GB" sz="2400"/>
              <a:t>The holes in the marker would have allowed for the pouring of libations (normally in the form of wine) onto the woman’s ashes. Since it was believed that it was important to provide the Manes of your deceased relatives with food and drink, this must have felt like the people visiting the grave were giving the wine directly to </a:t>
            </a:r>
            <a:r>
              <a:rPr lang="en-GB" sz="2400" err="1"/>
              <a:t>Tyrannia</a:t>
            </a:r>
            <a:r>
              <a:rPr lang="en-GB" sz="2400"/>
              <a:t>! </a:t>
            </a:r>
          </a:p>
        </p:txBody>
      </p:sp>
    </p:spTree>
    <p:extLst>
      <p:ext uri="{BB962C8B-B14F-4D97-AF65-F5344CB8AC3E}">
        <p14:creationId xmlns:p14="http://schemas.microsoft.com/office/powerpoint/2010/main" val="314103226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EA9C7-B568-4130-82A2-CFFE1150007A}"/>
              </a:ext>
            </a:extLst>
          </p:cNvPr>
          <p:cNvSpPr>
            <a:spLocks noGrp="1"/>
          </p:cNvSpPr>
          <p:nvPr>
            <p:ph type="title"/>
          </p:nvPr>
        </p:nvSpPr>
        <p:spPr>
          <a:xfrm>
            <a:off x="838200" y="365125"/>
            <a:ext cx="7473593" cy="1325563"/>
          </a:xfrm>
        </p:spPr>
        <p:txBody>
          <a:bodyPr>
            <a:normAutofit fontScale="90000"/>
          </a:bodyPr>
          <a:lstStyle/>
          <a:p>
            <a:r>
              <a:rPr lang="en-GB"/>
              <a:t>Example of a Roman grave stele: The stele of Lucius </a:t>
            </a:r>
            <a:r>
              <a:rPr lang="en-GB" err="1"/>
              <a:t>Duccius</a:t>
            </a:r>
            <a:r>
              <a:rPr lang="en-GB"/>
              <a:t> Rufus</a:t>
            </a:r>
          </a:p>
        </p:txBody>
      </p:sp>
      <p:pic>
        <p:nvPicPr>
          <p:cNvPr id="4098" name="Picture 2" descr="Array">
            <a:extLst>
              <a:ext uri="{FF2B5EF4-FFF2-40B4-BE49-F238E27FC236}">
                <a16:creationId xmlns:a16="http://schemas.microsoft.com/office/drawing/2014/main" id="{5C415205-8A50-4070-8AD1-9AFAB73CD4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5766" y="365125"/>
            <a:ext cx="2933700" cy="61912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BE8BC65-4D7B-4FC5-997F-9F6F2F700093}"/>
              </a:ext>
            </a:extLst>
          </p:cNvPr>
          <p:cNvSpPr txBox="1"/>
          <p:nvPr/>
        </p:nvSpPr>
        <p:spPr>
          <a:xfrm>
            <a:off x="88187" y="1880171"/>
            <a:ext cx="8090042" cy="4154984"/>
          </a:xfrm>
          <a:prstGeom prst="rect">
            <a:avLst/>
          </a:prstGeom>
          <a:noFill/>
        </p:spPr>
        <p:txBody>
          <a:bodyPr wrap="square" rtlCol="0">
            <a:spAutoFit/>
          </a:bodyPr>
          <a:lstStyle/>
          <a:p>
            <a:pPr marL="342900" indent="-342900">
              <a:buFont typeface="Arial" panose="020B0604020202020204" pitchFamily="34" charset="0"/>
              <a:buChar char="•"/>
            </a:pPr>
            <a:r>
              <a:rPr lang="en-GB" sz="2400" b="1"/>
              <a:t>Location: </a:t>
            </a:r>
            <a:r>
              <a:rPr lang="en-GB" sz="2400"/>
              <a:t>York</a:t>
            </a:r>
          </a:p>
          <a:p>
            <a:pPr marL="342900" indent="-342900">
              <a:buFont typeface="Arial" panose="020B0604020202020204" pitchFamily="34" charset="0"/>
              <a:buChar char="•"/>
            </a:pPr>
            <a:r>
              <a:rPr lang="en-GB" sz="2400"/>
              <a:t>Although it is no longer in the best condition, this grave stele gives us a lot of information about the deceased. </a:t>
            </a:r>
          </a:p>
          <a:p>
            <a:pPr marL="342900" indent="-342900">
              <a:buFont typeface="Arial" panose="020B0604020202020204" pitchFamily="34" charset="0"/>
              <a:buChar char="•"/>
            </a:pPr>
            <a:r>
              <a:rPr lang="en-GB" sz="2400"/>
              <a:t>From the image (and inscription) we learn that he was a standard bearer for the Ninth Legion of the Roman army.</a:t>
            </a:r>
          </a:p>
          <a:p>
            <a:pPr marL="342900" indent="-342900">
              <a:buFont typeface="Arial" panose="020B0604020202020204" pitchFamily="34" charset="0"/>
              <a:buChar char="•"/>
            </a:pPr>
            <a:r>
              <a:rPr lang="en-GB" sz="2400"/>
              <a:t>The inscription also tells us that he was originally from Vienne, from the </a:t>
            </a:r>
            <a:r>
              <a:rPr lang="en-GB" sz="2400" err="1"/>
              <a:t>Voltinian</a:t>
            </a:r>
            <a:r>
              <a:rPr lang="en-GB" sz="2400"/>
              <a:t> tribe (every Roman was a member of a group called a tribe) and died at the age of 28. We also learn that his father was called Lucius. </a:t>
            </a:r>
          </a:p>
          <a:p>
            <a:pPr marL="342900" indent="-342900">
              <a:buFont typeface="Arial" panose="020B0604020202020204" pitchFamily="34" charset="0"/>
              <a:buChar char="•"/>
            </a:pPr>
            <a:r>
              <a:rPr lang="en-GB" sz="2400"/>
              <a:t>We can assume from the location of the tombstone that he died in or near to Eboracum (modern day York).</a:t>
            </a:r>
          </a:p>
        </p:txBody>
      </p:sp>
    </p:spTree>
    <p:extLst>
      <p:ext uri="{BB962C8B-B14F-4D97-AF65-F5344CB8AC3E}">
        <p14:creationId xmlns:p14="http://schemas.microsoft.com/office/powerpoint/2010/main" val="267362256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B0A23-F43E-4091-BC0A-40F0BBE4AD43}"/>
              </a:ext>
            </a:extLst>
          </p:cNvPr>
          <p:cNvSpPr>
            <a:spLocks noGrp="1"/>
          </p:cNvSpPr>
          <p:nvPr>
            <p:ph type="title"/>
          </p:nvPr>
        </p:nvSpPr>
        <p:spPr>
          <a:xfrm>
            <a:off x="838200" y="365125"/>
            <a:ext cx="6107130" cy="1325563"/>
          </a:xfrm>
        </p:spPr>
        <p:txBody>
          <a:bodyPr>
            <a:normAutofit fontScale="90000"/>
          </a:bodyPr>
          <a:lstStyle/>
          <a:p>
            <a:r>
              <a:rPr lang="en-GB"/>
              <a:t>Example of a funerary club’s tomb: A </a:t>
            </a:r>
            <a:r>
              <a:rPr lang="en-GB" i="1"/>
              <a:t>columbarium</a:t>
            </a:r>
            <a:endParaRPr lang="en-GB"/>
          </a:p>
        </p:txBody>
      </p:sp>
      <p:pic>
        <p:nvPicPr>
          <p:cNvPr id="5122" name="Picture 2" descr="View from Staircase of Central Pillar and Loculi, Columbarium 1, Vigna Codini">
            <a:extLst>
              <a:ext uri="{FF2B5EF4-FFF2-40B4-BE49-F238E27FC236}">
                <a16:creationId xmlns:a16="http://schemas.microsoft.com/office/drawing/2014/main" id="{AC0416EA-8191-4F91-9BBF-F37390F0C6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5330" y="365125"/>
            <a:ext cx="4762500" cy="31718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C11EA7F-BE8B-4617-9260-E195C334DA1F}"/>
              </a:ext>
            </a:extLst>
          </p:cNvPr>
          <p:cNvSpPr txBox="1"/>
          <p:nvPr/>
        </p:nvSpPr>
        <p:spPr>
          <a:xfrm>
            <a:off x="0" y="1865349"/>
            <a:ext cx="6770669" cy="4524315"/>
          </a:xfrm>
          <a:prstGeom prst="rect">
            <a:avLst/>
          </a:prstGeom>
          <a:noFill/>
        </p:spPr>
        <p:txBody>
          <a:bodyPr wrap="square" rtlCol="0">
            <a:spAutoFit/>
          </a:bodyPr>
          <a:lstStyle/>
          <a:p>
            <a:pPr marL="457200" indent="-457200">
              <a:buFont typeface="Arial" panose="020B0604020202020204" pitchFamily="34" charset="0"/>
              <a:buChar char="•"/>
            </a:pPr>
            <a:r>
              <a:rPr lang="en-GB" sz="2400"/>
              <a:t>The </a:t>
            </a:r>
            <a:r>
              <a:rPr lang="en-GB" sz="2400" i="1" err="1"/>
              <a:t>columbarii</a:t>
            </a:r>
            <a:r>
              <a:rPr lang="en-GB" sz="2400" i="1"/>
              <a:t> </a:t>
            </a:r>
            <a:r>
              <a:rPr lang="en-GB" sz="2400"/>
              <a:t>were modelled off the design of family tombs which were usually only used by wealthy people. </a:t>
            </a:r>
          </a:p>
          <a:p>
            <a:pPr marL="457200" indent="-457200">
              <a:buFont typeface="Arial" panose="020B0604020202020204" pitchFamily="34" charset="0"/>
              <a:buChar char="•"/>
            </a:pPr>
            <a:r>
              <a:rPr lang="en-GB" sz="2400"/>
              <a:t>They became common following the closure of a huge mass grave (and rubbish pit) in Rome by Augustus. </a:t>
            </a:r>
          </a:p>
          <a:p>
            <a:pPr marL="457200" indent="-457200">
              <a:buFont typeface="Arial" panose="020B0604020202020204" pitchFamily="34" charset="0"/>
              <a:buChar char="•"/>
            </a:pPr>
            <a:r>
              <a:rPr lang="en-GB" sz="2400"/>
              <a:t>A burial club would pool their money in order to afford to buy on of these for their members. </a:t>
            </a:r>
          </a:p>
          <a:p>
            <a:pPr marL="457200" indent="-457200">
              <a:buFont typeface="Arial" panose="020B0604020202020204" pitchFamily="34" charset="0"/>
              <a:buChar char="•"/>
            </a:pPr>
            <a:r>
              <a:rPr lang="en-GB" sz="2400"/>
              <a:t>Small inscriptions would tell visitors whose ashes (or bodies) were whose.</a:t>
            </a:r>
          </a:p>
          <a:p>
            <a:pPr marL="457200" indent="-457200">
              <a:buFont typeface="Arial" panose="020B0604020202020204" pitchFamily="34" charset="0"/>
              <a:buChar char="•"/>
            </a:pPr>
            <a:r>
              <a:rPr lang="en-GB" sz="2400"/>
              <a:t>Busts of the deceased might be placed in order to help honour and identify the deceased.   </a:t>
            </a:r>
          </a:p>
        </p:txBody>
      </p:sp>
      <p:pic>
        <p:nvPicPr>
          <p:cNvPr id="5124" name="Picture 4">
            <a:extLst>
              <a:ext uri="{FF2B5EF4-FFF2-40B4-BE49-F238E27FC236}">
                <a16:creationId xmlns:a16="http://schemas.microsoft.com/office/drawing/2014/main" id="{9F1E467B-7221-4DD1-8CA1-A5DB515688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7255" y="3429000"/>
            <a:ext cx="4438650" cy="3162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030462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89D7C-CC69-439C-9DF1-23542D1FCED7}"/>
              </a:ext>
            </a:extLst>
          </p:cNvPr>
          <p:cNvSpPr>
            <a:spLocks noGrp="1"/>
          </p:cNvSpPr>
          <p:nvPr>
            <p:ph type="title"/>
          </p:nvPr>
        </p:nvSpPr>
        <p:spPr>
          <a:xfrm>
            <a:off x="550523" y="0"/>
            <a:ext cx="10515600" cy="1325563"/>
          </a:xfrm>
        </p:spPr>
        <p:txBody>
          <a:bodyPr/>
          <a:lstStyle/>
          <a:p>
            <a:r>
              <a:rPr lang="en-GB"/>
              <a:t>Example of a Roman mass grave (</a:t>
            </a:r>
            <a:r>
              <a:rPr lang="en-GB" i="1" err="1"/>
              <a:t>puticulus</a:t>
            </a:r>
            <a:r>
              <a:rPr lang="en-GB"/>
              <a:t>)</a:t>
            </a:r>
          </a:p>
        </p:txBody>
      </p:sp>
      <p:pic>
        <p:nvPicPr>
          <p:cNvPr id="2050" name="Picture 2" descr="Ancient Rome: Mass Grave Filled With Skeletons Baffles Archaeologists in  Turkey">
            <a:extLst>
              <a:ext uri="{FF2B5EF4-FFF2-40B4-BE49-F238E27FC236}">
                <a16:creationId xmlns:a16="http://schemas.microsoft.com/office/drawing/2014/main" id="{7D893BF6-D08B-48C3-BF93-D30659C5B5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8202" y="2135010"/>
            <a:ext cx="4675598" cy="350218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D6422E1-1639-4876-AA56-A45E634742E5}"/>
              </a:ext>
            </a:extLst>
          </p:cNvPr>
          <p:cNvSpPr txBox="1"/>
          <p:nvPr/>
        </p:nvSpPr>
        <p:spPr>
          <a:xfrm>
            <a:off x="626723" y="1166515"/>
            <a:ext cx="5969285" cy="5632311"/>
          </a:xfrm>
          <a:prstGeom prst="rect">
            <a:avLst/>
          </a:prstGeom>
          <a:noFill/>
        </p:spPr>
        <p:txBody>
          <a:bodyPr wrap="square" rtlCol="0">
            <a:spAutoFit/>
          </a:bodyPr>
          <a:lstStyle/>
          <a:p>
            <a:pPr marL="342900" indent="-342900">
              <a:buFont typeface="Arial" panose="020B0604020202020204" pitchFamily="34" charset="0"/>
              <a:buChar char="•"/>
            </a:pPr>
            <a:r>
              <a:rPr lang="en-GB" sz="2400"/>
              <a:t>This is where those who could not afford a burial ended up.</a:t>
            </a:r>
          </a:p>
          <a:p>
            <a:pPr marL="342900" indent="-342900">
              <a:buFont typeface="Arial" panose="020B0604020202020204" pitchFamily="34" charset="0"/>
              <a:buChar char="•"/>
            </a:pPr>
            <a:r>
              <a:rPr lang="en-GB" sz="2400"/>
              <a:t>It seems that it was not uncommon for mass graves to also include animal bodies.</a:t>
            </a:r>
          </a:p>
          <a:p>
            <a:pPr marL="342900" indent="-342900">
              <a:buFont typeface="Arial" panose="020B0604020202020204" pitchFamily="34" charset="0"/>
              <a:buChar char="•"/>
            </a:pPr>
            <a:r>
              <a:rPr lang="en-GB" sz="2400"/>
              <a:t>These mass graves also doubled as rubbish pits. </a:t>
            </a:r>
          </a:p>
          <a:p>
            <a:pPr marL="342900" indent="-342900">
              <a:buFont typeface="Arial" panose="020B0604020202020204" pitchFamily="34" charset="0"/>
              <a:buChar char="•"/>
            </a:pPr>
            <a:r>
              <a:rPr lang="en-GB" sz="2400"/>
              <a:t>It was considered dishonourable to be buried in one of these. </a:t>
            </a:r>
          </a:p>
          <a:p>
            <a:pPr marL="342900" indent="-342900">
              <a:buFont typeface="Arial" panose="020B0604020202020204" pitchFamily="34" charset="0"/>
              <a:buChar char="•"/>
            </a:pPr>
            <a:r>
              <a:rPr lang="en-GB" sz="2400"/>
              <a:t>They were still located outside of the city by Roman law. </a:t>
            </a:r>
          </a:p>
          <a:p>
            <a:pPr marL="342900" indent="-342900">
              <a:buFont typeface="Arial" panose="020B0604020202020204" pitchFamily="34" charset="0"/>
              <a:buChar char="•"/>
            </a:pPr>
            <a:r>
              <a:rPr lang="en-GB" sz="2400"/>
              <a:t>These are a chilling reminder about why it was thought to be so important to be able to have a proper burial. </a:t>
            </a:r>
          </a:p>
          <a:p>
            <a:pPr marL="342900" indent="-342900">
              <a:buFont typeface="Arial" panose="020B0604020202020204" pitchFamily="34" charset="0"/>
              <a:buChar char="•"/>
            </a:pPr>
            <a:r>
              <a:rPr lang="en-GB" sz="2400"/>
              <a:t>The main mass grave in Rome was closed down by Augustus. </a:t>
            </a:r>
          </a:p>
        </p:txBody>
      </p:sp>
    </p:spTree>
    <p:extLst>
      <p:ext uri="{BB962C8B-B14F-4D97-AF65-F5344CB8AC3E}">
        <p14:creationId xmlns:p14="http://schemas.microsoft.com/office/powerpoint/2010/main" val="2859777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B76F85F3-6A26-4F98-9219-D286754680ED}"/>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3313" name="Picture 12">
            <a:extLst>
              <a:ext uri="{FF2B5EF4-FFF2-40B4-BE49-F238E27FC236}">
                <a16:creationId xmlns:a16="http://schemas.microsoft.com/office/drawing/2014/main" id="{274284E4-F023-4503-97B2-DEFF595E8D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74118"/>
            <a:ext cx="3609975" cy="535682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8364736E-2810-4555-9931-CE380CE95870}"/>
              </a:ext>
            </a:extLst>
          </p:cNvPr>
          <p:cNvSpPr>
            <a:spLocks noChangeArrowheads="1"/>
          </p:cNvSpPr>
          <p:nvPr/>
        </p:nvSpPr>
        <p:spPr bwMode="auto">
          <a:xfrm>
            <a:off x="3762375" y="228600"/>
            <a:ext cx="7705725" cy="6247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000" b="1" i="0" u="none" strike="noStrike" cap="none" normalizeH="0" baseline="0">
                <a:ln>
                  <a:noFill/>
                </a:ln>
                <a:solidFill>
                  <a:schemeClr val="tx1"/>
                </a:solidFill>
                <a:effectLst/>
                <a:latin typeface="+mn-lt"/>
                <a:ea typeface="Calibri" panose="020F0502020204030204" pitchFamily="34" charset="0"/>
                <a:cs typeface="Times New Roman" panose="02020603050405020304" pitchFamily="18" charset="0"/>
              </a:rPr>
              <a:t>This god’s Greek name is Hermes.</a:t>
            </a:r>
            <a:endParaRPr kumimoji="0" lang="en-GB" altLang="en-US" sz="2000" b="1"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000" b="1" i="0" u="none" strike="noStrike" cap="none" normalizeH="0" baseline="0">
                <a:ln>
                  <a:noFill/>
                </a:ln>
                <a:solidFill>
                  <a:schemeClr val="tx1"/>
                </a:solidFill>
                <a:effectLst/>
                <a:latin typeface="+mn-lt"/>
                <a:ea typeface="Calibri" panose="020F0502020204030204" pitchFamily="34" charset="0"/>
                <a:cs typeface="Times New Roman" panose="02020603050405020304" pitchFamily="18" charset="0"/>
              </a:rPr>
              <a:t>This god’s Roman name is Mercury.</a:t>
            </a:r>
            <a:endParaRPr kumimoji="0" lang="en-GB" altLang="en-US" sz="2000" b="1"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000" b="1" i="0" u="none" strike="noStrike" cap="none" normalizeH="0" baseline="0">
                <a:ln>
                  <a:noFill/>
                </a:ln>
                <a:solidFill>
                  <a:schemeClr val="tx1"/>
                </a:solidFill>
                <a:effectLst/>
                <a:latin typeface="+mn-lt"/>
                <a:ea typeface="Calibri" panose="020F0502020204030204" pitchFamily="34" charset="0"/>
                <a:cs typeface="Times New Roman" panose="02020603050405020304" pitchFamily="18" charset="0"/>
              </a:rPr>
              <a:t>He is the god of messengers and travellers.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2000" b="1"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000" b="1" i="0" u="none" strike="noStrike" cap="none" normalizeH="0" baseline="0">
                <a:ln>
                  <a:noFill/>
                </a:ln>
                <a:solidFill>
                  <a:schemeClr val="tx1"/>
                </a:solidFill>
                <a:effectLst/>
                <a:latin typeface="+mn-lt"/>
                <a:ea typeface="Calibri" panose="020F0502020204030204" pitchFamily="34" charset="0"/>
                <a:cs typeface="Times New Roman" panose="02020603050405020304" pitchFamily="18" charset="0"/>
              </a:rPr>
              <a:t>Iconography:</a:t>
            </a:r>
            <a:endParaRPr kumimoji="0" lang="en-GB" altLang="en-US" sz="2000" b="1"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altLang="en-US" sz="2000" b="0" i="0" u="none" strike="noStrike" cap="none" normalizeH="0" baseline="0">
                <a:ln>
                  <a:noFill/>
                </a:ln>
                <a:solidFill>
                  <a:schemeClr val="tx1"/>
                </a:solidFill>
                <a:effectLst/>
                <a:latin typeface="+mn-lt"/>
                <a:ea typeface="Calibri" panose="020F0502020204030204" pitchFamily="34" charset="0"/>
                <a:cs typeface="Times New Roman" panose="02020603050405020304" pitchFamily="18" charset="0"/>
              </a:rPr>
              <a:t>Caduceus (his staff).</a:t>
            </a:r>
            <a:endParaRPr kumimoji="0" lang="en-GB" altLang="en-US" sz="2000" b="0"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altLang="en-US" sz="2000" b="0" i="0" u="none" strike="noStrike" cap="none" normalizeH="0" baseline="0">
                <a:ln>
                  <a:noFill/>
                </a:ln>
                <a:solidFill>
                  <a:schemeClr val="tx1"/>
                </a:solidFill>
                <a:effectLst/>
                <a:latin typeface="+mn-lt"/>
                <a:ea typeface="Calibri" panose="020F0502020204030204" pitchFamily="34" charset="0"/>
                <a:cs typeface="Times New Roman" panose="02020603050405020304" pitchFamily="18" charset="0"/>
              </a:rPr>
              <a:t>Winged sandals</a:t>
            </a:r>
            <a:endParaRPr kumimoji="0" lang="en-GB" altLang="en-US" sz="2000" b="0"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altLang="en-US" sz="2000" b="0" i="0" u="none" strike="noStrike" cap="none" normalizeH="0" baseline="0">
                <a:ln>
                  <a:noFill/>
                </a:ln>
                <a:solidFill>
                  <a:schemeClr val="tx1"/>
                </a:solidFill>
                <a:effectLst/>
                <a:latin typeface="+mn-lt"/>
                <a:ea typeface="Calibri" panose="020F0502020204030204" pitchFamily="34" charset="0"/>
                <a:cs typeface="Times New Roman" panose="02020603050405020304" pitchFamily="18" charset="0"/>
              </a:rPr>
              <a:t>Petasos (round hat)</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GB" altLang="en-US" sz="2000" b="0"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000" b="1" i="0" u="none" strike="noStrike" cap="none" normalizeH="0" baseline="0">
                <a:ln>
                  <a:noFill/>
                </a:ln>
                <a:solidFill>
                  <a:schemeClr val="tx1"/>
                </a:solidFill>
                <a:effectLst/>
                <a:latin typeface="+mn-lt"/>
                <a:ea typeface="Calibri" panose="020F0502020204030204" pitchFamily="34" charset="0"/>
                <a:cs typeface="Times New Roman" panose="02020603050405020304" pitchFamily="18" charset="0"/>
              </a:rPr>
              <a:t>Other information:</a:t>
            </a:r>
            <a:endParaRPr kumimoji="0" lang="en-GB" altLang="en-US" sz="2000" b="1"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altLang="en-US" sz="2000" b="0" i="0" u="none" strike="noStrike" cap="none" normalizeH="0" baseline="0">
                <a:ln>
                  <a:noFill/>
                </a:ln>
                <a:solidFill>
                  <a:schemeClr val="tx1"/>
                </a:solidFill>
                <a:effectLst/>
                <a:latin typeface="+mn-lt"/>
                <a:ea typeface="Calibri" panose="020F0502020204030204" pitchFamily="34" charset="0"/>
                <a:cs typeface="Times New Roman" panose="02020603050405020304" pitchFamily="18" charset="0"/>
              </a:rPr>
              <a:t>The messenger of the gods.</a:t>
            </a:r>
            <a:endParaRPr kumimoji="0" lang="en-GB" altLang="en-US" sz="2000" b="0"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altLang="en-US" sz="2000" b="0" i="0" u="none" strike="noStrike" cap="none" normalizeH="0" baseline="0">
                <a:ln>
                  <a:noFill/>
                </a:ln>
                <a:solidFill>
                  <a:schemeClr val="tx1"/>
                </a:solidFill>
                <a:effectLst/>
                <a:latin typeface="+mn-lt"/>
                <a:ea typeface="Calibri" panose="020F0502020204030204" pitchFamily="34" charset="0"/>
                <a:cs typeface="Times New Roman" panose="02020603050405020304" pitchFamily="18" charset="0"/>
              </a:rPr>
              <a:t>A psychopomp (responsible for guiding the spirits of the dead to the underworld).</a:t>
            </a:r>
            <a:endParaRPr kumimoji="0" lang="en-GB" altLang="en-US" sz="2000" b="0"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altLang="en-US" sz="2000" b="0" i="0" u="none" strike="noStrike" cap="none" normalizeH="0" baseline="0">
                <a:ln>
                  <a:noFill/>
                </a:ln>
                <a:solidFill>
                  <a:schemeClr val="tx1"/>
                </a:solidFill>
                <a:effectLst/>
                <a:latin typeface="+mn-lt"/>
                <a:ea typeface="Calibri" panose="020F0502020204030204" pitchFamily="34" charset="0"/>
                <a:cs typeface="Times New Roman" panose="02020603050405020304" pitchFamily="18" charset="0"/>
              </a:rPr>
              <a:t>Helped to guide Heracles/Hercules to the underworld in so that the hero could bring back Cerberus.</a:t>
            </a:r>
            <a:endParaRPr kumimoji="0" lang="en-GB" altLang="en-US" sz="2000" b="0"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altLang="en-US" sz="2000" b="0" i="0" u="none" strike="noStrike" cap="none" normalizeH="0" baseline="0">
                <a:ln>
                  <a:noFill/>
                </a:ln>
                <a:solidFill>
                  <a:schemeClr val="tx1"/>
                </a:solidFill>
                <a:effectLst/>
                <a:latin typeface="+mn-lt"/>
                <a:ea typeface="Calibri" panose="020F0502020204030204" pitchFamily="34" charset="0"/>
                <a:cs typeface="Times New Roman" panose="02020603050405020304" pitchFamily="18" charset="0"/>
              </a:rPr>
              <a:t>Honoured on the third day of the festival of the </a:t>
            </a:r>
            <a:r>
              <a:rPr kumimoji="0" lang="en-GB" altLang="en-US" sz="2000" b="0" i="0" u="none" strike="noStrike" cap="none" normalizeH="0" baseline="0" err="1">
                <a:ln>
                  <a:noFill/>
                </a:ln>
                <a:solidFill>
                  <a:schemeClr val="tx1"/>
                </a:solidFill>
                <a:effectLst/>
                <a:latin typeface="+mn-lt"/>
                <a:ea typeface="Calibri" panose="020F0502020204030204" pitchFamily="34" charset="0"/>
                <a:cs typeface="Times New Roman" panose="02020603050405020304" pitchFamily="18" charset="0"/>
              </a:rPr>
              <a:t>Anthesteria</a:t>
            </a:r>
            <a:r>
              <a:rPr kumimoji="0" lang="en-GB" altLang="en-US" sz="2000" b="0" i="0" u="none" strike="noStrike" cap="none" normalizeH="0" baseline="0">
                <a:ln>
                  <a:noFill/>
                </a:ln>
                <a:solidFill>
                  <a:schemeClr val="tx1"/>
                </a:solidFill>
                <a:effectLst/>
                <a:latin typeface="+mn-lt"/>
                <a:ea typeface="Calibri" panose="020F0502020204030204" pitchFamily="34" charset="0"/>
                <a:cs typeface="Times New Roman" panose="02020603050405020304" pitchFamily="18" charset="0"/>
              </a:rPr>
              <a:t> in Athens. </a:t>
            </a:r>
            <a:endParaRPr kumimoji="0" lang="en-GB" altLang="en-US" sz="2000" b="0"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altLang="en-US" sz="2000" b="0" i="0" u="none" strike="noStrike" cap="none" normalizeH="0" baseline="0">
                <a:ln>
                  <a:noFill/>
                </a:ln>
                <a:solidFill>
                  <a:schemeClr val="tx1"/>
                </a:solidFill>
                <a:effectLst/>
                <a:latin typeface="+mn-lt"/>
                <a:ea typeface="Calibri" panose="020F0502020204030204" pitchFamily="34" charset="0"/>
                <a:cs typeface="Times New Roman" panose="02020603050405020304" pitchFamily="18" charset="0"/>
              </a:rPr>
              <a:t>Sometimes seen in images with Heracles/Hercules, representing the spread of his fame. </a:t>
            </a:r>
            <a:endParaRPr kumimoji="0" lang="en-GB" altLang="en-US" sz="2000" b="0"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altLang="en-US" sz="2000" b="0" i="0" u="none" strike="noStrike" cap="none" normalizeH="0" baseline="0">
                <a:ln>
                  <a:noFill/>
                </a:ln>
                <a:solidFill>
                  <a:schemeClr val="tx1"/>
                </a:solidFill>
                <a:effectLst/>
                <a:latin typeface="+mn-lt"/>
                <a:ea typeface="Calibri" panose="020F0502020204030204" pitchFamily="34" charset="0"/>
                <a:cs typeface="Times New Roman" panose="02020603050405020304" pitchFamily="18" charset="0"/>
              </a:rPr>
              <a:t>One of the gods worshipped at a lararium (a household shrine in a Roman home) in his role as a god of wealth and good fortune. </a:t>
            </a:r>
            <a:endParaRPr kumimoji="0" lang="en-GB" altLang="en-US" sz="2000" b="0" i="0" u="none" strike="noStrike" cap="none" normalizeH="0" baseline="0">
              <a:ln>
                <a:noFill/>
              </a:ln>
              <a:solidFill>
                <a:schemeClr val="tx1"/>
              </a:solidFill>
              <a:effectLst/>
              <a:latin typeface="+mn-lt"/>
            </a:endParaRPr>
          </a:p>
        </p:txBody>
      </p:sp>
    </p:spTree>
    <p:extLst>
      <p:ext uri="{BB962C8B-B14F-4D97-AF65-F5344CB8AC3E}">
        <p14:creationId xmlns:p14="http://schemas.microsoft.com/office/powerpoint/2010/main" val="304731061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2CD4D-03F9-40C0-91D4-6968B939C8DE}"/>
              </a:ext>
            </a:extLst>
          </p:cNvPr>
          <p:cNvSpPr>
            <a:spLocks noGrp="1"/>
          </p:cNvSpPr>
          <p:nvPr>
            <p:ph type="title"/>
          </p:nvPr>
        </p:nvSpPr>
        <p:spPr>
          <a:xfrm>
            <a:off x="-92468" y="-28451"/>
            <a:ext cx="12192000" cy="436259"/>
          </a:xfr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a:normAutofit/>
          </a:bodyPr>
          <a:lstStyle/>
          <a:p>
            <a:pPr algn="ctr"/>
            <a:r>
              <a:rPr lang="en-GB" sz="2400"/>
              <a:t>Greek (Athenian) festivals.</a:t>
            </a:r>
          </a:p>
        </p:txBody>
      </p:sp>
      <p:graphicFrame>
        <p:nvGraphicFramePr>
          <p:cNvPr id="3" name="Table 3">
            <a:extLst>
              <a:ext uri="{FF2B5EF4-FFF2-40B4-BE49-F238E27FC236}">
                <a16:creationId xmlns:a16="http://schemas.microsoft.com/office/drawing/2014/main" id="{BC967763-FC26-431B-B174-CE8A9B350B8D}"/>
              </a:ext>
            </a:extLst>
          </p:cNvPr>
          <p:cNvGraphicFramePr>
            <a:graphicFrameLocks noGrp="1"/>
          </p:cNvGraphicFramePr>
          <p:nvPr>
            <p:extLst>
              <p:ext uri="{D42A27DB-BD31-4B8C-83A1-F6EECF244321}">
                <p14:modId xmlns:p14="http://schemas.microsoft.com/office/powerpoint/2010/main" val="1918094610"/>
              </p:ext>
            </p:extLst>
          </p:nvPr>
        </p:nvGraphicFramePr>
        <p:xfrm>
          <a:off x="0" y="615663"/>
          <a:ext cx="12192000" cy="5958840"/>
        </p:xfrm>
        <a:graphic>
          <a:graphicData uri="http://schemas.openxmlformats.org/drawingml/2006/table">
            <a:tbl>
              <a:tblPr firstRow="1" bandRow="1">
                <a:tableStyleId>{5C22544A-7EE6-4342-B048-85BDC9FD1C3A}</a:tableStyleId>
              </a:tblPr>
              <a:tblGrid>
                <a:gridCol w="2024009">
                  <a:extLst>
                    <a:ext uri="{9D8B030D-6E8A-4147-A177-3AD203B41FA5}">
                      <a16:colId xmlns:a16="http://schemas.microsoft.com/office/drawing/2014/main" val="2708281139"/>
                    </a:ext>
                  </a:extLst>
                </a:gridCol>
                <a:gridCol w="4993240">
                  <a:extLst>
                    <a:ext uri="{9D8B030D-6E8A-4147-A177-3AD203B41FA5}">
                      <a16:colId xmlns:a16="http://schemas.microsoft.com/office/drawing/2014/main" val="374738161"/>
                    </a:ext>
                  </a:extLst>
                </a:gridCol>
                <a:gridCol w="5174751">
                  <a:extLst>
                    <a:ext uri="{9D8B030D-6E8A-4147-A177-3AD203B41FA5}">
                      <a16:colId xmlns:a16="http://schemas.microsoft.com/office/drawing/2014/main" val="3002181918"/>
                    </a:ext>
                  </a:extLst>
                </a:gridCol>
              </a:tblGrid>
              <a:tr h="370840">
                <a:tc>
                  <a:txBody>
                    <a:bodyPr/>
                    <a:lstStyle/>
                    <a:p>
                      <a:endParaRPr lang="en-GB" b="1"/>
                    </a:p>
                  </a:txBody>
                  <a:tcPr/>
                </a:tc>
                <a:tc>
                  <a:txBody>
                    <a:bodyPr/>
                    <a:lstStyle/>
                    <a:p>
                      <a:r>
                        <a:rPr lang="en-GB" err="1"/>
                        <a:t>Anthesteria</a:t>
                      </a:r>
                      <a:endParaRPr lang="en-GB"/>
                    </a:p>
                  </a:txBody>
                  <a:tcPr/>
                </a:tc>
                <a:tc>
                  <a:txBody>
                    <a:bodyPr/>
                    <a:lstStyle/>
                    <a:p>
                      <a:r>
                        <a:rPr lang="en-GB" err="1"/>
                        <a:t>Genesia</a:t>
                      </a:r>
                      <a:endParaRPr lang="en-GB"/>
                    </a:p>
                  </a:txBody>
                  <a:tcPr/>
                </a:tc>
                <a:extLst>
                  <a:ext uri="{0D108BD9-81ED-4DB2-BD59-A6C34878D82A}">
                    <a16:rowId xmlns:a16="http://schemas.microsoft.com/office/drawing/2014/main" val="4056610074"/>
                  </a:ext>
                </a:extLst>
              </a:tr>
              <a:tr h="370840">
                <a:tc>
                  <a:txBody>
                    <a:bodyPr/>
                    <a:lstStyle/>
                    <a:p>
                      <a:r>
                        <a:rPr lang="en-GB" b="1"/>
                        <a:t>When it happened</a:t>
                      </a:r>
                    </a:p>
                  </a:txBody>
                  <a:tcPr/>
                </a:tc>
                <a:tc>
                  <a:txBody>
                    <a:bodyPr/>
                    <a:lstStyle/>
                    <a:p>
                      <a:r>
                        <a:rPr lang="en-GB"/>
                        <a:t>Late January over 3 days</a:t>
                      </a:r>
                    </a:p>
                  </a:txBody>
                  <a:tcPr/>
                </a:tc>
                <a:tc>
                  <a:txBody>
                    <a:bodyPr/>
                    <a:lstStyle/>
                    <a:p>
                      <a:r>
                        <a:rPr lang="en-GB"/>
                        <a:t> One day in late September</a:t>
                      </a:r>
                    </a:p>
                  </a:txBody>
                  <a:tcPr/>
                </a:tc>
                <a:extLst>
                  <a:ext uri="{0D108BD9-81ED-4DB2-BD59-A6C34878D82A}">
                    <a16:rowId xmlns:a16="http://schemas.microsoft.com/office/drawing/2014/main" val="2494818570"/>
                  </a:ext>
                </a:extLst>
              </a:tr>
              <a:tr h="370840">
                <a:tc>
                  <a:txBody>
                    <a:bodyPr/>
                    <a:lstStyle/>
                    <a:p>
                      <a:r>
                        <a:rPr lang="en-GB" b="1"/>
                        <a:t>Who it honoured</a:t>
                      </a:r>
                    </a:p>
                  </a:txBody>
                  <a:tcPr/>
                </a:tc>
                <a:tc>
                  <a:txBody>
                    <a:bodyPr/>
                    <a:lstStyle/>
                    <a:p>
                      <a:r>
                        <a:rPr lang="en-GB"/>
                        <a:t>The dead, Hermes and Dionysus</a:t>
                      </a:r>
                    </a:p>
                  </a:txBody>
                  <a:tcPr/>
                </a:tc>
                <a:tc>
                  <a:txBody>
                    <a:bodyPr/>
                    <a:lstStyle/>
                    <a:p>
                      <a:r>
                        <a:rPr lang="en-GB"/>
                        <a:t>The Athenian’s ancestors</a:t>
                      </a:r>
                    </a:p>
                  </a:txBody>
                  <a:tcPr/>
                </a:tc>
                <a:extLst>
                  <a:ext uri="{0D108BD9-81ED-4DB2-BD59-A6C34878D82A}">
                    <a16:rowId xmlns:a16="http://schemas.microsoft.com/office/drawing/2014/main" val="2548270420"/>
                  </a:ext>
                </a:extLst>
              </a:tr>
              <a:tr h="370840">
                <a:tc>
                  <a:txBody>
                    <a:bodyPr/>
                    <a:lstStyle/>
                    <a:p>
                      <a:r>
                        <a:rPr lang="en-GB" b="1"/>
                        <a:t>What happened</a:t>
                      </a:r>
                    </a:p>
                  </a:txBody>
                  <a:tcPr/>
                </a:tc>
                <a:tc>
                  <a:txBody>
                    <a:bodyPr/>
                    <a:lstStyle/>
                    <a:p>
                      <a:pPr marL="285750" indent="-285750">
                        <a:buFont typeface="Arial" panose="020B0604020202020204" pitchFamily="34" charset="0"/>
                        <a:buChar char="•"/>
                      </a:pPr>
                      <a:r>
                        <a:rPr lang="en-GB"/>
                        <a:t>Day 1: Dead rose believed to rise from the dead. Wine from the previous year opened. Libations poured to Dionysus.</a:t>
                      </a:r>
                    </a:p>
                    <a:p>
                      <a:pPr marL="285750" indent="-285750">
                        <a:buFont typeface="Arial" panose="020B0604020202020204" pitchFamily="34" charset="0"/>
                        <a:buChar char="•"/>
                      </a:pPr>
                      <a:r>
                        <a:rPr lang="en-GB"/>
                        <a:t>Day 2: Drinking contests. Families poured libations on ancestors’ graves. </a:t>
                      </a:r>
                    </a:p>
                    <a:p>
                      <a:pPr marL="285750" indent="-285750">
                        <a:buFont typeface="Arial" panose="020B0604020202020204" pitchFamily="34" charset="0"/>
                        <a:buChar char="•"/>
                      </a:pPr>
                      <a:r>
                        <a:rPr lang="en-GB"/>
                        <a:t>Day 3: Families of the dead made offerings to Hermes. The living weren’t allowed to eat any food as part of these offerings. The dead believed to have left Athens. </a:t>
                      </a:r>
                    </a:p>
                  </a:txBody>
                  <a:tcPr/>
                </a:tc>
                <a:tc>
                  <a:txBody>
                    <a:bodyPr/>
                    <a:lstStyle/>
                    <a:p>
                      <a:pPr marL="285750" indent="-285750">
                        <a:buFont typeface="Arial" panose="020B0604020202020204" pitchFamily="34" charset="0"/>
                        <a:buChar char="•"/>
                      </a:pPr>
                      <a:r>
                        <a:rPr lang="en-GB"/>
                        <a:t>The Athenians decorated the tombs of their ancestors with ribbons.</a:t>
                      </a:r>
                    </a:p>
                    <a:p>
                      <a:pPr marL="285750" indent="-285750">
                        <a:buFont typeface="Arial" panose="020B0604020202020204" pitchFamily="34" charset="0"/>
                        <a:buChar char="•"/>
                      </a:pPr>
                      <a:r>
                        <a:rPr lang="en-GB"/>
                        <a:t>The Athenians left food at the graves of their ancestors.</a:t>
                      </a:r>
                    </a:p>
                    <a:p>
                      <a:pPr marL="285750" indent="-285750">
                        <a:buFont typeface="Arial" panose="020B0604020202020204" pitchFamily="34" charset="0"/>
                        <a:buChar char="•"/>
                      </a:pPr>
                      <a:r>
                        <a:rPr lang="en-GB"/>
                        <a:t>The Athenians performed blood sacrifices at the graves of their ancestors. </a:t>
                      </a:r>
                    </a:p>
                  </a:txBody>
                  <a:tcPr/>
                </a:tc>
                <a:extLst>
                  <a:ext uri="{0D108BD9-81ED-4DB2-BD59-A6C34878D82A}">
                    <a16:rowId xmlns:a16="http://schemas.microsoft.com/office/drawing/2014/main" val="1714913595"/>
                  </a:ext>
                </a:extLst>
              </a:tr>
              <a:tr h="370840">
                <a:tc>
                  <a:txBody>
                    <a:bodyPr/>
                    <a:lstStyle/>
                    <a:p>
                      <a:r>
                        <a:rPr lang="en-GB" b="1"/>
                        <a:t>Why it happened</a:t>
                      </a:r>
                    </a:p>
                  </a:txBody>
                  <a:tcPr/>
                </a:tc>
                <a:tc>
                  <a:txBody>
                    <a:bodyPr/>
                    <a:lstStyle/>
                    <a:p>
                      <a:pPr marL="285750" indent="-285750">
                        <a:buFontTx/>
                        <a:buChar char="-"/>
                      </a:pPr>
                      <a:r>
                        <a:rPr lang="en-GB"/>
                        <a:t>Dionysus and Hermes honoured as gods who could travel to and from the Underworld. </a:t>
                      </a:r>
                    </a:p>
                    <a:p>
                      <a:pPr marL="285750" indent="-285750">
                        <a:buFontTx/>
                        <a:buChar char="-"/>
                      </a:pPr>
                      <a:r>
                        <a:rPr lang="en-GB"/>
                        <a:t>Dionysus honoured with wine (he’s the god of wine!)- drinking parties and libations took place. </a:t>
                      </a:r>
                    </a:p>
                    <a:p>
                      <a:pPr marL="285750" indent="-285750">
                        <a:buFontTx/>
                        <a:buChar char="-"/>
                      </a:pPr>
                      <a:r>
                        <a:rPr lang="en-GB"/>
                        <a:t>Libations: pouring wine on the ground in honour of a god. Libations on graves symbolised the sharing of the wine with the deceased so they didn’t feel left out!</a:t>
                      </a:r>
                    </a:p>
                  </a:txBody>
                  <a:tcPr/>
                </a:tc>
                <a:tc>
                  <a:txBody>
                    <a:bodyPr/>
                    <a:lstStyle/>
                    <a:p>
                      <a:r>
                        <a:rPr lang="en-GB"/>
                        <a:t>- It was believed that the dead needed to be looked after by the living. </a:t>
                      </a:r>
                    </a:p>
                    <a:p>
                      <a:pPr marL="285750" indent="-285750">
                        <a:buFontTx/>
                        <a:buChar char="-"/>
                      </a:pPr>
                      <a:r>
                        <a:rPr lang="en-GB"/>
                        <a:t>Being a ghost in the Underworld was meant to be quite miserable for most people.</a:t>
                      </a:r>
                    </a:p>
                    <a:p>
                      <a:pPr marL="285750" indent="-285750">
                        <a:buFontTx/>
                        <a:buChar char="-"/>
                      </a:pPr>
                      <a:r>
                        <a:rPr lang="en-GB"/>
                        <a:t> Being remembered and being made offerings to was supposed to have made being a ghost in the Underworld less awful. </a:t>
                      </a:r>
                    </a:p>
                  </a:txBody>
                  <a:tcPr/>
                </a:tc>
                <a:extLst>
                  <a:ext uri="{0D108BD9-81ED-4DB2-BD59-A6C34878D82A}">
                    <a16:rowId xmlns:a16="http://schemas.microsoft.com/office/drawing/2014/main" val="2254510858"/>
                  </a:ext>
                </a:extLst>
              </a:tr>
            </a:tbl>
          </a:graphicData>
        </a:graphic>
      </p:graphicFrame>
    </p:spTree>
    <p:extLst>
      <p:ext uri="{BB962C8B-B14F-4D97-AF65-F5344CB8AC3E}">
        <p14:creationId xmlns:p14="http://schemas.microsoft.com/office/powerpoint/2010/main" val="34835758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BC967763-FC26-431B-B174-CE8A9B350B8D}"/>
              </a:ext>
            </a:extLst>
          </p:cNvPr>
          <p:cNvGraphicFramePr>
            <a:graphicFrameLocks noGrp="1"/>
          </p:cNvGraphicFramePr>
          <p:nvPr>
            <p:extLst>
              <p:ext uri="{D42A27DB-BD31-4B8C-83A1-F6EECF244321}">
                <p14:modId xmlns:p14="http://schemas.microsoft.com/office/powerpoint/2010/main" val="791357289"/>
              </p:ext>
            </p:extLst>
          </p:nvPr>
        </p:nvGraphicFramePr>
        <p:xfrm>
          <a:off x="0" y="-91440"/>
          <a:ext cx="12192000" cy="7040880"/>
        </p:xfrm>
        <a:graphic>
          <a:graphicData uri="http://schemas.openxmlformats.org/drawingml/2006/table">
            <a:tbl>
              <a:tblPr firstRow="1" bandRow="1">
                <a:tableStyleId>{5C22544A-7EE6-4342-B048-85BDC9FD1C3A}</a:tableStyleId>
              </a:tblPr>
              <a:tblGrid>
                <a:gridCol w="3747641">
                  <a:extLst>
                    <a:ext uri="{9D8B030D-6E8A-4147-A177-3AD203B41FA5}">
                      <a16:colId xmlns:a16="http://schemas.microsoft.com/office/drawing/2014/main" val="2708281139"/>
                    </a:ext>
                  </a:extLst>
                </a:gridCol>
                <a:gridCol w="8444359">
                  <a:extLst>
                    <a:ext uri="{9D8B030D-6E8A-4147-A177-3AD203B41FA5}">
                      <a16:colId xmlns:a16="http://schemas.microsoft.com/office/drawing/2014/main" val="374738161"/>
                    </a:ext>
                  </a:extLst>
                </a:gridCol>
              </a:tblGrid>
              <a:tr h="451262">
                <a:tc>
                  <a:txBody>
                    <a:bodyPr/>
                    <a:lstStyle/>
                    <a:p>
                      <a:endParaRPr lang="en-GB" sz="2400" b="1"/>
                    </a:p>
                  </a:txBody>
                  <a:tcPr/>
                </a:tc>
                <a:tc>
                  <a:txBody>
                    <a:bodyPr/>
                    <a:lstStyle/>
                    <a:p>
                      <a:r>
                        <a:rPr lang="en-GB" sz="2400"/>
                        <a:t>Roman Festival 1: The </a:t>
                      </a:r>
                      <a:r>
                        <a:rPr lang="en-GB" sz="2400" err="1"/>
                        <a:t>Parentalia</a:t>
                      </a:r>
                      <a:endParaRPr lang="en-GB" sz="2400"/>
                    </a:p>
                  </a:txBody>
                  <a:tcPr/>
                </a:tc>
                <a:extLst>
                  <a:ext uri="{0D108BD9-81ED-4DB2-BD59-A6C34878D82A}">
                    <a16:rowId xmlns:a16="http://schemas.microsoft.com/office/drawing/2014/main" val="4056610074"/>
                  </a:ext>
                </a:extLst>
              </a:tr>
              <a:tr h="451262">
                <a:tc>
                  <a:txBody>
                    <a:bodyPr/>
                    <a:lstStyle/>
                    <a:p>
                      <a:r>
                        <a:rPr lang="en-GB" sz="2400" b="1"/>
                        <a:t>When it happened</a:t>
                      </a:r>
                    </a:p>
                  </a:txBody>
                  <a:tcPr/>
                </a:tc>
                <a:tc>
                  <a:txBody>
                    <a:bodyPr/>
                    <a:lstStyle/>
                    <a:p>
                      <a:r>
                        <a:rPr lang="en-GB" sz="2400"/>
                        <a:t>9 days between the 13</a:t>
                      </a:r>
                      <a:r>
                        <a:rPr lang="en-GB" sz="2400" baseline="30000"/>
                        <a:t>th</a:t>
                      </a:r>
                      <a:r>
                        <a:rPr lang="en-GB" sz="2400"/>
                        <a:t> and 21</a:t>
                      </a:r>
                      <a:r>
                        <a:rPr lang="en-GB" sz="2400" baseline="30000"/>
                        <a:t>st</a:t>
                      </a:r>
                      <a:r>
                        <a:rPr lang="en-GB" sz="2400"/>
                        <a:t> February</a:t>
                      </a:r>
                    </a:p>
                  </a:txBody>
                  <a:tcPr/>
                </a:tc>
                <a:extLst>
                  <a:ext uri="{0D108BD9-81ED-4DB2-BD59-A6C34878D82A}">
                    <a16:rowId xmlns:a16="http://schemas.microsoft.com/office/drawing/2014/main" val="2494818570"/>
                  </a:ext>
                </a:extLst>
              </a:tr>
              <a:tr h="451262">
                <a:tc>
                  <a:txBody>
                    <a:bodyPr/>
                    <a:lstStyle/>
                    <a:p>
                      <a:r>
                        <a:rPr lang="en-GB" sz="2400" b="1"/>
                        <a:t>Who it honoured</a:t>
                      </a:r>
                    </a:p>
                  </a:txBody>
                  <a:tcPr/>
                </a:tc>
                <a:tc>
                  <a:txBody>
                    <a:bodyPr/>
                    <a:lstStyle/>
                    <a:p>
                      <a:r>
                        <a:rPr lang="en-GB" sz="2400"/>
                        <a:t>Roman families’ ancestors</a:t>
                      </a:r>
                    </a:p>
                  </a:txBody>
                  <a:tcPr/>
                </a:tc>
                <a:extLst>
                  <a:ext uri="{0D108BD9-81ED-4DB2-BD59-A6C34878D82A}">
                    <a16:rowId xmlns:a16="http://schemas.microsoft.com/office/drawing/2014/main" val="2548270420"/>
                  </a:ext>
                </a:extLst>
              </a:tr>
              <a:tr h="2617322">
                <a:tc>
                  <a:txBody>
                    <a:bodyPr/>
                    <a:lstStyle/>
                    <a:p>
                      <a:r>
                        <a:rPr lang="en-GB" sz="2400" b="1"/>
                        <a:t>What happened</a:t>
                      </a:r>
                    </a:p>
                  </a:txBody>
                  <a:tcPr/>
                </a:tc>
                <a:tc>
                  <a:txBody>
                    <a:bodyPr/>
                    <a:lstStyle/>
                    <a:p>
                      <a:pPr marL="285750" indent="-285750">
                        <a:buFont typeface="Arial" panose="020B0604020202020204" pitchFamily="34" charset="0"/>
                        <a:buChar char="•"/>
                      </a:pPr>
                      <a:r>
                        <a:rPr lang="en-GB" sz="2400"/>
                        <a:t>Nobody is allowed to get married.</a:t>
                      </a:r>
                    </a:p>
                    <a:p>
                      <a:pPr marL="285750" indent="-285750">
                        <a:buFont typeface="Arial" panose="020B0604020202020204" pitchFamily="34" charset="0"/>
                        <a:buChar char="•"/>
                      </a:pPr>
                      <a:r>
                        <a:rPr lang="en-GB" sz="2400"/>
                        <a:t>Temples are closed.</a:t>
                      </a:r>
                    </a:p>
                    <a:p>
                      <a:pPr marL="285750" indent="-285750">
                        <a:buFont typeface="Arial" panose="020B0604020202020204" pitchFamily="34" charset="0"/>
                        <a:buChar char="•"/>
                      </a:pPr>
                      <a:r>
                        <a:rPr lang="en-GB" sz="2400"/>
                        <a:t>No official business can take place. </a:t>
                      </a:r>
                    </a:p>
                    <a:p>
                      <a:pPr marL="285750" indent="-285750">
                        <a:buFont typeface="Arial" panose="020B0604020202020204" pitchFamily="34" charset="0"/>
                        <a:buChar char="•"/>
                      </a:pPr>
                      <a:r>
                        <a:rPr lang="en-GB" sz="2400"/>
                        <a:t>Days 1-8: Offerings taken to the deceased’s tombs.</a:t>
                      </a:r>
                    </a:p>
                    <a:p>
                      <a:pPr marL="285750" indent="-285750">
                        <a:buFont typeface="Arial" panose="020B0604020202020204" pitchFamily="34" charset="0"/>
                        <a:buChar char="•"/>
                      </a:pPr>
                      <a:r>
                        <a:rPr lang="en-GB" sz="2400"/>
                        <a:t>Day 9: Family meal in the family home. Family members are expected to make up for any wrongs which they have done to one another. </a:t>
                      </a:r>
                    </a:p>
                  </a:txBody>
                  <a:tcPr/>
                </a:tc>
                <a:extLst>
                  <a:ext uri="{0D108BD9-81ED-4DB2-BD59-A6C34878D82A}">
                    <a16:rowId xmlns:a16="http://schemas.microsoft.com/office/drawing/2014/main" val="1714913595"/>
                  </a:ext>
                </a:extLst>
              </a:tr>
              <a:tr h="2978331">
                <a:tc>
                  <a:txBody>
                    <a:bodyPr/>
                    <a:lstStyle/>
                    <a:p>
                      <a:r>
                        <a:rPr lang="en-GB" sz="2400" b="1"/>
                        <a:t>Why it happened</a:t>
                      </a:r>
                    </a:p>
                  </a:txBody>
                  <a:tcPr/>
                </a:tc>
                <a:tc>
                  <a:txBody>
                    <a:bodyPr/>
                    <a:lstStyle/>
                    <a:p>
                      <a:pPr marL="285750" indent="-285750">
                        <a:buFontTx/>
                        <a:buChar char="-"/>
                      </a:pPr>
                      <a:r>
                        <a:rPr lang="en-GB" sz="2400"/>
                        <a:t>Honoured the Manes (the ghosts of the dead) by making it clear that they were not forgotten. </a:t>
                      </a:r>
                    </a:p>
                    <a:p>
                      <a:pPr marL="285750" indent="-285750">
                        <a:buFontTx/>
                        <a:buChar char="-"/>
                      </a:pPr>
                      <a:r>
                        <a:rPr lang="en-GB" sz="2400"/>
                        <a:t>By honouring the Manes, the Romans believed that they were making death more bearable for their ancestors.</a:t>
                      </a:r>
                    </a:p>
                    <a:p>
                      <a:pPr marL="285750" indent="-285750">
                        <a:buFontTx/>
                        <a:buChar char="-"/>
                      </a:pPr>
                      <a:r>
                        <a:rPr lang="en-GB" sz="2400"/>
                        <a:t>This was a time for the family to get together and strengthen their bonds. </a:t>
                      </a:r>
                    </a:p>
                    <a:p>
                      <a:pPr marL="285750" indent="-285750">
                        <a:buFontTx/>
                        <a:buChar char="-"/>
                      </a:pPr>
                      <a:r>
                        <a:rPr lang="en-GB" sz="2400"/>
                        <a:t>This was a time for family members to make up for bad things which they had done to each other.</a:t>
                      </a:r>
                    </a:p>
                  </a:txBody>
                  <a:tcPr/>
                </a:tc>
                <a:extLst>
                  <a:ext uri="{0D108BD9-81ED-4DB2-BD59-A6C34878D82A}">
                    <a16:rowId xmlns:a16="http://schemas.microsoft.com/office/drawing/2014/main" val="2254510858"/>
                  </a:ext>
                </a:extLst>
              </a:tr>
            </a:tbl>
          </a:graphicData>
        </a:graphic>
      </p:graphicFrame>
      <p:sp>
        <p:nvSpPr>
          <p:cNvPr id="7" name="Title 6">
            <a:extLst>
              <a:ext uri="{FF2B5EF4-FFF2-40B4-BE49-F238E27FC236}">
                <a16:creationId xmlns:a16="http://schemas.microsoft.com/office/drawing/2014/main" id="{49FA2083-3B0D-4C9F-A995-40AB7FBF4FA1}"/>
              </a:ext>
            </a:extLst>
          </p:cNvPr>
          <p:cNvSpPr>
            <a:spLocks noGrp="1"/>
          </p:cNvSpPr>
          <p:nvPr>
            <p:ph type="title"/>
          </p:nvPr>
        </p:nvSpPr>
        <p:spPr/>
        <p:txBody>
          <a:bodyPr/>
          <a:lstStyle/>
          <a:p>
            <a:endParaRPr lang="en-GB"/>
          </a:p>
        </p:txBody>
      </p:sp>
    </p:spTree>
    <p:extLst>
      <p:ext uri="{BB962C8B-B14F-4D97-AF65-F5344CB8AC3E}">
        <p14:creationId xmlns:p14="http://schemas.microsoft.com/office/powerpoint/2010/main" val="275874660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0119C-E3CD-4396-B3E8-87557C486795}"/>
              </a:ext>
            </a:extLst>
          </p:cNvPr>
          <p:cNvSpPr>
            <a:spLocks noGrp="1"/>
          </p:cNvSpPr>
          <p:nvPr>
            <p:ph type="title"/>
          </p:nvPr>
        </p:nvSpPr>
        <p:spPr/>
        <p:txBody>
          <a:bodyPr/>
          <a:lstStyle/>
          <a:p>
            <a:endParaRPr lang="en-GB"/>
          </a:p>
        </p:txBody>
      </p:sp>
      <p:graphicFrame>
        <p:nvGraphicFramePr>
          <p:cNvPr id="3" name="Table 3">
            <a:extLst>
              <a:ext uri="{FF2B5EF4-FFF2-40B4-BE49-F238E27FC236}">
                <a16:creationId xmlns:a16="http://schemas.microsoft.com/office/drawing/2014/main" id="{941F160B-533E-4FA3-8A49-741D2172A00A}"/>
              </a:ext>
            </a:extLst>
          </p:cNvPr>
          <p:cNvGraphicFramePr>
            <a:graphicFrameLocks noGrp="1"/>
          </p:cNvGraphicFramePr>
          <p:nvPr>
            <p:extLst>
              <p:ext uri="{D42A27DB-BD31-4B8C-83A1-F6EECF244321}">
                <p14:modId xmlns:p14="http://schemas.microsoft.com/office/powerpoint/2010/main" val="3618004437"/>
              </p:ext>
            </p:extLst>
          </p:nvPr>
        </p:nvGraphicFramePr>
        <p:xfrm>
          <a:off x="109591" y="52907"/>
          <a:ext cx="12082409" cy="6805093"/>
        </p:xfrm>
        <a:graphic>
          <a:graphicData uri="http://schemas.openxmlformats.org/drawingml/2006/table">
            <a:tbl>
              <a:tblPr firstRow="1" bandRow="1">
                <a:tableStyleId>{5C22544A-7EE6-4342-B048-85BDC9FD1C3A}</a:tableStyleId>
              </a:tblPr>
              <a:tblGrid>
                <a:gridCol w="2215987">
                  <a:extLst>
                    <a:ext uri="{9D8B030D-6E8A-4147-A177-3AD203B41FA5}">
                      <a16:colId xmlns:a16="http://schemas.microsoft.com/office/drawing/2014/main" val="2708281139"/>
                    </a:ext>
                  </a:extLst>
                </a:gridCol>
                <a:gridCol w="9866422">
                  <a:extLst>
                    <a:ext uri="{9D8B030D-6E8A-4147-A177-3AD203B41FA5}">
                      <a16:colId xmlns:a16="http://schemas.microsoft.com/office/drawing/2014/main" val="3002181918"/>
                    </a:ext>
                  </a:extLst>
                </a:gridCol>
              </a:tblGrid>
              <a:tr h="305455">
                <a:tc>
                  <a:txBody>
                    <a:bodyPr/>
                    <a:lstStyle/>
                    <a:p>
                      <a:endParaRPr lang="en-GB" sz="1600" b="1"/>
                    </a:p>
                  </a:txBody>
                  <a:tcPr/>
                </a:tc>
                <a:tc>
                  <a:txBody>
                    <a:bodyPr/>
                    <a:lstStyle/>
                    <a:p>
                      <a:r>
                        <a:rPr lang="en-GB" sz="1600"/>
                        <a:t>Roman Festival 2: The Lemuria</a:t>
                      </a:r>
                    </a:p>
                  </a:txBody>
                  <a:tcPr/>
                </a:tc>
                <a:extLst>
                  <a:ext uri="{0D108BD9-81ED-4DB2-BD59-A6C34878D82A}">
                    <a16:rowId xmlns:a16="http://schemas.microsoft.com/office/drawing/2014/main" val="4056610074"/>
                  </a:ext>
                </a:extLst>
              </a:tr>
              <a:tr h="333756">
                <a:tc>
                  <a:txBody>
                    <a:bodyPr/>
                    <a:lstStyle/>
                    <a:p>
                      <a:r>
                        <a:rPr lang="en-GB" sz="1600" b="1"/>
                        <a:t>When it happened</a:t>
                      </a:r>
                    </a:p>
                  </a:txBody>
                  <a:tcPr/>
                </a:tc>
                <a:tc>
                  <a:txBody>
                    <a:bodyPr/>
                    <a:lstStyle/>
                    <a:p>
                      <a:r>
                        <a:rPr lang="en-GB" sz="1600"/>
                        <a:t> 9</a:t>
                      </a:r>
                      <a:r>
                        <a:rPr lang="en-GB" sz="1600" baseline="30000"/>
                        <a:t>th</a:t>
                      </a:r>
                      <a:r>
                        <a:rPr lang="en-GB" sz="1600"/>
                        <a:t>, 11</a:t>
                      </a:r>
                      <a:r>
                        <a:rPr lang="en-GB" sz="1600" baseline="30000"/>
                        <a:t>th</a:t>
                      </a:r>
                      <a:r>
                        <a:rPr lang="en-GB" sz="1600"/>
                        <a:t> and 13</a:t>
                      </a:r>
                      <a:r>
                        <a:rPr lang="en-GB" sz="1600" baseline="30000"/>
                        <a:t>th</a:t>
                      </a:r>
                      <a:r>
                        <a:rPr lang="en-GB" sz="1600"/>
                        <a:t> May.</a:t>
                      </a:r>
                    </a:p>
                  </a:txBody>
                  <a:tcPr/>
                </a:tc>
                <a:extLst>
                  <a:ext uri="{0D108BD9-81ED-4DB2-BD59-A6C34878D82A}">
                    <a16:rowId xmlns:a16="http://schemas.microsoft.com/office/drawing/2014/main" val="2494818570"/>
                  </a:ext>
                </a:extLst>
              </a:tr>
              <a:tr h="503104">
                <a:tc>
                  <a:txBody>
                    <a:bodyPr/>
                    <a:lstStyle/>
                    <a:p>
                      <a:r>
                        <a:rPr lang="en-GB" sz="1600" b="1"/>
                        <a:t>Who it honoured</a:t>
                      </a:r>
                    </a:p>
                  </a:txBody>
                  <a:tcPr/>
                </a:tc>
                <a:tc>
                  <a:txBody>
                    <a:bodyPr/>
                    <a:lstStyle/>
                    <a:p>
                      <a:r>
                        <a:rPr lang="en-GB" sz="1600"/>
                        <a:t>The Lemuria did not technically honour anybody- it was a festival focused on protecting the home from evil ghosts: the Lemures.</a:t>
                      </a:r>
                    </a:p>
                  </a:txBody>
                  <a:tcPr/>
                </a:tc>
                <a:extLst>
                  <a:ext uri="{0D108BD9-81ED-4DB2-BD59-A6C34878D82A}">
                    <a16:rowId xmlns:a16="http://schemas.microsoft.com/office/drawing/2014/main" val="2548270420"/>
                  </a:ext>
                </a:extLst>
              </a:tr>
              <a:tr h="3285847">
                <a:tc>
                  <a:txBody>
                    <a:bodyPr/>
                    <a:lstStyle/>
                    <a:p>
                      <a:r>
                        <a:rPr lang="en-GB" sz="1600" b="1"/>
                        <a:t>What happened</a:t>
                      </a:r>
                    </a:p>
                  </a:txBody>
                  <a:tcPr/>
                </a:tc>
                <a:tc>
                  <a:txBody>
                    <a:bodyPr/>
                    <a:lstStyle/>
                    <a:p>
                      <a:pPr marL="285750" indent="-285750">
                        <a:buFont typeface="Arial" panose="020B0604020202020204" pitchFamily="34" charset="0"/>
                        <a:buChar char="•"/>
                      </a:pPr>
                      <a:r>
                        <a:rPr lang="en-GB" sz="1600"/>
                        <a:t>Nobody was allowed to get married (it was thought that women who married during the Lemuria would be cursed with bad luck).</a:t>
                      </a:r>
                    </a:p>
                    <a:p>
                      <a:pPr marL="285750" indent="-285750">
                        <a:buFont typeface="Arial" panose="020B0604020202020204" pitchFamily="34" charset="0"/>
                        <a:buChar char="•"/>
                      </a:pPr>
                      <a:r>
                        <a:rPr lang="en-GB" sz="1600"/>
                        <a:t>Temples closed.</a:t>
                      </a:r>
                    </a:p>
                    <a:p>
                      <a:pPr marL="285750" indent="-285750">
                        <a:buFont typeface="Arial" panose="020B0604020202020204" pitchFamily="34" charset="0"/>
                        <a:buChar char="•"/>
                      </a:pPr>
                      <a:r>
                        <a:rPr lang="en-GB" sz="1600"/>
                        <a:t>No official business allowed to take place. </a:t>
                      </a:r>
                    </a:p>
                    <a:p>
                      <a:pPr marL="285750" indent="-285750">
                        <a:buFont typeface="Arial" panose="020B0604020202020204" pitchFamily="34" charset="0"/>
                        <a:buChar char="•"/>
                      </a:pPr>
                      <a:r>
                        <a:rPr lang="en-GB" sz="1600"/>
                        <a:t>The paterfamilias performed a ritual at midnight on every night of the festival.</a:t>
                      </a:r>
                    </a:p>
                    <a:p>
                      <a:pPr marL="285750" indent="-285750">
                        <a:buFont typeface="Arial" panose="020B0604020202020204" pitchFamily="34" charset="0"/>
                        <a:buChar char="•"/>
                      </a:pPr>
                      <a:r>
                        <a:rPr lang="en-GB" sz="1600"/>
                        <a:t>The paterfamilias gets up at midnight. </a:t>
                      </a:r>
                    </a:p>
                    <a:p>
                      <a:pPr marL="285750" indent="-285750">
                        <a:buFont typeface="Arial" panose="020B0604020202020204" pitchFamily="34" charset="0"/>
                        <a:buChar char="•"/>
                      </a:pPr>
                      <a:r>
                        <a:rPr lang="en-GB" sz="1600"/>
                        <a:t>The paterfamilias makes ‘the sign with thumb and closed fingers’ to protect him from evil spirits in the night. </a:t>
                      </a:r>
                    </a:p>
                    <a:p>
                      <a:pPr marL="285750" indent="-285750">
                        <a:buFont typeface="Arial" panose="020B0604020202020204" pitchFamily="34" charset="0"/>
                        <a:buChar char="•"/>
                      </a:pPr>
                      <a:r>
                        <a:rPr lang="en-GB" sz="1600"/>
                        <a:t>He washes his hands</a:t>
                      </a:r>
                    </a:p>
                    <a:p>
                      <a:pPr marL="285750" indent="-285750">
                        <a:buFont typeface="Arial" panose="020B0604020202020204" pitchFamily="34" charset="0"/>
                        <a:buChar char="•"/>
                      </a:pPr>
                      <a:r>
                        <a:rPr lang="en-GB" sz="1600"/>
                        <a:t>He takes black beans and throws them over his shoulder without looking back. </a:t>
                      </a:r>
                    </a:p>
                    <a:p>
                      <a:pPr marL="285750" indent="-285750">
                        <a:buFont typeface="Arial" panose="020B0604020202020204" pitchFamily="34" charset="0"/>
                        <a:buChar char="•"/>
                      </a:pPr>
                      <a:r>
                        <a:rPr lang="en-GB" sz="1600"/>
                        <a:t>Whilst throwing the beans, the paterfamilias says the following 9 times: ‘with these beans I redeem myself and my family’. It is believed that this will cause any evil spirits in his home to follow him. </a:t>
                      </a:r>
                    </a:p>
                    <a:p>
                      <a:pPr marL="285750" indent="-285750">
                        <a:buFont typeface="Arial" panose="020B0604020202020204" pitchFamily="34" charset="0"/>
                        <a:buChar char="•"/>
                      </a:pPr>
                      <a:r>
                        <a:rPr lang="en-GB" sz="1600"/>
                        <a:t>The paterfamilias washes his hands again.</a:t>
                      </a:r>
                    </a:p>
                    <a:p>
                      <a:pPr marL="285750" indent="-285750">
                        <a:buFont typeface="Arial" panose="020B0604020202020204" pitchFamily="34" charset="0"/>
                        <a:buChar char="•"/>
                      </a:pPr>
                      <a:r>
                        <a:rPr lang="en-GB" sz="1600"/>
                        <a:t>Finally, he clashes bronze symbols and shouts the following 9 times: ‘Ancestral spirit, depart!’.</a:t>
                      </a:r>
                    </a:p>
                    <a:p>
                      <a:pPr marL="285750" indent="-285750">
                        <a:buFont typeface="Arial" panose="020B0604020202020204" pitchFamily="34" charset="0"/>
                        <a:buChar char="•"/>
                      </a:pPr>
                      <a:r>
                        <a:rPr lang="en-GB" sz="1600"/>
                        <a:t>The paterfamilias then looks behind him and the ritual is complete. </a:t>
                      </a:r>
                    </a:p>
                  </a:txBody>
                  <a:tcPr/>
                </a:tc>
                <a:extLst>
                  <a:ext uri="{0D108BD9-81ED-4DB2-BD59-A6C34878D82A}">
                    <a16:rowId xmlns:a16="http://schemas.microsoft.com/office/drawing/2014/main" val="1714913595"/>
                  </a:ext>
                </a:extLst>
              </a:tr>
              <a:tr h="2050213">
                <a:tc>
                  <a:txBody>
                    <a:bodyPr/>
                    <a:lstStyle/>
                    <a:p>
                      <a:r>
                        <a:rPr lang="en-GB" sz="1600" b="1"/>
                        <a:t>Why it happened</a:t>
                      </a:r>
                    </a:p>
                  </a:txBody>
                  <a:tcPr/>
                </a:tc>
                <a:tc>
                  <a:txBody>
                    <a:bodyPr/>
                    <a:lstStyle/>
                    <a:p>
                      <a:pPr marL="285750" indent="-285750">
                        <a:buFontTx/>
                        <a:buChar char="-"/>
                      </a:pPr>
                      <a:r>
                        <a:rPr lang="en-GB" sz="1600"/>
                        <a:t>The Romans believed that some people came back as </a:t>
                      </a:r>
                      <a:r>
                        <a:rPr lang="en-GB" sz="1600" err="1"/>
                        <a:t>Lares</a:t>
                      </a:r>
                      <a:r>
                        <a:rPr lang="en-GB" sz="1600"/>
                        <a:t> (also known as Larvae) who would haunt homes and cause bad things to happen to the families living in them. </a:t>
                      </a:r>
                    </a:p>
                    <a:p>
                      <a:pPr marL="285750" indent="-285750">
                        <a:buFontTx/>
                        <a:buChar char="-"/>
                      </a:pPr>
                      <a:r>
                        <a:rPr lang="en-GB" sz="1600"/>
                        <a:t>The Lemuria was supposed to have been originally thought up by the ghost of Remus who, visiting his adopted parents after their death, told them to go to Romulus and tell him to set up a day in Remus’ honour. Romulus therefore set up a festival called the </a:t>
                      </a:r>
                      <a:r>
                        <a:rPr lang="en-GB" sz="1600" err="1"/>
                        <a:t>Remuria</a:t>
                      </a:r>
                      <a:r>
                        <a:rPr lang="en-GB" sz="1600"/>
                        <a:t>, but its name changed over time to become known as the Lemuria. </a:t>
                      </a:r>
                    </a:p>
                    <a:p>
                      <a:pPr marL="285750" indent="-285750">
                        <a:buFontTx/>
                        <a:buChar char="-"/>
                      </a:pPr>
                      <a:r>
                        <a:rPr lang="en-GB" sz="1600"/>
                        <a:t>The Romans therefore might have had the murder of Remus in mind when the festival was taking place. This was possibly a time to reflect on Rome’s bloody beginnings and how terrible it is to kill your own family members. </a:t>
                      </a:r>
                    </a:p>
                  </a:txBody>
                  <a:tcPr/>
                </a:tc>
                <a:extLst>
                  <a:ext uri="{0D108BD9-81ED-4DB2-BD59-A6C34878D82A}">
                    <a16:rowId xmlns:a16="http://schemas.microsoft.com/office/drawing/2014/main" val="2254510858"/>
                  </a:ext>
                </a:extLst>
              </a:tr>
            </a:tbl>
          </a:graphicData>
        </a:graphic>
      </p:graphicFrame>
      <p:pic>
        <p:nvPicPr>
          <p:cNvPr id="4" name="Picture 3" descr="A close-up of a baby's hand&#10;&#10;Description automatically generated with medium confidence">
            <a:extLst>
              <a:ext uri="{FF2B5EF4-FFF2-40B4-BE49-F238E27FC236}">
                <a16:creationId xmlns:a16="http://schemas.microsoft.com/office/drawing/2014/main" id="{5BACE3F5-68B2-4023-BCFA-EB8AD7EE2AB8}"/>
              </a:ext>
            </a:extLst>
          </p:cNvPr>
          <p:cNvPicPr>
            <a:picLocks noChangeAspect="1"/>
          </p:cNvPicPr>
          <p:nvPr/>
        </p:nvPicPr>
        <p:blipFill>
          <a:blip r:embed="rId2"/>
          <a:stretch>
            <a:fillRect/>
          </a:stretch>
        </p:blipFill>
        <p:spPr>
          <a:xfrm>
            <a:off x="9356333" y="1690688"/>
            <a:ext cx="1042345" cy="920229"/>
          </a:xfrm>
          <a:prstGeom prst="rect">
            <a:avLst/>
          </a:prstGeom>
        </p:spPr>
      </p:pic>
    </p:spTree>
    <p:extLst>
      <p:ext uri="{BB962C8B-B14F-4D97-AF65-F5344CB8AC3E}">
        <p14:creationId xmlns:p14="http://schemas.microsoft.com/office/powerpoint/2010/main" val="35275702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4A4BA-EAA4-45A0-82A7-8C2F01C6FE91}"/>
              </a:ext>
            </a:extLst>
          </p:cNvPr>
          <p:cNvSpPr>
            <a:spLocks noGrp="1"/>
          </p:cNvSpPr>
          <p:nvPr>
            <p:ph type="title"/>
          </p:nvPr>
        </p:nvSpPr>
        <p:spPr>
          <a:xfrm>
            <a:off x="923925" y="79375"/>
            <a:ext cx="10515600" cy="796925"/>
          </a:xfrm>
        </p:spPr>
        <p:txBody>
          <a:bodyPr>
            <a:normAutofit/>
          </a:bodyPr>
          <a:lstStyle/>
          <a:p>
            <a:r>
              <a:rPr lang="en-GB" sz="3200" b="1"/>
              <a:t>Prescribed Source: </a:t>
            </a:r>
            <a:r>
              <a:rPr lang="en-GB" sz="3200" b="1" i="1"/>
              <a:t>The Homeric Hymn to Demeter</a:t>
            </a:r>
            <a:endParaRPr lang="en-GB" sz="3200" b="1"/>
          </a:p>
        </p:txBody>
      </p:sp>
      <p:sp>
        <p:nvSpPr>
          <p:cNvPr id="3" name="Content Placeholder 2">
            <a:extLst>
              <a:ext uri="{FF2B5EF4-FFF2-40B4-BE49-F238E27FC236}">
                <a16:creationId xmlns:a16="http://schemas.microsoft.com/office/drawing/2014/main" id="{042133A3-B02F-4CAB-A5AE-EB7D6959F97D}"/>
              </a:ext>
            </a:extLst>
          </p:cNvPr>
          <p:cNvSpPr>
            <a:spLocks noGrp="1"/>
          </p:cNvSpPr>
          <p:nvPr>
            <p:ph idx="1"/>
          </p:nvPr>
        </p:nvSpPr>
        <p:spPr>
          <a:xfrm>
            <a:off x="-1" y="876300"/>
            <a:ext cx="12125325" cy="5819775"/>
          </a:xfrm>
        </p:spPr>
        <p:txBody>
          <a:bodyPr>
            <a:normAutofit fontScale="92500" lnSpcReduction="20000"/>
          </a:bodyPr>
          <a:lstStyle/>
          <a:p>
            <a:pPr marL="0" indent="0">
              <a:buNone/>
            </a:pPr>
            <a:r>
              <a:rPr lang="en-GB" u="sng"/>
              <a:t>What is it?</a:t>
            </a:r>
          </a:p>
          <a:p>
            <a:pPr marL="0" indent="0">
              <a:buNone/>
            </a:pPr>
            <a:r>
              <a:rPr lang="en-GB"/>
              <a:t>A poem possibly composed in the 7</a:t>
            </a:r>
            <a:r>
              <a:rPr lang="en-GB" baseline="30000"/>
              <a:t>th</a:t>
            </a:r>
            <a:r>
              <a:rPr lang="en-GB"/>
              <a:t> or 6</a:t>
            </a:r>
            <a:r>
              <a:rPr lang="en-GB" baseline="30000"/>
              <a:t>th</a:t>
            </a:r>
            <a:r>
              <a:rPr lang="en-GB"/>
              <a:t> century BC. It is similar in style to other poems supposedly composed by a man called Homer, so it is known as a ‘Homeric Hymn’. </a:t>
            </a:r>
          </a:p>
          <a:p>
            <a:pPr marL="0" indent="0">
              <a:buNone/>
            </a:pPr>
            <a:r>
              <a:rPr lang="en-GB" u="sng"/>
              <a:t>What do we learn from it?</a:t>
            </a:r>
          </a:p>
          <a:p>
            <a:pPr marL="0" indent="0">
              <a:buNone/>
            </a:pPr>
            <a:r>
              <a:rPr lang="en-GB"/>
              <a:t>It tells the story of Hades’ kidnap of Persephone and her mother Demeter’s misery which turns to anger after she learns that Zeus, Persephone’s father, arranged for Hades to kidnap Persephone. Demeter chooses to punish Zeus by sending a famine which threatens to wipe out all humans and says that she will only stop it if Zeus returns Persephone to her. Persephone is eventually released, but because she at a pomegranate in the underworld she is forced to return there for one third of the year. </a:t>
            </a:r>
          </a:p>
          <a:p>
            <a:pPr marL="0" indent="0">
              <a:buNone/>
            </a:pPr>
            <a:r>
              <a:rPr lang="en-GB" u="sng"/>
              <a:t>What is important about it?</a:t>
            </a:r>
          </a:p>
          <a:p>
            <a:pPr marL="0" indent="0">
              <a:buNone/>
            </a:pPr>
            <a:r>
              <a:rPr lang="en-GB"/>
              <a:t>The myth was a way of explaining how the seasons came to be, since winter was believed to be caused by Demeter’s misery at being apart from her daughter. The poem also tells the story of how the Eleusinian Mysteries (a famous cult of Demeter and Persephone which offered its members the chance to have a happy afterlife) came into being. The poem is also interesting, as it explores both the relationship between gods and humans and also the status of women in patriarchal societies. </a:t>
            </a:r>
          </a:p>
        </p:txBody>
      </p:sp>
    </p:spTree>
    <p:extLst>
      <p:ext uri="{BB962C8B-B14F-4D97-AF65-F5344CB8AC3E}">
        <p14:creationId xmlns:p14="http://schemas.microsoft.com/office/powerpoint/2010/main" val="24917297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CDF68-60D3-4143-910A-573F5CBE9BE8}"/>
              </a:ext>
            </a:extLst>
          </p:cNvPr>
          <p:cNvSpPr>
            <a:spLocks noGrp="1"/>
          </p:cNvSpPr>
          <p:nvPr>
            <p:ph type="title"/>
          </p:nvPr>
        </p:nvSpPr>
        <p:spPr>
          <a:xfrm>
            <a:off x="5229225" y="1078865"/>
            <a:ext cx="6690359" cy="4700270"/>
          </a:xfrm>
        </p:spPr>
        <p:txBody>
          <a:bodyPr>
            <a:noAutofit/>
          </a:bodyPr>
          <a:lstStyle/>
          <a:p>
            <a:r>
              <a:rPr lang="en-GB" sz="4800"/>
              <a:t>Hades asks Zeus for permission to marry Persephone. Zeus is afraid of Demeter’s anger, so comes up with a plan to allow Hades to kidnap Persephone.</a:t>
            </a:r>
          </a:p>
        </p:txBody>
      </p:sp>
      <p:pic>
        <p:nvPicPr>
          <p:cNvPr id="14338" name="Picture 2" descr="5 Horrible Greek Mythological Figures, Besides Zeus | The Mary Sue">
            <a:extLst>
              <a:ext uri="{FF2B5EF4-FFF2-40B4-BE49-F238E27FC236}">
                <a16:creationId xmlns:a16="http://schemas.microsoft.com/office/drawing/2014/main" id="{C62E1EE9-FD4C-4B72-9FCF-70CE219EC7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76" y="1857056"/>
            <a:ext cx="5076824" cy="28430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77420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5C21E-0857-40E0-B9DA-0D84978A9021}"/>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B4029865-9D25-463F-A466-07C3A6A7945F}"/>
              </a:ext>
            </a:extLst>
          </p:cNvPr>
          <p:cNvSpPr>
            <a:spLocks noGrp="1"/>
          </p:cNvSpPr>
          <p:nvPr>
            <p:ph idx="1"/>
          </p:nvPr>
        </p:nvSpPr>
        <p:spPr>
          <a:xfrm>
            <a:off x="5476240" y="579120"/>
            <a:ext cx="6198869" cy="5994399"/>
          </a:xfrm>
        </p:spPr>
        <p:txBody>
          <a:bodyPr>
            <a:normAutofit lnSpcReduction="10000"/>
          </a:bodyPr>
          <a:lstStyle/>
          <a:p>
            <a:pPr marL="0" indent="0">
              <a:buNone/>
            </a:pPr>
            <a:r>
              <a:rPr lang="en-GB" sz="6000"/>
              <a:t>Whilst Persephone is gathering flowers with a group of ocean nymphs, Zeus makes the Earth grow a beautiful narcissus flower.</a:t>
            </a:r>
          </a:p>
        </p:txBody>
      </p:sp>
      <p:pic>
        <p:nvPicPr>
          <p:cNvPr id="16386" name="Picture 2" descr="Narcissus Flower Record | Daffodil 'Flower Record' | J.Parker's">
            <a:extLst>
              <a:ext uri="{FF2B5EF4-FFF2-40B4-BE49-F238E27FC236}">
                <a16:creationId xmlns:a16="http://schemas.microsoft.com/office/drawing/2014/main" id="{44518461-4BA3-4AEE-90BE-29822D9DD1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520" y="1177925"/>
            <a:ext cx="4851083" cy="4851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32705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71499-24F5-4163-894C-22457DA444F5}"/>
              </a:ext>
            </a:extLst>
          </p:cNvPr>
          <p:cNvSpPr>
            <a:spLocks noGrp="1"/>
          </p:cNvSpPr>
          <p:nvPr>
            <p:ph type="title"/>
          </p:nvPr>
        </p:nvSpPr>
        <p:spPr>
          <a:xfrm>
            <a:off x="6593840" y="497204"/>
            <a:ext cx="5669280" cy="5619115"/>
          </a:xfrm>
        </p:spPr>
        <p:txBody>
          <a:bodyPr>
            <a:normAutofit/>
          </a:bodyPr>
          <a:lstStyle/>
          <a:p>
            <a:r>
              <a:rPr lang="en-GB"/>
              <a:t>When Persephone goes to pick the narcissus, the ground opens up and Hades, riding out on his chariot, snatches Persephone.  </a:t>
            </a:r>
          </a:p>
        </p:txBody>
      </p:sp>
      <p:pic>
        <p:nvPicPr>
          <p:cNvPr id="5" name="Picture 2" descr="TOUCH this image: This is Hades carrying Persephone into the Underworld in  ... by Joshua Deffendall | Hades and persephone, Mythology, Persephone">
            <a:extLst>
              <a:ext uri="{FF2B5EF4-FFF2-40B4-BE49-F238E27FC236}">
                <a16:creationId xmlns:a16="http://schemas.microsoft.com/office/drawing/2014/main" id="{39F0BD2A-5637-4892-87CF-CFBEE5BADD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350" y="1633502"/>
            <a:ext cx="5581650" cy="3748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44697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538A9-B59D-4DA3-8FE1-51791E7A6735}"/>
              </a:ext>
            </a:extLst>
          </p:cNvPr>
          <p:cNvSpPr>
            <a:spLocks noGrp="1"/>
          </p:cNvSpPr>
          <p:nvPr>
            <p:ph type="title"/>
          </p:nvPr>
        </p:nvSpPr>
        <p:spPr>
          <a:xfrm>
            <a:off x="6819899" y="488950"/>
            <a:ext cx="4917757" cy="5692775"/>
          </a:xfrm>
        </p:spPr>
        <p:txBody>
          <a:bodyPr>
            <a:normAutofit fontScale="90000"/>
          </a:bodyPr>
          <a:lstStyle/>
          <a:p>
            <a:r>
              <a:rPr lang="en-GB"/>
              <a:t>Persephone screams for help, but nobody except Hecate and Helios hear her. Persephone is hopeful that she will escape Hades until the chariot goes back underground again. </a:t>
            </a:r>
          </a:p>
        </p:txBody>
      </p:sp>
      <p:pic>
        <p:nvPicPr>
          <p:cNvPr id="5" name="Picture 2" descr="Myth of Hades and Persephone">
            <a:extLst>
              <a:ext uri="{FF2B5EF4-FFF2-40B4-BE49-F238E27FC236}">
                <a16:creationId xmlns:a16="http://schemas.microsoft.com/office/drawing/2014/main" id="{480DFDE2-E7BA-4FA6-9601-2E49A5A2C0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168" y="1399110"/>
            <a:ext cx="6100762" cy="4059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1557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2C7E0-D84C-4263-84DE-7FD7FF24669E}"/>
              </a:ext>
            </a:extLst>
          </p:cNvPr>
          <p:cNvSpPr>
            <a:spLocks noGrp="1"/>
          </p:cNvSpPr>
          <p:nvPr>
            <p:ph type="title"/>
          </p:nvPr>
        </p:nvSpPr>
        <p:spPr/>
        <p:txBody>
          <a:bodyPr/>
          <a:lstStyle/>
          <a:p>
            <a:r>
              <a:rPr lang="en-GB" b="1"/>
              <a:t>Key vocabulary</a:t>
            </a:r>
          </a:p>
        </p:txBody>
      </p:sp>
      <p:sp>
        <p:nvSpPr>
          <p:cNvPr id="3" name="Content Placeholder 2">
            <a:extLst>
              <a:ext uri="{FF2B5EF4-FFF2-40B4-BE49-F238E27FC236}">
                <a16:creationId xmlns:a16="http://schemas.microsoft.com/office/drawing/2014/main" id="{43B03DA2-832B-40D1-8B1A-1CBEFB99C748}"/>
              </a:ext>
            </a:extLst>
          </p:cNvPr>
          <p:cNvSpPr>
            <a:spLocks noGrp="1"/>
          </p:cNvSpPr>
          <p:nvPr>
            <p:ph idx="1"/>
          </p:nvPr>
        </p:nvSpPr>
        <p:spPr>
          <a:xfrm>
            <a:off x="114301" y="1825625"/>
            <a:ext cx="11991974" cy="4351338"/>
          </a:xfrm>
        </p:spPr>
        <p:txBody>
          <a:bodyPr/>
          <a:lstStyle/>
          <a:p>
            <a:r>
              <a:rPr lang="en-GB" b="1"/>
              <a:t>Pantheon-</a:t>
            </a:r>
            <a:r>
              <a:rPr lang="en-GB"/>
              <a:t> a collective term for a group of gods.</a:t>
            </a:r>
          </a:p>
          <a:p>
            <a:r>
              <a:rPr lang="en-GB" b="1"/>
              <a:t>Iconography-</a:t>
            </a:r>
            <a:r>
              <a:rPr lang="en-GB"/>
              <a:t> the symbols which allow us to recognise a character in a picture.</a:t>
            </a:r>
          </a:p>
          <a:p>
            <a:r>
              <a:rPr lang="en-GB" b="1"/>
              <a:t>Polytheism- </a:t>
            </a:r>
            <a:r>
              <a:rPr lang="en-GB"/>
              <a:t>the belief in many gods.</a:t>
            </a:r>
          </a:p>
          <a:p>
            <a:r>
              <a:rPr lang="en-GB" b="1"/>
              <a:t>Anthropomorphism- </a:t>
            </a:r>
            <a:r>
              <a:rPr lang="en-GB"/>
              <a:t>giving human features to something which isn’t human.</a:t>
            </a:r>
          </a:p>
          <a:p>
            <a:r>
              <a:rPr lang="en-GB" b="1"/>
              <a:t>Epithet</a:t>
            </a:r>
            <a:r>
              <a:rPr lang="en-GB"/>
              <a:t>- a word or phrase added before a person’s name which describes them.</a:t>
            </a:r>
          </a:p>
          <a:p>
            <a:r>
              <a:rPr lang="en-GB" b="1" i="1" err="1"/>
              <a:t>hiera</a:t>
            </a:r>
            <a:r>
              <a:rPr lang="en-GB" b="1"/>
              <a:t>- </a:t>
            </a:r>
            <a:r>
              <a:rPr lang="en-GB"/>
              <a:t>Greek word meaning religious matters.</a:t>
            </a:r>
          </a:p>
          <a:p>
            <a:r>
              <a:rPr lang="en-GB" b="1" i="1" err="1"/>
              <a:t>religio</a:t>
            </a:r>
            <a:r>
              <a:rPr lang="en-GB" i="1"/>
              <a:t>- </a:t>
            </a:r>
            <a:r>
              <a:rPr lang="en-GB"/>
              <a:t>Latin word meaning ‘correct worship of state gods’. </a:t>
            </a:r>
            <a:endParaRPr lang="en-GB" b="1" i="1"/>
          </a:p>
          <a:p>
            <a:endParaRPr lang="en-GB" b="1"/>
          </a:p>
          <a:p>
            <a:endParaRPr lang="en-GB" b="1"/>
          </a:p>
          <a:p>
            <a:endParaRPr lang="en-GB" b="1"/>
          </a:p>
        </p:txBody>
      </p:sp>
    </p:spTree>
    <p:extLst>
      <p:ext uri="{BB962C8B-B14F-4D97-AF65-F5344CB8AC3E}">
        <p14:creationId xmlns:p14="http://schemas.microsoft.com/office/powerpoint/2010/main" val="16702390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561C4-AAFA-40F0-AD68-D7F31AB88585}"/>
              </a:ext>
            </a:extLst>
          </p:cNvPr>
          <p:cNvSpPr>
            <a:spLocks noGrp="1"/>
          </p:cNvSpPr>
          <p:nvPr>
            <p:ph type="title"/>
          </p:nvPr>
        </p:nvSpPr>
        <p:spPr>
          <a:xfrm>
            <a:off x="5384800" y="2520950"/>
            <a:ext cx="6461759" cy="1816100"/>
          </a:xfrm>
        </p:spPr>
        <p:txBody>
          <a:bodyPr>
            <a:normAutofit fontScale="90000"/>
          </a:bodyPr>
          <a:lstStyle/>
          <a:p>
            <a:r>
              <a:rPr lang="en-GB"/>
              <a:t>When Demeter discovers that Persephone is missing, she tears off her veil and cloak and wanders the world looking for her daughter, holding a torch in each hand to help her search, ‘like a bird of prey’. Nobody tells her anything about where Persephone is for nine days. In this time, she does not eat or drink or even wash! </a:t>
            </a:r>
          </a:p>
        </p:txBody>
      </p:sp>
      <p:pic>
        <p:nvPicPr>
          <p:cNvPr id="18436" name="Picture 4" descr="Britain's birds of prey are back from the brink of extinction – and live on  webcam | Birds | The Guardian">
            <a:extLst>
              <a:ext uri="{FF2B5EF4-FFF2-40B4-BE49-F238E27FC236}">
                <a16:creationId xmlns:a16="http://schemas.microsoft.com/office/drawing/2014/main" id="{ACCB5058-0271-48C5-B3EB-331316ED32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440" y="853758"/>
            <a:ext cx="4602479" cy="4602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69067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FC73E-D285-49AE-A6BA-AE4BA2D0D4F0}"/>
              </a:ext>
            </a:extLst>
          </p:cNvPr>
          <p:cNvSpPr>
            <a:spLocks noGrp="1"/>
          </p:cNvSpPr>
          <p:nvPr>
            <p:ph type="title"/>
          </p:nvPr>
        </p:nvSpPr>
        <p:spPr>
          <a:xfrm>
            <a:off x="3886200" y="822325"/>
            <a:ext cx="7791450" cy="4587875"/>
          </a:xfrm>
        </p:spPr>
        <p:txBody>
          <a:bodyPr>
            <a:normAutofit fontScale="90000"/>
          </a:bodyPr>
          <a:lstStyle/>
          <a:p>
            <a:r>
              <a:rPr lang="en-GB"/>
              <a:t>On the tenth day, Demeter meets Hecate. Hecate asks Demeter if she knows who kidnapped Persephone, whose screams she heard. Demeter does not answer her. Hecate, also holding two torches, goes with Demeter to help with the search. </a:t>
            </a:r>
          </a:p>
        </p:txBody>
      </p:sp>
      <p:pic>
        <p:nvPicPr>
          <p:cNvPr id="4" name="Picture 2" descr="DEMETER MYTHS 4 WRATH - Greek Mythology">
            <a:extLst>
              <a:ext uri="{FF2B5EF4-FFF2-40B4-BE49-F238E27FC236}">
                <a16:creationId xmlns:a16="http://schemas.microsoft.com/office/drawing/2014/main" id="{CD8C5F05-2AFD-461A-9F69-6134F4E235F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9888" r="26067"/>
          <a:stretch/>
        </p:blipFill>
        <p:spPr bwMode="auto">
          <a:xfrm>
            <a:off x="647700" y="738188"/>
            <a:ext cx="2952749" cy="48502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80147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E5333-5EEB-4754-BC7A-F9B6C87FB6D8}"/>
              </a:ext>
            </a:extLst>
          </p:cNvPr>
          <p:cNvSpPr>
            <a:spLocks noGrp="1"/>
          </p:cNvSpPr>
          <p:nvPr>
            <p:ph type="title"/>
          </p:nvPr>
        </p:nvSpPr>
        <p:spPr>
          <a:xfrm>
            <a:off x="5029199" y="879475"/>
            <a:ext cx="7124701" cy="5845175"/>
          </a:xfrm>
        </p:spPr>
        <p:txBody>
          <a:bodyPr>
            <a:normAutofit fontScale="90000"/>
          </a:bodyPr>
          <a:lstStyle/>
          <a:p>
            <a:r>
              <a:rPr lang="en-GB" sz="4000"/>
              <a:t>The goddesses go to Helios, who reveals that Zeus gave Hades permission to carry off Persephone. However, Helios says that Demeter should not be angry, and he gives the following reasons for why he thinks that Hades is a suitable husband:</a:t>
            </a:r>
            <a:br>
              <a:rPr lang="en-GB" sz="4000"/>
            </a:br>
            <a:r>
              <a:rPr lang="en-GB" sz="4000"/>
              <a:t>- Hades is Demeter’s own brother</a:t>
            </a:r>
            <a:br>
              <a:rPr lang="en-GB" sz="4000"/>
            </a:br>
            <a:r>
              <a:rPr lang="en-GB" sz="4000"/>
              <a:t>- He rules a third of the world</a:t>
            </a:r>
            <a:br>
              <a:rPr lang="en-GB"/>
            </a:br>
            <a:br>
              <a:rPr lang="en-GB"/>
            </a:br>
            <a:r>
              <a:rPr lang="en-GB"/>
              <a:t>  </a:t>
            </a:r>
          </a:p>
        </p:txBody>
      </p:sp>
      <p:pic>
        <p:nvPicPr>
          <p:cNvPr id="20482" name="Picture 2" descr="HELIUS (Helios) - Greek Titan God of the Sun (Roman Sol)">
            <a:extLst>
              <a:ext uri="{FF2B5EF4-FFF2-40B4-BE49-F238E27FC236}">
                <a16:creationId xmlns:a16="http://schemas.microsoft.com/office/drawing/2014/main" id="{D15891C9-AA44-4311-B89E-9A7C482BAF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16668"/>
            <a:ext cx="4862513" cy="3824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8256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1C804-A3F3-45F0-9B77-86E9E4D4D98B}"/>
              </a:ext>
            </a:extLst>
          </p:cNvPr>
          <p:cNvSpPr>
            <a:spLocks noGrp="1"/>
          </p:cNvSpPr>
          <p:nvPr>
            <p:ph type="title"/>
          </p:nvPr>
        </p:nvSpPr>
        <p:spPr>
          <a:xfrm>
            <a:off x="5934074" y="2574925"/>
            <a:ext cx="5153025" cy="1325563"/>
          </a:xfrm>
        </p:spPr>
        <p:txBody>
          <a:bodyPr>
            <a:normAutofit fontScale="90000"/>
          </a:bodyPr>
          <a:lstStyle/>
          <a:p>
            <a:r>
              <a:rPr lang="en-GB"/>
              <a:t>Demeter, furious at Zeus, refuses to return to Olympus and instead wanders the world in disguise. Eventually, she comes to Eleusis, where she sits next to a well, disguised as an old woman. An olive tree grows above her head. </a:t>
            </a:r>
          </a:p>
        </p:txBody>
      </p:sp>
      <p:pic>
        <p:nvPicPr>
          <p:cNvPr id="21506" name="Picture 2" descr="Kallichoron: Well of Demeter (Eleusis, Greece) · Αναμνήσεις από την Αρχαία  Ελλάδα ---- Memories of Ancient Greece">
            <a:extLst>
              <a:ext uri="{FF2B5EF4-FFF2-40B4-BE49-F238E27FC236}">
                <a16:creationId xmlns:a16="http://schemas.microsoft.com/office/drawing/2014/main" id="{B8B06137-D8D5-4BFD-91F4-2A7DFDBB0D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727" y="1247774"/>
            <a:ext cx="5251860" cy="3933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1171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D75F-09A8-43BF-9B1E-78CD095F50C5}"/>
              </a:ext>
            </a:extLst>
          </p:cNvPr>
          <p:cNvSpPr>
            <a:spLocks noGrp="1"/>
          </p:cNvSpPr>
          <p:nvPr>
            <p:ph type="title"/>
          </p:nvPr>
        </p:nvSpPr>
        <p:spPr>
          <a:xfrm>
            <a:off x="0" y="18255"/>
            <a:ext cx="12192000" cy="1325563"/>
          </a:xfrm>
          <a:solidFill>
            <a:srgbClr val="FF0000"/>
          </a:solidFill>
        </p:spPr>
        <p:txBody>
          <a:bodyPr>
            <a:normAutofit/>
          </a:bodyPr>
          <a:lstStyle/>
          <a:p>
            <a:pPr algn="ctr"/>
            <a:r>
              <a:rPr lang="en-GB" sz="4000"/>
              <a:t>NOTE: YOU WILL NOT BE ASKED ABOUT THIS SECTION IN THE EXAM, BUT IT IS STILL WORTH KNOWING ABOUT</a:t>
            </a:r>
          </a:p>
        </p:txBody>
      </p:sp>
      <p:sp>
        <p:nvSpPr>
          <p:cNvPr id="3" name="Content Placeholder 2">
            <a:extLst>
              <a:ext uri="{FF2B5EF4-FFF2-40B4-BE49-F238E27FC236}">
                <a16:creationId xmlns:a16="http://schemas.microsoft.com/office/drawing/2014/main" id="{99CCC929-2DD9-417C-9350-2E9444E3B0FC}"/>
              </a:ext>
            </a:extLst>
          </p:cNvPr>
          <p:cNvSpPr>
            <a:spLocks noGrp="1"/>
          </p:cNvSpPr>
          <p:nvPr>
            <p:ph idx="1"/>
          </p:nvPr>
        </p:nvSpPr>
        <p:spPr>
          <a:xfrm>
            <a:off x="5038726" y="1504950"/>
            <a:ext cx="7058024" cy="5181600"/>
          </a:xfrm>
        </p:spPr>
        <p:txBody>
          <a:bodyPr>
            <a:normAutofit/>
          </a:bodyPr>
          <a:lstStyle/>
          <a:p>
            <a:pPr marL="0" indent="0">
              <a:buNone/>
            </a:pPr>
            <a:r>
              <a:rPr lang="en-GB"/>
              <a:t>At Eleusis, Demeter becomes the nurse of prince </a:t>
            </a:r>
            <a:r>
              <a:rPr lang="en-GB" err="1"/>
              <a:t>Demephon</a:t>
            </a:r>
            <a:r>
              <a:rPr lang="en-GB"/>
              <a:t>. To try to make him immortal (possibly as a replacement for Persephone), Demeter puts ambrosia on him during the day and places him in a fire at night (to try to burn away his mortality). However, one night </a:t>
            </a:r>
            <a:r>
              <a:rPr lang="en-GB" err="1"/>
              <a:t>Demophon’s</a:t>
            </a:r>
            <a:r>
              <a:rPr lang="en-GB"/>
              <a:t> mother, </a:t>
            </a:r>
            <a:r>
              <a:rPr lang="en-GB" err="1"/>
              <a:t>Metanira</a:t>
            </a:r>
            <a:r>
              <a:rPr lang="en-GB"/>
              <a:t>, spots Demeter placing her baby in the fire and stops her from doing so. Demeter reveals that she is a goddess and demands that a temple and a cult be set up in her honour to make up for interrupting her. This cult is the </a:t>
            </a:r>
            <a:r>
              <a:rPr lang="en-GB" b="1"/>
              <a:t>Eleusinian Mysteries. </a:t>
            </a:r>
            <a:endParaRPr lang="en-GB"/>
          </a:p>
        </p:txBody>
      </p:sp>
      <p:pic>
        <p:nvPicPr>
          <p:cNvPr id="22530" name="Picture 2" descr="Demeter and the Baby – Yet Another UU Curriculum Site">
            <a:extLst>
              <a:ext uri="{FF2B5EF4-FFF2-40B4-BE49-F238E27FC236}">
                <a16:creationId xmlns:a16="http://schemas.microsoft.com/office/drawing/2014/main" id="{5EF2B4A2-4399-44A4-BABA-C7C45F5A3F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7523" y="2590800"/>
            <a:ext cx="4155757" cy="25484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54456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5F1BB-018B-499D-98BC-50DF45BA7C87}"/>
              </a:ext>
            </a:extLst>
          </p:cNvPr>
          <p:cNvSpPr>
            <a:spLocks noGrp="1"/>
          </p:cNvSpPr>
          <p:nvPr>
            <p:ph type="title"/>
          </p:nvPr>
        </p:nvSpPr>
        <p:spPr>
          <a:xfrm>
            <a:off x="5772150" y="365125"/>
            <a:ext cx="5581650" cy="5811838"/>
          </a:xfrm>
        </p:spPr>
        <p:txBody>
          <a:bodyPr>
            <a:normAutofit fontScale="90000"/>
          </a:bodyPr>
          <a:lstStyle/>
          <a:p>
            <a:r>
              <a:rPr lang="en-GB"/>
              <a:t>Demeter decides to punish Zeus and the other gods. She causes a year-long famine to occur and this comes close to wiping out all of humanity (and therefore denying the gods gifts from humans), but Zeus notices what is happening. </a:t>
            </a:r>
          </a:p>
        </p:txBody>
      </p:sp>
      <p:pic>
        <p:nvPicPr>
          <p:cNvPr id="23554" name="Picture 2" descr="Famine - Energy Education">
            <a:extLst>
              <a:ext uri="{FF2B5EF4-FFF2-40B4-BE49-F238E27FC236}">
                <a16:creationId xmlns:a16="http://schemas.microsoft.com/office/drawing/2014/main" id="{ABF9D718-077C-450E-B4BE-DE91E894C9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775" y="1433513"/>
            <a:ext cx="4767263" cy="3817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05123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BF740-66D1-4FA4-9E8C-8D82BA1CC23F}"/>
              </a:ext>
            </a:extLst>
          </p:cNvPr>
          <p:cNvSpPr>
            <a:spLocks noGrp="1"/>
          </p:cNvSpPr>
          <p:nvPr>
            <p:ph type="title"/>
          </p:nvPr>
        </p:nvSpPr>
        <p:spPr>
          <a:xfrm>
            <a:off x="5010150" y="1044575"/>
            <a:ext cx="6343650" cy="4768850"/>
          </a:xfrm>
        </p:spPr>
        <p:txBody>
          <a:bodyPr>
            <a:noAutofit/>
          </a:bodyPr>
          <a:lstStyle/>
          <a:p>
            <a:r>
              <a:rPr lang="en-GB" sz="5400"/>
              <a:t>Zeus sends his messenger, Iris, to order Demeter to return to Olympus. Demeter refuses. </a:t>
            </a:r>
          </a:p>
        </p:txBody>
      </p:sp>
      <p:sp>
        <p:nvSpPr>
          <p:cNvPr id="3" name="Content Placeholder 2">
            <a:extLst>
              <a:ext uri="{FF2B5EF4-FFF2-40B4-BE49-F238E27FC236}">
                <a16:creationId xmlns:a16="http://schemas.microsoft.com/office/drawing/2014/main" id="{F14B97B0-66DD-408E-B67A-E7208E00D208}"/>
              </a:ext>
            </a:extLst>
          </p:cNvPr>
          <p:cNvSpPr>
            <a:spLocks noGrp="1"/>
          </p:cNvSpPr>
          <p:nvPr>
            <p:ph idx="1"/>
          </p:nvPr>
        </p:nvSpPr>
        <p:spPr/>
        <p:txBody>
          <a:bodyPr/>
          <a:lstStyle/>
          <a:p>
            <a:endParaRPr lang="en-GB"/>
          </a:p>
        </p:txBody>
      </p:sp>
      <p:pic>
        <p:nvPicPr>
          <p:cNvPr id="24578" name="Picture 2" descr="Iris • Facts and Information on the Goddess Iris">
            <a:extLst>
              <a:ext uri="{FF2B5EF4-FFF2-40B4-BE49-F238E27FC236}">
                <a16:creationId xmlns:a16="http://schemas.microsoft.com/office/drawing/2014/main" id="{7D8617DE-E096-4591-9FB3-6AE4C00BFC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181099"/>
            <a:ext cx="3505200" cy="46976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06058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DCBD5-BF21-4D05-9138-3862E6A972E0}"/>
              </a:ext>
            </a:extLst>
          </p:cNvPr>
          <p:cNvSpPr>
            <a:spLocks noGrp="1"/>
          </p:cNvSpPr>
          <p:nvPr>
            <p:ph type="title"/>
          </p:nvPr>
        </p:nvSpPr>
        <p:spPr>
          <a:xfrm>
            <a:off x="5876925" y="365125"/>
            <a:ext cx="5476874" cy="6140450"/>
          </a:xfrm>
        </p:spPr>
        <p:txBody>
          <a:bodyPr>
            <a:normAutofit/>
          </a:bodyPr>
          <a:lstStyle/>
          <a:p>
            <a:r>
              <a:rPr lang="en-GB"/>
              <a:t>Zeus sends the rest of the gods with gifts to try to persuade Demeter to come back to Olympus. Demeter says that she will not return to Olympus until Persephone is returned to her.</a:t>
            </a:r>
          </a:p>
        </p:txBody>
      </p:sp>
      <p:pic>
        <p:nvPicPr>
          <p:cNvPr id="25602" name="Picture 2" descr="Gift ideas for your kids">
            <a:extLst>
              <a:ext uri="{FF2B5EF4-FFF2-40B4-BE49-F238E27FC236}">
                <a16:creationId xmlns:a16="http://schemas.microsoft.com/office/drawing/2014/main" id="{FD4F0453-CB08-423E-83ED-8D3B2649EF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709694"/>
            <a:ext cx="5167313" cy="3438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93641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4B591-D082-428F-B78B-E5FB48C3F5B3}"/>
              </a:ext>
            </a:extLst>
          </p:cNvPr>
          <p:cNvSpPr>
            <a:spLocks noGrp="1"/>
          </p:cNvSpPr>
          <p:nvPr>
            <p:ph type="title"/>
          </p:nvPr>
        </p:nvSpPr>
        <p:spPr>
          <a:xfrm>
            <a:off x="4210050" y="365125"/>
            <a:ext cx="7143750" cy="5749925"/>
          </a:xfrm>
        </p:spPr>
        <p:txBody>
          <a:bodyPr>
            <a:normAutofit/>
          </a:bodyPr>
          <a:lstStyle/>
          <a:p>
            <a:r>
              <a:rPr lang="en-GB"/>
              <a:t>Zeus sends Hermes to order Hades to return Persephone. Hermes finds Hades sitting with Persephone, who is miserable. Hermes tells Hades about Demeter’s plan to wipe out humanity to stop the gods being worshipped. </a:t>
            </a:r>
          </a:p>
        </p:txBody>
      </p:sp>
      <p:pic>
        <p:nvPicPr>
          <p:cNvPr id="26626" name="Picture 2" descr="Partying with Death. The interior of this cup shows Persephone with Hades,  god of death and of the underworld. He reclines on a couch, holding up a  libation bowl in one hand">
            <a:extLst>
              <a:ext uri="{FF2B5EF4-FFF2-40B4-BE49-F238E27FC236}">
                <a16:creationId xmlns:a16="http://schemas.microsoft.com/office/drawing/2014/main" id="{DE981E10-4F38-4A0B-B17B-BF64AF7F7D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 y="1598638"/>
            <a:ext cx="3819525" cy="32828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1813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75510-8B81-4D42-B7AD-F2B49791B782}"/>
              </a:ext>
            </a:extLst>
          </p:cNvPr>
          <p:cNvSpPr>
            <a:spLocks noGrp="1"/>
          </p:cNvSpPr>
          <p:nvPr>
            <p:ph type="title"/>
          </p:nvPr>
        </p:nvSpPr>
        <p:spPr>
          <a:xfrm>
            <a:off x="4629149" y="365125"/>
            <a:ext cx="7286625" cy="6426200"/>
          </a:xfrm>
        </p:spPr>
        <p:txBody>
          <a:bodyPr>
            <a:noAutofit/>
          </a:bodyPr>
          <a:lstStyle/>
          <a:p>
            <a:r>
              <a:rPr lang="en-GB" sz="3200"/>
              <a:t>Hades tries to persuade Persephone to stay, using the following arguments:</a:t>
            </a:r>
            <a:br>
              <a:rPr lang="en-GB" sz="3200"/>
            </a:br>
            <a:r>
              <a:rPr lang="en-GB" sz="3200"/>
              <a:t>- He is Zeus’ brother and will therefore be a suitable husband</a:t>
            </a:r>
            <a:br>
              <a:rPr lang="en-GB" sz="3200"/>
            </a:br>
            <a:r>
              <a:rPr lang="en-GB" sz="3200"/>
              <a:t>- Persephone will become the ruler of all living beings if she stays with Hades (since all living things will die one day)</a:t>
            </a:r>
            <a:br>
              <a:rPr lang="en-GB" sz="3200"/>
            </a:br>
            <a:r>
              <a:rPr lang="en-GB" sz="3200"/>
              <a:t>- Persephone will be able to punish any mortal who offends her once they reach the underworld</a:t>
            </a:r>
          </a:p>
        </p:txBody>
      </p:sp>
      <p:pic>
        <p:nvPicPr>
          <p:cNvPr id="27650" name="Picture 2" descr="Jan Brueghel the Younger | Aeneas and the Sibyl in the Underworld | The  Metropolitan Museum of Art">
            <a:extLst>
              <a:ext uri="{FF2B5EF4-FFF2-40B4-BE49-F238E27FC236}">
                <a16:creationId xmlns:a16="http://schemas.microsoft.com/office/drawing/2014/main" id="{7306D80A-03EA-4C6E-BCAF-D4E5BDF1AD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49" y="1904206"/>
            <a:ext cx="4350749" cy="3348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84275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C6151204-BBA9-4F4F-80F5-6AF2044A96CC}"/>
              </a:ext>
            </a:extLst>
          </p:cNvPr>
          <p:cNvSpPr>
            <a:spLocks noChangeArrowheads="1"/>
          </p:cNvSpPr>
          <p:nvPr/>
        </p:nvSpPr>
        <p:spPr bwMode="auto">
          <a:xfrm>
            <a:off x="1343025" y="169068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2049" name="Picture 1">
            <a:extLst>
              <a:ext uri="{FF2B5EF4-FFF2-40B4-BE49-F238E27FC236}">
                <a16:creationId xmlns:a16="http://schemas.microsoft.com/office/drawing/2014/main" id="{064191C5-3A14-4976-9894-7350E933F3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906" y="1192700"/>
            <a:ext cx="2459074" cy="447259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a:extLst>
              <a:ext uri="{FF2B5EF4-FFF2-40B4-BE49-F238E27FC236}">
                <a16:creationId xmlns:a16="http://schemas.microsoft.com/office/drawing/2014/main" id="{C9B8B672-81C4-4576-9049-F17DB75B6E8F}"/>
              </a:ext>
            </a:extLst>
          </p:cNvPr>
          <p:cNvSpPr>
            <a:spLocks noChangeArrowheads="1"/>
          </p:cNvSpPr>
          <p:nvPr/>
        </p:nvSpPr>
        <p:spPr bwMode="auto">
          <a:xfrm>
            <a:off x="2812980" y="43462"/>
            <a:ext cx="9252089" cy="6771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800" b="1" i="0" u="none" strike="noStrike" cap="none" normalizeH="0" baseline="0">
                <a:ln>
                  <a:noFill/>
                </a:ln>
                <a:solidFill>
                  <a:schemeClr val="tx1"/>
                </a:solidFill>
                <a:effectLst/>
                <a:latin typeface="+mj-lt"/>
                <a:ea typeface="Calibri" panose="020F0502020204030204" pitchFamily="34" charset="0"/>
                <a:cs typeface="Times New Roman" panose="02020603050405020304" pitchFamily="18" charset="0"/>
              </a:rPr>
              <a:t>This god’s Greek name is Zeus.</a:t>
            </a:r>
            <a:endParaRPr kumimoji="0" lang="en-GB" altLang="en-US" sz="1200" b="1" i="0" u="none" strike="noStrike" cap="none" normalizeH="0" baseline="0">
              <a:ln>
                <a:noFill/>
              </a:ln>
              <a:solidFill>
                <a:schemeClr val="tx1"/>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800" b="1" i="0" u="none" strike="noStrike" cap="none" normalizeH="0" baseline="0">
                <a:ln>
                  <a:noFill/>
                </a:ln>
                <a:solidFill>
                  <a:schemeClr val="tx1"/>
                </a:solidFill>
                <a:effectLst/>
                <a:latin typeface="+mj-lt"/>
                <a:ea typeface="Calibri" panose="020F0502020204030204" pitchFamily="34" charset="0"/>
                <a:cs typeface="Times New Roman" panose="02020603050405020304" pitchFamily="18" charset="0"/>
              </a:rPr>
              <a:t>This god’s Roman name is Jupiter.</a:t>
            </a:r>
            <a:endParaRPr kumimoji="0" lang="en-GB" altLang="en-US" sz="1200" b="1" i="0" u="none" strike="noStrike" cap="none" normalizeH="0" baseline="0">
              <a:ln>
                <a:noFill/>
              </a:ln>
              <a:solidFill>
                <a:schemeClr val="tx1"/>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800" b="1" i="0" u="none" strike="noStrike" cap="none" normalizeH="0" baseline="0">
                <a:ln>
                  <a:noFill/>
                </a:ln>
                <a:solidFill>
                  <a:schemeClr val="tx1"/>
                </a:solidFill>
                <a:effectLst/>
                <a:latin typeface="+mj-lt"/>
                <a:ea typeface="Calibri" panose="020F0502020204030204" pitchFamily="34" charset="0"/>
                <a:cs typeface="Times New Roman" panose="02020603050405020304" pitchFamily="18" charset="0"/>
              </a:rPr>
              <a:t>He is the king of the gods and god of the sky and storms</a:t>
            </a:r>
            <a:r>
              <a:rPr kumimoji="0" lang="en-GB" altLang="en-US" sz="2800" b="0" i="0" u="none" strike="noStrike" cap="none" normalizeH="0" baseline="0">
                <a:ln>
                  <a:noFill/>
                </a:ln>
                <a:solidFill>
                  <a:schemeClr val="tx1"/>
                </a:solidFill>
                <a:effectLst/>
                <a:latin typeface="+mj-lt"/>
                <a:ea typeface="Calibri" panose="020F0502020204030204" pitchFamily="34" charset="0"/>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200" b="0" i="0" u="none" strike="noStrike" cap="none" normalizeH="0" baseline="0">
              <a:ln>
                <a:noFill/>
              </a:ln>
              <a:solidFill>
                <a:schemeClr val="tx1"/>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800" b="1" i="0" u="none" strike="noStrike" cap="none" normalizeH="0" baseline="0">
                <a:ln>
                  <a:noFill/>
                </a:ln>
                <a:solidFill>
                  <a:schemeClr val="tx1"/>
                </a:solidFill>
                <a:effectLst/>
                <a:latin typeface="+mj-lt"/>
                <a:ea typeface="Calibri" panose="020F0502020204030204" pitchFamily="34" charset="0"/>
                <a:cs typeface="Times New Roman" panose="02020603050405020304" pitchFamily="18" charset="0"/>
              </a:rPr>
              <a:t>Iconography:</a:t>
            </a:r>
            <a:endParaRPr kumimoji="0" lang="en-GB" altLang="en-US" sz="1200" b="1" i="0" u="none" strike="noStrike" cap="none" normalizeH="0" baseline="0">
              <a:ln>
                <a:noFill/>
              </a:ln>
              <a:solidFill>
                <a:schemeClr val="tx1"/>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altLang="en-US" sz="2800" b="0" i="0" u="none" strike="noStrike" cap="none" normalizeH="0" baseline="0">
                <a:ln>
                  <a:noFill/>
                </a:ln>
                <a:solidFill>
                  <a:schemeClr val="tx1"/>
                </a:solidFill>
                <a:effectLst/>
                <a:latin typeface="+mj-lt"/>
                <a:ea typeface="Calibri" panose="020F0502020204030204" pitchFamily="34" charset="0"/>
                <a:cs typeface="Times New Roman" panose="02020603050405020304" pitchFamily="18" charset="0"/>
              </a:rPr>
              <a:t>His sceptre</a:t>
            </a:r>
            <a:endParaRPr kumimoji="0" lang="en-GB" altLang="en-US" sz="1200" b="0" i="0" u="none" strike="noStrike" cap="none" normalizeH="0" baseline="0">
              <a:ln>
                <a:noFill/>
              </a:ln>
              <a:solidFill>
                <a:schemeClr val="tx1"/>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altLang="en-US" sz="2800" b="0" i="0" u="none" strike="noStrike" cap="none" normalizeH="0" baseline="0">
                <a:ln>
                  <a:noFill/>
                </a:ln>
                <a:solidFill>
                  <a:schemeClr val="tx1"/>
                </a:solidFill>
                <a:effectLst/>
                <a:latin typeface="+mj-lt"/>
                <a:ea typeface="Calibri" panose="020F0502020204030204" pitchFamily="34" charset="0"/>
                <a:cs typeface="Times New Roman" panose="02020603050405020304" pitchFamily="18" charset="0"/>
              </a:rPr>
              <a:t>A lightning bolt</a:t>
            </a:r>
            <a:endParaRPr kumimoji="0" lang="en-GB" altLang="en-US" sz="1200" b="0" i="0" u="none" strike="noStrike" cap="none" normalizeH="0" baseline="0">
              <a:ln>
                <a:noFill/>
              </a:ln>
              <a:solidFill>
                <a:schemeClr val="tx1"/>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altLang="en-US" sz="2800" b="0" i="0" u="none" strike="noStrike" cap="none" normalizeH="0" baseline="0">
                <a:ln>
                  <a:noFill/>
                </a:ln>
                <a:solidFill>
                  <a:schemeClr val="tx1"/>
                </a:solidFill>
                <a:effectLst/>
                <a:latin typeface="+mj-lt"/>
                <a:ea typeface="Calibri" panose="020F0502020204030204" pitchFamily="34" charset="0"/>
                <a:cs typeface="Times New Roman" panose="02020603050405020304" pitchFamily="18" charset="0"/>
              </a:rPr>
              <a:t>A throne</a:t>
            </a:r>
            <a:endParaRPr kumimoji="0" lang="en-GB" altLang="en-US" sz="1200" b="0" i="0" u="none" strike="noStrike" cap="none" normalizeH="0" baseline="0">
              <a:ln>
                <a:noFill/>
              </a:ln>
              <a:solidFill>
                <a:schemeClr val="tx1"/>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altLang="en-US" sz="2800" b="0" i="0" u="none" strike="noStrike" cap="none" normalizeH="0" baseline="0">
                <a:ln>
                  <a:noFill/>
                </a:ln>
                <a:solidFill>
                  <a:schemeClr val="tx1"/>
                </a:solidFill>
                <a:effectLst/>
                <a:latin typeface="+mj-lt"/>
                <a:ea typeface="Calibri" panose="020F0502020204030204" pitchFamily="34" charset="0"/>
                <a:cs typeface="Times New Roman" panose="02020603050405020304" pitchFamily="18" charset="0"/>
              </a:rPr>
              <a:t>An eagle</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GB" altLang="en-US" sz="1200" b="0" i="0" u="none" strike="noStrike" cap="none" normalizeH="0" baseline="0">
              <a:ln>
                <a:noFill/>
              </a:ln>
              <a:solidFill>
                <a:schemeClr val="tx1"/>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800" b="1" i="0" u="none" strike="noStrike" cap="none" normalizeH="0" baseline="0">
                <a:ln>
                  <a:noFill/>
                </a:ln>
                <a:solidFill>
                  <a:schemeClr val="tx1"/>
                </a:solidFill>
                <a:effectLst/>
                <a:latin typeface="+mj-lt"/>
                <a:ea typeface="Calibri" panose="020F0502020204030204" pitchFamily="34" charset="0"/>
                <a:cs typeface="Times New Roman" panose="02020603050405020304" pitchFamily="18" charset="0"/>
              </a:rPr>
              <a:t>Other information:</a:t>
            </a:r>
            <a:endParaRPr kumimoji="0" lang="en-GB" altLang="en-US" sz="1200" b="1" i="0" u="none" strike="noStrike" cap="none" normalizeH="0" baseline="0">
              <a:ln>
                <a:noFill/>
              </a:ln>
              <a:solidFill>
                <a:schemeClr val="tx1"/>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altLang="en-US" sz="2800" b="0" i="0" u="none" strike="noStrike" cap="none" normalizeH="0" baseline="0">
                <a:ln>
                  <a:noFill/>
                </a:ln>
                <a:solidFill>
                  <a:schemeClr val="tx1"/>
                </a:solidFill>
                <a:effectLst/>
                <a:latin typeface="+mj-lt"/>
                <a:ea typeface="Calibri" panose="020F0502020204030204" pitchFamily="34" charset="0"/>
                <a:cs typeface="Times New Roman" panose="02020603050405020304" pitchFamily="18" charset="0"/>
              </a:rPr>
              <a:t>Defeated Cronos/Saturn to become king of the world.</a:t>
            </a:r>
            <a:endParaRPr kumimoji="0" lang="en-GB" altLang="en-US" sz="1200" b="0" i="0" u="none" strike="noStrike" cap="none" normalizeH="0" baseline="0">
              <a:ln>
                <a:noFill/>
              </a:ln>
              <a:solidFill>
                <a:schemeClr val="tx1"/>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altLang="en-US" sz="2800" b="0" i="0" u="none" strike="noStrike" cap="none" normalizeH="0" baseline="0">
                <a:ln>
                  <a:noFill/>
                </a:ln>
                <a:solidFill>
                  <a:schemeClr val="tx1"/>
                </a:solidFill>
                <a:effectLst/>
                <a:latin typeface="+mj-lt"/>
                <a:ea typeface="Calibri" panose="020F0502020204030204" pitchFamily="34" charset="0"/>
                <a:cs typeface="Times New Roman" panose="02020603050405020304" pitchFamily="18" charset="0"/>
              </a:rPr>
              <a:t>The father of many heroes, including Heracles/Hercules.</a:t>
            </a:r>
            <a:endParaRPr kumimoji="0" lang="en-GB" altLang="en-US" sz="1200" b="0" i="0" u="none" strike="noStrike" cap="none" normalizeH="0" baseline="0">
              <a:ln>
                <a:noFill/>
              </a:ln>
              <a:solidFill>
                <a:schemeClr val="tx1"/>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altLang="en-US" sz="2800" b="0" i="0" u="none" strike="noStrike" cap="none" normalizeH="0" baseline="0">
                <a:ln>
                  <a:noFill/>
                </a:ln>
                <a:solidFill>
                  <a:schemeClr val="tx1"/>
                </a:solidFill>
                <a:effectLst/>
                <a:latin typeface="+mj-lt"/>
                <a:ea typeface="Calibri" panose="020F0502020204030204" pitchFamily="34" charset="0"/>
                <a:cs typeface="Times New Roman" panose="02020603050405020304" pitchFamily="18" charset="0"/>
              </a:rPr>
              <a:t>Important temples at Olympia (Temple of Zeus at Olympia) and in Rome (the Temple of Jupiter Optimus Maximus on the Capitoline Hill). </a:t>
            </a:r>
            <a:endParaRPr kumimoji="0" lang="en-GB" altLang="en-US" sz="1200" b="0" i="0" u="none" strike="noStrike" cap="none" normalizeH="0" baseline="0">
              <a:ln>
                <a:noFill/>
              </a:ln>
              <a:solidFill>
                <a:schemeClr val="tx1"/>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4598492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DE5B0-A55A-4BEC-89F2-F5730CEED0F3}"/>
              </a:ext>
            </a:extLst>
          </p:cNvPr>
          <p:cNvSpPr>
            <a:spLocks noGrp="1"/>
          </p:cNvSpPr>
          <p:nvPr>
            <p:ph type="title"/>
          </p:nvPr>
        </p:nvSpPr>
        <p:spPr>
          <a:xfrm>
            <a:off x="5724525" y="552450"/>
            <a:ext cx="6296026" cy="5227637"/>
          </a:xfrm>
        </p:spPr>
        <p:txBody>
          <a:bodyPr>
            <a:noAutofit/>
          </a:bodyPr>
          <a:lstStyle/>
          <a:p>
            <a:r>
              <a:rPr lang="en-GB" sz="4800"/>
              <a:t>Hades secretly forces Persephone to eat a  pomegranate seed, fearing that she will not return to him. He knows that, if she eats in the underworld, then she will be forever bound to the underworld. </a:t>
            </a:r>
          </a:p>
        </p:txBody>
      </p:sp>
      <p:pic>
        <p:nvPicPr>
          <p:cNvPr id="29698" name="Picture 2" descr="How to Seed a Pomegranate [Video] - Sweet and Savory Meals">
            <a:extLst>
              <a:ext uri="{FF2B5EF4-FFF2-40B4-BE49-F238E27FC236}">
                <a16:creationId xmlns:a16="http://schemas.microsoft.com/office/drawing/2014/main" id="{8A168E3E-375B-4F52-84FB-096C452585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0163" y="804863"/>
            <a:ext cx="3148012" cy="47306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17208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169A7-0DA3-4AD2-B234-A16E6BDC788F}"/>
              </a:ext>
            </a:extLst>
          </p:cNvPr>
          <p:cNvSpPr>
            <a:spLocks noGrp="1"/>
          </p:cNvSpPr>
          <p:nvPr>
            <p:ph type="title"/>
          </p:nvPr>
        </p:nvSpPr>
        <p:spPr>
          <a:xfrm>
            <a:off x="5581650" y="663575"/>
            <a:ext cx="6381750" cy="5530850"/>
          </a:xfrm>
        </p:spPr>
        <p:txBody>
          <a:bodyPr>
            <a:noAutofit/>
          </a:bodyPr>
          <a:lstStyle/>
          <a:p>
            <a:r>
              <a:rPr lang="en-GB" sz="3200"/>
              <a:t>Hades brings Hermes and Persephone back to the surface in his chariot. Demeter and Persephone are reunited. Demeter hugs Persephone, but steps away when she realises that Persephone might have eaten in the underworld. Demeter reveals that, if Persephone has, then she will be forced to live a third of the year (one season) in the underworld. Persephone tells Demeter everything that has happened to her. They spend the day together with Hecate, who has now become Demeter’s close friend.  </a:t>
            </a:r>
          </a:p>
        </p:txBody>
      </p:sp>
      <p:pic>
        <p:nvPicPr>
          <p:cNvPr id="30722" name="Picture 2" descr="Persephone, Lady of the Mysteries | symbolreader">
            <a:extLst>
              <a:ext uri="{FF2B5EF4-FFF2-40B4-BE49-F238E27FC236}">
                <a16:creationId xmlns:a16="http://schemas.microsoft.com/office/drawing/2014/main" id="{534985E0-C5B7-451E-B262-689CACB1DA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288293"/>
            <a:ext cx="4972050" cy="3709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45159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ECEAD-C4D8-409F-9492-91B9296A67BC}"/>
              </a:ext>
            </a:extLst>
          </p:cNvPr>
          <p:cNvSpPr>
            <a:spLocks noGrp="1"/>
          </p:cNvSpPr>
          <p:nvPr>
            <p:ph type="title"/>
          </p:nvPr>
        </p:nvSpPr>
        <p:spPr>
          <a:xfrm>
            <a:off x="4362449" y="209550"/>
            <a:ext cx="7829551" cy="6276975"/>
          </a:xfrm>
        </p:spPr>
        <p:txBody>
          <a:bodyPr>
            <a:normAutofit/>
          </a:bodyPr>
          <a:lstStyle/>
          <a:p>
            <a:r>
              <a:rPr lang="en-GB"/>
              <a:t>Zeus sends his mother, Rhea, to offer Demeter anything which she wants if she will return to Olympus. Rhea also reports that Zeus has agreed that, because she ate the pomegranate seed, Persephone will spend a third of the year in the underworld. Finally, Rhea tells Demeter to end the famine.  </a:t>
            </a:r>
          </a:p>
        </p:txBody>
      </p:sp>
      <p:pic>
        <p:nvPicPr>
          <p:cNvPr id="31748" name="Picture 4" descr="Snowflake (slang) - Wikipedia">
            <a:extLst>
              <a:ext uri="{FF2B5EF4-FFF2-40B4-BE49-F238E27FC236}">
                <a16:creationId xmlns:a16="http://schemas.microsoft.com/office/drawing/2014/main" id="{ABD9929E-52C3-49FD-9569-19C7E0B4B8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1" y="1809749"/>
            <a:ext cx="3900488" cy="29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17559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3DE6A-ED2D-4295-9E41-87C4A304D4DE}"/>
              </a:ext>
            </a:extLst>
          </p:cNvPr>
          <p:cNvSpPr>
            <a:spLocks noGrp="1"/>
          </p:cNvSpPr>
          <p:nvPr>
            <p:ph type="title"/>
          </p:nvPr>
        </p:nvSpPr>
        <p:spPr>
          <a:xfrm>
            <a:off x="5857875" y="498475"/>
            <a:ext cx="5553075" cy="5502275"/>
          </a:xfrm>
        </p:spPr>
        <p:txBody>
          <a:bodyPr>
            <a:noAutofit/>
          </a:bodyPr>
          <a:lstStyle/>
          <a:p>
            <a:r>
              <a:rPr lang="en-GB" sz="6600"/>
              <a:t>Demeter agrees and calls off the famine. All across the world, flowers burst out of the ground. </a:t>
            </a:r>
          </a:p>
        </p:txBody>
      </p:sp>
      <p:pic>
        <p:nvPicPr>
          <p:cNvPr id="32770" name="Picture 2" descr="10 Gorgeous Fields of Flowers Worth Traveling to See | Architectural Digest">
            <a:extLst>
              <a:ext uri="{FF2B5EF4-FFF2-40B4-BE49-F238E27FC236}">
                <a16:creationId xmlns:a16="http://schemas.microsoft.com/office/drawing/2014/main" id="{108EA506-5C78-41C6-9DB6-B255771C97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 y="1551622"/>
            <a:ext cx="4951049" cy="32946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99766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D28D8-040B-40DA-9B11-410377598160}"/>
              </a:ext>
            </a:extLst>
          </p:cNvPr>
          <p:cNvSpPr>
            <a:spLocks noGrp="1"/>
          </p:cNvSpPr>
          <p:nvPr>
            <p:ph type="title"/>
          </p:nvPr>
        </p:nvSpPr>
        <p:spPr>
          <a:xfrm>
            <a:off x="0" y="1"/>
            <a:ext cx="12192000" cy="781050"/>
          </a:xfr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a:normAutofit/>
          </a:bodyPr>
          <a:lstStyle/>
          <a:p>
            <a:r>
              <a:rPr lang="en-GB" sz="3200" b="1"/>
              <a:t>Homeric Hymn to Demeter: </a:t>
            </a:r>
            <a:r>
              <a:rPr lang="en-GB" sz="3200"/>
              <a:t>What you could talk about in the exam.</a:t>
            </a:r>
            <a:endParaRPr lang="en-GB" sz="3200" b="1"/>
          </a:p>
        </p:txBody>
      </p:sp>
      <p:sp>
        <p:nvSpPr>
          <p:cNvPr id="3" name="Content Placeholder 2">
            <a:extLst>
              <a:ext uri="{FF2B5EF4-FFF2-40B4-BE49-F238E27FC236}">
                <a16:creationId xmlns:a16="http://schemas.microsoft.com/office/drawing/2014/main" id="{79778524-02EC-467F-A925-E8391E7F7416}"/>
              </a:ext>
            </a:extLst>
          </p:cNvPr>
          <p:cNvSpPr>
            <a:spLocks noGrp="1"/>
          </p:cNvSpPr>
          <p:nvPr>
            <p:ph idx="1"/>
          </p:nvPr>
        </p:nvSpPr>
        <p:spPr>
          <a:xfrm>
            <a:off x="0" y="987425"/>
            <a:ext cx="12049124" cy="2860676"/>
          </a:xfrm>
        </p:spPr>
        <p:txBody>
          <a:bodyPr>
            <a:normAutofit/>
          </a:bodyPr>
          <a:lstStyle/>
          <a:p>
            <a:pPr marL="0" indent="0" algn="ctr">
              <a:buNone/>
            </a:pPr>
            <a:r>
              <a:rPr lang="en-GB" sz="4000" b="1"/>
              <a:t>The poem explains how the season of winter came to be (an </a:t>
            </a:r>
            <a:r>
              <a:rPr lang="en-GB" sz="4000" b="1" u="sng"/>
              <a:t>aetiological </a:t>
            </a:r>
            <a:r>
              <a:rPr lang="en-GB" sz="4000" b="1"/>
              <a:t>story). Given how important a good harvest was to Greek and Roman society, this story helps to explain why there is a period of the year during which a lot of crops will not grow.</a:t>
            </a:r>
          </a:p>
          <a:p>
            <a:pPr marL="457200" lvl="1" indent="0">
              <a:buNone/>
            </a:pPr>
            <a:endParaRPr lang="en-GB" sz="2800"/>
          </a:p>
        </p:txBody>
      </p:sp>
      <p:pic>
        <p:nvPicPr>
          <p:cNvPr id="4" name="Picture 4" descr="Snowflake (slang) - Wikipedia">
            <a:extLst>
              <a:ext uri="{FF2B5EF4-FFF2-40B4-BE49-F238E27FC236}">
                <a16:creationId xmlns:a16="http://schemas.microsoft.com/office/drawing/2014/main" id="{C17B2DCF-E6D7-4C28-9914-6958A755B4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3376" y="4054475"/>
            <a:ext cx="3429981" cy="2569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32644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D28D8-040B-40DA-9B11-410377598160}"/>
              </a:ext>
            </a:extLst>
          </p:cNvPr>
          <p:cNvSpPr>
            <a:spLocks noGrp="1"/>
          </p:cNvSpPr>
          <p:nvPr>
            <p:ph type="title"/>
          </p:nvPr>
        </p:nvSpPr>
        <p:spPr>
          <a:xfrm>
            <a:off x="0" y="1"/>
            <a:ext cx="12192000" cy="781050"/>
          </a:xfr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a:normAutofit/>
          </a:bodyPr>
          <a:lstStyle/>
          <a:p>
            <a:r>
              <a:rPr lang="en-GB" sz="3200" b="1"/>
              <a:t>Homeric Hymn to Demeter: </a:t>
            </a:r>
            <a:r>
              <a:rPr lang="en-GB" sz="3200"/>
              <a:t>What you could talk about in the exam.</a:t>
            </a:r>
            <a:endParaRPr lang="en-GB" sz="3200" b="1"/>
          </a:p>
        </p:txBody>
      </p:sp>
      <p:sp>
        <p:nvSpPr>
          <p:cNvPr id="5" name="TextBox 4">
            <a:extLst>
              <a:ext uri="{FF2B5EF4-FFF2-40B4-BE49-F238E27FC236}">
                <a16:creationId xmlns:a16="http://schemas.microsoft.com/office/drawing/2014/main" id="{FB42FD0D-43B1-40FB-8B08-E11DF9BA6EA5}"/>
              </a:ext>
            </a:extLst>
          </p:cNvPr>
          <p:cNvSpPr txBox="1"/>
          <p:nvPr/>
        </p:nvSpPr>
        <p:spPr>
          <a:xfrm>
            <a:off x="104776" y="781051"/>
            <a:ext cx="11915774" cy="5909310"/>
          </a:xfrm>
          <a:prstGeom prst="rect">
            <a:avLst/>
          </a:prstGeom>
          <a:noFill/>
        </p:spPr>
        <p:txBody>
          <a:bodyPr wrap="square">
            <a:spAutoFit/>
          </a:bodyPr>
          <a:lstStyle/>
          <a:p>
            <a:pPr algn="ctr"/>
            <a:r>
              <a:rPr lang="en-GB" sz="3000" b="1"/>
              <a:t>The poem explores the relationships between gods and mortals</a:t>
            </a:r>
          </a:p>
          <a:p>
            <a:pPr marL="914400" lvl="1" indent="-457200">
              <a:buFont typeface="Arial" panose="020B0604020202020204" pitchFamily="34" charset="0"/>
              <a:buChar char="•"/>
            </a:pPr>
            <a:r>
              <a:rPr lang="en-GB" sz="2600"/>
              <a:t>The gods only really care about mortals if they can give them gifts. </a:t>
            </a:r>
          </a:p>
          <a:p>
            <a:pPr marL="1257300" lvl="2" indent="-342900">
              <a:buFont typeface="Arial" panose="020B0604020202020204" pitchFamily="34" charset="0"/>
              <a:buChar char="•"/>
            </a:pPr>
            <a:r>
              <a:rPr lang="en-GB" sz="2200"/>
              <a:t>Demeter tries to wipe out humanity to punish Zeus. Zeus seems to only be motivated by the idea that he (and the rest of the gods) will no longer receive sacrifices if humans go extinct.</a:t>
            </a:r>
          </a:p>
          <a:p>
            <a:pPr marL="1257300" lvl="2" indent="-342900">
              <a:buFont typeface="Arial" panose="020B0604020202020204" pitchFamily="34" charset="0"/>
              <a:buChar char="•"/>
            </a:pPr>
            <a:r>
              <a:rPr lang="en-GB" sz="2200"/>
              <a:t>Hades says that Persephone will be able to punish mortals who do not give her sacrifices if she stays as his wife. </a:t>
            </a:r>
          </a:p>
          <a:p>
            <a:pPr marL="914400" lvl="1" indent="-457200">
              <a:buFont typeface="Arial" panose="020B0604020202020204" pitchFamily="34" charset="0"/>
              <a:buChar char="•"/>
            </a:pPr>
            <a:r>
              <a:rPr lang="en-GB" sz="2600"/>
              <a:t>Demeter reacts to Persephone’s loss in a very human way, and even lives as a human during her time away from Olympus. However, she is still a goddess, able to change her appearance, move across the world with blinding speed and control the harvest. Demeter reminds us that the gods might look and act like humans, but they are still hugely more powerful than humans. </a:t>
            </a:r>
          </a:p>
          <a:p>
            <a:pPr marL="914400" lvl="1" indent="-457200">
              <a:buFont typeface="Arial" panose="020B0604020202020204" pitchFamily="34" charset="0"/>
              <a:buChar char="•"/>
            </a:pPr>
            <a:r>
              <a:rPr lang="en-GB" sz="2600"/>
              <a:t>Similarly, Hades goes to Zeus (as Persephone’s father) to ask his permission to marry her. This mimics real practise in the ancient world. However, the way in which Persephone ends up ‘married’ to Hades is anything but normal. Again, we are reminded that the gods might behave like humans, but they are still gods. </a:t>
            </a:r>
          </a:p>
        </p:txBody>
      </p:sp>
    </p:spTree>
    <p:extLst>
      <p:ext uri="{BB962C8B-B14F-4D97-AF65-F5344CB8AC3E}">
        <p14:creationId xmlns:p14="http://schemas.microsoft.com/office/powerpoint/2010/main" val="32530348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D28D8-040B-40DA-9B11-410377598160}"/>
              </a:ext>
            </a:extLst>
          </p:cNvPr>
          <p:cNvSpPr>
            <a:spLocks noGrp="1"/>
          </p:cNvSpPr>
          <p:nvPr>
            <p:ph type="title"/>
          </p:nvPr>
        </p:nvSpPr>
        <p:spPr>
          <a:xfrm>
            <a:off x="0" y="1"/>
            <a:ext cx="12192000" cy="781050"/>
          </a:xfr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a:normAutofit/>
          </a:bodyPr>
          <a:lstStyle/>
          <a:p>
            <a:r>
              <a:rPr lang="en-GB" sz="3200" b="1"/>
              <a:t>Homeric Hymn to Demeter: </a:t>
            </a:r>
            <a:r>
              <a:rPr lang="en-GB" sz="3200"/>
              <a:t>What you could talk about in the exam.</a:t>
            </a:r>
            <a:endParaRPr lang="en-GB" sz="3200" b="1"/>
          </a:p>
        </p:txBody>
      </p:sp>
      <p:sp>
        <p:nvSpPr>
          <p:cNvPr id="4" name="TextBox 3">
            <a:extLst>
              <a:ext uri="{FF2B5EF4-FFF2-40B4-BE49-F238E27FC236}">
                <a16:creationId xmlns:a16="http://schemas.microsoft.com/office/drawing/2014/main" id="{018CA861-2C1F-4F9B-92AA-BB6B4533EB9D}"/>
              </a:ext>
            </a:extLst>
          </p:cNvPr>
          <p:cNvSpPr txBox="1"/>
          <p:nvPr/>
        </p:nvSpPr>
        <p:spPr>
          <a:xfrm>
            <a:off x="-133350" y="939731"/>
            <a:ext cx="12458699" cy="5755422"/>
          </a:xfrm>
          <a:prstGeom prst="rect">
            <a:avLst/>
          </a:prstGeom>
          <a:noFill/>
        </p:spPr>
        <p:txBody>
          <a:bodyPr wrap="square">
            <a:spAutoFit/>
          </a:bodyPr>
          <a:lstStyle/>
          <a:p>
            <a:pPr algn="ctr"/>
            <a:r>
              <a:rPr lang="en-GB" sz="3000" b="1"/>
              <a:t>Explores the relationships between men and women</a:t>
            </a:r>
          </a:p>
          <a:p>
            <a:pPr marL="914400" lvl="1" indent="-457200">
              <a:buFont typeface="Arial" panose="020B0604020202020204" pitchFamily="34" charset="0"/>
              <a:buChar char="•"/>
            </a:pPr>
            <a:r>
              <a:rPr lang="en-GB" sz="2600"/>
              <a:t>Demeter is not able to have Persephone freed until she threatens to wipe out humanity. She has no other way of forcing Zeus to listen to her.</a:t>
            </a:r>
          </a:p>
          <a:p>
            <a:pPr marL="914400" lvl="1" indent="-457200">
              <a:buFont typeface="Arial" panose="020B0604020202020204" pitchFamily="34" charset="0"/>
              <a:buChar char="•"/>
            </a:pPr>
            <a:r>
              <a:rPr lang="en-GB" sz="2600"/>
              <a:t>Persephone does not get a say in who she marries. As Persephone’s father, Zeus gets the final say. Zeus does not even tell Demeter who her daughter will be married to. </a:t>
            </a:r>
          </a:p>
          <a:p>
            <a:pPr marL="914400" lvl="1" indent="-457200">
              <a:buFont typeface="Arial" panose="020B0604020202020204" pitchFamily="34" charset="0"/>
              <a:buChar char="•"/>
            </a:pPr>
            <a:r>
              <a:rPr lang="en-GB" sz="2600"/>
              <a:t>Persephone, as a young woman, is made to seem utterly powerless throughout the poem.</a:t>
            </a:r>
          </a:p>
          <a:p>
            <a:pPr marL="1371600" lvl="2" indent="-457200">
              <a:buFont typeface="Arial" panose="020B0604020202020204" pitchFamily="34" charset="0"/>
              <a:buChar char="•"/>
            </a:pPr>
            <a:r>
              <a:rPr lang="en-GB" sz="2600"/>
              <a:t>She is lured away from her friends by the narcissus flower.</a:t>
            </a:r>
          </a:p>
          <a:p>
            <a:pPr marL="1371600" lvl="2" indent="-457200">
              <a:buFont typeface="Arial" panose="020B0604020202020204" pitchFamily="34" charset="0"/>
              <a:buChar char="•"/>
            </a:pPr>
            <a:r>
              <a:rPr lang="en-GB" sz="2600"/>
              <a:t>She is terrified and screams for help when Hades snatches her.</a:t>
            </a:r>
          </a:p>
          <a:p>
            <a:pPr marL="1371600" lvl="2" indent="-457200">
              <a:buFont typeface="Arial" panose="020B0604020202020204" pitchFamily="34" charset="0"/>
              <a:buChar char="•"/>
            </a:pPr>
            <a:r>
              <a:rPr lang="en-GB" sz="2600"/>
              <a:t>Even though she is miserable in the underworld, she cannot leave until Hades says that she can. </a:t>
            </a:r>
          </a:p>
          <a:p>
            <a:pPr marL="1371600" lvl="2" indent="-457200">
              <a:buFont typeface="Arial" panose="020B0604020202020204" pitchFamily="34" charset="0"/>
              <a:buChar char="•"/>
            </a:pPr>
            <a:r>
              <a:rPr lang="en-GB" sz="2600"/>
              <a:t>She is forced by Hades to eat a pomegranate seed and, therefore, remain in the underworld for some of the year. </a:t>
            </a:r>
          </a:p>
          <a:p>
            <a:pPr marL="1371600" lvl="2" indent="-457200">
              <a:buFont typeface="Arial" panose="020B0604020202020204" pitchFamily="34" charset="0"/>
              <a:buChar char="•"/>
            </a:pPr>
            <a:endParaRPr lang="en-GB" sz="2600"/>
          </a:p>
        </p:txBody>
      </p:sp>
    </p:spTree>
    <p:extLst>
      <p:ext uri="{BB962C8B-B14F-4D97-AF65-F5344CB8AC3E}">
        <p14:creationId xmlns:p14="http://schemas.microsoft.com/office/powerpoint/2010/main" val="28553256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1539E-B062-4E18-8446-5078FE29A703}"/>
              </a:ext>
            </a:extLst>
          </p:cNvPr>
          <p:cNvSpPr>
            <a:spLocks noGrp="1"/>
          </p:cNvSpPr>
          <p:nvPr>
            <p:ph type="title"/>
          </p:nvPr>
        </p:nvSpPr>
        <p:spPr/>
        <p:txBody>
          <a:bodyPr/>
          <a:lstStyle/>
          <a:p>
            <a:r>
              <a:rPr lang="en-GB"/>
              <a:t>Only move on from this topic once you can do the following.</a:t>
            </a:r>
          </a:p>
        </p:txBody>
      </p:sp>
      <p:sp>
        <p:nvSpPr>
          <p:cNvPr id="3" name="Content Placeholder 2">
            <a:extLst>
              <a:ext uri="{FF2B5EF4-FFF2-40B4-BE49-F238E27FC236}">
                <a16:creationId xmlns:a16="http://schemas.microsoft.com/office/drawing/2014/main" id="{FB0DBD42-1A52-477F-B0F8-2FE4B9BD2D5E}"/>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4527FD43-761A-4435-BFA1-463D81B23E83}"/>
              </a:ext>
            </a:extLst>
          </p:cNvPr>
          <p:cNvPicPr>
            <a:picLocks noChangeAspect="1"/>
          </p:cNvPicPr>
          <p:nvPr/>
        </p:nvPicPr>
        <p:blipFill>
          <a:blip r:embed="rId2"/>
          <a:stretch>
            <a:fillRect/>
          </a:stretch>
        </p:blipFill>
        <p:spPr>
          <a:xfrm>
            <a:off x="856807" y="1771650"/>
            <a:ext cx="10496993" cy="4791350"/>
          </a:xfrm>
          <a:prstGeom prst="rect">
            <a:avLst/>
          </a:prstGeom>
        </p:spPr>
      </p:pic>
    </p:spTree>
    <p:extLst>
      <p:ext uri="{BB962C8B-B14F-4D97-AF65-F5344CB8AC3E}">
        <p14:creationId xmlns:p14="http://schemas.microsoft.com/office/powerpoint/2010/main" val="22817098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3D061-A75C-4F02-B8B0-3CEA71EC5D44}"/>
              </a:ext>
            </a:extLst>
          </p:cNvPr>
          <p:cNvSpPr>
            <a:spLocks noGrp="1"/>
          </p:cNvSpPr>
          <p:nvPr>
            <p:ph type="title"/>
          </p:nvPr>
        </p:nvSpPr>
        <p:spPr/>
        <p:txBody>
          <a:bodyPr/>
          <a:lstStyle/>
          <a:p>
            <a:pPr algn="ctr"/>
            <a:r>
              <a:rPr lang="en-GB"/>
              <a:t>Topic 1.2: The Universal Hero: Heracles/Hercules</a:t>
            </a:r>
          </a:p>
        </p:txBody>
      </p:sp>
      <p:pic>
        <p:nvPicPr>
          <p:cNvPr id="4" name="Picture 3">
            <a:extLst>
              <a:ext uri="{FF2B5EF4-FFF2-40B4-BE49-F238E27FC236}">
                <a16:creationId xmlns:a16="http://schemas.microsoft.com/office/drawing/2014/main" id="{AB351204-C7A5-47B5-B383-53C56BD85904}"/>
              </a:ext>
            </a:extLst>
          </p:cNvPr>
          <p:cNvPicPr>
            <a:picLocks noChangeAspect="1"/>
          </p:cNvPicPr>
          <p:nvPr/>
        </p:nvPicPr>
        <p:blipFill>
          <a:blip r:embed="rId2"/>
          <a:stretch>
            <a:fillRect/>
          </a:stretch>
        </p:blipFill>
        <p:spPr>
          <a:xfrm>
            <a:off x="2792911" y="1570079"/>
            <a:ext cx="6606177" cy="5287921"/>
          </a:xfrm>
          <a:prstGeom prst="rect">
            <a:avLst/>
          </a:prstGeom>
        </p:spPr>
      </p:pic>
    </p:spTree>
    <p:extLst>
      <p:ext uri="{BB962C8B-B14F-4D97-AF65-F5344CB8AC3E}">
        <p14:creationId xmlns:p14="http://schemas.microsoft.com/office/powerpoint/2010/main" val="34211561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F4F7A-2EF3-4F56-8591-E38A6CD2C51C}"/>
              </a:ext>
            </a:extLst>
          </p:cNvPr>
          <p:cNvSpPr>
            <a:spLocks noGrp="1"/>
          </p:cNvSpPr>
          <p:nvPr>
            <p:ph type="title"/>
          </p:nvPr>
        </p:nvSpPr>
        <p:spPr>
          <a:xfrm>
            <a:off x="838200" y="1"/>
            <a:ext cx="10515600" cy="838200"/>
          </a:xfrm>
        </p:spPr>
        <p:txBody>
          <a:bodyPr>
            <a:normAutofit/>
          </a:bodyPr>
          <a:lstStyle/>
          <a:p>
            <a:r>
              <a:rPr lang="en-GB" sz="3200" b="1"/>
              <a:t>Key vocabulary and names</a:t>
            </a:r>
          </a:p>
        </p:txBody>
      </p:sp>
      <p:sp>
        <p:nvSpPr>
          <p:cNvPr id="3" name="Content Placeholder 2">
            <a:extLst>
              <a:ext uri="{FF2B5EF4-FFF2-40B4-BE49-F238E27FC236}">
                <a16:creationId xmlns:a16="http://schemas.microsoft.com/office/drawing/2014/main" id="{5A71A8A3-D49A-421E-B0BF-963B18DF0109}"/>
              </a:ext>
            </a:extLst>
          </p:cNvPr>
          <p:cNvSpPr>
            <a:spLocks noGrp="1"/>
          </p:cNvSpPr>
          <p:nvPr>
            <p:ph idx="1"/>
          </p:nvPr>
        </p:nvSpPr>
        <p:spPr>
          <a:xfrm>
            <a:off x="171450" y="666750"/>
            <a:ext cx="10963275" cy="6267450"/>
          </a:xfrm>
        </p:spPr>
        <p:txBody>
          <a:bodyPr>
            <a:normAutofit fontScale="77500" lnSpcReduction="20000"/>
          </a:bodyPr>
          <a:lstStyle/>
          <a:p>
            <a:r>
              <a:rPr lang="en-GB" b="1"/>
              <a:t>Hero- </a:t>
            </a:r>
            <a:r>
              <a:rPr lang="en-GB"/>
              <a:t>a person who achieves superhuman deeds, often the child of a god and loved by at least one god. </a:t>
            </a:r>
          </a:p>
          <a:p>
            <a:r>
              <a:rPr lang="en-GB" b="1"/>
              <a:t>Alcmene- </a:t>
            </a:r>
            <a:r>
              <a:rPr lang="en-GB"/>
              <a:t>Heracles’ mother</a:t>
            </a:r>
          </a:p>
          <a:p>
            <a:r>
              <a:rPr lang="en-GB" b="1"/>
              <a:t>Amphitryon- </a:t>
            </a:r>
            <a:r>
              <a:rPr lang="en-GB"/>
              <a:t>Alcmene’s husband</a:t>
            </a:r>
          </a:p>
          <a:p>
            <a:r>
              <a:rPr lang="en-GB" b="1"/>
              <a:t>Eileithyia- </a:t>
            </a:r>
            <a:r>
              <a:rPr lang="en-GB"/>
              <a:t>Hera’s daughter, goddess of childbirth</a:t>
            </a:r>
          </a:p>
          <a:p>
            <a:r>
              <a:rPr lang="en-GB" b="1"/>
              <a:t>Eurystheus- </a:t>
            </a:r>
            <a:r>
              <a:rPr lang="en-GB"/>
              <a:t>Heracles’ cousin, ruler of Mycenae</a:t>
            </a:r>
          </a:p>
          <a:p>
            <a:r>
              <a:rPr lang="en-GB" b="1"/>
              <a:t>Mycenae- </a:t>
            </a:r>
            <a:r>
              <a:rPr lang="en-GB"/>
              <a:t>a powerful Greek city</a:t>
            </a:r>
          </a:p>
          <a:p>
            <a:r>
              <a:rPr lang="en-GB" b="1"/>
              <a:t>Thebes- </a:t>
            </a:r>
            <a:r>
              <a:rPr lang="en-GB"/>
              <a:t>the city which Heracles was born in</a:t>
            </a:r>
          </a:p>
          <a:p>
            <a:r>
              <a:rPr lang="en-GB" b="1"/>
              <a:t>Metope- </a:t>
            </a:r>
            <a:r>
              <a:rPr lang="en-GB"/>
              <a:t>square decorative spaces found on a Doric frieze</a:t>
            </a:r>
          </a:p>
          <a:p>
            <a:r>
              <a:rPr lang="en-GB" b="1"/>
              <a:t>Doric frieze- </a:t>
            </a:r>
            <a:r>
              <a:rPr lang="en-GB"/>
              <a:t>a decorative strip running around the temple beneath its roof which includes metopes</a:t>
            </a:r>
          </a:p>
          <a:p>
            <a:r>
              <a:rPr lang="en-GB" b="1"/>
              <a:t>Olympia- </a:t>
            </a:r>
            <a:r>
              <a:rPr lang="en-GB"/>
              <a:t>a city in Greece at which the Olympic Games occurred</a:t>
            </a:r>
          </a:p>
          <a:p>
            <a:r>
              <a:rPr lang="en-GB" b="1"/>
              <a:t>Elis- </a:t>
            </a:r>
            <a:r>
              <a:rPr lang="en-GB"/>
              <a:t>the region of Greece in which Olympia was located</a:t>
            </a:r>
          </a:p>
          <a:p>
            <a:r>
              <a:rPr lang="en-GB" b="1"/>
              <a:t>Exile- </a:t>
            </a:r>
            <a:r>
              <a:rPr lang="en-GB"/>
              <a:t>to be sent away and banned from entering somewhere</a:t>
            </a:r>
          </a:p>
          <a:p>
            <a:r>
              <a:rPr lang="en-GB" b="1"/>
              <a:t>Purify- </a:t>
            </a:r>
            <a:r>
              <a:rPr lang="en-GB"/>
              <a:t>become clean, especially of a miasma</a:t>
            </a:r>
          </a:p>
          <a:p>
            <a:r>
              <a:rPr lang="en-GB" b="1"/>
              <a:t>Miasma- </a:t>
            </a:r>
            <a:r>
              <a:rPr lang="en-GB"/>
              <a:t>a religious pollution which a person can gain by doing many things, for instance by murdering somebody. Having a miasma prevents a person from entering a religious area for fear of offending the gods. </a:t>
            </a:r>
            <a:endParaRPr lang="en-GB" b="1"/>
          </a:p>
          <a:p>
            <a:endParaRPr lang="en-GB"/>
          </a:p>
        </p:txBody>
      </p:sp>
    </p:spTree>
    <p:extLst>
      <p:ext uri="{BB962C8B-B14F-4D97-AF65-F5344CB8AC3E}">
        <p14:creationId xmlns:p14="http://schemas.microsoft.com/office/powerpoint/2010/main" val="30885000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870F003B-376D-4CF8-A508-AFAB894A5A06}"/>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4097" name="Picture 4">
            <a:extLst>
              <a:ext uri="{FF2B5EF4-FFF2-40B4-BE49-F238E27FC236}">
                <a16:creationId xmlns:a16="http://schemas.microsoft.com/office/drawing/2014/main" id="{512FD326-30CB-4404-95AC-70C9F21C06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228" y="914400"/>
            <a:ext cx="2833963" cy="515681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19BFF994-4402-470C-8F50-2DF3B116506A}"/>
              </a:ext>
            </a:extLst>
          </p:cNvPr>
          <p:cNvSpPr>
            <a:spLocks noChangeArrowheads="1"/>
          </p:cNvSpPr>
          <p:nvPr/>
        </p:nvSpPr>
        <p:spPr bwMode="auto">
          <a:xfrm>
            <a:off x="3209926" y="181957"/>
            <a:ext cx="8886824" cy="6494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b="1" i="0" u="none" strike="noStrike" cap="none" normalizeH="0" baseline="0">
                <a:ln>
                  <a:noFill/>
                </a:ln>
                <a:solidFill>
                  <a:schemeClr val="tx1"/>
                </a:solidFill>
                <a:effectLst/>
                <a:latin typeface="+mn-lt"/>
                <a:ea typeface="Calibri" panose="020F0502020204030204" pitchFamily="34" charset="0"/>
                <a:cs typeface="Times New Roman" panose="02020603050405020304" pitchFamily="18" charset="0"/>
              </a:rPr>
              <a:t>This god’s Greek name is Hades.</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b="1" i="0" u="none" strike="noStrike" cap="none" normalizeH="0" baseline="0">
                <a:ln>
                  <a:noFill/>
                </a:ln>
                <a:solidFill>
                  <a:schemeClr val="tx1"/>
                </a:solidFill>
                <a:effectLst/>
                <a:latin typeface="+mn-lt"/>
                <a:ea typeface="Calibri" panose="020F0502020204030204" pitchFamily="34" charset="0"/>
                <a:cs typeface="Times New Roman" panose="02020603050405020304" pitchFamily="18" charset="0"/>
              </a:rPr>
              <a:t>This god’s Roman name is Pluto.</a:t>
            </a:r>
            <a:endParaRPr kumimoji="0" lang="en-GB" altLang="en-US" sz="1000" b="1"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b="1" i="0" u="none" strike="noStrike" cap="none" normalizeH="0" baseline="0">
                <a:ln>
                  <a:noFill/>
                </a:ln>
                <a:solidFill>
                  <a:schemeClr val="tx1"/>
                </a:solidFill>
                <a:effectLst/>
                <a:latin typeface="+mn-lt"/>
                <a:ea typeface="Calibri" panose="020F0502020204030204" pitchFamily="34" charset="0"/>
                <a:cs typeface="Times New Roman" panose="02020603050405020304" pitchFamily="18" charset="0"/>
              </a:rPr>
              <a:t>He is the god of the underworld.</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000" b="1"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b="1" i="0" u="none" strike="noStrike" cap="none" normalizeH="0" baseline="0">
                <a:ln>
                  <a:noFill/>
                </a:ln>
                <a:solidFill>
                  <a:schemeClr val="tx1"/>
                </a:solidFill>
                <a:effectLst/>
                <a:latin typeface="+mn-lt"/>
                <a:ea typeface="Calibri" panose="020F0502020204030204" pitchFamily="34" charset="0"/>
                <a:cs typeface="Times New Roman" panose="02020603050405020304" pitchFamily="18" charset="0"/>
              </a:rPr>
              <a:t>Iconography:</a:t>
            </a:r>
            <a:endParaRPr kumimoji="0" lang="en-GB" altLang="en-US" sz="1000" b="1"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altLang="en-US" b="0" i="0" u="none" strike="noStrike" cap="none" normalizeH="0" baseline="0">
                <a:ln>
                  <a:noFill/>
                </a:ln>
                <a:solidFill>
                  <a:schemeClr val="tx1"/>
                </a:solidFill>
                <a:effectLst/>
                <a:latin typeface="+mn-lt"/>
                <a:ea typeface="Calibri" panose="020F0502020204030204" pitchFamily="34" charset="0"/>
                <a:cs typeface="Times New Roman" panose="02020603050405020304" pitchFamily="18" charset="0"/>
              </a:rPr>
              <a:t>His cornucopia </a:t>
            </a:r>
            <a:endParaRPr kumimoji="0" lang="en-GB" altLang="en-US" sz="1000" b="0"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altLang="en-US" b="0" i="0" u="none" strike="noStrike" cap="none" normalizeH="0" baseline="0">
                <a:ln>
                  <a:noFill/>
                </a:ln>
                <a:solidFill>
                  <a:schemeClr val="tx1"/>
                </a:solidFill>
                <a:effectLst/>
                <a:latin typeface="+mn-lt"/>
                <a:ea typeface="Calibri" panose="020F0502020204030204" pitchFamily="34" charset="0"/>
                <a:cs typeface="Times New Roman" panose="02020603050405020304" pitchFamily="18" charset="0"/>
              </a:rPr>
              <a:t>His sceptre</a:t>
            </a:r>
            <a:endParaRPr kumimoji="0" lang="en-GB" altLang="en-US" sz="1000" b="0"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altLang="en-US" b="0" i="0" u="none" strike="noStrike" cap="none" normalizeH="0" baseline="0">
                <a:ln>
                  <a:noFill/>
                </a:ln>
                <a:solidFill>
                  <a:schemeClr val="tx1"/>
                </a:solidFill>
                <a:effectLst/>
                <a:latin typeface="+mn-lt"/>
                <a:ea typeface="Calibri" panose="020F0502020204030204" pitchFamily="34" charset="0"/>
                <a:cs typeface="Times New Roman" panose="02020603050405020304" pitchFamily="18" charset="0"/>
              </a:rPr>
              <a:t>Cerberus (three-headed dog)</a:t>
            </a:r>
            <a:endParaRPr kumimoji="0" lang="en-GB" altLang="en-US" sz="1000" b="0"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altLang="en-US" b="0" i="0" u="none" strike="noStrike" cap="none" normalizeH="0" baseline="0">
                <a:ln>
                  <a:noFill/>
                </a:ln>
                <a:solidFill>
                  <a:schemeClr val="tx1"/>
                </a:solidFill>
                <a:effectLst/>
                <a:latin typeface="+mn-lt"/>
                <a:ea typeface="Calibri" panose="020F0502020204030204" pitchFamily="34" charset="0"/>
                <a:cs typeface="Times New Roman" panose="02020603050405020304" pitchFamily="18" charset="0"/>
              </a:rPr>
              <a:t>Persephone/Proserpine (he often appears with a woman).</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GB" altLang="en-US" sz="1000" b="0"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b="1" i="0" u="none" strike="noStrike" cap="none" normalizeH="0" baseline="0">
                <a:ln>
                  <a:noFill/>
                </a:ln>
                <a:solidFill>
                  <a:schemeClr val="tx1"/>
                </a:solidFill>
                <a:effectLst/>
                <a:latin typeface="+mn-lt"/>
                <a:ea typeface="Calibri" panose="020F0502020204030204" pitchFamily="34" charset="0"/>
                <a:cs typeface="Times New Roman" panose="02020603050405020304" pitchFamily="18" charset="0"/>
              </a:rPr>
              <a:t>Other information:</a:t>
            </a:r>
            <a:endParaRPr kumimoji="0" lang="en-GB" altLang="en-US" sz="1000" b="1"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altLang="en-US" b="0" i="0" u="none" strike="noStrike" cap="none" normalizeH="0" baseline="0">
                <a:ln>
                  <a:noFill/>
                </a:ln>
                <a:solidFill>
                  <a:schemeClr val="tx1"/>
                </a:solidFill>
                <a:effectLst/>
                <a:latin typeface="+mn-lt"/>
                <a:ea typeface="Calibri" panose="020F0502020204030204" pitchFamily="34" charset="0"/>
                <a:cs typeface="Times New Roman" panose="02020603050405020304" pitchFamily="18" charset="0"/>
              </a:rPr>
              <a:t>Kidnapped Persephone/Proserpine after asking for Zeus’/Jupiter’s permission to marry her. Although he was given permission to kidnap Persephone/Proserpina, Zeus/Jupiter later demanded that he release Persephone/Proserpine to persuade Demeter/Ceres to call off the famine which was threatening to wipe out all humans. Hades/Pluto tricked her into eating pomegranate seeds in order to force her to stay in the underworld for one-third of the year.</a:t>
            </a:r>
            <a:endParaRPr kumimoji="0" lang="en-GB" altLang="en-US" sz="1000" b="0"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altLang="en-US" b="0" i="0" u="none" strike="noStrike" cap="none" normalizeH="0" baseline="0">
                <a:ln>
                  <a:noFill/>
                </a:ln>
                <a:solidFill>
                  <a:schemeClr val="tx1"/>
                </a:solidFill>
                <a:effectLst/>
                <a:latin typeface="+mn-lt"/>
                <a:ea typeface="Calibri" panose="020F0502020204030204" pitchFamily="34" charset="0"/>
                <a:cs typeface="Times New Roman" panose="02020603050405020304" pitchFamily="18" charset="0"/>
              </a:rPr>
              <a:t>Allowed Heracles/Hercules to take Cerberus to </a:t>
            </a:r>
            <a:r>
              <a:rPr kumimoji="0" lang="en-GB" altLang="en-US" b="0" i="0" u="none" strike="noStrike" cap="none" normalizeH="0" baseline="0" err="1">
                <a:ln>
                  <a:noFill/>
                </a:ln>
                <a:solidFill>
                  <a:schemeClr val="tx1"/>
                </a:solidFill>
                <a:effectLst/>
                <a:latin typeface="+mn-lt"/>
                <a:ea typeface="Calibri" panose="020F0502020204030204" pitchFamily="34" charset="0"/>
                <a:cs typeface="Times New Roman" panose="02020603050405020304" pitchFamily="18" charset="0"/>
              </a:rPr>
              <a:t>Eurystheus</a:t>
            </a:r>
            <a:r>
              <a:rPr kumimoji="0" lang="en-GB" altLang="en-US" b="0" i="0" u="none" strike="noStrike" cap="none" normalizeH="0" baseline="0">
                <a:ln>
                  <a:noFill/>
                </a:ln>
                <a:solidFill>
                  <a:schemeClr val="tx1"/>
                </a:solidFill>
                <a:effectLst/>
                <a:latin typeface="+mn-lt"/>
                <a:ea typeface="Calibri" panose="020F0502020204030204" pitchFamily="34" charset="0"/>
                <a:cs typeface="Times New Roman" panose="02020603050405020304" pitchFamily="18" charset="0"/>
              </a:rPr>
              <a:t> if Heracles/Hercules to capture Cerberus without using any weapons. </a:t>
            </a:r>
            <a:endParaRPr kumimoji="0" lang="en-GB" altLang="en-US" sz="1000" b="0"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altLang="en-US" b="0" i="0" u="none" strike="noStrike" cap="none" normalizeH="0" baseline="0">
                <a:ln>
                  <a:noFill/>
                </a:ln>
                <a:solidFill>
                  <a:schemeClr val="tx1"/>
                </a:solidFill>
                <a:effectLst/>
                <a:latin typeface="+mn-lt"/>
                <a:ea typeface="Calibri" panose="020F0502020204030204" pitchFamily="34" charset="0"/>
                <a:cs typeface="Times New Roman" panose="02020603050405020304" pitchFamily="18" charset="0"/>
              </a:rPr>
              <a:t>Allowed Orpheus to bring Eurydice out of the underworld if Orpheus could make it out of the underworld without looking at her.</a:t>
            </a:r>
            <a:endParaRPr kumimoji="0" lang="en-GB" altLang="en-US" sz="1000" b="0"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altLang="en-US" b="0" i="0" u="none" strike="noStrike" cap="none" normalizeH="0" baseline="0">
                <a:ln>
                  <a:noFill/>
                </a:ln>
                <a:solidFill>
                  <a:schemeClr val="tx1"/>
                </a:solidFill>
                <a:effectLst/>
                <a:latin typeface="+mn-lt"/>
                <a:ea typeface="Calibri" panose="020F0502020204030204" pitchFamily="34" charset="0"/>
                <a:cs typeface="Times New Roman" panose="02020603050405020304" pitchFamily="18" charset="0"/>
              </a:rPr>
              <a:t>Received sacrifices when an animal’s blood was poured onto the ground. </a:t>
            </a:r>
            <a:endParaRPr kumimoji="0" lang="en-GB" altLang="en-US" sz="1000" b="0"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altLang="en-US" b="0" i="0" u="none" strike="noStrike" cap="none" normalizeH="0" baseline="0">
                <a:ln>
                  <a:noFill/>
                </a:ln>
                <a:solidFill>
                  <a:schemeClr val="tx1"/>
                </a:solidFill>
                <a:effectLst/>
                <a:latin typeface="+mn-lt"/>
                <a:ea typeface="Calibri" panose="020F0502020204030204" pitchFamily="34" charset="0"/>
                <a:cs typeface="Times New Roman" panose="02020603050405020304" pitchFamily="18" charset="0"/>
              </a:rPr>
              <a:t>Was rarely spoken about or sacrificed to. </a:t>
            </a:r>
            <a:endParaRPr kumimoji="0" lang="en-GB" altLang="en-US" sz="1000" b="0"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altLang="en-US" b="0" i="0" u="none" strike="noStrike" cap="none" normalizeH="0" baseline="0">
                <a:ln>
                  <a:noFill/>
                </a:ln>
                <a:solidFill>
                  <a:schemeClr val="tx1"/>
                </a:solidFill>
                <a:effectLst/>
                <a:latin typeface="+mn-lt"/>
                <a:ea typeface="Calibri" panose="020F0502020204030204" pitchFamily="34" charset="0"/>
                <a:cs typeface="Times New Roman" panose="02020603050405020304" pitchFamily="18" charset="0"/>
              </a:rPr>
              <a:t>Did not live on Mount Olympus, unlike many of the other gods, but instead lived in the underworld.</a:t>
            </a:r>
            <a:endParaRPr kumimoji="0" lang="en-GB" altLang="en-US" sz="2400" b="0" i="0" u="none" strike="noStrike" cap="none" normalizeH="0" baseline="0">
              <a:ln>
                <a:noFill/>
              </a:ln>
              <a:solidFill>
                <a:schemeClr val="tx1"/>
              </a:solidFill>
              <a:effectLst/>
              <a:latin typeface="+mn-lt"/>
            </a:endParaRPr>
          </a:p>
        </p:txBody>
      </p:sp>
    </p:spTree>
    <p:extLst>
      <p:ext uri="{BB962C8B-B14F-4D97-AF65-F5344CB8AC3E}">
        <p14:creationId xmlns:p14="http://schemas.microsoft.com/office/powerpoint/2010/main" val="8725238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6" name="Picture 4" descr="Image">
            <a:extLst>
              <a:ext uri="{FF2B5EF4-FFF2-40B4-BE49-F238E27FC236}">
                <a16:creationId xmlns:a16="http://schemas.microsoft.com/office/drawing/2014/main" id="{4D7028B1-6325-43DF-B42D-1EC4C9BEB9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4523" y="1704975"/>
            <a:ext cx="6280956" cy="434531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C20AA04-92DF-463B-A416-86A74E2D1C7C}"/>
              </a:ext>
            </a:extLst>
          </p:cNvPr>
          <p:cNvSpPr>
            <a:spLocks noGrp="1"/>
          </p:cNvSpPr>
          <p:nvPr>
            <p:ph type="title"/>
          </p:nvPr>
        </p:nvSpPr>
        <p:spPr>
          <a:xfrm>
            <a:off x="0" y="-96520"/>
            <a:ext cx="12192000" cy="1646554"/>
          </a:xfrm>
        </p:spPr>
        <p:txBody>
          <a:bodyPr>
            <a:noAutofit/>
          </a:bodyPr>
          <a:lstStyle/>
          <a:p>
            <a:r>
              <a:rPr lang="en-GB" sz="3600" b="1"/>
              <a:t>How to recognise Heracles in visual sources: </a:t>
            </a:r>
            <a:r>
              <a:rPr lang="en-GB" sz="3600"/>
              <a:t>the Nemean Lion’s skin, worn as armour by Heracles.</a:t>
            </a:r>
          </a:p>
        </p:txBody>
      </p:sp>
      <p:pic>
        <p:nvPicPr>
          <p:cNvPr id="38914" name="Picture 2" descr="Image">
            <a:extLst>
              <a:ext uri="{FF2B5EF4-FFF2-40B4-BE49-F238E27FC236}">
                <a16:creationId xmlns:a16="http://schemas.microsoft.com/office/drawing/2014/main" id="{4BEA3788-3170-4804-B53E-CDDC2860EF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88480"/>
            <a:ext cx="3264268" cy="4921007"/>
          </a:xfrm>
          <a:prstGeom prst="rect">
            <a:avLst/>
          </a:prstGeom>
          <a:noFill/>
          <a:extLst>
            <a:ext uri="{909E8E84-426E-40DD-AFC4-6F175D3DCCD1}">
              <a14:hiddenFill xmlns:a14="http://schemas.microsoft.com/office/drawing/2010/main">
                <a:solidFill>
                  <a:srgbClr val="FFFFFF"/>
                </a:solidFill>
              </a14:hiddenFill>
            </a:ext>
          </a:extLst>
        </p:spPr>
      </p:pic>
      <p:pic>
        <p:nvPicPr>
          <p:cNvPr id="38918" name="Picture 6">
            <a:extLst>
              <a:ext uri="{FF2B5EF4-FFF2-40B4-BE49-F238E27FC236}">
                <a16:creationId xmlns:a16="http://schemas.microsoft.com/office/drawing/2014/main" id="{0FD42223-8B9B-48F2-8DB0-DC92CB2DAD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8449" y="1550034"/>
            <a:ext cx="5555872" cy="4500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58967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0AA04-92DF-463B-A416-86A74E2D1C7C}"/>
              </a:ext>
            </a:extLst>
          </p:cNvPr>
          <p:cNvSpPr>
            <a:spLocks noGrp="1"/>
          </p:cNvSpPr>
          <p:nvPr>
            <p:ph type="title"/>
          </p:nvPr>
        </p:nvSpPr>
        <p:spPr>
          <a:xfrm>
            <a:off x="0" y="-15567"/>
            <a:ext cx="12250449" cy="1248019"/>
          </a:xfrm>
        </p:spPr>
        <p:txBody>
          <a:bodyPr>
            <a:normAutofit/>
          </a:bodyPr>
          <a:lstStyle/>
          <a:p>
            <a:r>
              <a:rPr lang="en-GB" sz="3600" b="1"/>
              <a:t>How to recognise Heracles in visual sources: </a:t>
            </a:r>
            <a:r>
              <a:rPr lang="en-GB" sz="3600"/>
              <a:t>Heracles often is shown holding a club (his weapon of choice).</a:t>
            </a:r>
          </a:p>
        </p:txBody>
      </p:sp>
      <p:pic>
        <p:nvPicPr>
          <p:cNvPr id="38918" name="Picture 6">
            <a:extLst>
              <a:ext uri="{FF2B5EF4-FFF2-40B4-BE49-F238E27FC236}">
                <a16:creationId xmlns:a16="http://schemas.microsoft.com/office/drawing/2014/main" id="{0FD42223-8B9B-48F2-8DB0-DC92CB2DAD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2431" y="2152660"/>
            <a:ext cx="4811889" cy="3897630"/>
          </a:xfrm>
          <a:prstGeom prst="rect">
            <a:avLst/>
          </a:prstGeom>
          <a:noFill/>
          <a:extLst>
            <a:ext uri="{909E8E84-426E-40DD-AFC4-6F175D3DCCD1}">
              <a14:hiddenFill xmlns:a14="http://schemas.microsoft.com/office/drawing/2010/main">
                <a:solidFill>
                  <a:srgbClr val="FFFFFF"/>
                </a:solidFill>
              </a14:hiddenFill>
            </a:ext>
          </a:extLst>
        </p:spPr>
      </p:pic>
      <p:pic>
        <p:nvPicPr>
          <p:cNvPr id="39940" name="Picture 4">
            <a:extLst>
              <a:ext uri="{FF2B5EF4-FFF2-40B4-BE49-F238E27FC236}">
                <a16:creationId xmlns:a16="http://schemas.microsoft.com/office/drawing/2014/main" id="{1C09160F-E510-4D01-9B1B-9606F327FC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054" y="2024358"/>
            <a:ext cx="5081480" cy="3614442"/>
          </a:xfrm>
          <a:prstGeom prst="rect">
            <a:avLst/>
          </a:prstGeom>
          <a:noFill/>
          <a:extLst>
            <a:ext uri="{909E8E84-426E-40DD-AFC4-6F175D3DCCD1}">
              <a14:hiddenFill xmlns:a14="http://schemas.microsoft.com/office/drawing/2010/main">
                <a:solidFill>
                  <a:srgbClr val="FFFFFF"/>
                </a:solidFill>
              </a14:hiddenFill>
            </a:ext>
          </a:extLst>
        </p:spPr>
      </p:pic>
      <p:pic>
        <p:nvPicPr>
          <p:cNvPr id="39938" name="Picture 2">
            <a:extLst>
              <a:ext uri="{FF2B5EF4-FFF2-40B4-BE49-F238E27FC236}">
                <a16:creationId xmlns:a16="http://schemas.microsoft.com/office/drawing/2014/main" id="{44E08309-277D-435F-8536-7F78AC3CD6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1584" y="1066800"/>
            <a:ext cx="3705225"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22139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2" name="Picture 12">
            <a:extLst>
              <a:ext uri="{FF2B5EF4-FFF2-40B4-BE49-F238E27FC236}">
                <a16:creationId xmlns:a16="http://schemas.microsoft.com/office/drawing/2014/main" id="{814AEBDD-561A-44FA-B0B7-875BF19ED0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9863" y="1227619"/>
            <a:ext cx="5832271" cy="3153747"/>
          </a:xfrm>
          <a:prstGeom prst="rect">
            <a:avLst/>
          </a:prstGeom>
          <a:noFill/>
          <a:extLst>
            <a:ext uri="{909E8E84-426E-40DD-AFC4-6F175D3DCCD1}">
              <a14:hiddenFill xmlns:a14="http://schemas.microsoft.com/office/drawing/2010/main">
                <a:solidFill>
                  <a:srgbClr val="FFFFFF"/>
                </a:solidFill>
              </a14:hiddenFill>
            </a:ext>
          </a:extLst>
        </p:spPr>
      </p:pic>
      <p:pic>
        <p:nvPicPr>
          <p:cNvPr id="40964" name="Picture 4" descr="Image">
            <a:extLst>
              <a:ext uri="{FF2B5EF4-FFF2-40B4-BE49-F238E27FC236}">
                <a16:creationId xmlns:a16="http://schemas.microsoft.com/office/drawing/2014/main" id="{BB7294D3-A6E2-4FE1-A5AF-5498975788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2737" y="3896996"/>
            <a:ext cx="3140219" cy="267463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C20AA04-92DF-463B-A416-86A74E2D1C7C}"/>
              </a:ext>
            </a:extLst>
          </p:cNvPr>
          <p:cNvSpPr>
            <a:spLocks noGrp="1"/>
          </p:cNvSpPr>
          <p:nvPr>
            <p:ph type="title"/>
          </p:nvPr>
        </p:nvSpPr>
        <p:spPr>
          <a:xfrm>
            <a:off x="0" y="-15567"/>
            <a:ext cx="12250449" cy="1248019"/>
          </a:xfrm>
        </p:spPr>
        <p:txBody>
          <a:bodyPr>
            <a:normAutofit fontScale="90000"/>
          </a:bodyPr>
          <a:lstStyle/>
          <a:p>
            <a:r>
              <a:rPr lang="en-GB" sz="3600" b="1"/>
              <a:t>How to recognise Heracles in visual sources: </a:t>
            </a:r>
            <a:r>
              <a:rPr lang="en-GB" sz="3600"/>
              <a:t>Heracles </a:t>
            </a:r>
            <a:r>
              <a:rPr lang="en-GB" sz="3600" b="1"/>
              <a:t>very </a:t>
            </a:r>
            <a:r>
              <a:rPr lang="en-GB" sz="3600"/>
              <a:t>often appears completing one of his labours or fighting a well-known enemy.</a:t>
            </a:r>
          </a:p>
        </p:txBody>
      </p:sp>
      <p:pic>
        <p:nvPicPr>
          <p:cNvPr id="39940" name="Picture 4">
            <a:extLst>
              <a:ext uri="{FF2B5EF4-FFF2-40B4-BE49-F238E27FC236}">
                <a16:creationId xmlns:a16="http://schemas.microsoft.com/office/drawing/2014/main" id="{1C09160F-E510-4D01-9B1B-9606F327FC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2156" y="1175525"/>
            <a:ext cx="3280802" cy="23336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4ED8659-D713-4FCB-B6F3-F9530A348C2E}"/>
              </a:ext>
            </a:extLst>
          </p:cNvPr>
          <p:cNvSpPr txBox="1"/>
          <p:nvPr/>
        </p:nvSpPr>
        <p:spPr>
          <a:xfrm>
            <a:off x="171450" y="1528616"/>
            <a:ext cx="1809065" cy="707886"/>
          </a:xfrm>
          <a:prstGeom prst="rect">
            <a:avLst/>
          </a:prstGeom>
          <a:solidFill>
            <a:schemeClr val="accent6">
              <a:lumMod val="20000"/>
              <a:lumOff val="80000"/>
            </a:schemeClr>
          </a:solidFill>
        </p:spPr>
        <p:txBody>
          <a:bodyPr wrap="square" rtlCol="0">
            <a:spAutoFit/>
          </a:bodyPr>
          <a:lstStyle/>
          <a:p>
            <a:pPr algn="ctr"/>
            <a:r>
              <a:rPr lang="en-GB" sz="2000" b="1"/>
              <a:t>Heracles kills Hippolyta</a:t>
            </a:r>
          </a:p>
        </p:txBody>
      </p:sp>
      <p:sp>
        <p:nvSpPr>
          <p:cNvPr id="8" name="TextBox 7">
            <a:extLst>
              <a:ext uri="{FF2B5EF4-FFF2-40B4-BE49-F238E27FC236}">
                <a16:creationId xmlns:a16="http://schemas.microsoft.com/office/drawing/2014/main" id="{41284308-152F-4DFA-A413-44FE2FE1DF16}"/>
              </a:ext>
            </a:extLst>
          </p:cNvPr>
          <p:cNvSpPr txBox="1"/>
          <p:nvPr/>
        </p:nvSpPr>
        <p:spPr>
          <a:xfrm>
            <a:off x="4904284" y="5889558"/>
            <a:ext cx="2383431" cy="707886"/>
          </a:xfrm>
          <a:prstGeom prst="rect">
            <a:avLst/>
          </a:prstGeom>
          <a:solidFill>
            <a:schemeClr val="accent6">
              <a:lumMod val="20000"/>
              <a:lumOff val="80000"/>
            </a:schemeClr>
          </a:solidFill>
        </p:spPr>
        <p:txBody>
          <a:bodyPr wrap="square" rtlCol="0">
            <a:spAutoFit/>
          </a:bodyPr>
          <a:lstStyle/>
          <a:p>
            <a:pPr algn="ctr"/>
            <a:r>
              <a:rPr lang="en-GB" sz="2000" b="1"/>
              <a:t>Heracles wrestles Achelous</a:t>
            </a:r>
          </a:p>
        </p:txBody>
      </p:sp>
      <p:pic>
        <p:nvPicPr>
          <p:cNvPr id="40966" name="Picture 6">
            <a:extLst>
              <a:ext uri="{FF2B5EF4-FFF2-40B4-BE49-F238E27FC236}">
                <a16:creationId xmlns:a16="http://schemas.microsoft.com/office/drawing/2014/main" id="{E052EC65-524C-4DB8-8827-608439778E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2377" y="3948438"/>
            <a:ext cx="3700360" cy="257175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57169EC4-FC55-4086-BFC5-6015A0F1097A}"/>
              </a:ext>
            </a:extLst>
          </p:cNvPr>
          <p:cNvSpPr txBox="1"/>
          <p:nvPr/>
        </p:nvSpPr>
        <p:spPr>
          <a:xfrm>
            <a:off x="1204422" y="5889558"/>
            <a:ext cx="2383431" cy="707886"/>
          </a:xfrm>
          <a:prstGeom prst="rect">
            <a:avLst/>
          </a:prstGeom>
          <a:solidFill>
            <a:schemeClr val="accent6">
              <a:lumMod val="20000"/>
              <a:lumOff val="80000"/>
            </a:schemeClr>
          </a:solidFill>
        </p:spPr>
        <p:txBody>
          <a:bodyPr wrap="square" rtlCol="0">
            <a:spAutoFit/>
          </a:bodyPr>
          <a:lstStyle/>
          <a:p>
            <a:pPr algn="ctr"/>
            <a:r>
              <a:rPr lang="en-GB" sz="2000" b="1"/>
              <a:t>Heracles wrestles the Nemean Lion</a:t>
            </a:r>
          </a:p>
        </p:txBody>
      </p:sp>
      <p:pic>
        <p:nvPicPr>
          <p:cNvPr id="40970" name="Picture 10" descr="Image">
            <a:extLst>
              <a:ext uri="{FF2B5EF4-FFF2-40B4-BE49-F238E27FC236}">
                <a16:creationId xmlns:a16="http://schemas.microsoft.com/office/drawing/2014/main" id="{2A9BB7B1-1364-40F6-ACAF-AFE2FE43F32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19720" y="1304875"/>
            <a:ext cx="3438880" cy="518424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DFA2EA61-611F-4EF7-A7EB-9C0FAC26C019}"/>
              </a:ext>
            </a:extLst>
          </p:cNvPr>
          <p:cNvSpPr txBox="1"/>
          <p:nvPr/>
        </p:nvSpPr>
        <p:spPr>
          <a:xfrm>
            <a:off x="8587077" y="5975283"/>
            <a:ext cx="2383431" cy="707886"/>
          </a:xfrm>
          <a:prstGeom prst="rect">
            <a:avLst/>
          </a:prstGeom>
          <a:solidFill>
            <a:schemeClr val="accent6">
              <a:lumMod val="20000"/>
              <a:lumOff val="80000"/>
            </a:schemeClr>
          </a:solidFill>
        </p:spPr>
        <p:txBody>
          <a:bodyPr wrap="square" rtlCol="0">
            <a:spAutoFit/>
          </a:bodyPr>
          <a:lstStyle/>
          <a:p>
            <a:pPr algn="ctr"/>
            <a:r>
              <a:rPr lang="en-GB" sz="2000" b="1"/>
              <a:t>Heracles fights the Lernaean Hydra</a:t>
            </a:r>
          </a:p>
        </p:txBody>
      </p:sp>
      <p:sp>
        <p:nvSpPr>
          <p:cNvPr id="16" name="TextBox 15">
            <a:extLst>
              <a:ext uri="{FF2B5EF4-FFF2-40B4-BE49-F238E27FC236}">
                <a16:creationId xmlns:a16="http://schemas.microsoft.com/office/drawing/2014/main" id="{93EED80B-655A-48AB-BE6A-45B7968A6C6A}"/>
              </a:ext>
            </a:extLst>
          </p:cNvPr>
          <p:cNvSpPr txBox="1"/>
          <p:nvPr/>
        </p:nvSpPr>
        <p:spPr>
          <a:xfrm>
            <a:off x="4612784" y="3075057"/>
            <a:ext cx="3024880" cy="707886"/>
          </a:xfrm>
          <a:prstGeom prst="rect">
            <a:avLst/>
          </a:prstGeom>
          <a:solidFill>
            <a:schemeClr val="accent6">
              <a:lumMod val="20000"/>
              <a:lumOff val="80000"/>
            </a:schemeClr>
          </a:solidFill>
        </p:spPr>
        <p:txBody>
          <a:bodyPr wrap="square" rtlCol="0">
            <a:spAutoFit/>
          </a:bodyPr>
          <a:lstStyle/>
          <a:p>
            <a:pPr algn="ctr"/>
            <a:r>
              <a:rPr lang="en-GB" sz="2000" b="1"/>
              <a:t>Heracles fights Geryon for his cattle</a:t>
            </a:r>
          </a:p>
        </p:txBody>
      </p:sp>
    </p:spTree>
    <p:extLst>
      <p:ext uri="{BB962C8B-B14F-4D97-AF65-F5344CB8AC3E}">
        <p14:creationId xmlns:p14="http://schemas.microsoft.com/office/powerpoint/2010/main" val="33965594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29D49-1F27-443A-A219-007BE183ACE9}"/>
              </a:ext>
            </a:extLst>
          </p:cNvPr>
          <p:cNvSpPr>
            <a:spLocks noGrp="1"/>
          </p:cNvSpPr>
          <p:nvPr>
            <p:ph type="title"/>
          </p:nvPr>
        </p:nvSpPr>
        <p:spPr>
          <a:xfrm>
            <a:off x="3962400" y="365125"/>
            <a:ext cx="7391400" cy="5473700"/>
          </a:xfrm>
        </p:spPr>
        <p:txBody>
          <a:bodyPr>
            <a:normAutofit/>
          </a:bodyPr>
          <a:lstStyle/>
          <a:p>
            <a:r>
              <a:rPr lang="en-GB"/>
              <a:t>Zeus disguised himself as Amphitryon in order to sleep with Alcmene. Alcmene became pregnant and Zeus boasted to the other gods that his son would match him on earth: whilst Zeus ruled the skies, his son would rule the earth. </a:t>
            </a:r>
          </a:p>
        </p:txBody>
      </p:sp>
      <p:pic>
        <p:nvPicPr>
          <p:cNvPr id="1026" name="Picture 2" descr="Zeus - Wikipedia">
            <a:extLst>
              <a:ext uri="{FF2B5EF4-FFF2-40B4-BE49-F238E27FC236}">
                <a16:creationId xmlns:a16="http://schemas.microsoft.com/office/drawing/2014/main" id="{80FAFEA1-ED9B-4A08-AD36-68FAB0AF3C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137" y="365125"/>
            <a:ext cx="2797089" cy="58468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51132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4E8BA-1E92-4AF6-B177-7DAA150B219C}"/>
              </a:ext>
            </a:extLst>
          </p:cNvPr>
          <p:cNvSpPr>
            <a:spLocks noGrp="1"/>
          </p:cNvSpPr>
          <p:nvPr>
            <p:ph type="title"/>
          </p:nvPr>
        </p:nvSpPr>
        <p:spPr>
          <a:xfrm>
            <a:off x="5640404" y="365125"/>
            <a:ext cx="5713396" cy="5448533"/>
          </a:xfrm>
        </p:spPr>
        <p:txBody>
          <a:bodyPr>
            <a:normAutofit/>
          </a:bodyPr>
          <a:lstStyle/>
          <a:p>
            <a:r>
              <a:rPr lang="en-GB"/>
              <a:t>Hera, angered about Zeus cheating on her, made her daughter </a:t>
            </a:r>
            <a:r>
              <a:rPr lang="en-GB" b="1"/>
              <a:t>Eileithyia </a:t>
            </a:r>
            <a:r>
              <a:rPr lang="en-GB"/>
              <a:t>prolong Alcmene’s labour, hoping that this would kill both her and her unborn son. </a:t>
            </a:r>
          </a:p>
        </p:txBody>
      </p:sp>
      <p:pic>
        <p:nvPicPr>
          <p:cNvPr id="33794" name="Picture 2" descr="Hera - Wikipedia">
            <a:extLst>
              <a:ext uri="{FF2B5EF4-FFF2-40B4-BE49-F238E27FC236}">
                <a16:creationId xmlns:a16="http://schemas.microsoft.com/office/drawing/2014/main" id="{213783D3-612B-441D-B0CE-175AC5018D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6825" y="481013"/>
            <a:ext cx="3019425" cy="5511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96207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B9304-8ED6-4EB2-9BCB-D814FB1139CB}"/>
              </a:ext>
            </a:extLst>
          </p:cNvPr>
          <p:cNvSpPr>
            <a:spLocks noGrp="1"/>
          </p:cNvSpPr>
          <p:nvPr>
            <p:ph type="title"/>
          </p:nvPr>
        </p:nvSpPr>
        <p:spPr>
          <a:xfrm>
            <a:off x="6524624" y="365125"/>
            <a:ext cx="4829175" cy="5454650"/>
          </a:xfrm>
        </p:spPr>
        <p:txBody>
          <a:bodyPr>
            <a:normAutofit/>
          </a:bodyPr>
          <a:lstStyle/>
          <a:p>
            <a:r>
              <a:rPr lang="en-GB"/>
              <a:t>Alcmene’s midwife saved both her and her baby, so Hera sent two snakes to kill Heracles. Heracles killed both of these by strangling them.</a:t>
            </a:r>
          </a:p>
        </p:txBody>
      </p:sp>
      <p:pic>
        <p:nvPicPr>
          <p:cNvPr id="34818" name="Picture 2" descr="The Infant Hercules (Illustration) - World History Encyclopedia">
            <a:extLst>
              <a:ext uri="{FF2B5EF4-FFF2-40B4-BE49-F238E27FC236}">
                <a16:creationId xmlns:a16="http://schemas.microsoft.com/office/drawing/2014/main" id="{0CE3BED9-FE2E-4286-A72C-A9A7AB6ACD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788" y="1433513"/>
            <a:ext cx="5389041" cy="3586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59146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FFA77-0815-43C3-B7D6-AEDF949A6C3B}"/>
              </a:ext>
            </a:extLst>
          </p:cNvPr>
          <p:cNvSpPr>
            <a:spLocks noGrp="1"/>
          </p:cNvSpPr>
          <p:nvPr>
            <p:ph type="title"/>
          </p:nvPr>
        </p:nvSpPr>
        <p:spPr>
          <a:xfrm>
            <a:off x="5962650" y="365125"/>
            <a:ext cx="5391150" cy="6016625"/>
          </a:xfrm>
        </p:spPr>
        <p:txBody>
          <a:bodyPr>
            <a:normAutofit/>
          </a:bodyPr>
          <a:lstStyle/>
          <a:p>
            <a:r>
              <a:rPr lang="en-GB"/>
              <a:t>Alcmene was terrified of Hera’s anger and so abandoned Heracles in some woods. He was found by Athena and taken up to Olympus, where Hera rejected him and ordered that Alcmene raise him. </a:t>
            </a:r>
          </a:p>
        </p:txBody>
      </p:sp>
      <p:pic>
        <p:nvPicPr>
          <p:cNvPr id="35844" name="Picture 4" descr="A Child Abandoned In The Woods -- Drawing by Mary Evans Picture Library -  Fine Art America">
            <a:extLst>
              <a:ext uri="{FF2B5EF4-FFF2-40B4-BE49-F238E27FC236}">
                <a16:creationId xmlns:a16="http://schemas.microsoft.com/office/drawing/2014/main" id="{D568F9CF-66A5-4BDC-8DFF-045F4C672E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7750" y="679924"/>
            <a:ext cx="4019550" cy="5387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81540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91A55-BB74-4668-88F6-5514109D0A04}"/>
              </a:ext>
            </a:extLst>
          </p:cNvPr>
          <p:cNvSpPr>
            <a:spLocks noGrp="1"/>
          </p:cNvSpPr>
          <p:nvPr>
            <p:ph type="title"/>
          </p:nvPr>
        </p:nvSpPr>
        <p:spPr>
          <a:xfrm>
            <a:off x="6515100" y="879475"/>
            <a:ext cx="5124449" cy="4121150"/>
          </a:xfrm>
        </p:spPr>
        <p:txBody>
          <a:bodyPr>
            <a:normAutofit fontScale="90000"/>
          </a:bodyPr>
          <a:lstStyle/>
          <a:p>
            <a:r>
              <a:rPr lang="en-GB"/>
              <a:t>Heracles grew up and married Megara, a princess, but Hera drove him mad. This led Heracles to murder both Megara and his children. </a:t>
            </a:r>
          </a:p>
        </p:txBody>
      </p:sp>
      <p:pic>
        <p:nvPicPr>
          <p:cNvPr id="36866" name="Picture 2" descr="Herakles: Punished Again! | Daniel Mendelsohn | The New York Review of Books">
            <a:extLst>
              <a:ext uri="{FF2B5EF4-FFF2-40B4-BE49-F238E27FC236}">
                <a16:creationId xmlns:a16="http://schemas.microsoft.com/office/drawing/2014/main" id="{82ED23BB-2A4C-4833-AA4F-88BAA4716F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01" y="1438300"/>
            <a:ext cx="4605338" cy="2933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2699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BA444-3EF2-4F3C-9B6B-FBC1A262AE6D}"/>
              </a:ext>
            </a:extLst>
          </p:cNvPr>
          <p:cNvSpPr>
            <a:spLocks noGrp="1"/>
          </p:cNvSpPr>
          <p:nvPr>
            <p:ph type="title"/>
          </p:nvPr>
        </p:nvSpPr>
        <p:spPr>
          <a:xfrm>
            <a:off x="6448424" y="365125"/>
            <a:ext cx="4905375" cy="5530850"/>
          </a:xfrm>
        </p:spPr>
        <p:txBody>
          <a:bodyPr>
            <a:noAutofit/>
          </a:bodyPr>
          <a:lstStyle/>
          <a:p>
            <a:r>
              <a:rPr lang="en-GB" sz="3600"/>
              <a:t>When he realised what he had done, Heracles exiled himself from Thebes and went to Delphi to consult the oracle. Hera made the oracle say that Heracles needed to serve his cousin, King Eurystheus of Mycenae, for ten years to purify himself of his miasma. </a:t>
            </a:r>
          </a:p>
        </p:txBody>
      </p:sp>
      <p:pic>
        <p:nvPicPr>
          <p:cNvPr id="37890" name="Picture 2" descr="The Oracle of Delphi (5 Oracular Statements)">
            <a:extLst>
              <a:ext uri="{FF2B5EF4-FFF2-40B4-BE49-F238E27FC236}">
                <a16:creationId xmlns:a16="http://schemas.microsoft.com/office/drawing/2014/main" id="{EDD998D0-EF9D-4023-8782-3D4BDC97E9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150" y="1459331"/>
            <a:ext cx="5819775" cy="3342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71394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a:extLst>
              <a:ext uri="{FF2B5EF4-FFF2-40B4-BE49-F238E27FC236}">
                <a16:creationId xmlns:a16="http://schemas.microsoft.com/office/drawing/2014/main" id="{9CB4A120-8B47-454E-9AA6-8DECC53298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5109" y="4886325"/>
            <a:ext cx="4512732" cy="296845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8691873-0400-417C-B296-81FBCC017E59}"/>
              </a:ext>
            </a:extLst>
          </p:cNvPr>
          <p:cNvSpPr>
            <a:spLocks noGrp="1"/>
          </p:cNvSpPr>
          <p:nvPr>
            <p:ph type="title"/>
          </p:nvPr>
        </p:nvSpPr>
        <p:spPr>
          <a:xfrm>
            <a:off x="0" y="1"/>
            <a:ext cx="12249773" cy="600074"/>
          </a:xfrm>
          <a:solidFill>
            <a:schemeClr val="accent5">
              <a:lumMod val="20000"/>
              <a:lumOff val="80000"/>
            </a:schemeClr>
          </a:solidFill>
        </p:spPr>
        <p:style>
          <a:lnRef idx="2">
            <a:schemeClr val="dk1"/>
          </a:lnRef>
          <a:fillRef idx="1">
            <a:schemeClr val="lt1"/>
          </a:fillRef>
          <a:effectRef idx="0">
            <a:schemeClr val="dk1"/>
          </a:effectRef>
          <a:fontRef idx="minor">
            <a:schemeClr val="dk1"/>
          </a:fontRef>
        </p:style>
        <p:txBody>
          <a:bodyPr>
            <a:noAutofit/>
          </a:bodyPr>
          <a:lstStyle/>
          <a:p>
            <a:pPr algn="ctr"/>
            <a:r>
              <a:rPr lang="en-GB" sz="2400" b="1" u="sng"/>
              <a:t>Labour 1</a:t>
            </a:r>
            <a:br>
              <a:rPr lang="en-GB" sz="2400" b="1"/>
            </a:br>
            <a:r>
              <a:rPr lang="en-GB" sz="2400" b="1"/>
              <a:t>The Nemean Lion</a:t>
            </a:r>
          </a:p>
        </p:txBody>
      </p:sp>
      <p:pic>
        <p:nvPicPr>
          <p:cNvPr id="12" name="Picture 11">
            <a:extLst>
              <a:ext uri="{FF2B5EF4-FFF2-40B4-BE49-F238E27FC236}">
                <a16:creationId xmlns:a16="http://schemas.microsoft.com/office/drawing/2014/main" id="{65AB4437-4EAE-4981-907E-EDEE7D9CC1EF}"/>
              </a:ext>
            </a:extLst>
          </p:cNvPr>
          <p:cNvPicPr>
            <a:picLocks noChangeAspect="1"/>
          </p:cNvPicPr>
          <p:nvPr/>
        </p:nvPicPr>
        <p:blipFill>
          <a:blip r:embed="rId3"/>
          <a:stretch>
            <a:fillRect/>
          </a:stretch>
        </p:blipFill>
        <p:spPr>
          <a:xfrm>
            <a:off x="3784033" y="600072"/>
            <a:ext cx="4464848" cy="4286253"/>
          </a:xfrm>
          <a:prstGeom prst="rect">
            <a:avLst/>
          </a:prstGeom>
        </p:spPr>
      </p:pic>
      <p:sp>
        <p:nvSpPr>
          <p:cNvPr id="3" name="Content Placeholder 2">
            <a:extLst>
              <a:ext uri="{FF2B5EF4-FFF2-40B4-BE49-F238E27FC236}">
                <a16:creationId xmlns:a16="http://schemas.microsoft.com/office/drawing/2014/main" id="{D08153A7-2E9D-4883-A2DD-6DAEF091FF01}"/>
              </a:ext>
            </a:extLst>
          </p:cNvPr>
          <p:cNvSpPr>
            <a:spLocks noGrp="1"/>
          </p:cNvSpPr>
          <p:nvPr>
            <p:ph idx="1"/>
          </p:nvPr>
        </p:nvSpPr>
        <p:spPr>
          <a:xfrm>
            <a:off x="13975" y="0"/>
            <a:ext cx="4157333" cy="5291191"/>
          </a:xfr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a:noAutofit/>
          </a:bodyPr>
          <a:lstStyle/>
          <a:p>
            <a:pPr marL="0" indent="0">
              <a:buNone/>
            </a:pPr>
            <a:r>
              <a:rPr lang="en-GB" sz="2400" b="1"/>
              <a:t>The Challenge: </a:t>
            </a:r>
            <a:r>
              <a:rPr lang="en-GB" sz="2400"/>
              <a:t>The Nemean Lion had impenetrable skin and Heracles needed to kill it and bring its skin back to Eurystheus.</a:t>
            </a:r>
          </a:p>
          <a:p>
            <a:pPr marL="0" indent="0">
              <a:buNone/>
            </a:pPr>
            <a:r>
              <a:rPr lang="en-GB" sz="2400" b="1"/>
              <a:t>Location: </a:t>
            </a:r>
            <a:r>
              <a:rPr lang="en-GB" sz="2400"/>
              <a:t>Nemea in the Peloponnese (southern mainland Greece). See the map to the right for its location.</a:t>
            </a:r>
          </a:p>
          <a:p>
            <a:pPr marL="0" indent="0">
              <a:buNone/>
            </a:pPr>
            <a:r>
              <a:rPr lang="en-GB" sz="2400" b="1"/>
              <a:t>How Heracles succeeded: </a:t>
            </a:r>
            <a:r>
              <a:rPr lang="en-GB" sz="2400"/>
              <a:t>Heracles choked the Nemean Lion in its cave. Athena then gave him the idea to skin the lion using its own claw to break through its impenetrable hide. </a:t>
            </a:r>
          </a:p>
        </p:txBody>
      </p:sp>
      <p:sp>
        <p:nvSpPr>
          <p:cNvPr id="9" name="Rectangle 8">
            <a:extLst>
              <a:ext uri="{FF2B5EF4-FFF2-40B4-BE49-F238E27FC236}">
                <a16:creationId xmlns:a16="http://schemas.microsoft.com/office/drawing/2014/main" id="{0A3B3A3C-0E4F-4676-95D3-5EBF2D4FF33C}"/>
              </a:ext>
            </a:extLst>
          </p:cNvPr>
          <p:cNvSpPr/>
          <p:nvPr/>
        </p:nvSpPr>
        <p:spPr>
          <a:xfrm>
            <a:off x="8272682" y="-1"/>
            <a:ext cx="3953290" cy="685800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29F26C25-030B-47B2-AE23-949B04CBEFEE}"/>
              </a:ext>
            </a:extLst>
          </p:cNvPr>
          <p:cNvSpPr txBox="1"/>
          <p:nvPr/>
        </p:nvSpPr>
        <p:spPr>
          <a:xfrm>
            <a:off x="8272681" y="35717"/>
            <a:ext cx="3905343" cy="4801314"/>
          </a:xfrm>
          <a:prstGeom prst="rect">
            <a:avLst/>
          </a:prstGeom>
          <a:noFill/>
        </p:spPr>
        <p:txBody>
          <a:bodyPr wrap="square" rtlCol="0">
            <a:spAutoFit/>
          </a:bodyPr>
          <a:lstStyle/>
          <a:p>
            <a:r>
              <a:rPr lang="en-GB" b="1"/>
              <a:t>The metope</a:t>
            </a:r>
          </a:p>
          <a:p>
            <a:r>
              <a:rPr lang="en-GB"/>
              <a:t>Heracles has just killed the Lion, as we can tell from how he is trying to catch his breath. Athena stands to the left, about to give him the idea to skin the Lion with its claw. Hermes stands to the right, ready to spread the word of Heracles’ success amongst the gods. Heracles’ tiredness highlights how difficult the labour was. Plus, it is only the first, inviting us to be impressed with Heracles for managing to complete another eleven! </a:t>
            </a:r>
          </a:p>
          <a:p>
            <a:r>
              <a:rPr lang="en-GB"/>
              <a:t>It should be noted that Heracles is lacking the beard which is found in the other metopes. This tells us that he is meant to be a young man at this point. </a:t>
            </a:r>
          </a:p>
        </p:txBody>
      </p:sp>
      <p:pic>
        <p:nvPicPr>
          <p:cNvPr id="43016" name="Picture 8">
            <a:extLst>
              <a:ext uri="{FF2B5EF4-FFF2-40B4-BE49-F238E27FC236}">
                <a16:creationId xmlns:a16="http://schemas.microsoft.com/office/drawing/2014/main" id="{93E1B54B-8F95-44F0-9BD1-DDEF09AB21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41498" y="5069585"/>
            <a:ext cx="1962380" cy="2128747"/>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826A8C76-71BE-4E7A-A85D-C18F2D3067C8}"/>
              </a:ext>
            </a:extLst>
          </p:cNvPr>
          <p:cNvSpPr txBox="1"/>
          <p:nvPr/>
        </p:nvSpPr>
        <p:spPr>
          <a:xfrm>
            <a:off x="3090" y="5219272"/>
            <a:ext cx="4189989" cy="1015663"/>
          </a:xfrm>
          <a:prstGeom prst="rect">
            <a:avLst/>
          </a:prstGeom>
          <a:solidFill>
            <a:srgbClr val="7030A0"/>
          </a:solidFill>
        </p:spPr>
        <p:style>
          <a:lnRef idx="2">
            <a:schemeClr val="dk1"/>
          </a:lnRef>
          <a:fillRef idx="1">
            <a:schemeClr val="lt1"/>
          </a:fillRef>
          <a:effectRef idx="0">
            <a:schemeClr val="dk1"/>
          </a:effectRef>
          <a:fontRef idx="minor">
            <a:schemeClr val="dk1"/>
          </a:fontRef>
        </p:style>
        <p:txBody>
          <a:bodyPr wrap="square" lIns="91440" tIns="45720" rIns="91440" bIns="45720" anchor="t">
            <a:spAutoFit/>
          </a:bodyPr>
          <a:lstStyle/>
          <a:p>
            <a:r>
              <a:rPr lang="en-GB" sz="2000" b="1">
                <a:solidFill>
                  <a:schemeClr val="bg1"/>
                </a:solidFill>
              </a:rPr>
              <a:t>Other significant details: </a:t>
            </a:r>
            <a:r>
              <a:rPr lang="en-GB" sz="2000">
                <a:solidFill>
                  <a:schemeClr val="bg1"/>
                </a:solidFill>
              </a:rPr>
              <a:t>Heracles would wear the Lion’s skin as armour throughout the rest of his labours. </a:t>
            </a:r>
          </a:p>
        </p:txBody>
      </p:sp>
    </p:spTree>
    <p:extLst>
      <p:ext uri="{BB962C8B-B14F-4D97-AF65-F5344CB8AC3E}">
        <p14:creationId xmlns:p14="http://schemas.microsoft.com/office/powerpoint/2010/main" val="97868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D0CC0A18-DE6E-42D3-97F7-301FD67599E0}"/>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3073" name="Picture 15">
            <a:extLst>
              <a:ext uri="{FF2B5EF4-FFF2-40B4-BE49-F238E27FC236}">
                <a16:creationId xmlns:a16="http://schemas.microsoft.com/office/drawing/2014/main" id="{CCA31AE1-32E9-42AB-AE10-345B46CDC6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194" y="1200152"/>
            <a:ext cx="3999193" cy="37338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3027EA91-C2AC-462F-B71D-3FB93FBD5673}"/>
              </a:ext>
            </a:extLst>
          </p:cNvPr>
          <p:cNvSpPr>
            <a:spLocks noChangeArrowheads="1"/>
          </p:cNvSpPr>
          <p:nvPr/>
        </p:nvSpPr>
        <p:spPr bwMode="auto">
          <a:xfrm>
            <a:off x="4116387" y="420464"/>
            <a:ext cx="6873321" cy="6986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800" b="1" i="0" u="none" strike="noStrike" cap="none" normalizeH="0" baseline="0">
                <a:ln>
                  <a:noFill/>
                </a:ln>
                <a:solidFill>
                  <a:schemeClr val="tx1"/>
                </a:solidFill>
                <a:effectLst/>
                <a:latin typeface="+mn-lt"/>
                <a:ea typeface="Calibri" panose="020F0502020204030204" pitchFamily="34" charset="0"/>
                <a:cs typeface="Times New Roman" panose="02020603050405020304" pitchFamily="18" charset="0"/>
              </a:rPr>
              <a:t>This god’s Greek name is Poseidon.</a:t>
            </a:r>
            <a:endParaRPr kumimoji="0" lang="en-GB" altLang="en-US" sz="2800" b="1"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800" b="1" i="0" u="none" strike="noStrike" cap="none" normalizeH="0" baseline="0">
                <a:ln>
                  <a:noFill/>
                </a:ln>
                <a:solidFill>
                  <a:schemeClr val="tx1"/>
                </a:solidFill>
                <a:effectLst/>
                <a:latin typeface="+mn-lt"/>
                <a:ea typeface="Calibri" panose="020F0502020204030204" pitchFamily="34" charset="0"/>
                <a:cs typeface="Times New Roman" panose="02020603050405020304" pitchFamily="18" charset="0"/>
              </a:rPr>
              <a:t>This god’s Roman name is Neptune.</a:t>
            </a:r>
            <a:endParaRPr kumimoji="0" lang="en-GB" altLang="en-US" sz="2800" b="1"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800" b="1" i="0" u="none" strike="noStrike" cap="none" normalizeH="0" baseline="0">
                <a:ln>
                  <a:noFill/>
                </a:ln>
                <a:solidFill>
                  <a:schemeClr val="tx1"/>
                </a:solidFill>
                <a:effectLst/>
                <a:latin typeface="+mn-lt"/>
                <a:ea typeface="Calibri" panose="020F0502020204030204" pitchFamily="34" charset="0"/>
                <a:cs typeface="Times New Roman" panose="02020603050405020304" pitchFamily="18" charset="0"/>
              </a:rPr>
              <a:t>He is the god of the sea.</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2800" b="0"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800" b="0" i="0" u="none" strike="noStrike" cap="none" normalizeH="0" baseline="0">
                <a:ln>
                  <a:noFill/>
                </a:ln>
                <a:solidFill>
                  <a:schemeClr val="tx1"/>
                </a:solidFill>
                <a:effectLst/>
                <a:latin typeface="+mn-lt"/>
                <a:ea typeface="Calibri" panose="020F0502020204030204" pitchFamily="34" charset="0"/>
                <a:cs typeface="Times New Roman" panose="02020603050405020304" pitchFamily="18" charset="0"/>
              </a:rPr>
              <a:t>Iconography:</a:t>
            </a:r>
            <a:endParaRPr kumimoji="0" lang="en-GB" altLang="en-US" sz="2800" b="0"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altLang="en-US" sz="2800" b="0" i="0" u="none" strike="noStrike" cap="none" normalizeH="0" baseline="0">
                <a:ln>
                  <a:noFill/>
                </a:ln>
                <a:solidFill>
                  <a:schemeClr val="tx1"/>
                </a:solidFill>
                <a:effectLst/>
                <a:latin typeface="+mn-lt"/>
                <a:ea typeface="Calibri" panose="020F0502020204030204" pitchFamily="34" charset="0"/>
                <a:cs typeface="Times New Roman" panose="02020603050405020304" pitchFamily="18" charset="0"/>
              </a:rPr>
              <a:t>His trident</a:t>
            </a:r>
            <a:endParaRPr kumimoji="0" lang="en-GB" altLang="en-US" sz="2800" b="0"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altLang="en-US" sz="2800" b="0" i="0" u="none" strike="noStrike" cap="none" normalizeH="0" baseline="0">
                <a:ln>
                  <a:noFill/>
                </a:ln>
                <a:solidFill>
                  <a:schemeClr val="tx1"/>
                </a:solidFill>
                <a:effectLst/>
                <a:latin typeface="+mn-lt"/>
                <a:ea typeface="Calibri" panose="020F0502020204030204" pitchFamily="34" charset="0"/>
                <a:cs typeface="Times New Roman" panose="02020603050405020304" pitchFamily="18" charset="0"/>
              </a:rPr>
              <a:t>His horses with fish tails (</a:t>
            </a:r>
            <a:r>
              <a:rPr kumimoji="0" lang="en-GB" altLang="en-US" sz="2800" b="0" i="0" u="none" strike="noStrike" cap="none" normalizeH="0" baseline="0" err="1">
                <a:ln>
                  <a:noFill/>
                </a:ln>
                <a:solidFill>
                  <a:schemeClr val="tx1"/>
                </a:solidFill>
                <a:effectLst/>
                <a:latin typeface="+mn-lt"/>
                <a:ea typeface="Calibri" panose="020F0502020204030204" pitchFamily="34" charset="0"/>
                <a:cs typeface="Times New Roman" panose="02020603050405020304" pitchFamily="18" charset="0"/>
              </a:rPr>
              <a:t>hippokampoi</a:t>
            </a:r>
            <a:r>
              <a:rPr kumimoji="0" lang="en-GB" altLang="en-US" sz="2800" b="0" i="0" u="none" strike="noStrike" cap="none" normalizeH="0" baseline="0">
                <a:ln>
                  <a:noFill/>
                </a:ln>
                <a:solidFill>
                  <a:schemeClr val="tx1"/>
                </a:solidFill>
                <a:effectLst/>
                <a:latin typeface="+mn-lt"/>
                <a:ea typeface="Calibri" panose="020F0502020204030204" pitchFamily="34" charset="0"/>
                <a:cs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GB" altLang="en-US" sz="2800" b="1"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800" b="1" i="0" u="none" strike="noStrike" cap="none" normalizeH="0" baseline="0">
                <a:ln>
                  <a:noFill/>
                </a:ln>
                <a:solidFill>
                  <a:schemeClr val="tx1"/>
                </a:solidFill>
                <a:effectLst/>
                <a:latin typeface="+mn-lt"/>
                <a:ea typeface="Calibri" panose="020F0502020204030204" pitchFamily="34" charset="0"/>
                <a:cs typeface="Times New Roman" panose="02020603050405020304" pitchFamily="18" charset="0"/>
              </a:rPr>
              <a:t>Other information:</a:t>
            </a:r>
            <a:endParaRPr kumimoji="0" lang="en-GB" altLang="en-US" sz="2800" b="1"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altLang="en-US" sz="2800" b="0" i="0" u="none" strike="noStrike" cap="none" normalizeH="0" baseline="0">
                <a:ln>
                  <a:noFill/>
                </a:ln>
                <a:solidFill>
                  <a:schemeClr val="tx1"/>
                </a:solidFill>
                <a:effectLst/>
                <a:latin typeface="+mn-lt"/>
                <a:ea typeface="Calibri" panose="020F0502020204030204" pitchFamily="34" charset="0"/>
                <a:cs typeface="Times New Roman" panose="02020603050405020304" pitchFamily="18" charset="0"/>
              </a:rPr>
              <a:t>The father of Theseus.</a:t>
            </a:r>
            <a:endParaRPr kumimoji="0" lang="en-GB" altLang="en-US" sz="2800" b="0"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altLang="en-US" sz="2800" b="0" i="0" u="none" strike="noStrike" cap="none" normalizeH="0" baseline="0">
                <a:ln>
                  <a:noFill/>
                </a:ln>
                <a:solidFill>
                  <a:schemeClr val="tx1"/>
                </a:solidFill>
                <a:effectLst/>
                <a:latin typeface="+mn-lt"/>
                <a:ea typeface="Calibri" panose="020F0502020204030204" pitchFamily="34" charset="0"/>
                <a:cs typeface="Times New Roman" panose="02020603050405020304" pitchFamily="18" charset="0"/>
              </a:rPr>
              <a:t>Competed with Athena for the patronship of Athens by offering the Athenians a salt-water spring. </a:t>
            </a:r>
            <a:endParaRPr kumimoji="0" lang="en-GB" altLang="en-US" sz="2800" b="0"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altLang="en-US" sz="2800" b="0" i="0" u="none" strike="noStrike" cap="none" normalizeH="0" baseline="0">
                <a:ln>
                  <a:noFill/>
                </a:ln>
                <a:solidFill>
                  <a:schemeClr val="tx1"/>
                </a:solidFill>
                <a:effectLst/>
                <a:latin typeface="+mn-lt"/>
                <a:ea typeface="Calibri" panose="020F0502020204030204" pitchFamily="34" charset="0"/>
                <a:cs typeface="Times New Roman" panose="02020603050405020304" pitchFamily="18" charset="0"/>
              </a:rPr>
              <a:t>The </a:t>
            </a:r>
            <a:r>
              <a:rPr kumimoji="0" lang="en-GB" altLang="en-US" sz="2800" b="0" i="0" u="none" strike="noStrike" cap="none" normalizeH="0" baseline="0" err="1">
                <a:ln>
                  <a:noFill/>
                </a:ln>
                <a:solidFill>
                  <a:schemeClr val="tx1"/>
                </a:solidFill>
                <a:effectLst/>
                <a:latin typeface="+mn-lt"/>
                <a:ea typeface="Calibri" panose="020F0502020204030204" pitchFamily="34" charset="0"/>
                <a:cs typeface="Times New Roman" panose="02020603050405020304" pitchFamily="18" charset="0"/>
              </a:rPr>
              <a:t>Erechtheion</a:t>
            </a:r>
            <a:r>
              <a:rPr kumimoji="0" lang="en-GB" altLang="en-US" sz="2800" b="0" i="0" u="none" strike="noStrike" cap="none" normalizeH="0" baseline="0">
                <a:ln>
                  <a:noFill/>
                </a:ln>
                <a:solidFill>
                  <a:schemeClr val="tx1"/>
                </a:solidFill>
                <a:effectLst/>
                <a:latin typeface="+mn-lt"/>
                <a:ea typeface="Calibri" panose="020F0502020204030204" pitchFamily="34" charset="0"/>
                <a:cs typeface="Times New Roman" panose="02020603050405020304" pitchFamily="18" charset="0"/>
              </a:rPr>
              <a:t> (a temple on the Acropolis) might have been dedicated to Poseidon (as well as Athena).</a:t>
            </a:r>
            <a:endParaRPr kumimoji="0" lang="en-GB" altLang="en-US" sz="2800" b="0" i="0" u="none" strike="noStrike" cap="none" normalizeH="0" baseline="0">
              <a:ln>
                <a:noFill/>
              </a:ln>
              <a:solidFill>
                <a:schemeClr val="tx1"/>
              </a:solidFill>
              <a:effectLst/>
              <a:latin typeface="+mn-lt"/>
            </a:endParaRPr>
          </a:p>
        </p:txBody>
      </p:sp>
      <mc:AlternateContent xmlns:mc="http://schemas.openxmlformats.org/markup-compatibility/2006" xmlns:p14="http://schemas.microsoft.com/office/powerpoint/2010/main">
        <mc:Choice Requires="p14">
          <p:contentPart p14:bwMode="auto" r:id="rId3">
            <p14:nvContentPartPr>
              <p14:cNvPr id="9" name="Ink 8">
                <a:extLst>
                  <a:ext uri="{FF2B5EF4-FFF2-40B4-BE49-F238E27FC236}">
                    <a16:creationId xmlns:a16="http://schemas.microsoft.com/office/drawing/2014/main" id="{C508961B-BB01-C442-41E5-5288734DA01E}"/>
                  </a:ext>
                </a:extLst>
              </p14:cNvPr>
              <p14:cNvContentPartPr/>
              <p14:nvPr/>
            </p14:nvContentPartPr>
            <p14:xfrm>
              <a:off x="8890581" y="2884401"/>
              <a:ext cx="360" cy="360"/>
            </p14:xfrm>
          </p:contentPart>
        </mc:Choice>
        <mc:Fallback xmlns="">
          <p:pic>
            <p:nvPicPr>
              <p:cNvPr id="9" name="Ink 8">
                <a:extLst>
                  <a:ext uri="{FF2B5EF4-FFF2-40B4-BE49-F238E27FC236}">
                    <a16:creationId xmlns:a16="http://schemas.microsoft.com/office/drawing/2014/main" id="{C508961B-BB01-C442-41E5-5288734DA01E}"/>
                  </a:ext>
                </a:extLst>
              </p:cNvPr>
              <p:cNvPicPr/>
              <p:nvPr/>
            </p:nvPicPr>
            <p:blipFill>
              <a:blip r:embed="rId4"/>
              <a:stretch>
                <a:fillRect/>
              </a:stretch>
            </p:blipFill>
            <p:spPr>
              <a:xfrm>
                <a:off x="8881581" y="2875401"/>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0" name="Ink 9">
                <a:extLst>
                  <a:ext uri="{FF2B5EF4-FFF2-40B4-BE49-F238E27FC236}">
                    <a16:creationId xmlns:a16="http://schemas.microsoft.com/office/drawing/2014/main" id="{12D0FA9E-61B0-6DA7-9D84-6410050CE61C}"/>
                  </a:ext>
                </a:extLst>
              </p14:cNvPr>
              <p14:cNvContentPartPr/>
              <p14:nvPr/>
            </p14:nvContentPartPr>
            <p14:xfrm>
              <a:off x="9253461" y="2468601"/>
              <a:ext cx="360" cy="360"/>
            </p14:xfrm>
          </p:contentPart>
        </mc:Choice>
        <mc:Fallback xmlns="">
          <p:pic>
            <p:nvPicPr>
              <p:cNvPr id="10" name="Ink 9">
                <a:extLst>
                  <a:ext uri="{FF2B5EF4-FFF2-40B4-BE49-F238E27FC236}">
                    <a16:creationId xmlns:a16="http://schemas.microsoft.com/office/drawing/2014/main" id="{12D0FA9E-61B0-6DA7-9D84-6410050CE61C}"/>
                  </a:ext>
                </a:extLst>
              </p:cNvPr>
              <p:cNvPicPr/>
              <p:nvPr/>
            </p:nvPicPr>
            <p:blipFill>
              <a:blip r:embed="rId6"/>
              <a:stretch>
                <a:fillRect/>
              </a:stretch>
            </p:blipFill>
            <p:spPr>
              <a:xfrm>
                <a:off x="9244461" y="2459601"/>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1" name="Ink 10">
                <a:extLst>
                  <a:ext uri="{FF2B5EF4-FFF2-40B4-BE49-F238E27FC236}">
                    <a16:creationId xmlns:a16="http://schemas.microsoft.com/office/drawing/2014/main" id="{E62B1E75-BAC4-2FB8-19C3-7938DA4D252E}"/>
                  </a:ext>
                </a:extLst>
              </p14:cNvPr>
              <p14:cNvContentPartPr/>
              <p14:nvPr/>
            </p14:nvContentPartPr>
            <p14:xfrm>
              <a:off x="10182981" y="729081"/>
              <a:ext cx="901800" cy="205200"/>
            </p14:xfrm>
          </p:contentPart>
        </mc:Choice>
        <mc:Fallback xmlns="">
          <p:pic>
            <p:nvPicPr>
              <p:cNvPr id="11" name="Ink 10">
                <a:extLst>
                  <a:ext uri="{FF2B5EF4-FFF2-40B4-BE49-F238E27FC236}">
                    <a16:creationId xmlns:a16="http://schemas.microsoft.com/office/drawing/2014/main" id="{E62B1E75-BAC4-2FB8-19C3-7938DA4D252E}"/>
                  </a:ext>
                </a:extLst>
              </p:cNvPr>
              <p:cNvPicPr/>
              <p:nvPr/>
            </p:nvPicPr>
            <p:blipFill>
              <a:blip r:embed="rId8"/>
              <a:stretch>
                <a:fillRect/>
              </a:stretch>
            </p:blipFill>
            <p:spPr>
              <a:xfrm>
                <a:off x="10173981" y="720081"/>
                <a:ext cx="919440" cy="222840"/>
              </a:xfrm>
              <a:prstGeom prst="rect">
                <a:avLst/>
              </a:prstGeom>
            </p:spPr>
          </p:pic>
        </mc:Fallback>
      </mc:AlternateContent>
    </p:spTree>
    <p:extLst>
      <p:ext uri="{BB962C8B-B14F-4D97-AF65-F5344CB8AC3E}">
        <p14:creationId xmlns:p14="http://schemas.microsoft.com/office/powerpoint/2010/main" val="2180900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91873-0400-417C-B296-81FBCC017E59}"/>
              </a:ext>
            </a:extLst>
          </p:cNvPr>
          <p:cNvSpPr>
            <a:spLocks noGrp="1"/>
          </p:cNvSpPr>
          <p:nvPr>
            <p:ph type="title"/>
          </p:nvPr>
        </p:nvSpPr>
        <p:spPr>
          <a:xfrm>
            <a:off x="0" y="1"/>
            <a:ext cx="12249773" cy="600074"/>
          </a:xfrm>
          <a:solidFill>
            <a:schemeClr val="accent5">
              <a:lumMod val="20000"/>
              <a:lumOff val="80000"/>
            </a:schemeClr>
          </a:solidFill>
        </p:spPr>
        <p:style>
          <a:lnRef idx="2">
            <a:schemeClr val="dk1"/>
          </a:lnRef>
          <a:fillRef idx="1">
            <a:schemeClr val="lt1"/>
          </a:fillRef>
          <a:effectRef idx="0">
            <a:schemeClr val="dk1"/>
          </a:effectRef>
          <a:fontRef idx="minor">
            <a:schemeClr val="dk1"/>
          </a:fontRef>
        </p:style>
        <p:txBody>
          <a:bodyPr>
            <a:noAutofit/>
          </a:bodyPr>
          <a:lstStyle/>
          <a:p>
            <a:pPr algn="ctr"/>
            <a:r>
              <a:rPr lang="en-GB" sz="2400" b="1" u="sng"/>
              <a:t>Labour 2</a:t>
            </a:r>
            <a:br>
              <a:rPr lang="en-GB" sz="2400" b="1"/>
            </a:br>
            <a:r>
              <a:rPr lang="en-GB" sz="2400" b="1"/>
              <a:t>The Lernaean Hydra</a:t>
            </a:r>
          </a:p>
        </p:txBody>
      </p:sp>
      <p:sp>
        <p:nvSpPr>
          <p:cNvPr id="9" name="Rectangle 8">
            <a:extLst>
              <a:ext uri="{FF2B5EF4-FFF2-40B4-BE49-F238E27FC236}">
                <a16:creationId xmlns:a16="http://schemas.microsoft.com/office/drawing/2014/main" id="{0A3B3A3C-0E4F-4676-95D3-5EBF2D4FF33C}"/>
              </a:ext>
            </a:extLst>
          </p:cNvPr>
          <p:cNvSpPr/>
          <p:nvPr/>
        </p:nvSpPr>
        <p:spPr>
          <a:xfrm>
            <a:off x="8333951" y="0"/>
            <a:ext cx="4152124" cy="6874666"/>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29F26C25-030B-47B2-AE23-949B04CBEFEE}"/>
              </a:ext>
            </a:extLst>
          </p:cNvPr>
          <p:cNvSpPr txBox="1"/>
          <p:nvPr/>
        </p:nvSpPr>
        <p:spPr>
          <a:xfrm>
            <a:off x="8333951" y="36708"/>
            <a:ext cx="4067054" cy="2862322"/>
          </a:xfrm>
          <a:prstGeom prst="rect">
            <a:avLst/>
          </a:prstGeom>
          <a:noFill/>
        </p:spPr>
        <p:txBody>
          <a:bodyPr wrap="square" rtlCol="0">
            <a:spAutoFit/>
          </a:bodyPr>
          <a:lstStyle/>
          <a:p>
            <a:r>
              <a:rPr lang="en-GB" b="1"/>
              <a:t>The metope</a:t>
            </a:r>
          </a:p>
          <a:p>
            <a:r>
              <a:rPr lang="en-GB"/>
              <a:t>Heracles is in the process of killing the Hydra. He holds a sickle in his right hand, and a torch in his left. </a:t>
            </a:r>
            <a:r>
              <a:rPr lang="en-GB" err="1"/>
              <a:t>Iolaus</a:t>
            </a:r>
            <a:r>
              <a:rPr lang="en-GB"/>
              <a:t> is missing, possibly because there was an alternative version of the myth in which he did not help Heracles. Alternatively, </a:t>
            </a:r>
            <a:r>
              <a:rPr lang="en-GB" err="1"/>
              <a:t>Iolaus</a:t>
            </a:r>
            <a:r>
              <a:rPr lang="en-GB"/>
              <a:t> might be missing due to a lack of space, meaning that we are meant to imagine him helping Heracles ‘off-screen’.</a:t>
            </a:r>
          </a:p>
        </p:txBody>
      </p:sp>
      <p:pic>
        <p:nvPicPr>
          <p:cNvPr id="12" name="Picture 11">
            <a:extLst>
              <a:ext uri="{FF2B5EF4-FFF2-40B4-BE49-F238E27FC236}">
                <a16:creationId xmlns:a16="http://schemas.microsoft.com/office/drawing/2014/main" id="{65AB4437-4EAE-4981-907E-EDEE7D9CC1EF}"/>
              </a:ext>
            </a:extLst>
          </p:cNvPr>
          <p:cNvPicPr>
            <a:picLocks noChangeAspect="1"/>
          </p:cNvPicPr>
          <p:nvPr/>
        </p:nvPicPr>
        <p:blipFill>
          <a:blip r:embed="rId2"/>
          <a:stretch>
            <a:fillRect/>
          </a:stretch>
        </p:blipFill>
        <p:spPr>
          <a:xfrm>
            <a:off x="4543001" y="591361"/>
            <a:ext cx="3790950" cy="3639311"/>
          </a:xfrm>
          <a:prstGeom prst="rect">
            <a:avLst/>
          </a:prstGeom>
        </p:spPr>
      </p:pic>
      <p:sp>
        <p:nvSpPr>
          <p:cNvPr id="11" name="Content Placeholder 2">
            <a:extLst>
              <a:ext uri="{FF2B5EF4-FFF2-40B4-BE49-F238E27FC236}">
                <a16:creationId xmlns:a16="http://schemas.microsoft.com/office/drawing/2014/main" id="{4D1BF8CE-7690-4955-BDAD-B8EEECC50376}"/>
              </a:ext>
            </a:extLst>
          </p:cNvPr>
          <p:cNvSpPr txBox="1">
            <a:spLocks/>
          </p:cNvSpPr>
          <p:nvPr/>
        </p:nvSpPr>
        <p:spPr>
          <a:xfrm>
            <a:off x="13974" y="1"/>
            <a:ext cx="5263589" cy="5270642"/>
          </a:xfrm>
          <a:prstGeom prst="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Font typeface="Arial" panose="020B0604020202020204" pitchFamily="34" charset="0"/>
              <a:buNone/>
            </a:pPr>
            <a:r>
              <a:rPr lang="en-GB" sz="2100" b="1"/>
              <a:t>The Challenge: </a:t>
            </a:r>
            <a:r>
              <a:rPr lang="en-GB" sz="2100"/>
              <a:t>The Lernaean Hydra, which had been raised by Hera, had many heads, breathed toxic fumes and had venomous blood. To make matters worse, for every head it lost, two would grow back, and one of its heads was immortal. In addition, Hera assisted the Hydra during Heracles’ battle by sending a crab into battle.</a:t>
            </a:r>
          </a:p>
          <a:p>
            <a:pPr marL="0" indent="0">
              <a:buFont typeface="Arial" panose="020B0604020202020204" pitchFamily="34" charset="0"/>
              <a:buNone/>
            </a:pPr>
            <a:r>
              <a:rPr lang="en-GB" sz="2100" b="1"/>
              <a:t>Location: </a:t>
            </a:r>
            <a:r>
              <a:rPr lang="en-GB" sz="2100"/>
              <a:t>A swamp near to Lake </a:t>
            </a:r>
            <a:r>
              <a:rPr lang="en-GB" sz="2100" err="1"/>
              <a:t>Lerna</a:t>
            </a:r>
            <a:r>
              <a:rPr lang="en-GB" sz="2100"/>
              <a:t> in in the Peloponnese. See the map to the right for its location.</a:t>
            </a:r>
          </a:p>
          <a:p>
            <a:pPr marL="0" indent="0">
              <a:buFont typeface="Arial" panose="020B0604020202020204" pitchFamily="34" charset="0"/>
              <a:buNone/>
            </a:pPr>
            <a:r>
              <a:rPr lang="en-GB" sz="2100" b="1"/>
              <a:t>How Heracles succeeded: </a:t>
            </a:r>
            <a:r>
              <a:rPr lang="en-GB" sz="2100" err="1"/>
              <a:t>Iolaus</a:t>
            </a:r>
            <a:r>
              <a:rPr lang="en-GB" sz="2100"/>
              <a:t>, Heracles’ cousin, sealed each neck with a torch as Heracles cut each one off. He also crushed the crab under his foot. Heracles then cut off and buried the immortal head under a pile of rocks off.</a:t>
            </a:r>
          </a:p>
        </p:txBody>
      </p:sp>
      <p:pic>
        <p:nvPicPr>
          <p:cNvPr id="45058" name="Picture 2" descr="Image">
            <a:extLst>
              <a:ext uri="{FF2B5EF4-FFF2-40B4-BE49-F238E27FC236}">
                <a16:creationId xmlns:a16="http://schemas.microsoft.com/office/drawing/2014/main" id="{171D1D4A-7011-4DE2-86EE-58B71F31F11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9958" b="24208"/>
          <a:stretch/>
        </p:blipFill>
        <p:spPr bwMode="auto">
          <a:xfrm>
            <a:off x="5303299" y="4148783"/>
            <a:ext cx="3790950" cy="2619375"/>
          </a:xfrm>
          <a:prstGeom prst="rect">
            <a:avLst/>
          </a:prstGeom>
          <a:noFill/>
          <a:extLst>
            <a:ext uri="{909E8E84-426E-40DD-AFC4-6F175D3DCCD1}">
              <a14:hiddenFill xmlns:a14="http://schemas.microsoft.com/office/drawing/2010/main">
                <a:solidFill>
                  <a:srgbClr val="FFFFFF"/>
                </a:solidFill>
              </a14:hiddenFill>
            </a:ext>
          </a:extLst>
        </p:spPr>
      </p:pic>
      <p:pic>
        <p:nvPicPr>
          <p:cNvPr id="45060" name="Picture 4">
            <a:extLst>
              <a:ext uri="{FF2B5EF4-FFF2-40B4-BE49-F238E27FC236}">
                <a16:creationId xmlns:a16="http://schemas.microsoft.com/office/drawing/2014/main" id="{3AE2E575-B8B3-481B-9A44-86363693EF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74863" y="3201177"/>
            <a:ext cx="3244076" cy="356698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4D8D666B-DC6D-4BB8-AB60-F61E79253B53}"/>
              </a:ext>
            </a:extLst>
          </p:cNvPr>
          <p:cNvSpPr txBox="1"/>
          <p:nvPr/>
        </p:nvSpPr>
        <p:spPr>
          <a:xfrm>
            <a:off x="0" y="5250095"/>
            <a:ext cx="5277563" cy="1631216"/>
          </a:xfrm>
          <a:prstGeom prst="rect">
            <a:avLst/>
          </a:prstGeom>
          <a:solidFill>
            <a:srgbClr val="7030A0"/>
          </a:solidFill>
        </p:spPr>
        <p:style>
          <a:lnRef idx="2">
            <a:schemeClr val="dk1"/>
          </a:lnRef>
          <a:fillRef idx="1">
            <a:schemeClr val="lt1"/>
          </a:fillRef>
          <a:effectRef idx="0">
            <a:schemeClr val="dk1"/>
          </a:effectRef>
          <a:fontRef idx="minor">
            <a:schemeClr val="dk1"/>
          </a:fontRef>
        </p:style>
        <p:txBody>
          <a:bodyPr wrap="square">
            <a:spAutoFit/>
          </a:bodyPr>
          <a:lstStyle/>
          <a:p>
            <a:pPr marL="0" indent="0">
              <a:buFont typeface="Arial" panose="020B0604020202020204" pitchFamily="34" charset="0"/>
              <a:buNone/>
            </a:pPr>
            <a:r>
              <a:rPr lang="en-GB" sz="2000" b="1">
                <a:solidFill>
                  <a:schemeClr val="bg1"/>
                </a:solidFill>
              </a:rPr>
              <a:t>Other significant details: </a:t>
            </a:r>
            <a:r>
              <a:rPr lang="en-GB" sz="2000">
                <a:solidFill>
                  <a:schemeClr val="bg1"/>
                </a:solidFill>
              </a:rPr>
              <a:t>Heracles dipped his arrow in the Hydra’s blood to make them incredibly deadly.</a:t>
            </a:r>
          </a:p>
          <a:p>
            <a:pPr marL="0" indent="0">
              <a:buFont typeface="Arial" panose="020B0604020202020204" pitchFamily="34" charset="0"/>
              <a:buNone/>
            </a:pPr>
            <a:r>
              <a:rPr lang="en-GB" sz="2000">
                <a:solidFill>
                  <a:schemeClr val="bg1"/>
                </a:solidFill>
              </a:rPr>
              <a:t>Because Heracles received help from </a:t>
            </a:r>
            <a:r>
              <a:rPr lang="en-GB" sz="2000" err="1">
                <a:solidFill>
                  <a:schemeClr val="bg1"/>
                </a:solidFill>
              </a:rPr>
              <a:t>Iolaus</a:t>
            </a:r>
            <a:r>
              <a:rPr lang="en-GB" sz="2000">
                <a:solidFill>
                  <a:schemeClr val="bg1"/>
                </a:solidFill>
              </a:rPr>
              <a:t>, Eurystheus said that the labour did not count. </a:t>
            </a:r>
          </a:p>
        </p:txBody>
      </p:sp>
    </p:spTree>
    <p:extLst>
      <p:ext uri="{BB962C8B-B14F-4D97-AF65-F5344CB8AC3E}">
        <p14:creationId xmlns:p14="http://schemas.microsoft.com/office/powerpoint/2010/main" val="23411177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5AB4437-4EAE-4981-907E-EDEE7D9CC1EF}"/>
              </a:ext>
            </a:extLst>
          </p:cNvPr>
          <p:cNvPicPr>
            <a:picLocks noChangeAspect="1"/>
          </p:cNvPicPr>
          <p:nvPr/>
        </p:nvPicPr>
        <p:blipFill>
          <a:blip r:embed="rId2"/>
          <a:stretch>
            <a:fillRect/>
          </a:stretch>
        </p:blipFill>
        <p:spPr>
          <a:xfrm>
            <a:off x="3943120" y="609841"/>
            <a:ext cx="4464848" cy="4286253"/>
          </a:xfrm>
          <a:prstGeom prst="rect">
            <a:avLst/>
          </a:prstGeom>
        </p:spPr>
      </p:pic>
      <p:pic>
        <p:nvPicPr>
          <p:cNvPr id="46084" name="Picture 4" descr="Image">
            <a:extLst>
              <a:ext uri="{FF2B5EF4-FFF2-40B4-BE49-F238E27FC236}">
                <a16:creationId xmlns:a16="http://schemas.microsoft.com/office/drawing/2014/main" id="{196D2162-333B-43C7-B048-DF1F661EDF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1547" y="3207469"/>
            <a:ext cx="3816421" cy="249430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8691873-0400-417C-B296-81FBCC017E59}"/>
              </a:ext>
            </a:extLst>
          </p:cNvPr>
          <p:cNvSpPr>
            <a:spLocks noGrp="1"/>
          </p:cNvSpPr>
          <p:nvPr>
            <p:ph type="title"/>
          </p:nvPr>
        </p:nvSpPr>
        <p:spPr>
          <a:xfrm>
            <a:off x="3108224" y="-723"/>
            <a:ext cx="6783066" cy="600074"/>
          </a:xfrm>
          <a:solidFill>
            <a:schemeClr val="accent5">
              <a:lumMod val="20000"/>
              <a:lumOff val="80000"/>
            </a:schemeClr>
          </a:solidFill>
        </p:spPr>
        <p:style>
          <a:lnRef idx="2">
            <a:schemeClr val="dk1"/>
          </a:lnRef>
          <a:fillRef idx="1">
            <a:schemeClr val="lt1"/>
          </a:fillRef>
          <a:effectRef idx="0">
            <a:schemeClr val="dk1"/>
          </a:effectRef>
          <a:fontRef idx="minor">
            <a:schemeClr val="dk1"/>
          </a:fontRef>
        </p:style>
        <p:txBody>
          <a:bodyPr>
            <a:noAutofit/>
          </a:bodyPr>
          <a:lstStyle/>
          <a:p>
            <a:pPr algn="ctr"/>
            <a:r>
              <a:rPr lang="en-GB" sz="1800" b="1" u="sng"/>
              <a:t>Labour 3</a:t>
            </a:r>
            <a:br>
              <a:rPr lang="en-GB" sz="1800" b="1"/>
            </a:br>
            <a:r>
              <a:rPr lang="en-GB" sz="1800" b="1"/>
              <a:t>The </a:t>
            </a:r>
            <a:r>
              <a:rPr lang="en-GB" sz="1800" b="1" err="1"/>
              <a:t>Ceryneian</a:t>
            </a:r>
            <a:r>
              <a:rPr lang="en-GB" sz="1800" b="1"/>
              <a:t> (Golden) Hind</a:t>
            </a:r>
          </a:p>
        </p:txBody>
      </p:sp>
      <p:sp>
        <p:nvSpPr>
          <p:cNvPr id="9" name="Rectangle 8">
            <a:extLst>
              <a:ext uri="{FF2B5EF4-FFF2-40B4-BE49-F238E27FC236}">
                <a16:creationId xmlns:a16="http://schemas.microsoft.com/office/drawing/2014/main" id="{0A3B3A3C-0E4F-4676-95D3-5EBF2D4FF33C}"/>
              </a:ext>
            </a:extLst>
          </p:cNvPr>
          <p:cNvSpPr/>
          <p:nvPr/>
        </p:nvSpPr>
        <p:spPr>
          <a:xfrm>
            <a:off x="8248881" y="0"/>
            <a:ext cx="4152124" cy="6874666"/>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29F26C25-030B-47B2-AE23-949B04CBEFEE}"/>
              </a:ext>
            </a:extLst>
          </p:cNvPr>
          <p:cNvSpPr txBox="1"/>
          <p:nvPr/>
        </p:nvSpPr>
        <p:spPr>
          <a:xfrm>
            <a:off x="8333951" y="36708"/>
            <a:ext cx="4067054" cy="2031325"/>
          </a:xfrm>
          <a:prstGeom prst="rect">
            <a:avLst/>
          </a:prstGeom>
          <a:noFill/>
        </p:spPr>
        <p:txBody>
          <a:bodyPr wrap="square" rtlCol="0">
            <a:spAutoFit/>
          </a:bodyPr>
          <a:lstStyle/>
          <a:p>
            <a:r>
              <a:rPr lang="en-GB" b="1"/>
              <a:t>The metope</a:t>
            </a:r>
          </a:p>
          <a:p>
            <a:r>
              <a:rPr lang="en-GB"/>
              <a:t>Heracles is shown wrestling with the Hind, pulling it back by its antlers. We do not see any arrows or a net, so Heracles has either captured it whilst it was asleep or managed to catch up with it after it had become tired. </a:t>
            </a:r>
          </a:p>
        </p:txBody>
      </p:sp>
      <p:sp>
        <p:nvSpPr>
          <p:cNvPr id="11" name="Content Placeholder 2">
            <a:extLst>
              <a:ext uri="{FF2B5EF4-FFF2-40B4-BE49-F238E27FC236}">
                <a16:creationId xmlns:a16="http://schemas.microsoft.com/office/drawing/2014/main" id="{4D1BF8CE-7690-4955-BDAD-B8EEECC50376}"/>
              </a:ext>
            </a:extLst>
          </p:cNvPr>
          <p:cNvSpPr txBox="1">
            <a:spLocks/>
          </p:cNvSpPr>
          <p:nvPr/>
        </p:nvSpPr>
        <p:spPr>
          <a:xfrm>
            <a:off x="13974" y="0"/>
            <a:ext cx="4979265" cy="5368439"/>
          </a:xfrm>
          <a:prstGeom prst="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Font typeface="Arial" panose="020B0604020202020204" pitchFamily="34" charset="0"/>
              <a:buNone/>
            </a:pPr>
            <a:r>
              <a:rPr lang="en-GB" sz="1800" b="1"/>
              <a:t>The Challenge: </a:t>
            </a:r>
            <a:r>
              <a:rPr lang="en-GB" sz="1800"/>
              <a:t>The </a:t>
            </a:r>
            <a:r>
              <a:rPr lang="en-GB" sz="1800" err="1"/>
              <a:t>Ceryneian</a:t>
            </a:r>
            <a:r>
              <a:rPr lang="en-GB" sz="1800"/>
              <a:t> Hind was a deer which was larger than a bull and was the colour of gold. It was also incredibly fast. Heracles was challenged to capture it and, because it was sacred to Artemis, not harm it. </a:t>
            </a:r>
          </a:p>
          <a:p>
            <a:pPr marL="0" indent="0">
              <a:buFont typeface="Arial" panose="020B0604020202020204" pitchFamily="34" charset="0"/>
              <a:buNone/>
            </a:pPr>
            <a:r>
              <a:rPr lang="en-GB" sz="1800" b="1"/>
              <a:t>Location: </a:t>
            </a:r>
            <a:r>
              <a:rPr lang="en-GB" sz="1800"/>
              <a:t>Heracles tracked the Hind far to the north of Greece before following it back down into the Peloponnese, eventually capturing it near the River </a:t>
            </a:r>
            <a:r>
              <a:rPr lang="en-GB" sz="1800" err="1"/>
              <a:t>Ladon</a:t>
            </a:r>
            <a:r>
              <a:rPr lang="en-GB" sz="1800"/>
              <a:t>.</a:t>
            </a:r>
          </a:p>
          <a:p>
            <a:pPr marL="0" indent="0">
              <a:buFont typeface="Arial" panose="020B0604020202020204" pitchFamily="34" charset="0"/>
              <a:buNone/>
            </a:pPr>
            <a:r>
              <a:rPr lang="en-GB" sz="1800" b="1"/>
              <a:t>How Heracles succeeded: </a:t>
            </a:r>
            <a:r>
              <a:rPr lang="en-GB" sz="1800"/>
              <a:t>There are a few different versions of this part of the story. Heracles might have used a net, captured it whilst it was asleep, worn it down by chasing it or shot it with an arrow (although he must have done so without causing it a great deal of harm). After capturing the Hind, Heracles met Apollo and Artemis. He explained to Artemis that he had been forced to capture the Hind and would release it after showing it to Eurystheus. Artemis therefore allowed him to continue. </a:t>
            </a:r>
          </a:p>
        </p:txBody>
      </p:sp>
      <p:pic>
        <p:nvPicPr>
          <p:cNvPr id="46086" name="Picture 6">
            <a:extLst>
              <a:ext uri="{FF2B5EF4-FFF2-40B4-BE49-F238E27FC236}">
                <a16:creationId xmlns:a16="http://schemas.microsoft.com/office/drawing/2014/main" id="{4A236FC7-3874-4DD3-9FF0-FC08B690D5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95479" y="2068033"/>
            <a:ext cx="4067053" cy="451981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7A980238-9A79-4FF0-AEFB-F88550D7F78B}"/>
              </a:ext>
            </a:extLst>
          </p:cNvPr>
          <p:cNvSpPr txBox="1"/>
          <p:nvPr/>
        </p:nvSpPr>
        <p:spPr>
          <a:xfrm>
            <a:off x="-1" y="5250793"/>
            <a:ext cx="8248881" cy="1631216"/>
          </a:xfrm>
          <a:prstGeom prst="rect">
            <a:avLst/>
          </a:prstGeom>
          <a:solidFill>
            <a:srgbClr val="7030A0"/>
          </a:solidFill>
        </p:spPr>
        <p:txBody>
          <a:bodyPr wrap="square">
            <a:spAutoFit/>
          </a:bodyPr>
          <a:lstStyle/>
          <a:p>
            <a:pPr marL="0" indent="0">
              <a:buFont typeface="Arial" panose="020B0604020202020204" pitchFamily="34" charset="0"/>
              <a:buNone/>
            </a:pPr>
            <a:r>
              <a:rPr lang="en-GB" sz="2000" b="1">
                <a:solidFill>
                  <a:schemeClr val="bg1"/>
                </a:solidFill>
              </a:rPr>
              <a:t>Other significant details: </a:t>
            </a:r>
            <a:r>
              <a:rPr lang="en-GB" sz="2000">
                <a:solidFill>
                  <a:schemeClr val="bg1"/>
                </a:solidFill>
              </a:rPr>
              <a:t>Although the Golden Hind was not a dangerous monster, Heracles here had to avoid the anger of a goddess other than Hera.</a:t>
            </a:r>
          </a:p>
          <a:p>
            <a:pPr marL="0" indent="0">
              <a:buFont typeface="Arial" panose="020B0604020202020204" pitchFamily="34" charset="0"/>
              <a:buNone/>
            </a:pPr>
            <a:endParaRPr lang="en-GB" sz="2000">
              <a:solidFill>
                <a:schemeClr val="bg1"/>
              </a:solidFill>
            </a:endParaRPr>
          </a:p>
          <a:p>
            <a:pPr marL="0" indent="0">
              <a:buFont typeface="Arial" panose="020B0604020202020204" pitchFamily="34" charset="0"/>
              <a:buNone/>
            </a:pPr>
            <a:r>
              <a:rPr lang="en-GB" sz="2000">
                <a:solidFill>
                  <a:schemeClr val="bg1"/>
                </a:solidFill>
              </a:rPr>
              <a:t>Heracles visits much of mainland Greece during this labour. Given that he was seen as a hero to all Greek people, this is a very important fact. </a:t>
            </a:r>
          </a:p>
        </p:txBody>
      </p:sp>
    </p:spTree>
    <p:extLst>
      <p:ext uri="{BB962C8B-B14F-4D97-AF65-F5344CB8AC3E}">
        <p14:creationId xmlns:p14="http://schemas.microsoft.com/office/powerpoint/2010/main" val="14003345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Image">
            <a:extLst>
              <a:ext uri="{FF2B5EF4-FFF2-40B4-BE49-F238E27FC236}">
                <a16:creationId xmlns:a16="http://schemas.microsoft.com/office/drawing/2014/main" id="{E359DC13-5D59-4CD6-BFB2-8B026B8B65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0547" y="4140157"/>
            <a:ext cx="3826903" cy="288778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65AB4437-4EAE-4981-907E-EDEE7D9CC1EF}"/>
              </a:ext>
            </a:extLst>
          </p:cNvPr>
          <p:cNvPicPr>
            <a:picLocks noChangeAspect="1"/>
          </p:cNvPicPr>
          <p:nvPr/>
        </p:nvPicPr>
        <p:blipFill>
          <a:blip r:embed="rId3"/>
          <a:stretch>
            <a:fillRect/>
          </a:stretch>
        </p:blipFill>
        <p:spPr>
          <a:xfrm>
            <a:off x="4543223" y="466331"/>
            <a:ext cx="3826903" cy="3673826"/>
          </a:xfrm>
          <a:prstGeom prst="rect">
            <a:avLst/>
          </a:prstGeom>
        </p:spPr>
      </p:pic>
      <p:sp>
        <p:nvSpPr>
          <p:cNvPr id="2" name="Title 1">
            <a:extLst>
              <a:ext uri="{FF2B5EF4-FFF2-40B4-BE49-F238E27FC236}">
                <a16:creationId xmlns:a16="http://schemas.microsoft.com/office/drawing/2014/main" id="{88691873-0400-417C-B296-81FBCC017E59}"/>
              </a:ext>
            </a:extLst>
          </p:cNvPr>
          <p:cNvSpPr>
            <a:spLocks noGrp="1"/>
          </p:cNvSpPr>
          <p:nvPr>
            <p:ph type="title"/>
          </p:nvPr>
        </p:nvSpPr>
        <p:spPr>
          <a:xfrm>
            <a:off x="223908" y="9767"/>
            <a:ext cx="12249773" cy="600074"/>
          </a:xfrm>
          <a:solidFill>
            <a:schemeClr val="accent5">
              <a:lumMod val="20000"/>
              <a:lumOff val="80000"/>
            </a:schemeClr>
          </a:solidFill>
        </p:spPr>
        <p:style>
          <a:lnRef idx="2">
            <a:schemeClr val="dk1"/>
          </a:lnRef>
          <a:fillRef idx="1">
            <a:schemeClr val="lt1"/>
          </a:fillRef>
          <a:effectRef idx="0">
            <a:schemeClr val="dk1"/>
          </a:effectRef>
          <a:fontRef idx="minor">
            <a:schemeClr val="dk1"/>
          </a:fontRef>
        </p:style>
        <p:txBody>
          <a:bodyPr>
            <a:noAutofit/>
          </a:bodyPr>
          <a:lstStyle/>
          <a:p>
            <a:pPr algn="ctr"/>
            <a:r>
              <a:rPr lang="en-GB" sz="2000" b="1" u="sng"/>
              <a:t>Labour 4</a:t>
            </a:r>
            <a:br>
              <a:rPr lang="en-GB" sz="2000" b="1"/>
            </a:br>
            <a:r>
              <a:rPr lang="en-GB" sz="2000" b="1"/>
              <a:t>The </a:t>
            </a:r>
            <a:r>
              <a:rPr lang="en-GB" sz="2000" b="1" err="1"/>
              <a:t>Erymanthian</a:t>
            </a:r>
            <a:r>
              <a:rPr lang="en-GB" sz="2000" b="1"/>
              <a:t> Boar</a:t>
            </a:r>
          </a:p>
        </p:txBody>
      </p:sp>
      <p:sp>
        <p:nvSpPr>
          <p:cNvPr id="9" name="Rectangle 8">
            <a:extLst>
              <a:ext uri="{FF2B5EF4-FFF2-40B4-BE49-F238E27FC236}">
                <a16:creationId xmlns:a16="http://schemas.microsoft.com/office/drawing/2014/main" id="{0A3B3A3C-0E4F-4676-95D3-5EBF2D4FF33C}"/>
              </a:ext>
            </a:extLst>
          </p:cNvPr>
          <p:cNvSpPr/>
          <p:nvPr/>
        </p:nvSpPr>
        <p:spPr>
          <a:xfrm>
            <a:off x="8248881" y="0"/>
            <a:ext cx="4152124" cy="6874666"/>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29F26C25-030B-47B2-AE23-949B04CBEFEE}"/>
              </a:ext>
            </a:extLst>
          </p:cNvPr>
          <p:cNvSpPr txBox="1"/>
          <p:nvPr/>
        </p:nvSpPr>
        <p:spPr>
          <a:xfrm>
            <a:off x="8333951" y="36708"/>
            <a:ext cx="4067054" cy="2031325"/>
          </a:xfrm>
          <a:prstGeom prst="rect">
            <a:avLst/>
          </a:prstGeom>
          <a:noFill/>
        </p:spPr>
        <p:txBody>
          <a:bodyPr wrap="square" rtlCol="0">
            <a:spAutoFit/>
          </a:bodyPr>
          <a:lstStyle/>
          <a:p>
            <a:r>
              <a:rPr lang="en-GB" b="1"/>
              <a:t>The metope</a:t>
            </a:r>
          </a:p>
          <a:p>
            <a:r>
              <a:rPr lang="en-GB"/>
              <a:t>Heracles holds the </a:t>
            </a:r>
            <a:r>
              <a:rPr lang="en-GB" err="1"/>
              <a:t>Erymanthian</a:t>
            </a:r>
            <a:r>
              <a:rPr lang="en-GB"/>
              <a:t> Boar above Eurystheus, who hides in a storage jar. This clearly is meant to demonstrate the superior strength and bravery of Heracles compared to those of the man who had enslaved him. </a:t>
            </a:r>
          </a:p>
        </p:txBody>
      </p:sp>
      <p:sp>
        <p:nvSpPr>
          <p:cNvPr id="11" name="Content Placeholder 2">
            <a:extLst>
              <a:ext uri="{FF2B5EF4-FFF2-40B4-BE49-F238E27FC236}">
                <a16:creationId xmlns:a16="http://schemas.microsoft.com/office/drawing/2014/main" id="{4D1BF8CE-7690-4955-BDAD-B8EEECC50376}"/>
              </a:ext>
            </a:extLst>
          </p:cNvPr>
          <p:cNvSpPr txBox="1">
            <a:spLocks/>
          </p:cNvSpPr>
          <p:nvPr/>
        </p:nvSpPr>
        <p:spPr>
          <a:xfrm>
            <a:off x="13975" y="0"/>
            <a:ext cx="4529248" cy="4935674"/>
          </a:xfrm>
          <a:prstGeom prst="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Font typeface="Arial" panose="020B0604020202020204" pitchFamily="34" charset="0"/>
              <a:buNone/>
            </a:pPr>
            <a:r>
              <a:rPr lang="en-GB" sz="2500" b="1"/>
              <a:t>The Challenge: </a:t>
            </a:r>
            <a:r>
              <a:rPr lang="en-GB" sz="2500"/>
              <a:t>Heracles had to capture the </a:t>
            </a:r>
            <a:r>
              <a:rPr lang="en-GB" sz="2500" err="1"/>
              <a:t>Erymanthian</a:t>
            </a:r>
            <a:r>
              <a:rPr lang="en-GB" sz="2500"/>
              <a:t> Boar, a huge boar which was terrorising the people of Arcadia. </a:t>
            </a:r>
          </a:p>
          <a:p>
            <a:pPr marL="0" indent="0">
              <a:buFont typeface="Arial" panose="020B0604020202020204" pitchFamily="34" charset="0"/>
              <a:buNone/>
            </a:pPr>
            <a:r>
              <a:rPr lang="en-GB" sz="2500" b="1"/>
              <a:t>Location: </a:t>
            </a:r>
            <a:r>
              <a:rPr lang="en-GB" sz="2500"/>
              <a:t>Heracles captured the Boar near Mount Erymanthos in the northern Peloponnese. </a:t>
            </a:r>
          </a:p>
          <a:p>
            <a:pPr marL="0" indent="0">
              <a:buFont typeface="Arial" panose="020B0604020202020204" pitchFamily="34" charset="0"/>
              <a:buNone/>
            </a:pPr>
            <a:r>
              <a:rPr lang="en-GB" sz="2500" b="1"/>
              <a:t>How Heracles succeeded: </a:t>
            </a:r>
            <a:r>
              <a:rPr lang="en-GB" sz="2500"/>
              <a:t>Heracles chased the Boar into snow, which tired it out. This allowed Heracles to capture it and tie up its legs. </a:t>
            </a:r>
          </a:p>
        </p:txBody>
      </p:sp>
      <p:pic>
        <p:nvPicPr>
          <p:cNvPr id="47108" name="Picture 4">
            <a:extLst>
              <a:ext uri="{FF2B5EF4-FFF2-40B4-BE49-F238E27FC236}">
                <a16:creationId xmlns:a16="http://schemas.microsoft.com/office/drawing/2014/main" id="{72A3BF99-C166-494C-80A7-B9E5E3BC57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80059" y="2068033"/>
            <a:ext cx="4174837" cy="457912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DCB26F29-E4B1-4B94-B4E7-D0C4435E5B9B}"/>
              </a:ext>
            </a:extLst>
          </p:cNvPr>
          <p:cNvSpPr txBox="1"/>
          <p:nvPr/>
        </p:nvSpPr>
        <p:spPr>
          <a:xfrm>
            <a:off x="13975" y="4755352"/>
            <a:ext cx="4722412" cy="2092881"/>
          </a:xfrm>
          <a:prstGeom prst="rect">
            <a:avLst/>
          </a:prstGeom>
          <a:solidFill>
            <a:srgbClr val="7030A0"/>
          </a:solidFill>
        </p:spPr>
        <p:style>
          <a:lnRef idx="2">
            <a:schemeClr val="dk1"/>
          </a:lnRef>
          <a:fillRef idx="1">
            <a:schemeClr val="lt1"/>
          </a:fillRef>
          <a:effectRef idx="0">
            <a:schemeClr val="dk1"/>
          </a:effectRef>
          <a:fontRef idx="minor">
            <a:schemeClr val="dk1"/>
          </a:fontRef>
        </p:style>
        <p:txBody>
          <a:bodyPr wrap="square">
            <a:spAutoFit/>
          </a:bodyPr>
          <a:lstStyle/>
          <a:p>
            <a:pPr marL="0" indent="0">
              <a:buFont typeface="Arial" panose="020B0604020202020204" pitchFamily="34" charset="0"/>
              <a:buNone/>
            </a:pPr>
            <a:r>
              <a:rPr lang="en-GB" sz="2600" b="1">
                <a:solidFill>
                  <a:schemeClr val="bg1"/>
                </a:solidFill>
              </a:rPr>
              <a:t>Other significant details: </a:t>
            </a:r>
            <a:r>
              <a:rPr lang="en-GB" sz="2600">
                <a:solidFill>
                  <a:schemeClr val="bg1"/>
                </a:solidFill>
              </a:rPr>
              <a:t>Eurystheus showed his cowardice by hiding in a storage jar when he saw the </a:t>
            </a:r>
            <a:r>
              <a:rPr lang="en-GB" sz="2600" err="1">
                <a:solidFill>
                  <a:schemeClr val="bg1"/>
                </a:solidFill>
              </a:rPr>
              <a:t>Erymanthian</a:t>
            </a:r>
            <a:r>
              <a:rPr lang="en-GB" sz="2600">
                <a:solidFill>
                  <a:schemeClr val="bg1"/>
                </a:solidFill>
              </a:rPr>
              <a:t> Boar being carried into his palace. </a:t>
            </a:r>
            <a:endParaRPr lang="en-GB" sz="2600" b="1">
              <a:solidFill>
                <a:schemeClr val="bg1"/>
              </a:solidFill>
            </a:endParaRPr>
          </a:p>
        </p:txBody>
      </p:sp>
    </p:spTree>
    <p:extLst>
      <p:ext uri="{BB962C8B-B14F-4D97-AF65-F5344CB8AC3E}">
        <p14:creationId xmlns:p14="http://schemas.microsoft.com/office/powerpoint/2010/main" val="26124288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5AB4437-4EAE-4981-907E-EDEE7D9CC1EF}"/>
              </a:ext>
            </a:extLst>
          </p:cNvPr>
          <p:cNvPicPr>
            <a:picLocks noChangeAspect="1"/>
          </p:cNvPicPr>
          <p:nvPr/>
        </p:nvPicPr>
        <p:blipFill>
          <a:blip r:embed="rId2"/>
          <a:stretch>
            <a:fillRect/>
          </a:stretch>
        </p:blipFill>
        <p:spPr>
          <a:xfrm>
            <a:off x="4368047" y="434395"/>
            <a:ext cx="3929566" cy="3772382"/>
          </a:xfrm>
          <a:prstGeom prst="rect">
            <a:avLst/>
          </a:prstGeom>
        </p:spPr>
      </p:pic>
      <p:sp>
        <p:nvSpPr>
          <p:cNvPr id="2" name="Title 1">
            <a:extLst>
              <a:ext uri="{FF2B5EF4-FFF2-40B4-BE49-F238E27FC236}">
                <a16:creationId xmlns:a16="http://schemas.microsoft.com/office/drawing/2014/main" id="{88691873-0400-417C-B296-81FBCC017E59}"/>
              </a:ext>
            </a:extLst>
          </p:cNvPr>
          <p:cNvSpPr>
            <a:spLocks noGrp="1"/>
          </p:cNvSpPr>
          <p:nvPr>
            <p:ph type="title"/>
          </p:nvPr>
        </p:nvSpPr>
        <p:spPr>
          <a:xfrm>
            <a:off x="223908" y="9767"/>
            <a:ext cx="12249773" cy="600074"/>
          </a:xfrm>
          <a:solidFill>
            <a:schemeClr val="accent5">
              <a:lumMod val="20000"/>
              <a:lumOff val="80000"/>
            </a:schemeClr>
          </a:solidFill>
        </p:spPr>
        <p:style>
          <a:lnRef idx="2">
            <a:schemeClr val="dk1"/>
          </a:lnRef>
          <a:fillRef idx="1">
            <a:schemeClr val="lt1"/>
          </a:fillRef>
          <a:effectRef idx="0">
            <a:schemeClr val="dk1"/>
          </a:effectRef>
          <a:fontRef idx="minor">
            <a:schemeClr val="dk1"/>
          </a:fontRef>
        </p:style>
        <p:txBody>
          <a:bodyPr>
            <a:noAutofit/>
          </a:bodyPr>
          <a:lstStyle/>
          <a:p>
            <a:pPr algn="ctr"/>
            <a:r>
              <a:rPr lang="en-GB" sz="2000" b="1" u="sng"/>
              <a:t>Labour 5</a:t>
            </a:r>
            <a:br>
              <a:rPr lang="en-GB" sz="2000" b="1"/>
            </a:br>
            <a:r>
              <a:rPr lang="en-GB" sz="2000" b="1"/>
              <a:t>The Augean Stables</a:t>
            </a:r>
          </a:p>
        </p:txBody>
      </p:sp>
      <p:sp>
        <p:nvSpPr>
          <p:cNvPr id="9" name="Rectangle 8">
            <a:extLst>
              <a:ext uri="{FF2B5EF4-FFF2-40B4-BE49-F238E27FC236}">
                <a16:creationId xmlns:a16="http://schemas.microsoft.com/office/drawing/2014/main" id="{0A3B3A3C-0E4F-4676-95D3-5EBF2D4FF33C}"/>
              </a:ext>
            </a:extLst>
          </p:cNvPr>
          <p:cNvSpPr/>
          <p:nvPr/>
        </p:nvSpPr>
        <p:spPr>
          <a:xfrm>
            <a:off x="8248881" y="0"/>
            <a:ext cx="4152124" cy="6874666"/>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29F26C25-030B-47B2-AE23-949B04CBEFEE}"/>
              </a:ext>
            </a:extLst>
          </p:cNvPr>
          <p:cNvSpPr txBox="1"/>
          <p:nvPr/>
        </p:nvSpPr>
        <p:spPr>
          <a:xfrm>
            <a:off x="8333951" y="36708"/>
            <a:ext cx="4067054" cy="2031325"/>
          </a:xfrm>
          <a:prstGeom prst="rect">
            <a:avLst/>
          </a:prstGeom>
          <a:noFill/>
        </p:spPr>
        <p:txBody>
          <a:bodyPr wrap="square" rtlCol="0">
            <a:spAutoFit/>
          </a:bodyPr>
          <a:lstStyle/>
          <a:p>
            <a:r>
              <a:rPr lang="en-GB" b="1"/>
              <a:t>The metope</a:t>
            </a:r>
          </a:p>
          <a:p>
            <a:r>
              <a:rPr lang="en-GB"/>
              <a:t>Heracles holds what appears to be a shovel. Athena stands by him, which suggests that it is she who is about to give him the idea to divert the rivers through the stables, rather than try to shovel the dung out of the stables. </a:t>
            </a:r>
          </a:p>
        </p:txBody>
      </p:sp>
      <p:sp>
        <p:nvSpPr>
          <p:cNvPr id="11" name="Content Placeholder 2">
            <a:extLst>
              <a:ext uri="{FF2B5EF4-FFF2-40B4-BE49-F238E27FC236}">
                <a16:creationId xmlns:a16="http://schemas.microsoft.com/office/drawing/2014/main" id="{4D1BF8CE-7690-4955-BDAD-B8EEECC50376}"/>
              </a:ext>
            </a:extLst>
          </p:cNvPr>
          <p:cNvSpPr txBox="1">
            <a:spLocks/>
          </p:cNvSpPr>
          <p:nvPr/>
        </p:nvSpPr>
        <p:spPr>
          <a:xfrm>
            <a:off x="0" y="0"/>
            <a:ext cx="5112829" cy="4376791"/>
          </a:xfrm>
          <a:prstGeom prst="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Font typeface="Arial" panose="020B0604020202020204" pitchFamily="34" charset="0"/>
              <a:buNone/>
            </a:pPr>
            <a:r>
              <a:rPr lang="en-GB" sz="2400" b="1"/>
              <a:t>The Challenge: </a:t>
            </a:r>
            <a:r>
              <a:rPr lang="en-GB" sz="2400"/>
              <a:t>Heracles had to clean the stables of King Augeas, whose enormous number of cattle produced massive amounts of dung, within a single day. Augeas promised that he would pay Heracles if he was able to. </a:t>
            </a:r>
          </a:p>
          <a:p>
            <a:pPr marL="0" indent="0">
              <a:buFont typeface="Arial" panose="020B0604020202020204" pitchFamily="34" charset="0"/>
              <a:buNone/>
            </a:pPr>
            <a:r>
              <a:rPr lang="en-GB" sz="2400" b="1"/>
              <a:t>Location: </a:t>
            </a:r>
            <a:r>
              <a:rPr lang="en-GB" sz="2400"/>
              <a:t>The city of Elis in the Peloponnese.</a:t>
            </a:r>
          </a:p>
          <a:p>
            <a:pPr marL="0" indent="0">
              <a:buFont typeface="Arial" panose="020B0604020202020204" pitchFamily="34" charset="0"/>
              <a:buNone/>
            </a:pPr>
            <a:r>
              <a:rPr lang="en-GB" sz="2400" b="1"/>
              <a:t>How Heracles succeeded: </a:t>
            </a:r>
            <a:r>
              <a:rPr lang="en-GB" sz="2400"/>
              <a:t>Heracles diverted the rivers </a:t>
            </a:r>
            <a:r>
              <a:rPr lang="en-GB" sz="2400" err="1"/>
              <a:t>Alpheius</a:t>
            </a:r>
            <a:r>
              <a:rPr lang="en-GB" sz="2400"/>
              <a:t> and </a:t>
            </a:r>
            <a:r>
              <a:rPr lang="en-GB" sz="2400" err="1"/>
              <a:t>Peneius</a:t>
            </a:r>
            <a:r>
              <a:rPr lang="en-GB" sz="2400"/>
              <a:t> through the stables, either by using boulders or by digging trenches. </a:t>
            </a:r>
          </a:p>
        </p:txBody>
      </p:sp>
      <p:pic>
        <p:nvPicPr>
          <p:cNvPr id="48130" name="Picture 2">
            <a:extLst>
              <a:ext uri="{FF2B5EF4-FFF2-40B4-BE49-F238E27FC236}">
                <a16:creationId xmlns:a16="http://schemas.microsoft.com/office/drawing/2014/main" id="{0DCCCFC2-BD6E-464A-8E62-170B00256B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6205" y="2185135"/>
            <a:ext cx="4097475" cy="457242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ADDDF481-9934-4F89-B7F8-A69306A7147D}"/>
              </a:ext>
            </a:extLst>
          </p:cNvPr>
          <p:cNvSpPr txBox="1"/>
          <p:nvPr/>
        </p:nvSpPr>
        <p:spPr>
          <a:xfrm>
            <a:off x="1" y="4206777"/>
            <a:ext cx="8248880" cy="2677656"/>
          </a:xfrm>
          <a:prstGeom prst="rect">
            <a:avLst/>
          </a:prstGeom>
          <a:solidFill>
            <a:srgbClr val="7030A0"/>
          </a:solidFill>
        </p:spPr>
        <p:style>
          <a:lnRef idx="2">
            <a:schemeClr val="dk1"/>
          </a:lnRef>
          <a:fillRef idx="1">
            <a:schemeClr val="lt1"/>
          </a:fillRef>
          <a:effectRef idx="0">
            <a:schemeClr val="dk1"/>
          </a:effectRef>
          <a:fontRef idx="minor">
            <a:schemeClr val="dk1"/>
          </a:fontRef>
        </p:style>
        <p:txBody>
          <a:bodyPr wrap="square">
            <a:spAutoFit/>
          </a:bodyPr>
          <a:lstStyle/>
          <a:p>
            <a:pPr marL="0" indent="0">
              <a:buFont typeface="Arial" panose="020B0604020202020204" pitchFamily="34" charset="0"/>
              <a:buNone/>
            </a:pPr>
            <a:r>
              <a:rPr lang="en-GB" sz="2400" b="1">
                <a:solidFill>
                  <a:schemeClr val="bg1"/>
                </a:solidFill>
              </a:rPr>
              <a:t>Other significant details: </a:t>
            </a:r>
            <a:r>
              <a:rPr lang="en-GB" sz="2400">
                <a:solidFill>
                  <a:schemeClr val="bg1"/>
                </a:solidFill>
              </a:rPr>
              <a:t>Augeas refused to pay Heracles. After completing his labours, Heracles raised an army and attacked Elis. He sacked the city and killed Augeas. Heracles then founded the Olympic Games to celebrate his victory (note that this is only </a:t>
            </a:r>
            <a:r>
              <a:rPr lang="en-GB" sz="2400" b="1">
                <a:solidFill>
                  <a:schemeClr val="bg1"/>
                </a:solidFill>
              </a:rPr>
              <a:t>one </a:t>
            </a:r>
            <a:r>
              <a:rPr lang="en-GB" sz="2400">
                <a:solidFill>
                  <a:schemeClr val="bg1"/>
                </a:solidFill>
              </a:rPr>
              <a:t>version of the Olympic Games’ foundation story).</a:t>
            </a:r>
          </a:p>
          <a:p>
            <a:pPr marL="0" indent="0">
              <a:buFont typeface="Arial" panose="020B0604020202020204" pitchFamily="34" charset="0"/>
              <a:buNone/>
            </a:pPr>
            <a:r>
              <a:rPr lang="en-GB" sz="2400">
                <a:solidFill>
                  <a:schemeClr val="bg1"/>
                </a:solidFill>
              </a:rPr>
              <a:t>Because Heracles agreed to be paid for this labour, Eurystheus said that it did not count.</a:t>
            </a:r>
          </a:p>
        </p:txBody>
      </p:sp>
    </p:spTree>
    <p:extLst>
      <p:ext uri="{BB962C8B-B14F-4D97-AF65-F5344CB8AC3E}">
        <p14:creationId xmlns:p14="http://schemas.microsoft.com/office/powerpoint/2010/main" val="334901247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5AB4437-4EAE-4981-907E-EDEE7D9CC1EF}"/>
              </a:ext>
            </a:extLst>
          </p:cNvPr>
          <p:cNvPicPr>
            <a:picLocks noChangeAspect="1"/>
          </p:cNvPicPr>
          <p:nvPr/>
        </p:nvPicPr>
        <p:blipFill>
          <a:blip r:embed="rId2"/>
          <a:stretch>
            <a:fillRect/>
          </a:stretch>
        </p:blipFill>
        <p:spPr>
          <a:xfrm>
            <a:off x="4543223" y="466331"/>
            <a:ext cx="3826903" cy="3673826"/>
          </a:xfrm>
          <a:prstGeom prst="rect">
            <a:avLst/>
          </a:prstGeom>
        </p:spPr>
      </p:pic>
      <p:sp>
        <p:nvSpPr>
          <p:cNvPr id="2" name="Title 1">
            <a:extLst>
              <a:ext uri="{FF2B5EF4-FFF2-40B4-BE49-F238E27FC236}">
                <a16:creationId xmlns:a16="http://schemas.microsoft.com/office/drawing/2014/main" id="{88691873-0400-417C-B296-81FBCC017E59}"/>
              </a:ext>
            </a:extLst>
          </p:cNvPr>
          <p:cNvSpPr>
            <a:spLocks noGrp="1"/>
          </p:cNvSpPr>
          <p:nvPr>
            <p:ph type="title"/>
          </p:nvPr>
        </p:nvSpPr>
        <p:spPr>
          <a:xfrm>
            <a:off x="223908" y="9767"/>
            <a:ext cx="12249773" cy="600074"/>
          </a:xfrm>
          <a:solidFill>
            <a:schemeClr val="accent5">
              <a:lumMod val="20000"/>
              <a:lumOff val="80000"/>
            </a:schemeClr>
          </a:solidFill>
        </p:spPr>
        <p:style>
          <a:lnRef idx="2">
            <a:schemeClr val="dk1"/>
          </a:lnRef>
          <a:fillRef idx="1">
            <a:schemeClr val="lt1"/>
          </a:fillRef>
          <a:effectRef idx="0">
            <a:schemeClr val="dk1"/>
          </a:effectRef>
          <a:fontRef idx="minor">
            <a:schemeClr val="dk1"/>
          </a:fontRef>
        </p:style>
        <p:txBody>
          <a:bodyPr>
            <a:noAutofit/>
          </a:bodyPr>
          <a:lstStyle/>
          <a:p>
            <a:pPr algn="ctr"/>
            <a:r>
              <a:rPr lang="en-GB" sz="2000" b="1" u="sng"/>
              <a:t>Labour 6</a:t>
            </a:r>
            <a:br>
              <a:rPr lang="en-GB" sz="2000" b="1"/>
            </a:br>
            <a:r>
              <a:rPr lang="en-GB" sz="2000" b="1"/>
              <a:t>The Stymphalian Birds</a:t>
            </a:r>
          </a:p>
        </p:txBody>
      </p:sp>
      <p:sp>
        <p:nvSpPr>
          <p:cNvPr id="9" name="Rectangle 8">
            <a:extLst>
              <a:ext uri="{FF2B5EF4-FFF2-40B4-BE49-F238E27FC236}">
                <a16:creationId xmlns:a16="http://schemas.microsoft.com/office/drawing/2014/main" id="{0A3B3A3C-0E4F-4676-95D3-5EBF2D4FF33C}"/>
              </a:ext>
            </a:extLst>
          </p:cNvPr>
          <p:cNvSpPr/>
          <p:nvPr/>
        </p:nvSpPr>
        <p:spPr>
          <a:xfrm>
            <a:off x="8248881" y="0"/>
            <a:ext cx="4152124" cy="6874666"/>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29F26C25-030B-47B2-AE23-949B04CBEFEE}"/>
              </a:ext>
            </a:extLst>
          </p:cNvPr>
          <p:cNvSpPr txBox="1"/>
          <p:nvPr/>
        </p:nvSpPr>
        <p:spPr>
          <a:xfrm>
            <a:off x="8333951" y="36708"/>
            <a:ext cx="4067054" cy="2308324"/>
          </a:xfrm>
          <a:prstGeom prst="rect">
            <a:avLst/>
          </a:prstGeom>
          <a:noFill/>
        </p:spPr>
        <p:txBody>
          <a:bodyPr wrap="square" rtlCol="0">
            <a:spAutoFit/>
          </a:bodyPr>
          <a:lstStyle/>
          <a:p>
            <a:r>
              <a:rPr lang="en-GB" b="1"/>
              <a:t>The metope</a:t>
            </a:r>
          </a:p>
          <a:p>
            <a:r>
              <a:rPr lang="en-GB"/>
              <a:t>Heracles hands the dead birds to a woman, probably Athena, who sits on a rock. He is holding a bow in his left hand, revealing how he succeeded in killing the birds. Although there is no sign of the rattle, we can assume from her presence that Athena earlier gave him the rattle.</a:t>
            </a:r>
          </a:p>
        </p:txBody>
      </p:sp>
      <p:sp>
        <p:nvSpPr>
          <p:cNvPr id="11" name="Content Placeholder 2">
            <a:extLst>
              <a:ext uri="{FF2B5EF4-FFF2-40B4-BE49-F238E27FC236}">
                <a16:creationId xmlns:a16="http://schemas.microsoft.com/office/drawing/2014/main" id="{4D1BF8CE-7690-4955-BDAD-B8EEECC50376}"/>
              </a:ext>
            </a:extLst>
          </p:cNvPr>
          <p:cNvSpPr txBox="1">
            <a:spLocks/>
          </p:cNvSpPr>
          <p:nvPr/>
        </p:nvSpPr>
        <p:spPr>
          <a:xfrm>
            <a:off x="13975" y="1"/>
            <a:ext cx="4650492" cy="4469258"/>
          </a:xfrm>
          <a:prstGeom prst="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Font typeface="Arial" panose="020B0604020202020204" pitchFamily="34" charset="0"/>
              <a:buNone/>
            </a:pPr>
            <a:r>
              <a:rPr lang="en-GB" sz="2000" b="1"/>
              <a:t>The Challenge: </a:t>
            </a:r>
            <a:r>
              <a:rPr lang="en-GB" sz="2000"/>
              <a:t>Heracles had to drive away the Stymphalian Birds which were destroying crops and, according to some sources, eating people around the town of </a:t>
            </a:r>
            <a:r>
              <a:rPr lang="en-GB" sz="2000" err="1"/>
              <a:t>Stymphalos</a:t>
            </a:r>
            <a:r>
              <a:rPr lang="en-GB" sz="2000"/>
              <a:t>. </a:t>
            </a:r>
          </a:p>
          <a:p>
            <a:pPr marL="0" indent="0">
              <a:buFont typeface="Arial" panose="020B0604020202020204" pitchFamily="34" charset="0"/>
              <a:buNone/>
            </a:pPr>
            <a:r>
              <a:rPr lang="en-GB" sz="2000" b="1"/>
              <a:t>Location: Near t</a:t>
            </a:r>
            <a:r>
              <a:rPr lang="en-GB" sz="2000"/>
              <a:t>he town of </a:t>
            </a:r>
            <a:r>
              <a:rPr lang="en-GB" sz="2000" err="1"/>
              <a:t>Stymphalos</a:t>
            </a:r>
            <a:r>
              <a:rPr lang="en-GB" sz="2000"/>
              <a:t> in the Peloponnese.</a:t>
            </a:r>
          </a:p>
          <a:p>
            <a:pPr marL="0" indent="0">
              <a:buFont typeface="Arial" panose="020B0604020202020204" pitchFamily="34" charset="0"/>
              <a:buNone/>
            </a:pPr>
            <a:r>
              <a:rPr lang="en-GB" sz="2000" b="1"/>
              <a:t>How Heracles succeeded: </a:t>
            </a:r>
            <a:r>
              <a:rPr lang="en-GB" sz="2000"/>
              <a:t>Heracles used a rattle to scare the birds into taking flight. In some versions, this rattle was made by Hephaistos and given to Heracles by Athena. In some versions the rattle frightened the birds away, but in others Heracles shot them down with his bow or a sling shot. </a:t>
            </a:r>
          </a:p>
        </p:txBody>
      </p:sp>
      <p:pic>
        <p:nvPicPr>
          <p:cNvPr id="49154" name="Picture 2" descr="Image">
            <a:extLst>
              <a:ext uri="{FF2B5EF4-FFF2-40B4-BE49-F238E27FC236}">
                <a16:creationId xmlns:a16="http://schemas.microsoft.com/office/drawing/2014/main" id="{B1938C8E-9713-4EBA-8D44-073733E091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4467" y="4140157"/>
            <a:ext cx="3584414" cy="2664520"/>
          </a:xfrm>
          <a:prstGeom prst="rect">
            <a:avLst/>
          </a:prstGeom>
          <a:noFill/>
          <a:extLst>
            <a:ext uri="{909E8E84-426E-40DD-AFC4-6F175D3DCCD1}">
              <a14:hiddenFill xmlns:a14="http://schemas.microsoft.com/office/drawing/2010/main">
                <a:solidFill>
                  <a:srgbClr val="FFFFFF"/>
                </a:solidFill>
              </a14:hiddenFill>
            </a:ext>
          </a:extLst>
        </p:spPr>
      </p:pic>
      <p:pic>
        <p:nvPicPr>
          <p:cNvPr id="49156" name="Picture 4">
            <a:extLst>
              <a:ext uri="{FF2B5EF4-FFF2-40B4-BE49-F238E27FC236}">
                <a16:creationId xmlns:a16="http://schemas.microsoft.com/office/drawing/2014/main" id="{0EE6279B-0395-4EB1-9460-25D68A6222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70125" y="2367073"/>
            <a:ext cx="3781597" cy="420855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9B424AD2-9AD5-47D2-AE63-3905524C9C37}"/>
              </a:ext>
            </a:extLst>
          </p:cNvPr>
          <p:cNvSpPr txBox="1"/>
          <p:nvPr/>
        </p:nvSpPr>
        <p:spPr>
          <a:xfrm>
            <a:off x="13975" y="4467039"/>
            <a:ext cx="4650492" cy="2308324"/>
          </a:xfrm>
          <a:prstGeom prst="rect">
            <a:avLst/>
          </a:prstGeom>
          <a:solidFill>
            <a:srgbClr val="7030A0"/>
          </a:solidFill>
        </p:spPr>
        <p:style>
          <a:lnRef idx="2">
            <a:schemeClr val="dk1"/>
          </a:lnRef>
          <a:fillRef idx="1">
            <a:schemeClr val="lt1"/>
          </a:fillRef>
          <a:effectRef idx="0">
            <a:schemeClr val="dk1"/>
          </a:effectRef>
          <a:fontRef idx="minor">
            <a:schemeClr val="dk1"/>
          </a:fontRef>
        </p:style>
        <p:txBody>
          <a:bodyPr wrap="square">
            <a:spAutoFit/>
          </a:bodyPr>
          <a:lstStyle/>
          <a:p>
            <a:pPr marL="0" indent="0">
              <a:buFont typeface="Arial" panose="020B0604020202020204" pitchFamily="34" charset="0"/>
              <a:buNone/>
            </a:pPr>
            <a:r>
              <a:rPr lang="en-GB" sz="2400" b="1">
                <a:solidFill>
                  <a:schemeClr val="bg1"/>
                </a:solidFill>
              </a:rPr>
              <a:t>Other significant details: </a:t>
            </a:r>
            <a:r>
              <a:rPr lang="en-GB" sz="2400">
                <a:solidFill>
                  <a:schemeClr val="bg1"/>
                </a:solidFill>
              </a:rPr>
              <a:t>Later sources state that the birds were sacred to Ares, although these writers might have been getting them mixed up with Ares’ other sacred birds. </a:t>
            </a:r>
            <a:endParaRPr lang="en-GB" sz="2400" b="1">
              <a:solidFill>
                <a:schemeClr val="bg1"/>
              </a:solidFill>
            </a:endParaRPr>
          </a:p>
        </p:txBody>
      </p:sp>
    </p:spTree>
    <p:extLst>
      <p:ext uri="{BB962C8B-B14F-4D97-AF65-F5344CB8AC3E}">
        <p14:creationId xmlns:p14="http://schemas.microsoft.com/office/powerpoint/2010/main" val="20962294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5AB4437-4EAE-4981-907E-EDEE7D9CC1EF}"/>
              </a:ext>
            </a:extLst>
          </p:cNvPr>
          <p:cNvPicPr>
            <a:picLocks noChangeAspect="1"/>
          </p:cNvPicPr>
          <p:nvPr/>
        </p:nvPicPr>
        <p:blipFill>
          <a:blip r:embed="rId2"/>
          <a:stretch>
            <a:fillRect/>
          </a:stretch>
        </p:blipFill>
        <p:spPr>
          <a:xfrm>
            <a:off x="4543223" y="-109022"/>
            <a:ext cx="3826903" cy="3673826"/>
          </a:xfrm>
          <a:prstGeom prst="rect">
            <a:avLst/>
          </a:prstGeom>
        </p:spPr>
      </p:pic>
      <p:sp>
        <p:nvSpPr>
          <p:cNvPr id="2" name="Title 1">
            <a:extLst>
              <a:ext uri="{FF2B5EF4-FFF2-40B4-BE49-F238E27FC236}">
                <a16:creationId xmlns:a16="http://schemas.microsoft.com/office/drawing/2014/main" id="{88691873-0400-417C-B296-81FBCC017E59}"/>
              </a:ext>
            </a:extLst>
          </p:cNvPr>
          <p:cNvSpPr>
            <a:spLocks noGrp="1"/>
          </p:cNvSpPr>
          <p:nvPr>
            <p:ph type="title"/>
          </p:nvPr>
        </p:nvSpPr>
        <p:spPr>
          <a:xfrm>
            <a:off x="223908" y="9767"/>
            <a:ext cx="12249773" cy="600074"/>
          </a:xfrm>
          <a:solidFill>
            <a:schemeClr val="accent5">
              <a:lumMod val="20000"/>
              <a:lumOff val="80000"/>
            </a:schemeClr>
          </a:solidFill>
        </p:spPr>
        <p:style>
          <a:lnRef idx="2">
            <a:schemeClr val="dk1"/>
          </a:lnRef>
          <a:fillRef idx="1">
            <a:schemeClr val="lt1"/>
          </a:fillRef>
          <a:effectRef idx="0">
            <a:schemeClr val="dk1"/>
          </a:effectRef>
          <a:fontRef idx="minor">
            <a:schemeClr val="dk1"/>
          </a:fontRef>
        </p:style>
        <p:txBody>
          <a:bodyPr>
            <a:noAutofit/>
          </a:bodyPr>
          <a:lstStyle/>
          <a:p>
            <a:pPr algn="ctr"/>
            <a:r>
              <a:rPr lang="en-GB" sz="2000" b="1" u="sng"/>
              <a:t>Labour 7</a:t>
            </a:r>
            <a:br>
              <a:rPr lang="en-GB" sz="2000" b="1"/>
            </a:br>
            <a:r>
              <a:rPr lang="en-GB" sz="2000" b="1"/>
              <a:t>The Cretan Bull</a:t>
            </a:r>
          </a:p>
        </p:txBody>
      </p:sp>
      <p:sp>
        <p:nvSpPr>
          <p:cNvPr id="9" name="Rectangle 8">
            <a:extLst>
              <a:ext uri="{FF2B5EF4-FFF2-40B4-BE49-F238E27FC236}">
                <a16:creationId xmlns:a16="http://schemas.microsoft.com/office/drawing/2014/main" id="{0A3B3A3C-0E4F-4676-95D3-5EBF2D4FF33C}"/>
              </a:ext>
            </a:extLst>
          </p:cNvPr>
          <p:cNvSpPr/>
          <p:nvPr/>
        </p:nvSpPr>
        <p:spPr>
          <a:xfrm>
            <a:off x="8248881" y="0"/>
            <a:ext cx="4152124" cy="6874666"/>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29F26C25-030B-47B2-AE23-949B04CBEFEE}"/>
              </a:ext>
            </a:extLst>
          </p:cNvPr>
          <p:cNvSpPr txBox="1"/>
          <p:nvPr/>
        </p:nvSpPr>
        <p:spPr>
          <a:xfrm>
            <a:off x="8333951" y="36708"/>
            <a:ext cx="4067054" cy="3416320"/>
          </a:xfrm>
          <a:prstGeom prst="rect">
            <a:avLst/>
          </a:prstGeom>
          <a:noFill/>
        </p:spPr>
        <p:txBody>
          <a:bodyPr wrap="square" rtlCol="0">
            <a:spAutoFit/>
          </a:bodyPr>
          <a:lstStyle/>
          <a:p>
            <a:r>
              <a:rPr lang="en-GB" b="1"/>
              <a:t>The metope</a:t>
            </a:r>
          </a:p>
          <a:p>
            <a:r>
              <a:rPr lang="en-GB"/>
              <a:t>Heracles is shown dragging the Cretan Bull by robes, seemingly attached to it. He holds his club in the air, though whether he is going to his the Bull or not with it isn’t clear. This clearly takes place after Heracles has already wrestled and choked the Bull, or else the ropes wouldn’t be attached to it. However, the Bull still appears to be resisting Heracles, though Heracles appears to be winning the struggle. </a:t>
            </a:r>
          </a:p>
        </p:txBody>
      </p:sp>
      <p:sp>
        <p:nvSpPr>
          <p:cNvPr id="11" name="Content Placeholder 2">
            <a:extLst>
              <a:ext uri="{FF2B5EF4-FFF2-40B4-BE49-F238E27FC236}">
                <a16:creationId xmlns:a16="http://schemas.microsoft.com/office/drawing/2014/main" id="{4D1BF8CE-7690-4955-BDAD-B8EEECC50376}"/>
              </a:ext>
            </a:extLst>
          </p:cNvPr>
          <p:cNvSpPr txBox="1">
            <a:spLocks/>
          </p:cNvSpPr>
          <p:nvPr/>
        </p:nvSpPr>
        <p:spPr>
          <a:xfrm>
            <a:off x="13975" y="0"/>
            <a:ext cx="4650492" cy="3735345"/>
          </a:xfrm>
          <a:prstGeom prst="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Font typeface="Arial" panose="020B0604020202020204" pitchFamily="34" charset="0"/>
              <a:buNone/>
            </a:pPr>
            <a:r>
              <a:rPr lang="en-GB" sz="2200" b="1"/>
              <a:t>The Challenge: </a:t>
            </a:r>
            <a:r>
              <a:rPr lang="en-GB" sz="2200"/>
              <a:t>Heracles had to travel to the island of Crete and bring a rampaging bull from there to Mycenae. </a:t>
            </a:r>
          </a:p>
          <a:p>
            <a:pPr marL="0" indent="0">
              <a:buFont typeface="Arial" panose="020B0604020202020204" pitchFamily="34" charset="0"/>
              <a:buNone/>
            </a:pPr>
            <a:r>
              <a:rPr lang="en-GB" sz="2200" b="1"/>
              <a:t>Location: </a:t>
            </a:r>
            <a:r>
              <a:rPr lang="en-GB" sz="2200"/>
              <a:t>The island of Crete.</a:t>
            </a:r>
          </a:p>
          <a:p>
            <a:pPr marL="0" indent="0">
              <a:buFont typeface="Arial" panose="020B0604020202020204" pitchFamily="34" charset="0"/>
              <a:buNone/>
            </a:pPr>
            <a:r>
              <a:rPr lang="en-GB" sz="2200" b="1"/>
              <a:t>How Heracles succeeded: </a:t>
            </a:r>
            <a:r>
              <a:rPr lang="en-GB" sz="2200"/>
              <a:t>Heracles approached the Cretan Bull from behind, strangled it until it passed out, and then sat on its back whilst it swam back to Greece. In other versions, Heracles allowed the Bull to charge at him before flipping it over. </a:t>
            </a:r>
          </a:p>
          <a:p>
            <a:pPr marL="0" indent="0">
              <a:buFont typeface="Arial" panose="020B0604020202020204" pitchFamily="34" charset="0"/>
              <a:buNone/>
            </a:pPr>
            <a:r>
              <a:rPr lang="en-GB" sz="2000"/>
              <a:t> </a:t>
            </a:r>
            <a:endParaRPr lang="en-GB" sz="2000" b="1"/>
          </a:p>
        </p:txBody>
      </p:sp>
      <p:pic>
        <p:nvPicPr>
          <p:cNvPr id="50178" name="Picture 2" descr="Image">
            <a:extLst>
              <a:ext uri="{FF2B5EF4-FFF2-40B4-BE49-F238E27FC236}">
                <a16:creationId xmlns:a16="http://schemas.microsoft.com/office/drawing/2014/main" id="{9B9C525E-D2F2-447E-82D5-90692DC8C9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8674" y="3501429"/>
            <a:ext cx="3610205" cy="3315254"/>
          </a:xfrm>
          <a:prstGeom prst="rect">
            <a:avLst/>
          </a:prstGeom>
          <a:noFill/>
          <a:extLst>
            <a:ext uri="{909E8E84-426E-40DD-AFC4-6F175D3DCCD1}">
              <a14:hiddenFill xmlns:a14="http://schemas.microsoft.com/office/drawing/2010/main">
                <a:solidFill>
                  <a:srgbClr val="FFFFFF"/>
                </a:solidFill>
              </a14:hiddenFill>
            </a:ext>
          </a:extLst>
        </p:spPr>
      </p:pic>
      <p:pic>
        <p:nvPicPr>
          <p:cNvPr id="50182" name="Picture 6">
            <a:extLst>
              <a:ext uri="{FF2B5EF4-FFF2-40B4-BE49-F238E27FC236}">
                <a16:creationId xmlns:a16="http://schemas.microsoft.com/office/drawing/2014/main" id="{72544AAC-14CB-4844-A5CB-3C233DB8F0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54415" y="3564804"/>
            <a:ext cx="3200125" cy="341888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981149E2-6D17-4EC1-90F0-F42924F23C7D}"/>
              </a:ext>
            </a:extLst>
          </p:cNvPr>
          <p:cNvSpPr txBox="1"/>
          <p:nvPr/>
        </p:nvSpPr>
        <p:spPr>
          <a:xfrm>
            <a:off x="13975" y="3735345"/>
            <a:ext cx="4650491" cy="3139321"/>
          </a:xfrm>
          <a:prstGeom prst="rect">
            <a:avLst/>
          </a:prstGeom>
          <a:solidFill>
            <a:srgbClr val="7030A0"/>
          </a:solidFill>
        </p:spPr>
        <p:style>
          <a:lnRef idx="2">
            <a:schemeClr val="dk1"/>
          </a:lnRef>
          <a:fillRef idx="1">
            <a:schemeClr val="lt1"/>
          </a:fillRef>
          <a:effectRef idx="0">
            <a:schemeClr val="dk1"/>
          </a:effectRef>
          <a:fontRef idx="minor">
            <a:schemeClr val="dk1"/>
          </a:fontRef>
        </p:style>
        <p:txBody>
          <a:bodyPr wrap="square">
            <a:spAutoFit/>
          </a:bodyPr>
          <a:lstStyle/>
          <a:p>
            <a:pPr marL="0" indent="0">
              <a:buFont typeface="Arial" panose="020B0604020202020204" pitchFamily="34" charset="0"/>
              <a:buNone/>
            </a:pPr>
            <a:r>
              <a:rPr lang="en-GB" sz="2200" b="1">
                <a:solidFill>
                  <a:schemeClr val="bg1"/>
                </a:solidFill>
              </a:rPr>
              <a:t>Other significant details: </a:t>
            </a:r>
            <a:r>
              <a:rPr lang="en-GB" sz="2200">
                <a:solidFill>
                  <a:schemeClr val="bg1"/>
                </a:solidFill>
              </a:rPr>
              <a:t>The Cretan Bull was released by Heracles after he had shown it to Eurystheus and ended up rampaging across the plain of Marathon. It was later captured and killed by Theseus. The Cretan Bull also linked Theseus to Heracles as it was the father of the Minotaur, which Theseus also killed.</a:t>
            </a:r>
          </a:p>
        </p:txBody>
      </p:sp>
    </p:spTree>
    <p:extLst>
      <p:ext uri="{BB962C8B-B14F-4D97-AF65-F5344CB8AC3E}">
        <p14:creationId xmlns:p14="http://schemas.microsoft.com/office/powerpoint/2010/main" val="26349913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a:extLst>
              <a:ext uri="{FF2B5EF4-FFF2-40B4-BE49-F238E27FC236}">
                <a16:creationId xmlns:a16="http://schemas.microsoft.com/office/drawing/2014/main" id="{8E5406F4-F7FF-463D-AA8E-D8A7BBA8A7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2261" y="3863522"/>
            <a:ext cx="5324706" cy="326198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65AB4437-4EAE-4981-907E-EDEE7D9CC1EF}"/>
              </a:ext>
            </a:extLst>
          </p:cNvPr>
          <p:cNvPicPr>
            <a:picLocks noChangeAspect="1"/>
          </p:cNvPicPr>
          <p:nvPr/>
        </p:nvPicPr>
        <p:blipFill>
          <a:blip r:embed="rId3"/>
          <a:stretch>
            <a:fillRect/>
          </a:stretch>
        </p:blipFill>
        <p:spPr>
          <a:xfrm>
            <a:off x="4139293" y="297629"/>
            <a:ext cx="4152124" cy="3986038"/>
          </a:xfrm>
          <a:prstGeom prst="rect">
            <a:avLst/>
          </a:prstGeom>
        </p:spPr>
      </p:pic>
      <p:sp>
        <p:nvSpPr>
          <p:cNvPr id="2" name="Title 1">
            <a:extLst>
              <a:ext uri="{FF2B5EF4-FFF2-40B4-BE49-F238E27FC236}">
                <a16:creationId xmlns:a16="http://schemas.microsoft.com/office/drawing/2014/main" id="{88691873-0400-417C-B296-81FBCC017E59}"/>
              </a:ext>
            </a:extLst>
          </p:cNvPr>
          <p:cNvSpPr>
            <a:spLocks noGrp="1"/>
          </p:cNvSpPr>
          <p:nvPr>
            <p:ph type="title"/>
          </p:nvPr>
        </p:nvSpPr>
        <p:spPr>
          <a:xfrm>
            <a:off x="223908" y="9767"/>
            <a:ext cx="12249773" cy="600074"/>
          </a:xfrm>
          <a:solidFill>
            <a:schemeClr val="accent5">
              <a:lumMod val="20000"/>
              <a:lumOff val="80000"/>
            </a:schemeClr>
          </a:solidFill>
        </p:spPr>
        <p:style>
          <a:lnRef idx="2">
            <a:schemeClr val="dk1"/>
          </a:lnRef>
          <a:fillRef idx="1">
            <a:schemeClr val="lt1"/>
          </a:fillRef>
          <a:effectRef idx="0">
            <a:schemeClr val="dk1"/>
          </a:effectRef>
          <a:fontRef idx="minor">
            <a:schemeClr val="dk1"/>
          </a:fontRef>
        </p:style>
        <p:txBody>
          <a:bodyPr>
            <a:noAutofit/>
          </a:bodyPr>
          <a:lstStyle/>
          <a:p>
            <a:pPr algn="ctr"/>
            <a:r>
              <a:rPr lang="en-GB" sz="2000" b="1" u="sng"/>
              <a:t>Labour 8</a:t>
            </a:r>
            <a:br>
              <a:rPr lang="en-GB" sz="2000" b="1"/>
            </a:br>
            <a:r>
              <a:rPr lang="en-GB" sz="2000" b="1"/>
              <a:t>The Mares of Diomedes</a:t>
            </a:r>
          </a:p>
        </p:txBody>
      </p:sp>
      <p:sp>
        <p:nvSpPr>
          <p:cNvPr id="9" name="Rectangle 8">
            <a:extLst>
              <a:ext uri="{FF2B5EF4-FFF2-40B4-BE49-F238E27FC236}">
                <a16:creationId xmlns:a16="http://schemas.microsoft.com/office/drawing/2014/main" id="{0A3B3A3C-0E4F-4676-95D3-5EBF2D4FF33C}"/>
              </a:ext>
            </a:extLst>
          </p:cNvPr>
          <p:cNvSpPr/>
          <p:nvPr/>
        </p:nvSpPr>
        <p:spPr>
          <a:xfrm>
            <a:off x="8248881" y="0"/>
            <a:ext cx="4152124" cy="6874666"/>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29F26C25-030B-47B2-AE23-949B04CBEFEE}"/>
              </a:ext>
            </a:extLst>
          </p:cNvPr>
          <p:cNvSpPr txBox="1"/>
          <p:nvPr/>
        </p:nvSpPr>
        <p:spPr>
          <a:xfrm>
            <a:off x="8333951" y="36708"/>
            <a:ext cx="4067054" cy="3693319"/>
          </a:xfrm>
          <a:prstGeom prst="rect">
            <a:avLst/>
          </a:prstGeom>
          <a:noFill/>
        </p:spPr>
        <p:txBody>
          <a:bodyPr wrap="square" rtlCol="0">
            <a:spAutoFit/>
          </a:bodyPr>
          <a:lstStyle/>
          <a:p>
            <a:r>
              <a:rPr lang="en-GB" b="1"/>
              <a:t>The metope</a:t>
            </a:r>
          </a:p>
          <a:p>
            <a:r>
              <a:rPr lang="en-GB"/>
              <a:t>This metope is actually quite similar to the Cretan Bull’s. Heracles is seen holding onto a rope (not shown in the recreation below) which he is using to drag one of the Mares of Diomedes with him. He is again shown holding up his club. Like the Bull of Marathon metope, this is likely taking place after the Mares were subdued (and Diomedes fed to them), since Heracles is guiding the horse with a rope, but he is still having to struggle with it (and clearly doing very well). </a:t>
            </a:r>
          </a:p>
        </p:txBody>
      </p:sp>
      <p:sp>
        <p:nvSpPr>
          <p:cNvPr id="11" name="Content Placeholder 2">
            <a:extLst>
              <a:ext uri="{FF2B5EF4-FFF2-40B4-BE49-F238E27FC236}">
                <a16:creationId xmlns:a16="http://schemas.microsoft.com/office/drawing/2014/main" id="{4D1BF8CE-7690-4955-BDAD-B8EEECC50376}"/>
              </a:ext>
            </a:extLst>
          </p:cNvPr>
          <p:cNvSpPr txBox="1">
            <a:spLocks/>
          </p:cNvSpPr>
          <p:nvPr/>
        </p:nvSpPr>
        <p:spPr>
          <a:xfrm>
            <a:off x="13973" y="0"/>
            <a:ext cx="4167854" cy="3657600"/>
          </a:xfrm>
          <a:prstGeom prst="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Font typeface="Arial" panose="020B0604020202020204" pitchFamily="34" charset="0"/>
              <a:buNone/>
            </a:pPr>
            <a:r>
              <a:rPr lang="en-GB" sz="1600" b="1"/>
              <a:t>The Challenge: </a:t>
            </a:r>
            <a:r>
              <a:rPr lang="en-GB" sz="1600"/>
              <a:t>Heracles had to bring the flesh-eating Mares of Diomedes to Mycenae. This meant stealing them from King Diomedes, who fed visitors to his land to the horses.</a:t>
            </a:r>
          </a:p>
          <a:p>
            <a:pPr marL="0" indent="0">
              <a:buFont typeface="Arial" panose="020B0604020202020204" pitchFamily="34" charset="0"/>
              <a:buNone/>
            </a:pPr>
            <a:r>
              <a:rPr lang="en-GB" sz="1600" b="1"/>
              <a:t>Location: </a:t>
            </a:r>
            <a:r>
              <a:rPr lang="en-GB" sz="1600"/>
              <a:t>Thrace in north-eastern Europe.</a:t>
            </a:r>
            <a:endParaRPr lang="en-GB" sz="1600" b="1"/>
          </a:p>
          <a:p>
            <a:pPr marL="0" indent="0">
              <a:buFont typeface="Arial" panose="020B0604020202020204" pitchFamily="34" charset="0"/>
              <a:buNone/>
            </a:pPr>
            <a:r>
              <a:rPr lang="en-GB" sz="1600" b="1"/>
              <a:t>How Heracles succeeded: </a:t>
            </a:r>
            <a:r>
              <a:rPr lang="en-GB" sz="1600"/>
              <a:t>Heracles brought an army and a man called </a:t>
            </a:r>
            <a:r>
              <a:rPr lang="en-GB" sz="1600" err="1"/>
              <a:t>Abderos</a:t>
            </a:r>
            <a:r>
              <a:rPr lang="en-GB" sz="1600"/>
              <a:t> with him to assist in the labour. After killing the stablemen guarding the horses, Heracles left the horses with </a:t>
            </a:r>
            <a:r>
              <a:rPr lang="en-GB" sz="1600" err="1"/>
              <a:t>Abderos</a:t>
            </a:r>
            <a:r>
              <a:rPr lang="en-GB" sz="1600"/>
              <a:t> to fight off men who Diomedes sent to get the horses back. After defeating these men, Heracles discovered that the horses had eaten </a:t>
            </a:r>
            <a:r>
              <a:rPr lang="en-GB" sz="1600" err="1"/>
              <a:t>Abderos</a:t>
            </a:r>
            <a:r>
              <a:rPr lang="en-GB" sz="1600"/>
              <a:t>, so Heracles fed Diomedes to his own horses. This calmed the horses and Heracles took them to Mycenae.</a:t>
            </a:r>
          </a:p>
        </p:txBody>
      </p:sp>
      <p:pic>
        <p:nvPicPr>
          <p:cNvPr id="51204" name="Picture 4">
            <a:extLst>
              <a:ext uri="{FF2B5EF4-FFF2-40B4-BE49-F238E27FC236}">
                <a16:creationId xmlns:a16="http://schemas.microsoft.com/office/drawing/2014/main" id="{026B63DC-4EAF-474C-8194-74CA7480F8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53858" y="3822425"/>
            <a:ext cx="2742169" cy="303388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7C2A217D-1AC6-46DE-A79A-449C3853F765}"/>
              </a:ext>
            </a:extLst>
          </p:cNvPr>
          <p:cNvSpPr txBox="1"/>
          <p:nvPr/>
        </p:nvSpPr>
        <p:spPr>
          <a:xfrm>
            <a:off x="0" y="3667367"/>
            <a:ext cx="4167854" cy="3293209"/>
          </a:xfrm>
          <a:prstGeom prst="rect">
            <a:avLst/>
          </a:prstGeom>
          <a:solidFill>
            <a:srgbClr val="7030A0"/>
          </a:solidFill>
        </p:spPr>
        <p:style>
          <a:lnRef idx="2">
            <a:schemeClr val="dk1"/>
          </a:lnRef>
          <a:fillRef idx="1">
            <a:schemeClr val="lt1"/>
          </a:fillRef>
          <a:effectRef idx="0">
            <a:schemeClr val="dk1"/>
          </a:effectRef>
          <a:fontRef idx="minor">
            <a:schemeClr val="dk1"/>
          </a:fontRef>
        </p:style>
        <p:txBody>
          <a:bodyPr wrap="square">
            <a:spAutoFit/>
          </a:bodyPr>
          <a:lstStyle/>
          <a:p>
            <a:pPr marL="0" indent="0">
              <a:buFont typeface="Arial" panose="020B0604020202020204" pitchFamily="34" charset="0"/>
              <a:buNone/>
            </a:pPr>
            <a:r>
              <a:rPr lang="en-GB" sz="1600" b="1">
                <a:solidFill>
                  <a:schemeClr val="bg1"/>
                </a:solidFill>
              </a:rPr>
              <a:t>Other significant details: </a:t>
            </a:r>
            <a:r>
              <a:rPr lang="en-GB" sz="1600">
                <a:solidFill>
                  <a:schemeClr val="bg1"/>
                </a:solidFill>
              </a:rPr>
              <a:t>This is a good example of a story in which a ‘civilised’ Greek comes up against a ‘barbaric’ non-Greek character who he overcomes. Eurystheus mistreats his guests horrendously and is later punished for it. I. These stories would become very popular in the 5th century BC after the conclusion of the Persian Wars. It should be noted here that the Greeks believed that Zeus himself protected the right of innocent strangers to not be harmed but to be treated as guests. It is therefore fitting that Zeus’ son is the one to punish Diomedes. </a:t>
            </a:r>
          </a:p>
        </p:txBody>
      </p:sp>
    </p:spTree>
    <p:extLst>
      <p:ext uri="{BB962C8B-B14F-4D97-AF65-F5344CB8AC3E}">
        <p14:creationId xmlns:p14="http://schemas.microsoft.com/office/powerpoint/2010/main" val="34425236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a:extLst>
              <a:ext uri="{FF2B5EF4-FFF2-40B4-BE49-F238E27FC236}">
                <a16:creationId xmlns:a16="http://schemas.microsoft.com/office/drawing/2014/main" id="{598E6CB0-3EC8-4877-9AA8-47D26FA30D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8393" y="4283667"/>
            <a:ext cx="3467812" cy="246664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65AB4437-4EAE-4981-907E-EDEE7D9CC1EF}"/>
              </a:ext>
            </a:extLst>
          </p:cNvPr>
          <p:cNvPicPr>
            <a:picLocks noChangeAspect="1"/>
          </p:cNvPicPr>
          <p:nvPr/>
        </p:nvPicPr>
        <p:blipFill>
          <a:blip r:embed="rId3"/>
          <a:stretch>
            <a:fillRect/>
          </a:stretch>
        </p:blipFill>
        <p:spPr>
          <a:xfrm>
            <a:off x="4464513" y="609841"/>
            <a:ext cx="3826903" cy="3673826"/>
          </a:xfrm>
          <a:prstGeom prst="rect">
            <a:avLst/>
          </a:prstGeom>
        </p:spPr>
      </p:pic>
      <p:sp>
        <p:nvSpPr>
          <p:cNvPr id="2" name="Title 1">
            <a:extLst>
              <a:ext uri="{FF2B5EF4-FFF2-40B4-BE49-F238E27FC236}">
                <a16:creationId xmlns:a16="http://schemas.microsoft.com/office/drawing/2014/main" id="{88691873-0400-417C-B296-81FBCC017E59}"/>
              </a:ext>
            </a:extLst>
          </p:cNvPr>
          <p:cNvSpPr>
            <a:spLocks noGrp="1"/>
          </p:cNvSpPr>
          <p:nvPr>
            <p:ph type="title"/>
          </p:nvPr>
        </p:nvSpPr>
        <p:spPr>
          <a:xfrm>
            <a:off x="562955" y="9767"/>
            <a:ext cx="12249773" cy="600074"/>
          </a:xfrm>
          <a:solidFill>
            <a:schemeClr val="accent5">
              <a:lumMod val="20000"/>
              <a:lumOff val="80000"/>
            </a:schemeClr>
          </a:solidFill>
        </p:spPr>
        <p:style>
          <a:lnRef idx="2">
            <a:schemeClr val="dk1"/>
          </a:lnRef>
          <a:fillRef idx="1">
            <a:schemeClr val="lt1"/>
          </a:fillRef>
          <a:effectRef idx="0">
            <a:schemeClr val="dk1"/>
          </a:effectRef>
          <a:fontRef idx="minor">
            <a:schemeClr val="dk1"/>
          </a:fontRef>
        </p:style>
        <p:txBody>
          <a:bodyPr>
            <a:noAutofit/>
          </a:bodyPr>
          <a:lstStyle/>
          <a:p>
            <a:pPr algn="ctr"/>
            <a:r>
              <a:rPr lang="en-GB" sz="2000" b="1" u="sng"/>
              <a:t>Labour 9</a:t>
            </a:r>
            <a:br>
              <a:rPr lang="en-GB" sz="2000" b="1"/>
            </a:br>
            <a:r>
              <a:rPr lang="en-GB" sz="2000" b="1"/>
              <a:t>The Belt of Hippolyte</a:t>
            </a:r>
          </a:p>
        </p:txBody>
      </p:sp>
      <p:sp>
        <p:nvSpPr>
          <p:cNvPr id="9" name="Rectangle 8">
            <a:extLst>
              <a:ext uri="{FF2B5EF4-FFF2-40B4-BE49-F238E27FC236}">
                <a16:creationId xmlns:a16="http://schemas.microsoft.com/office/drawing/2014/main" id="{0A3B3A3C-0E4F-4676-95D3-5EBF2D4FF33C}"/>
              </a:ext>
            </a:extLst>
          </p:cNvPr>
          <p:cNvSpPr/>
          <p:nvPr/>
        </p:nvSpPr>
        <p:spPr>
          <a:xfrm>
            <a:off x="8248881" y="0"/>
            <a:ext cx="4152124" cy="6874666"/>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29F26C25-030B-47B2-AE23-949B04CBEFEE}"/>
              </a:ext>
            </a:extLst>
          </p:cNvPr>
          <p:cNvSpPr txBox="1"/>
          <p:nvPr/>
        </p:nvSpPr>
        <p:spPr>
          <a:xfrm>
            <a:off x="8333951" y="36708"/>
            <a:ext cx="4067054" cy="3970318"/>
          </a:xfrm>
          <a:prstGeom prst="rect">
            <a:avLst/>
          </a:prstGeom>
          <a:noFill/>
        </p:spPr>
        <p:txBody>
          <a:bodyPr wrap="square" rtlCol="0">
            <a:spAutoFit/>
          </a:bodyPr>
          <a:lstStyle/>
          <a:p>
            <a:r>
              <a:rPr lang="en-GB" b="1"/>
              <a:t>The metope</a:t>
            </a:r>
          </a:p>
          <a:p>
            <a:r>
              <a:rPr lang="en-GB"/>
              <a:t>Hippolyte has fallen to the ground and is helpless as Heracles prepares to kill her with his club. A scene showing a Greek hero about the kill an Amazon was quite commonly found in Greek art. The Amazons in these scenes tend to be positioned lower than the men and helpless to prevent their deaths. These scenes were probably meant to remind Greeks and, and later, Romans of the idea that men were naturally superior to women (a view which was probably quite commonly held).</a:t>
            </a:r>
          </a:p>
        </p:txBody>
      </p:sp>
      <p:sp>
        <p:nvSpPr>
          <p:cNvPr id="11" name="Content Placeholder 2">
            <a:extLst>
              <a:ext uri="{FF2B5EF4-FFF2-40B4-BE49-F238E27FC236}">
                <a16:creationId xmlns:a16="http://schemas.microsoft.com/office/drawing/2014/main" id="{4D1BF8CE-7690-4955-BDAD-B8EEECC50376}"/>
              </a:ext>
            </a:extLst>
          </p:cNvPr>
          <p:cNvSpPr txBox="1">
            <a:spLocks/>
          </p:cNvSpPr>
          <p:nvPr/>
        </p:nvSpPr>
        <p:spPr>
          <a:xfrm>
            <a:off x="13973" y="0"/>
            <a:ext cx="4621744" cy="4055673"/>
          </a:xfrm>
          <a:prstGeom prst="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Font typeface="Arial" panose="020B0604020202020204" pitchFamily="34" charset="0"/>
              <a:buNone/>
            </a:pPr>
            <a:r>
              <a:rPr lang="en-GB" sz="1600" b="1"/>
              <a:t>The Challenge: </a:t>
            </a:r>
            <a:r>
              <a:rPr lang="en-GB" sz="1600"/>
              <a:t>Heracles had to bring the belt of the Amazon queen Hippolyte to Eurystheus’ daughter. It had been given to Hippolyte by her father, Ares. The Amazons were a fierce tribe of warrior women who did not allow men into their territory.</a:t>
            </a:r>
          </a:p>
          <a:p>
            <a:pPr marL="0" indent="0">
              <a:buFont typeface="Arial" panose="020B0604020202020204" pitchFamily="34" charset="0"/>
              <a:buNone/>
            </a:pPr>
            <a:r>
              <a:rPr lang="en-GB" sz="1600" b="1"/>
              <a:t>Location: </a:t>
            </a:r>
            <a:r>
              <a:rPr lang="en-GB" sz="1600"/>
              <a:t>The land of the Amazons, far to the east on the edge of the known world.</a:t>
            </a:r>
            <a:endParaRPr lang="en-GB" sz="1600" b="1"/>
          </a:p>
          <a:p>
            <a:pPr marL="0" indent="0">
              <a:buFont typeface="Arial" panose="020B0604020202020204" pitchFamily="34" charset="0"/>
              <a:buNone/>
            </a:pPr>
            <a:r>
              <a:rPr lang="en-GB" sz="1600" b="1"/>
              <a:t>How Heracles succeeded: </a:t>
            </a:r>
            <a:r>
              <a:rPr lang="en-GB" sz="1600"/>
              <a:t>Heracles prepared for battle by bringing an army with him to the Amazons’ land. However, Hippolyte simply gave him her belt as she had heard about Heracles and was impressed by him. However, Hera disguised herself as an Amazon and told the other Amazons that Heracles was planning on kidnapping Hippolyte. This caused the Amazons to attack and Heracles, believing Hippolyte to have tricked him, killed her. </a:t>
            </a:r>
          </a:p>
        </p:txBody>
      </p:sp>
      <p:pic>
        <p:nvPicPr>
          <p:cNvPr id="52226" name="Picture 2">
            <a:extLst>
              <a:ext uri="{FF2B5EF4-FFF2-40B4-BE49-F238E27FC236}">
                <a16:creationId xmlns:a16="http://schemas.microsoft.com/office/drawing/2014/main" id="{6449B715-4A24-43F4-A977-D7920808A8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65727" y="4007026"/>
            <a:ext cx="2432725" cy="274328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7C0F5B42-07A4-42BF-A277-AC3D888BD098}"/>
              </a:ext>
            </a:extLst>
          </p:cNvPr>
          <p:cNvSpPr txBox="1"/>
          <p:nvPr/>
        </p:nvSpPr>
        <p:spPr>
          <a:xfrm>
            <a:off x="-1" y="4055673"/>
            <a:ext cx="4635717" cy="2554545"/>
          </a:xfrm>
          <a:prstGeom prst="rect">
            <a:avLst/>
          </a:prstGeom>
          <a:solidFill>
            <a:srgbClr val="7030A0"/>
          </a:solidFill>
        </p:spPr>
        <p:style>
          <a:lnRef idx="2">
            <a:schemeClr val="dk1"/>
          </a:lnRef>
          <a:fillRef idx="1">
            <a:schemeClr val="lt1"/>
          </a:fillRef>
          <a:effectRef idx="0">
            <a:schemeClr val="dk1"/>
          </a:effectRef>
          <a:fontRef idx="minor">
            <a:schemeClr val="dk1"/>
          </a:fontRef>
        </p:style>
        <p:txBody>
          <a:bodyPr wrap="square">
            <a:spAutoFit/>
          </a:bodyPr>
          <a:lstStyle/>
          <a:p>
            <a:pPr marL="0" indent="0">
              <a:buFont typeface="Arial" panose="020B0604020202020204" pitchFamily="34" charset="0"/>
              <a:buNone/>
            </a:pPr>
            <a:r>
              <a:rPr lang="en-GB" sz="1600" b="1">
                <a:solidFill>
                  <a:schemeClr val="bg1"/>
                </a:solidFill>
              </a:rPr>
              <a:t>Other significant details: </a:t>
            </a:r>
            <a:r>
              <a:rPr lang="en-GB" sz="1600">
                <a:solidFill>
                  <a:schemeClr val="bg1"/>
                </a:solidFill>
              </a:rPr>
              <a:t>This is another classic example of a story about Greeks fighting ‘barbarians’. </a:t>
            </a:r>
          </a:p>
          <a:p>
            <a:pPr marL="0" indent="0">
              <a:buFont typeface="Arial" panose="020B0604020202020204" pitchFamily="34" charset="0"/>
              <a:buNone/>
            </a:pPr>
            <a:r>
              <a:rPr lang="en-GB" sz="1600">
                <a:solidFill>
                  <a:schemeClr val="bg1"/>
                </a:solidFill>
              </a:rPr>
              <a:t>Heracles’ adventures have been moving away from Greece and here we see him travel to the very edges of the known world. The idea that Heracles’ labours take him all this way further highlights how impressive it is that he overcame these labours. </a:t>
            </a:r>
          </a:p>
          <a:p>
            <a:pPr marL="0" indent="0">
              <a:buFont typeface="Arial" panose="020B0604020202020204" pitchFamily="34" charset="0"/>
              <a:buNone/>
            </a:pPr>
            <a:r>
              <a:rPr lang="en-GB" sz="1600">
                <a:solidFill>
                  <a:schemeClr val="bg1"/>
                </a:solidFill>
              </a:rPr>
              <a:t>Hippolyte also met Theseus and had a child with him. This is yet another link between the Heracles and Theseus which the Athenians were keen to stress.</a:t>
            </a:r>
          </a:p>
        </p:txBody>
      </p:sp>
    </p:spTree>
    <p:extLst>
      <p:ext uri="{BB962C8B-B14F-4D97-AF65-F5344CB8AC3E}">
        <p14:creationId xmlns:p14="http://schemas.microsoft.com/office/powerpoint/2010/main" val="23378241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Image">
            <a:extLst>
              <a:ext uri="{FF2B5EF4-FFF2-40B4-BE49-F238E27FC236}">
                <a16:creationId xmlns:a16="http://schemas.microsoft.com/office/drawing/2014/main" id="{DA5A75C8-63BF-47E3-B731-AB6587344F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0285" y="2435235"/>
            <a:ext cx="3777469" cy="582996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65AB4437-4EAE-4981-907E-EDEE7D9CC1EF}"/>
              </a:ext>
            </a:extLst>
          </p:cNvPr>
          <p:cNvPicPr>
            <a:picLocks noChangeAspect="1"/>
          </p:cNvPicPr>
          <p:nvPr/>
        </p:nvPicPr>
        <p:blipFill>
          <a:blip r:embed="rId3"/>
          <a:stretch>
            <a:fillRect/>
          </a:stretch>
        </p:blipFill>
        <p:spPr>
          <a:xfrm>
            <a:off x="4710787" y="598322"/>
            <a:ext cx="3826903" cy="3673826"/>
          </a:xfrm>
          <a:prstGeom prst="rect">
            <a:avLst/>
          </a:prstGeom>
        </p:spPr>
      </p:pic>
      <p:sp>
        <p:nvSpPr>
          <p:cNvPr id="2" name="Title 1">
            <a:extLst>
              <a:ext uri="{FF2B5EF4-FFF2-40B4-BE49-F238E27FC236}">
                <a16:creationId xmlns:a16="http://schemas.microsoft.com/office/drawing/2014/main" id="{88691873-0400-417C-B296-81FBCC017E59}"/>
              </a:ext>
            </a:extLst>
          </p:cNvPr>
          <p:cNvSpPr>
            <a:spLocks noGrp="1"/>
          </p:cNvSpPr>
          <p:nvPr>
            <p:ph type="title"/>
          </p:nvPr>
        </p:nvSpPr>
        <p:spPr>
          <a:xfrm>
            <a:off x="223908" y="9767"/>
            <a:ext cx="12249773" cy="600074"/>
          </a:xfrm>
          <a:solidFill>
            <a:schemeClr val="accent5">
              <a:lumMod val="20000"/>
              <a:lumOff val="80000"/>
            </a:schemeClr>
          </a:solidFill>
        </p:spPr>
        <p:style>
          <a:lnRef idx="2">
            <a:schemeClr val="dk1"/>
          </a:lnRef>
          <a:fillRef idx="1">
            <a:schemeClr val="lt1"/>
          </a:fillRef>
          <a:effectRef idx="0">
            <a:schemeClr val="dk1"/>
          </a:effectRef>
          <a:fontRef idx="minor">
            <a:schemeClr val="dk1"/>
          </a:fontRef>
        </p:style>
        <p:txBody>
          <a:bodyPr>
            <a:noAutofit/>
          </a:bodyPr>
          <a:lstStyle/>
          <a:p>
            <a:pPr algn="ctr"/>
            <a:r>
              <a:rPr lang="en-GB" sz="2000" b="1" u="sng"/>
              <a:t>Labour 10</a:t>
            </a:r>
            <a:br>
              <a:rPr lang="en-GB" sz="2000" b="1"/>
            </a:br>
            <a:r>
              <a:rPr lang="en-GB" sz="2000" b="1"/>
              <a:t>The Cattle of Geryon</a:t>
            </a:r>
          </a:p>
        </p:txBody>
      </p:sp>
      <p:sp>
        <p:nvSpPr>
          <p:cNvPr id="9" name="Rectangle 8">
            <a:extLst>
              <a:ext uri="{FF2B5EF4-FFF2-40B4-BE49-F238E27FC236}">
                <a16:creationId xmlns:a16="http://schemas.microsoft.com/office/drawing/2014/main" id="{0A3B3A3C-0E4F-4676-95D3-5EBF2D4FF33C}"/>
              </a:ext>
            </a:extLst>
          </p:cNvPr>
          <p:cNvSpPr/>
          <p:nvPr/>
        </p:nvSpPr>
        <p:spPr>
          <a:xfrm>
            <a:off x="8248881" y="0"/>
            <a:ext cx="4152124" cy="6874666"/>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29F26C25-030B-47B2-AE23-949B04CBEFEE}"/>
              </a:ext>
            </a:extLst>
          </p:cNvPr>
          <p:cNvSpPr txBox="1"/>
          <p:nvPr/>
        </p:nvSpPr>
        <p:spPr>
          <a:xfrm>
            <a:off x="8333951" y="36708"/>
            <a:ext cx="4067054" cy="3693319"/>
          </a:xfrm>
          <a:prstGeom prst="rect">
            <a:avLst/>
          </a:prstGeom>
          <a:noFill/>
        </p:spPr>
        <p:txBody>
          <a:bodyPr wrap="square" rtlCol="0">
            <a:spAutoFit/>
          </a:bodyPr>
          <a:lstStyle/>
          <a:p>
            <a:r>
              <a:rPr lang="en-GB" b="1"/>
              <a:t>The metope</a:t>
            </a:r>
          </a:p>
          <a:p>
            <a:r>
              <a:rPr lang="en-GB"/>
              <a:t>Heracles is once again shown in a moment of victory, about to bring his club down on Geryon, who has fallen to the ground. The limp forms of two of bodies can be seen, suggesting that Heracles has perhaps killed these first. Geryon reaches his arm up in defence, further emphasising his weakness compared to Heracles. The scene is very fitting for a metope, since it shows Heracles engaged in close-combat. There are no signs of arrows or his bow. </a:t>
            </a:r>
          </a:p>
        </p:txBody>
      </p:sp>
      <p:sp>
        <p:nvSpPr>
          <p:cNvPr id="11" name="Content Placeholder 2">
            <a:extLst>
              <a:ext uri="{FF2B5EF4-FFF2-40B4-BE49-F238E27FC236}">
                <a16:creationId xmlns:a16="http://schemas.microsoft.com/office/drawing/2014/main" id="{4D1BF8CE-7690-4955-BDAD-B8EEECC50376}"/>
              </a:ext>
            </a:extLst>
          </p:cNvPr>
          <p:cNvSpPr txBox="1">
            <a:spLocks/>
          </p:cNvSpPr>
          <p:nvPr/>
        </p:nvSpPr>
        <p:spPr>
          <a:xfrm>
            <a:off x="13972" y="0"/>
            <a:ext cx="4712140" cy="4272148"/>
          </a:xfrm>
          <a:prstGeom prst="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Font typeface="Arial" panose="020B0604020202020204" pitchFamily="34" charset="0"/>
              <a:buNone/>
            </a:pPr>
            <a:r>
              <a:rPr lang="en-GB" sz="1600" b="1"/>
              <a:t>The Challenge: </a:t>
            </a:r>
            <a:r>
              <a:rPr lang="en-GB" sz="1600"/>
              <a:t>Heracles had to travel far to the west to bring back the red-skinned cattle of Geryon, a monster with three bodies. To steal the cattle, Heracles first had to kill both the herdsman </a:t>
            </a:r>
            <a:r>
              <a:rPr lang="en-GB" sz="1600" err="1"/>
              <a:t>Euryton</a:t>
            </a:r>
            <a:r>
              <a:rPr lang="en-GB" sz="1600"/>
              <a:t> and the two-headed dog </a:t>
            </a:r>
            <a:r>
              <a:rPr lang="en-GB" sz="1600" err="1"/>
              <a:t>Orthrus</a:t>
            </a:r>
            <a:r>
              <a:rPr lang="en-GB" sz="1600"/>
              <a:t>. </a:t>
            </a:r>
          </a:p>
          <a:p>
            <a:pPr marL="0" indent="0">
              <a:buFont typeface="Arial" panose="020B0604020202020204" pitchFamily="34" charset="0"/>
              <a:buNone/>
            </a:pPr>
            <a:r>
              <a:rPr lang="en-GB" sz="1600" b="1"/>
              <a:t>Location: </a:t>
            </a:r>
            <a:r>
              <a:rPr lang="en-GB" sz="1600"/>
              <a:t>Far to west, near the edge of the known world, on the island of </a:t>
            </a:r>
            <a:r>
              <a:rPr lang="en-GB" sz="1600" err="1"/>
              <a:t>Erytheia</a:t>
            </a:r>
            <a:r>
              <a:rPr lang="en-GB" sz="1600"/>
              <a:t>. Probably near modern-day Spain and Portugal. </a:t>
            </a:r>
            <a:endParaRPr lang="en-GB" sz="1600" b="1"/>
          </a:p>
          <a:p>
            <a:pPr marL="0" indent="0">
              <a:buFont typeface="Arial" panose="020B0604020202020204" pitchFamily="34" charset="0"/>
              <a:buNone/>
            </a:pPr>
            <a:r>
              <a:rPr lang="en-GB" sz="1600" b="1"/>
              <a:t>How Heracles succeeded: </a:t>
            </a:r>
            <a:r>
              <a:rPr lang="en-GB" sz="1600"/>
              <a:t>Heracles travelled through Africa on foot and was gifted a cup to sail in to </a:t>
            </a:r>
            <a:r>
              <a:rPr lang="en-GB" sz="1600" err="1"/>
              <a:t>Erytheia</a:t>
            </a:r>
            <a:r>
              <a:rPr lang="en-GB" sz="1600"/>
              <a:t> by the sun.</a:t>
            </a:r>
            <a:r>
              <a:rPr lang="en-GB" sz="1600" b="1"/>
              <a:t> </a:t>
            </a:r>
            <a:r>
              <a:rPr lang="en-GB" sz="1600"/>
              <a:t>Heracles managed to kill both </a:t>
            </a:r>
            <a:r>
              <a:rPr lang="en-GB" sz="1600" err="1"/>
              <a:t>Euryton</a:t>
            </a:r>
            <a:r>
              <a:rPr lang="en-GB" sz="1600"/>
              <a:t> and </a:t>
            </a:r>
            <a:r>
              <a:rPr lang="en-GB" sz="1600" err="1"/>
              <a:t>Orthrus</a:t>
            </a:r>
            <a:r>
              <a:rPr lang="en-GB" sz="1600"/>
              <a:t> with his club but had to use a mixture of his bow and club when Geryon attacked. He then had to bring the cattle back east to Greece and ended up passing through Italy, where he killed </a:t>
            </a:r>
            <a:r>
              <a:rPr lang="en-GB" sz="1600" err="1"/>
              <a:t>Cacus</a:t>
            </a:r>
            <a:r>
              <a:rPr lang="en-GB" sz="1600"/>
              <a:t>, leading to a cult being set up in his honour. When he arrived back at Mycenae, Heracles sacrificed the cattle to Hera. </a:t>
            </a:r>
          </a:p>
          <a:p>
            <a:pPr marL="0" indent="0">
              <a:buFont typeface="Arial" panose="020B0604020202020204" pitchFamily="34" charset="0"/>
              <a:buNone/>
            </a:pPr>
            <a:endParaRPr lang="en-GB" sz="1600"/>
          </a:p>
        </p:txBody>
      </p:sp>
      <p:pic>
        <p:nvPicPr>
          <p:cNvPr id="53252" name="Picture 4">
            <a:extLst>
              <a:ext uri="{FF2B5EF4-FFF2-40B4-BE49-F238E27FC236}">
                <a16:creationId xmlns:a16="http://schemas.microsoft.com/office/drawing/2014/main" id="{ED6C9847-EC05-426B-8E82-FB75F711BE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46834" y="3729519"/>
            <a:ext cx="2805192" cy="309177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0299B7BA-8DB3-4AB2-905C-C4AA5E316C71}"/>
              </a:ext>
            </a:extLst>
          </p:cNvPr>
          <p:cNvSpPr txBox="1"/>
          <p:nvPr/>
        </p:nvSpPr>
        <p:spPr>
          <a:xfrm>
            <a:off x="0" y="4281915"/>
            <a:ext cx="4712140" cy="2554545"/>
          </a:xfrm>
          <a:prstGeom prst="rect">
            <a:avLst/>
          </a:prstGeom>
          <a:solidFill>
            <a:srgbClr val="7030A0"/>
          </a:solidFill>
        </p:spPr>
        <p:style>
          <a:lnRef idx="2">
            <a:schemeClr val="dk1"/>
          </a:lnRef>
          <a:fillRef idx="1">
            <a:schemeClr val="lt1"/>
          </a:fillRef>
          <a:effectRef idx="0">
            <a:schemeClr val="dk1"/>
          </a:effectRef>
          <a:fontRef idx="minor">
            <a:schemeClr val="dk1"/>
          </a:fontRef>
        </p:style>
        <p:txBody>
          <a:bodyPr wrap="square">
            <a:spAutoFit/>
          </a:bodyPr>
          <a:lstStyle/>
          <a:p>
            <a:pPr marL="0" indent="0">
              <a:buFont typeface="Arial" panose="020B0604020202020204" pitchFamily="34" charset="0"/>
              <a:buNone/>
            </a:pPr>
            <a:r>
              <a:rPr lang="en-GB" sz="1600" b="1">
                <a:solidFill>
                  <a:schemeClr val="bg1"/>
                </a:solidFill>
              </a:rPr>
              <a:t>Other significant details: </a:t>
            </a:r>
            <a:r>
              <a:rPr lang="en-GB" sz="1600">
                <a:solidFill>
                  <a:schemeClr val="bg1"/>
                </a:solidFill>
              </a:rPr>
              <a:t>Once again, Heracles is seen to travel to and from the edges of the known world, this time going west. </a:t>
            </a:r>
          </a:p>
          <a:p>
            <a:pPr marL="0" indent="0">
              <a:buFont typeface="Arial" panose="020B0604020202020204" pitchFamily="34" charset="0"/>
              <a:buNone/>
            </a:pPr>
            <a:r>
              <a:rPr lang="en-GB" sz="1600">
                <a:solidFill>
                  <a:schemeClr val="bg1"/>
                </a:solidFill>
              </a:rPr>
              <a:t>It is during this labour that Heracles travels to Italy and frees </a:t>
            </a:r>
            <a:r>
              <a:rPr lang="en-GB" sz="1600" err="1">
                <a:solidFill>
                  <a:schemeClr val="bg1"/>
                </a:solidFill>
              </a:rPr>
              <a:t>Pallantium</a:t>
            </a:r>
            <a:r>
              <a:rPr lang="en-GB" sz="1600">
                <a:solidFill>
                  <a:schemeClr val="bg1"/>
                </a:solidFill>
              </a:rPr>
              <a:t> from </a:t>
            </a:r>
            <a:r>
              <a:rPr lang="en-GB" sz="1600" err="1">
                <a:solidFill>
                  <a:schemeClr val="bg1"/>
                </a:solidFill>
              </a:rPr>
              <a:t>Cacus</a:t>
            </a:r>
            <a:r>
              <a:rPr lang="en-GB" sz="1600">
                <a:solidFill>
                  <a:schemeClr val="bg1"/>
                </a:solidFill>
              </a:rPr>
              <a:t>. </a:t>
            </a:r>
            <a:r>
              <a:rPr lang="en-GB" sz="1600" err="1">
                <a:solidFill>
                  <a:schemeClr val="bg1"/>
                </a:solidFill>
              </a:rPr>
              <a:t>Pallantium</a:t>
            </a:r>
            <a:r>
              <a:rPr lang="en-GB" sz="1600">
                <a:solidFill>
                  <a:schemeClr val="bg1"/>
                </a:solidFill>
              </a:rPr>
              <a:t> is a Greek city which is lived in by a group of Arcadians (Arcadia is a part of the Peloponnese).The Romans used this story to explain both their worship of Hercules and why this worship was performed in a traditionally Greek way. </a:t>
            </a:r>
          </a:p>
        </p:txBody>
      </p:sp>
    </p:spTree>
    <p:extLst>
      <p:ext uri="{BB962C8B-B14F-4D97-AF65-F5344CB8AC3E}">
        <p14:creationId xmlns:p14="http://schemas.microsoft.com/office/powerpoint/2010/main" val="65249915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a:extLst>
              <a:ext uri="{FF2B5EF4-FFF2-40B4-BE49-F238E27FC236}">
                <a16:creationId xmlns:a16="http://schemas.microsoft.com/office/drawing/2014/main" id="{0D8BA24D-71A7-4B79-B2C2-B7D428821A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9553" y="3544864"/>
            <a:ext cx="4720247" cy="342217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65AB4437-4EAE-4981-907E-EDEE7D9CC1EF}"/>
              </a:ext>
            </a:extLst>
          </p:cNvPr>
          <p:cNvPicPr>
            <a:picLocks noChangeAspect="1"/>
          </p:cNvPicPr>
          <p:nvPr/>
        </p:nvPicPr>
        <p:blipFill>
          <a:blip r:embed="rId3"/>
          <a:stretch>
            <a:fillRect/>
          </a:stretch>
        </p:blipFill>
        <p:spPr>
          <a:xfrm>
            <a:off x="5492466" y="531018"/>
            <a:ext cx="3224750" cy="3095760"/>
          </a:xfrm>
          <a:prstGeom prst="rect">
            <a:avLst/>
          </a:prstGeom>
        </p:spPr>
      </p:pic>
      <p:sp>
        <p:nvSpPr>
          <p:cNvPr id="2" name="Title 1">
            <a:extLst>
              <a:ext uri="{FF2B5EF4-FFF2-40B4-BE49-F238E27FC236}">
                <a16:creationId xmlns:a16="http://schemas.microsoft.com/office/drawing/2014/main" id="{88691873-0400-417C-B296-81FBCC017E59}"/>
              </a:ext>
            </a:extLst>
          </p:cNvPr>
          <p:cNvSpPr>
            <a:spLocks noGrp="1"/>
          </p:cNvSpPr>
          <p:nvPr>
            <p:ph type="title"/>
          </p:nvPr>
        </p:nvSpPr>
        <p:spPr>
          <a:xfrm>
            <a:off x="860906" y="-33261"/>
            <a:ext cx="12249773" cy="600074"/>
          </a:xfrm>
          <a:solidFill>
            <a:schemeClr val="accent5">
              <a:lumMod val="20000"/>
              <a:lumOff val="80000"/>
            </a:schemeClr>
          </a:solidFill>
        </p:spPr>
        <p:style>
          <a:lnRef idx="2">
            <a:schemeClr val="dk1"/>
          </a:lnRef>
          <a:fillRef idx="1">
            <a:schemeClr val="lt1"/>
          </a:fillRef>
          <a:effectRef idx="0">
            <a:schemeClr val="dk1"/>
          </a:effectRef>
          <a:fontRef idx="minor">
            <a:schemeClr val="dk1"/>
          </a:fontRef>
        </p:style>
        <p:txBody>
          <a:bodyPr>
            <a:noAutofit/>
          </a:bodyPr>
          <a:lstStyle/>
          <a:p>
            <a:pPr algn="ctr"/>
            <a:r>
              <a:rPr lang="en-GB" sz="2000" b="1" u="sng"/>
              <a:t>Labour 11</a:t>
            </a:r>
            <a:br>
              <a:rPr lang="en-GB" sz="2000" b="1"/>
            </a:br>
            <a:r>
              <a:rPr lang="en-GB" sz="2000" b="1"/>
              <a:t>The Apples of Hesperides</a:t>
            </a:r>
          </a:p>
        </p:txBody>
      </p:sp>
      <p:sp>
        <p:nvSpPr>
          <p:cNvPr id="9" name="Rectangle 8">
            <a:extLst>
              <a:ext uri="{FF2B5EF4-FFF2-40B4-BE49-F238E27FC236}">
                <a16:creationId xmlns:a16="http://schemas.microsoft.com/office/drawing/2014/main" id="{0A3B3A3C-0E4F-4676-95D3-5EBF2D4FF33C}"/>
              </a:ext>
            </a:extLst>
          </p:cNvPr>
          <p:cNvSpPr/>
          <p:nvPr/>
        </p:nvSpPr>
        <p:spPr>
          <a:xfrm>
            <a:off x="8712485" y="46234"/>
            <a:ext cx="3480468" cy="6874666"/>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29F26C25-030B-47B2-AE23-949B04CBEFEE}"/>
              </a:ext>
            </a:extLst>
          </p:cNvPr>
          <p:cNvSpPr txBox="1"/>
          <p:nvPr/>
        </p:nvSpPr>
        <p:spPr>
          <a:xfrm>
            <a:off x="8804953" y="36708"/>
            <a:ext cx="3596052" cy="4524315"/>
          </a:xfrm>
          <a:prstGeom prst="rect">
            <a:avLst/>
          </a:prstGeom>
          <a:noFill/>
        </p:spPr>
        <p:txBody>
          <a:bodyPr wrap="square" rtlCol="0">
            <a:spAutoFit/>
          </a:bodyPr>
          <a:lstStyle/>
          <a:p>
            <a:r>
              <a:rPr lang="en-GB" sz="1600" b="1"/>
              <a:t>The metope</a:t>
            </a:r>
          </a:p>
          <a:p>
            <a:r>
              <a:rPr lang="en-GB" sz="1600"/>
              <a:t>Heracles is shown holding up the sky, whilst Atlas offers him the Apples of the Hesperides. Athena is see helping Heracles, which explains how Heracles, as a mere mortal, was able to do the job of a Titan. The difference in strength between a god and a mortal is also on how, as Athena effortlessly holds up with one hand what Heracles needs both hands and his shoulders to do. This shouldn’t make us view this scene as critical of Heracles, however. The fact that he has a goddess helping him in this scene would have been a reminder of his heroism to a Greek audience, as the gods normally only helped out particularly impressive people.</a:t>
            </a:r>
          </a:p>
        </p:txBody>
      </p:sp>
      <p:sp>
        <p:nvSpPr>
          <p:cNvPr id="11" name="Content Placeholder 2">
            <a:extLst>
              <a:ext uri="{FF2B5EF4-FFF2-40B4-BE49-F238E27FC236}">
                <a16:creationId xmlns:a16="http://schemas.microsoft.com/office/drawing/2014/main" id="{4D1BF8CE-7690-4955-BDAD-B8EEECC50376}"/>
              </a:ext>
            </a:extLst>
          </p:cNvPr>
          <p:cNvSpPr txBox="1">
            <a:spLocks/>
          </p:cNvSpPr>
          <p:nvPr/>
        </p:nvSpPr>
        <p:spPr>
          <a:xfrm>
            <a:off x="0" y="-30758"/>
            <a:ext cx="5558319" cy="5609625"/>
          </a:xfrm>
          <a:prstGeom prst="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Font typeface="Arial" panose="020B0604020202020204" pitchFamily="34" charset="0"/>
              <a:buNone/>
            </a:pPr>
            <a:r>
              <a:rPr lang="en-GB" sz="1600" b="1"/>
              <a:t>The Challenge: </a:t>
            </a:r>
            <a:r>
              <a:rPr lang="en-GB" sz="1600"/>
              <a:t>Heracles had to travel to the Garden of the Hesperides and bring back the golden apples which grew there. These had been a wedding present for Zeus and Hera. The apples were guarded both by the Hesperides, Nymphs who were the daughters of the Titan Atlas (punished by Zeus to hold up the sky for siding with Kronos in the </a:t>
            </a:r>
            <a:r>
              <a:rPr lang="en-GB" sz="1600" err="1"/>
              <a:t>Titanomachy</a:t>
            </a:r>
            <a:r>
              <a:rPr lang="en-GB" sz="1600"/>
              <a:t>) and a dragon called </a:t>
            </a:r>
            <a:r>
              <a:rPr lang="en-GB" sz="1600" err="1"/>
              <a:t>Ladon</a:t>
            </a:r>
            <a:r>
              <a:rPr lang="en-GB" sz="1600"/>
              <a:t>. However, no mortal knew where the apples could be found. </a:t>
            </a:r>
            <a:endParaRPr lang="en-GB" sz="1600" b="1"/>
          </a:p>
          <a:p>
            <a:pPr marL="0" indent="0">
              <a:buFont typeface="Arial" panose="020B0604020202020204" pitchFamily="34" charset="0"/>
              <a:buNone/>
            </a:pPr>
            <a:r>
              <a:rPr lang="en-GB" sz="1600" b="1"/>
              <a:t>Location: </a:t>
            </a:r>
            <a:r>
              <a:rPr lang="en-GB" sz="1600"/>
              <a:t>The Garden of the Hesperides was found in the furthest west part of the world. However, Heracles had to wander through Africa, Asia and, finally, eastern Europe before he learned the location of the Garden.</a:t>
            </a:r>
          </a:p>
          <a:p>
            <a:pPr marL="0" indent="0">
              <a:buFont typeface="Arial" panose="020B0604020202020204" pitchFamily="34" charset="0"/>
              <a:buNone/>
            </a:pPr>
            <a:r>
              <a:rPr lang="en-GB" sz="1600" b="1"/>
              <a:t>How Heracles succeeded: </a:t>
            </a:r>
            <a:r>
              <a:rPr lang="en-GB" sz="1600"/>
              <a:t>Heracles received information about the Garden’s location from Prometheus after Heracles killed the eagle which had been eating his liver and released Prometheus from his chains. Heracles then approached Atlas and told him that he would hold up the sky whilst Atlas retrieved the apples. When Atlas returned, he told Heracles that he would take the apples to Eurystheus, planning not to return and leave Heracles holding up the sky. However, Heracles saw through the trick and said that he would need to get a pillow first. After Atlas took the sky back, Heracles ran away and never returned. Once Eurystheus had seen the apples, Athena returned them to the Garden. </a:t>
            </a:r>
          </a:p>
        </p:txBody>
      </p:sp>
      <p:pic>
        <p:nvPicPr>
          <p:cNvPr id="54276" name="Picture 4">
            <a:extLst>
              <a:ext uri="{FF2B5EF4-FFF2-40B4-BE49-F238E27FC236}">
                <a16:creationId xmlns:a16="http://schemas.microsoft.com/office/drawing/2014/main" id="{D0E0291C-C4A2-4632-ACE4-37FADE3F24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03861" y="4561023"/>
            <a:ext cx="2029286" cy="218507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B7D7D02E-31B2-4E5D-B57A-B5C6C4C7A2B7}"/>
              </a:ext>
            </a:extLst>
          </p:cNvPr>
          <p:cNvSpPr txBox="1"/>
          <p:nvPr/>
        </p:nvSpPr>
        <p:spPr>
          <a:xfrm>
            <a:off x="-1" y="5653558"/>
            <a:ext cx="8712485" cy="1200329"/>
          </a:xfrm>
          <a:prstGeom prst="rect">
            <a:avLst/>
          </a:prstGeom>
          <a:solidFill>
            <a:srgbClr val="7030A0"/>
          </a:solidFill>
        </p:spPr>
        <p:style>
          <a:lnRef idx="2">
            <a:schemeClr val="dk1"/>
          </a:lnRef>
          <a:fillRef idx="1">
            <a:schemeClr val="lt1"/>
          </a:fillRef>
          <a:effectRef idx="0">
            <a:schemeClr val="dk1"/>
          </a:effectRef>
          <a:fontRef idx="minor">
            <a:schemeClr val="dk1"/>
          </a:fontRef>
        </p:style>
        <p:txBody>
          <a:bodyPr wrap="square">
            <a:spAutoFit/>
          </a:bodyPr>
          <a:lstStyle/>
          <a:p>
            <a:pPr marL="0" indent="0">
              <a:buFont typeface="Arial" panose="020B0604020202020204" pitchFamily="34" charset="0"/>
              <a:buNone/>
            </a:pPr>
            <a:r>
              <a:rPr lang="en-GB" sz="1800" b="1">
                <a:solidFill>
                  <a:schemeClr val="bg1"/>
                </a:solidFill>
              </a:rPr>
              <a:t>Other significant details: </a:t>
            </a:r>
            <a:r>
              <a:rPr lang="en-GB" sz="1800">
                <a:solidFill>
                  <a:schemeClr val="bg1"/>
                </a:solidFill>
              </a:rPr>
              <a:t>Heracles goes one step further and now travels to a place which only the gods know the location of. </a:t>
            </a:r>
          </a:p>
          <a:p>
            <a:pPr marL="0" indent="0">
              <a:buFont typeface="Arial" panose="020B0604020202020204" pitchFamily="34" charset="0"/>
              <a:buNone/>
            </a:pPr>
            <a:r>
              <a:rPr lang="en-GB" sz="1800">
                <a:solidFill>
                  <a:schemeClr val="bg1"/>
                </a:solidFill>
              </a:rPr>
              <a:t>In some versions, Heracles learns of the garden’s location from the sea-god Nereus, whilst Prometheus tells him how to get the apples out of it.</a:t>
            </a:r>
          </a:p>
        </p:txBody>
      </p:sp>
    </p:spTree>
    <p:extLst>
      <p:ext uri="{BB962C8B-B14F-4D97-AF65-F5344CB8AC3E}">
        <p14:creationId xmlns:p14="http://schemas.microsoft.com/office/powerpoint/2010/main" val="21403433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7558EB12-587D-4891-9FB4-FC1695FD0AEF}"/>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5121" name="Picture 5">
            <a:extLst>
              <a:ext uri="{FF2B5EF4-FFF2-40B4-BE49-F238E27FC236}">
                <a16:creationId xmlns:a16="http://schemas.microsoft.com/office/drawing/2014/main" id="{15CCBC7E-ABE5-4903-910F-8DD2806635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150" y="679450"/>
            <a:ext cx="2632075" cy="465654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B06C1770-D806-4E4D-ACC1-A4DADFCAB5EF}"/>
              </a:ext>
            </a:extLst>
          </p:cNvPr>
          <p:cNvSpPr>
            <a:spLocks noChangeArrowheads="1"/>
          </p:cNvSpPr>
          <p:nvPr/>
        </p:nvSpPr>
        <p:spPr bwMode="auto">
          <a:xfrm>
            <a:off x="3076575" y="-25950"/>
            <a:ext cx="8096250" cy="6494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800" b="1" i="0" u="none" strike="noStrike" cap="none" normalizeH="0" baseline="0">
                <a:ln>
                  <a:noFill/>
                </a:ln>
                <a:solidFill>
                  <a:schemeClr val="tx1"/>
                </a:solidFill>
                <a:effectLst/>
                <a:latin typeface="+mn-lt"/>
                <a:ea typeface="Calibri" panose="020F0502020204030204" pitchFamily="34" charset="0"/>
                <a:cs typeface="Times New Roman" panose="02020603050405020304" pitchFamily="18" charset="0"/>
              </a:rPr>
              <a:t>This goddess’ Greek name is Hera.</a:t>
            </a:r>
            <a:endParaRPr kumimoji="0" lang="en-GB" altLang="en-US" sz="1200" b="1"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800" b="1" i="0" u="none" strike="noStrike" cap="none" normalizeH="0" baseline="0">
                <a:ln>
                  <a:noFill/>
                </a:ln>
                <a:solidFill>
                  <a:schemeClr val="tx1"/>
                </a:solidFill>
                <a:effectLst/>
                <a:latin typeface="+mn-lt"/>
                <a:ea typeface="Calibri" panose="020F0502020204030204" pitchFamily="34" charset="0"/>
                <a:cs typeface="Times New Roman" panose="02020603050405020304" pitchFamily="18" charset="0"/>
              </a:rPr>
              <a:t>This goddess’ Roman name is Juno.</a:t>
            </a:r>
            <a:endParaRPr kumimoji="0" lang="en-GB" altLang="en-US" sz="1200" b="1"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800" b="1" i="0" u="none" strike="noStrike" cap="none" normalizeH="0" baseline="0">
                <a:ln>
                  <a:noFill/>
                </a:ln>
                <a:solidFill>
                  <a:schemeClr val="tx1"/>
                </a:solidFill>
                <a:effectLst/>
                <a:latin typeface="+mn-lt"/>
                <a:ea typeface="Calibri" panose="020F0502020204030204" pitchFamily="34" charset="0"/>
                <a:cs typeface="Times New Roman" panose="02020603050405020304" pitchFamily="18" charset="0"/>
              </a:rPr>
              <a:t>She is the goddess of marriage and the queen of the gods.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200" b="1"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800" b="1" i="0" u="none" strike="noStrike" cap="none" normalizeH="0" baseline="0">
                <a:ln>
                  <a:noFill/>
                </a:ln>
                <a:solidFill>
                  <a:schemeClr val="tx1"/>
                </a:solidFill>
                <a:effectLst/>
                <a:latin typeface="+mn-lt"/>
                <a:ea typeface="Calibri" panose="020F0502020204030204" pitchFamily="34" charset="0"/>
                <a:cs typeface="Times New Roman" panose="02020603050405020304" pitchFamily="18" charset="0"/>
              </a:rPr>
              <a:t>Iconography:</a:t>
            </a:r>
            <a:endParaRPr kumimoji="0" lang="en-GB" altLang="en-US" sz="1200" b="1"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altLang="en-US" sz="2800" b="0" i="0" u="none" strike="noStrike" cap="none" normalizeH="0" baseline="0">
                <a:ln>
                  <a:noFill/>
                </a:ln>
                <a:solidFill>
                  <a:schemeClr val="tx1"/>
                </a:solidFill>
                <a:effectLst/>
                <a:latin typeface="+mn-lt"/>
                <a:ea typeface="Calibri" panose="020F0502020204030204" pitchFamily="34" charset="0"/>
                <a:cs typeface="Times New Roman" panose="02020603050405020304" pitchFamily="18" charset="0"/>
              </a:rPr>
              <a:t>Her sceptre</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GB" altLang="en-US" sz="1200" b="0"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800" b="1" i="0" u="none" strike="noStrike" cap="none" normalizeH="0" baseline="0">
                <a:ln>
                  <a:noFill/>
                </a:ln>
                <a:solidFill>
                  <a:schemeClr val="tx1"/>
                </a:solidFill>
                <a:effectLst/>
                <a:latin typeface="+mn-lt"/>
                <a:ea typeface="Calibri" panose="020F0502020204030204" pitchFamily="34" charset="0"/>
                <a:cs typeface="Times New Roman" panose="02020603050405020304" pitchFamily="18" charset="0"/>
              </a:rPr>
              <a:t>Other information:</a:t>
            </a:r>
            <a:endParaRPr kumimoji="0" lang="en-GB" altLang="en-US" sz="1200" b="1"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altLang="en-US" sz="2800" b="0" i="0" u="none" strike="noStrike" cap="none" normalizeH="0" baseline="0">
                <a:ln>
                  <a:noFill/>
                </a:ln>
                <a:solidFill>
                  <a:schemeClr val="tx1"/>
                </a:solidFill>
                <a:effectLst/>
                <a:latin typeface="+mn-lt"/>
                <a:ea typeface="Calibri" panose="020F0502020204030204" pitchFamily="34" charset="0"/>
                <a:cs typeface="Times New Roman" panose="02020603050405020304" pitchFamily="18" charset="0"/>
              </a:rPr>
              <a:t>Wife of Zeus/Jupiter.</a:t>
            </a:r>
            <a:endParaRPr kumimoji="0" lang="en-GB" altLang="en-US" sz="1200" b="0"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altLang="en-US" sz="2800" b="0" i="0" u="none" strike="noStrike" cap="none" normalizeH="0" baseline="0">
                <a:ln>
                  <a:noFill/>
                </a:ln>
                <a:solidFill>
                  <a:schemeClr val="tx1"/>
                </a:solidFill>
                <a:effectLst/>
                <a:latin typeface="+mn-lt"/>
                <a:ea typeface="Calibri" panose="020F0502020204030204" pitchFamily="34" charset="0"/>
                <a:cs typeface="Times New Roman" panose="02020603050405020304" pitchFamily="18" charset="0"/>
              </a:rPr>
              <a:t>Hated Heracles/Hercules for being a child of Zeus’/Jupiter’ cheating and Aeneas for being a Trojan.</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2800" b="0" i="0" u="none" strike="noStrike" cap="none" normalizeH="0" baseline="0">
                <a:ln>
                  <a:noFill/>
                </a:ln>
                <a:solidFill>
                  <a:schemeClr val="tx1"/>
                </a:solidFill>
                <a:effectLst/>
                <a:latin typeface="+mn-lt"/>
                <a:ea typeface="Calibri" panose="020F0502020204030204" pitchFamily="34" charset="0"/>
                <a:cs typeface="Times New Roman" panose="02020603050405020304" pitchFamily="18" charset="0"/>
              </a:rPr>
              <a:t>Raised the Nemean Lion and the </a:t>
            </a:r>
            <a:r>
              <a:rPr kumimoji="0" lang="en-GB" altLang="en-US" sz="2800" b="0" i="0" u="none" strike="noStrike" cap="none" normalizeH="0" baseline="0" err="1">
                <a:ln>
                  <a:noFill/>
                </a:ln>
                <a:solidFill>
                  <a:schemeClr val="tx1"/>
                </a:solidFill>
                <a:effectLst/>
                <a:latin typeface="+mn-lt"/>
                <a:ea typeface="Calibri" panose="020F0502020204030204" pitchFamily="34" charset="0"/>
                <a:cs typeface="Times New Roman" panose="02020603050405020304" pitchFamily="18" charset="0"/>
              </a:rPr>
              <a:t>Lerneaean</a:t>
            </a:r>
            <a:r>
              <a:rPr kumimoji="0" lang="en-GB" altLang="en-US" sz="2800" b="0" i="0" u="none" strike="noStrike" cap="none" normalizeH="0" baseline="0">
                <a:ln>
                  <a:noFill/>
                </a:ln>
                <a:solidFill>
                  <a:schemeClr val="tx1"/>
                </a:solidFill>
                <a:effectLst/>
                <a:latin typeface="+mn-lt"/>
                <a:ea typeface="Calibri" panose="020F0502020204030204" pitchFamily="34" charset="0"/>
                <a:cs typeface="Times New Roman" panose="02020603050405020304" pitchFamily="18" charset="0"/>
              </a:rPr>
              <a:t> Hydra. </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GB" altLang="en-US" sz="2800">
                <a:latin typeface="+mn-lt"/>
                <a:cs typeface="Times New Roman" panose="02020603050405020304" pitchFamily="18" charset="0"/>
              </a:rPr>
              <a:t>Later spread a rumour that Heracles had fallen out of love with </a:t>
            </a:r>
            <a:r>
              <a:rPr lang="en-GB" altLang="en-US" sz="2800" err="1">
                <a:latin typeface="+mn-lt"/>
                <a:cs typeface="Times New Roman" panose="02020603050405020304" pitchFamily="18" charset="0"/>
              </a:rPr>
              <a:t>Deianira</a:t>
            </a:r>
            <a:r>
              <a:rPr lang="en-GB" altLang="en-US" sz="2800">
                <a:latin typeface="+mn-lt"/>
                <a:cs typeface="Times New Roman" panose="02020603050405020304" pitchFamily="18" charset="0"/>
              </a:rPr>
              <a:t>. This led to </a:t>
            </a:r>
            <a:r>
              <a:rPr lang="en-GB" altLang="en-US" sz="2800" err="1">
                <a:latin typeface="+mn-lt"/>
                <a:cs typeface="Times New Roman" panose="02020603050405020304" pitchFamily="18" charset="0"/>
              </a:rPr>
              <a:t>Deianira</a:t>
            </a:r>
            <a:r>
              <a:rPr lang="en-GB" altLang="en-US" sz="2800">
                <a:latin typeface="+mn-lt"/>
                <a:cs typeface="Times New Roman" panose="02020603050405020304" pitchFamily="18" charset="0"/>
              </a:rPr>
              <a:t> giving Heracles the shirt of Nessus, which caused his death. </a:t>
            </a:r>
            <a:endParaRPr kumimoji="0" lang="en-GB" altLang="en-US" sz="3600" b="0" i="0" u="none" strike="noStrike" cap="none" normalizeH="0" baseline="0">
              <a:ln>
                <a:noFill/>
              </a:ln>
              <a:solidFill>
                <a:schemeClr val="tx1"/>
              </a:solidFill>
              <a:effectLst/>
              <a:latin typeface="+mn-lt"/>
            </a:endParaRPr>
          </a:p>
        </p:txBody>
      </p:sp>
    </p:spTree>
    <p:extLst>
      <p:ext uri="{BB962C8B-B14F-4D97-AF65-F5344CB8AC3E}">
        <p14:creationId xmlns:p14="http://schemas.microsoft.com/office/powerpoint/2010/main" val="40133073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Image">
            <a:extLst>
              <a:ext uri="{FF2B5EF4-FFF2-40B4-BE49-F238E27FC236}">
                <a16:creationId xmlns:a16="http://schemas.microsoft.com/office/drawing/2014/main" id="{44FC9AEE-637B-4D70-A05F-75D7CE8BF2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8878" y="4000708"/>
            <a:ext cx="6301220" cy="286419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65AB4437-4EAE-4981-907E-EDEE7D9CC1EF}"/>
              </a:ext>
            </a:extLst>
          </p:cNvPr>
          <p:cNvPicPr>
            <a:picLocks noChangeAspect="1"/>
          </p:cNvPicPr>
          <p:nvPr/>
        </p:nvPicPr>
        <p:blipFill>
          <a:blip r:embed="rId3"/>
          <a:stretch>
            <a:fillRect/>
          </a:stretch>
        </p:blipFill>
        <p:spPr>
          <a:xfrm>
            <a:off x="4591539" y="323019"/>
            <a:ext cx="4135898" cy="3970461"/>
          </a:xfrm>
          <a:prstGeom prst="rect">
            <a:avLst/>
          </a:prstGeom>
        </p:spPr>
      </p:pic>
      <p:sp>
        <p:nvSpPr>
          <p:cNvPr id="2" name="Title 1">
            <a:extLst>
              <a:ext uri="{FF2B5EF4-FFF2-40B4-BE49-F238E27FC236}">
                <a16:creationId xmlns:a16="http://schemas.microsoft.com/office/drawing/2014/main" id="{88691873-0400-417C-B296-81FBCC017E59}"/>
              </a:ext>
            </a:extLst>
          </p:cNvPr>
          <p:cNvSpPr>
            <a:spLocks noGrp="1"/>
          </p:cNvSpPr>
          <p:nvPr>
            <p:ph type="title"/>
          </p:nvPr>
        </p:nvSpPr>
        <p:spPr>
          <a:xfrm>
            <a:off x="938597" y="-35933"/>
            <a:ext cx="12249773" cy="600074"/>
          </a:xfrm>
          <a:solidFill>
            <a:schemeClr val="accent5">
              <a:lumMod val="20000"/>
              <a:lumOff val="80000"/>
            </a:schemeClr>
          </a:solidFill>
        </p:spPr>
        <p:style>
          <a:lnRef idx="2">
            <a:schemeClr val="dk1"/>
          </a:lnRef>
          <a:fillRef idx="1">
            <a:schemeClr val="lt1"/>
          </a:fillRef>
          <a:effectRef idx="0">
            <a:schemeClr val="dk1"/>
          </a:effectRef>
          <a:fontRef idx="minor">
            <a:schemeClr val="dk1"/>
          </a:fontRef>
        </p:style>
        <p:txBody>
          <a:bodyPr>
            <a:noAutofit/>
          </a:bodyPr>
          <a:lstStyle/>
          <a:p>
            <a:pPr algn="ctr"/>
            <a:r>
              <a:rPr lang="en-GB" sz="2000" b="1" u="sng"/>
              <a:t>Labour 12</a:t>
            </a:r>
            <a:br>
              <a:rPr lang="en-GB" sz="2000" b="1"/>
            </a:br>
            <a:r>
              <a:rPr lang="en-GB" sz="2000" b="1"/>
              <a:t>Cerberus</a:t>
            </a:r>
          </a:p>
        </p:txBody>
      </p:sp>
      <p:sp>
        <p:nvSpPr>
          <p:cNvPr id="9" name="Rectangle 8">
            <a:extLst>
              <a:ext uri="{FF2B5EF4-FFF2-40B4-BE49-F238E27FC236}">
                <a16:creationId xmlns:a16="http://schemas.microsoft.com/office/drawing/2014/main" id="{0A3B3A3C-0E4F-4676-95D3-5EBF2D4FF33C}"/>
              </a:ext>
            </a:extLst>
          </p:cNvPr>
          <p:cNvSpPr/>
          <p:nvPr/>
        </p:nvSpPr>
        <p:spPr>
          <a:xfrm>
            <a:off x="8393987" y="46234"/>
            <a:ext cx="3798966" cy="6874666"/>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29F26C25-030B-47B2-AE23-949B04CBEFEE}"/>
              </a:ext>
            </a:extLst>
          </p:cNvPr>
          <p:cNvSpPr txBox="1"/>
          <p:nvPr/>
        </p:nvSpPr>
        <p:spPr>
          <a:xfrm>
            <a:off x="8393987" y="36708"/>
            <a:ext cx="4007018" cy="2800767"/>
          </a:xfrm>
          <a:prstGeom prst="rect">
            <a:avLst/>
          </a:prstGeom>
          <a:noFill/>
        </p:spPr>
        <p:txBody>
          <a:bodyPr wrap="square" rtlCol="0">
            <a:spAutoFit/>
          </a:bodyPr>
          <a:lstStyle/>
          <a:p>
            <a:r>
              <a:rPr lang="en-GB" sz="1600" b="1"/>
              <a:t>The metope</a:t>
            </a:r>
          </a:p>
          <a:p>
            <a:r>
              <a:rPr lang="en-GB" sz="1600"/>
              <a:t>Heracles drags Cerberus behind him. Cerberus is clearly resisting him, meaning that Heracles is having to use all of this strength to pull Cerberus along. This is another scene of Heracles at his moment of triumph: he has already wrestled and strangled Cerberus, which was the most dangerous part of the labour. Hermes watches on, having guided Heracles to the underworld in his role as psychopomp.</a:t>
            </a:r>
          </a:p>
        </p:txBody>
      </p:sp>
      <p:sp>
        <p:nvSpPr>
          <p:cNvPr id="11" name="Content Placeholder 2">
            <a:extLst>
              <a:ext uri="{FF2B5EF4-FFF2-40B4-BE49-F238E27FC236}">
                <a16:creationId xmlns:a16="http://schemas.microsoft.com/office/drawing/2014/main" id="{4D1BF8CE-7690-4955-BDAD-B8EEECC50376}"/>
              </a:ext>
            </a:extLst>
          </p:cNvPr>
          <p:cNvSpPr txBox="1">
            <a:spLocks/>
          </p:cNvSpPr>
          <p:nvPr/>
        </p:nvSpPr>
        <p:spPr>
          <a:xfrm>
            <a:off x="0" y="-30758"/>
            <a:ext cx="5732980" cy="3970461"/>
          </a:xfrm>
          <a:prstGeom prst="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Font typeface="Arial" panose="020B0604020202020204" pitchFamily="34" charset="0"/>
              <a:buNone/>
            </a:pPr>
            <a:r>
              <a:rPr lang="en-GB" sz="1600" b="1"/>
              <a:t>The Challenge: </a:t>
            </a:r>
            <a:r>
              <a:rPr lang="en-GB" sz="1600"/>
              <a:t>Heracles had to travel to the underworld and bring back the three-headed guard dog Cerberus from there. Moreover, although Hades agreed to let Heracles borrow Cerberus, he said that no weapons should be used against the dog.</a:t>
            </a:r>
            <a:endParaRPr lang="en-GB" sz="1600" b="1"/>
          </a:p>
          <a:p>
            <a:pPr marL="0" indent="0">
              <a:buFont typeface="Arial" panose="020B0604020202020204" pitchFamily="34" charset="0"/>
              <a:buNone/>
            </a:pPr>
            <a:r>
              <a:rPr lang="en-GB" sz="1600" b="1"/>
              <a:t>Location: </a:t>
            </a:r>
            <a:r>
              <a:rPr lang="en-GB" sz="1600"/>
              <a:t>Heracles first travelled to Eleusis, and then entered the underworld using an entrance in the Peloponnese, exiting the underworld near </a:t>
            </a:r>
            <a:r>
              <a:rPr lang="en-GB" sz="1600" err="1"/>
              <a:t>Troezen</a:t>
            </a:r>
            <a:r>
              <a:rPr lang="en-GB" sz="1600"/>
              <a:t>.</a:t>
            </a:r>
          </a:p>
          <a:p>
            <a:pPr marL="0" indent="0">
              <a:buFont typeface="Arial" panose="020B0604020202020204" pitchFamily="34" charset="0"/>
              <a:buNone/>
            </a:pPr>
            <a:r>
              <a:rPr lang="en-GB" sz="1600" b="1"/>
              <a:t>How Heracles succeeded: </a:t>
            </a:r>
            <a:r>
              <a:rPr lang="en-GB" sz="1600"/>
              <a:t>Heracles first joined the Eleusinian Mysteries in the hope that this would make Persephone more likely to help him. He then descended to the underworld through an entrance in the Peloponnese, guided by Hermes. Hades agreed to let Heracles take Cerberus, so long as he did not use any weapons against him. Heracles therefore choked Cerberus and, although he was bitten by the huge snake which Cerberus had for a tail. After showing Cerberus to Eurystheus, he let the dog return to the underworld.  </a:t>
            </a:r>
          </a:p>
        </p:txBody>
      </p:sp>
      <p:pic>
        <p:nvPicPr>
          <p:cNvPr id="55300" name="Picture 4">
            <a:extLst>
              <a:ext uri="{FF2B5EF4-FFF2-40B4-BE49-F238E27FC236}">
                <a16:creationId xmlns:a16="http://schemas.microsoft.com/office/drawing/2014/main" id="{E9D16A41-19D3-4487-8A2D-B2C603CFE8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2325" y="2931937"/>
            <a:ext cx="3522289" cy="377821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C496F66A-F598-4BB7-A97B-BF6CF995063E}"/>
              </a:ext>
            </a:extLst>
          </p:cNvPr>
          <p:cNvSpPr txBox="1"/>
          <p:nvPr/>
        </p:nvSpPr>
        <p:spPr>
          <a:xfrm>
            <a:off x="0" y="3808385"/>
            <a:ext cx="5732980" cy="3046988"/>
          </a:xfrm>
          <a:prstGeom prst="rect">
            <a:avLst/>
          </a:prstGeom>
          <a:solidFill>
            <a:srgbClr val="7030A0"/>
          </a:solidFill>
        </p:spPr>
        <p:style>
          <a:lnRef idx="2">
            <a:schemeClr val="dk1"/>
          </a:lnRef>
          <a:fillRef idx="1">
            <a:schemeClr val="lt1"/>
          </a:fillRef>
          <a:effectRef idx="0">
            <a:schemeClr val="dk1"/>
          </a:effectRef>
          <a:fontRef idx="minor">
            <a:schemeClr val="dk1"/>
          </a:fontRef>
        </p:style>
        <p:txBody>
          <a:bodyPr wrap="square">
            <a:spAutoFit/>
          </a:bodyPr>
          <a:lstStyle/>
          <a:p>
            <a:pPr marL="0" indent="0">
              <a:buFont typeface="Arial" panose="020B0604020202020204" pitchFamily="34" charset="0"/>
              <a:buNone/>
            </a:pPr>
            <a:r>
              <a:rPr lang="en-GB" sz="1600" b="1">
                <a:solidFill>
                  <a:schemeClr val="bg1"/>
                </a:solidFill>
              </a:rPr>
              <a:t>Other significant details: </a:t>
            </a:r>
            <a:r>
              <a:rPr lang="en-GB" sz="1600">
                <a:solidFill>
                  <a:schemeClr val="bg1"/>
                </a:solidFill>
              </a:rPr>
              <a:t>Heracles has gone just about as far east and west as he can, so now his labours take him down below the earth into a place which mortals are not meant to go to. He is no longer just passing over geographical boundaries, but the boundary between the living and the dead!</a:t>
            </a:r>
          </a:p>
          <a:p>
            <a:pPr marL="0" indent="0">
              <a:buFont typeface="Arial" panose="020B0604020202020204" pitchFamily="34" charset="0"/>
              <a:buNone/>
            </a:pPr>
            <a:r>
              <a:rPr lang="en-GB" sz="1600">
                <a:solidFill>
                  <a:schemeClr val="bg1"/>
                </a:solidFill>
              </a:rPr>
              <a:t>Heracles encounters Theseus and his friend </a:t>
            </a:r>
            <a:r>
              <a:rPr lang="en-GB" sz="1600" err="1">
                <a:solidFill>
                  <a:schemeClr val="bg1"/>
                </a:solidFill>
              </a:rPr>
              <a:t>Perithoos</a:t>
            </a:r>
            <a:r>
              <a:rPr lang="en-GB" sz="1600">
                <a:solidFill>
                  <a:schemeClr val="bg1"/>
                </a:solidFill>
              </a:rPr>
              <a:t> trapped in the underworld, having failed to kidnap Persephone. He manages to free Theseus. Once again, this story connects the two heroes. </a:t>
            </a:r>
          </a:p>
          <a:p>
            <a:pPr marL="0" indent="0">
              <a:buFont typeface="Arial" panose="020B0604020202020204" pitchFamily="34" charset="0"/>
              <a:buNone/>
            </a:pPr>
            <a:r>
              <a:rPr lang="en-GB" sz="1600">
                <a:solidFill>
                  <a:schemeClr val="bg1"/>
                </a:solidFill>
              </a:rPr>
              <a:t>Hermes is able to help Heracles as he and Dionysus were the only two Olympian gods who were able to travel to the underworld. Hermes did so in his role as psychopomp- the guider of ghosts to the underworld. </a:t>
            </a:r>
          </a:p>
        </p:txBody>
      </p:sp>
    </p:spTree>
    <p:extLst>
      <p:ext uri="{BB962C8B-B14F-4D97-AF65-F5344CB8AC3E}">
        <p14:creationId xmlns:p14="http://schemas.microsoft.com/office/powerpoint/2010/main" val="351697613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D9206-DDE3-4E2D-B4D8-24FBFD3206E5}"/>
              </a:ext>
            </a:extLst>
          </p:cNvPr>
          <p:cNvSpPr>
            <a:spLocks noGrp="1"/>
          </p:cNvSpPr>
          <p:nvPr>
            <p:ph type="title"/>
          </p:nvPr>
        </p:nvSpPr>
        <p:spPr/>
        <p:txBody>
          <a:bodyPr/>
          <a:lstStyle/>
          <a:p>
            <a:endParaRPr lang="en-GB"/>
          </a:p>
        </p:txBody>
      </p:sp>
      <p:graphicFrame>
        <p:nvGraphicFramePr>
          <p:cNvPr id="4" name="Content Placeholder 3">
            <a:extLst>
              <a:ext uri="{FF2B5EF4-FFF2-40B4-BE49-F238E27FC236}">
                <a16:creationId xmlns:a16="http://schemas.microsoft.com/office/drawing/2014/main" id="{39D7F626-9330-4F95-AE5C-696B39D9CDF1}"/>
              </a:ext>
            </a:extLst>
          </p:cNvPr>
          <p:cNvGraphicFramePr>
            <a:graphicFrameLocks noGrp="1"/>
          </p:cNvGraphicFramePr>
          <p:nvPr>
            <p:ph idx="1"/>
            <p:extLst>
              <p:ext uri="{D42A27DB-BD31-4B8C-83A1-F6EECF244321}">
                <p14:modId xmlns:p14="http://schemas.microsoft.com/office/powerpoint/2010/main" val="1426542574"/>
              </p:ext>
            </p:extLst>
          </p:nvPr>
        </p:nvGraphicFramePr>
        <p:xfrm>
          <a:off x="-1" y="3"/>
          <a:ext cx="12192001" cy="7273881"/>
        </p:xfrm>
        <a:graphic>
          <a:graphicData uri="http://schemas.openxmlformats.org/drawingml/2006/table">
            <a:tbl>
              <a:tblPr firstRow="1" bandRow="1">
                <a:tableStyleId>{5C22544A-7EE6-4342-B048-85BDC9FD1C3A}</a:tableStyleId>
              </a:tblPr>
              <a:tblGrid>
                <a:gridCol w="3261775">
                  <a:extLst>
                    <a:ext uri="{9D8B030D-6E8A-4147-A177-3AD203B41FA5}">
                      <a16:colId xmlns:a16="http://schemas.microsoft.com/office/drawing/2014/main" val="527175958"/>
                    </a:ext>
                  </a:extLst>
                </a:gridCol>
                <a:gridCol w="8930226">
                  <a:extLst>
                    <a:ext uri="{9D8B030D-6E8A-4147-A177-3AD203B41FA5}">
                      <a16:colId xmlns:a16="http://schemas.microsoft.com/office/drawing/2014/main" val="2259613899"/>
                    </a:ext>
                  </a:extLst>
                </a:gridCol>
              </a:tblGrid>
              <a:tr h="268870">
                <a:tc gridSpan="2">
                  <a:txBody>
                    <a:bodyPr/>
                    <a:lstStyle/>
                    <a:p>
                      <a:pPr algn="ctr">
                        <a:lnSpc>
                          <a:spcPct val="107000"/>
                        </a:lnSpc>
                        <a:spcAft>
                          <a:spcPts val="800"/>
                        </a:spcAft>
                      </a:pPr>
                      <a:r>
                        <a:rPr lang="en-GB" sz="2000">
                          <a:effectLst/>
                        </a:rPr>
                        <a:t>Virgil’s </a:t>
                      </a:r>
                      <a:r>
                        <a:rPr lang="en-GB" sz="2000" i="1">
                          <a:effectLst/>
                        </a:rPr>
                        <a:t>Aeneid</a:t>
                      </a:r>
                      <a:endParaRPr lang="en-GB" sz="2800">
                        <a:effectLst/>
                        <a:latin typeface="Calibri" panose="020F0502020204030204" pitchFamily="34" charset="0"/>
                        <a:cs typeface="Times New Roman" panose="02020603050405020304" pitchFamily="18" charset="0"/>
                      </a:endParaRPr>
                    </a:p>
                  </a:txBody>
                  <a:tcPr marL="75569" marR="75569" marT="37784" marB="37784"/>
                </a:tc>
                <a:tc hMerge="1">
                  <a:txBody>
                    <a:bodyPr/>
                    <a:lstStyle/>
                    <a:p>
                      <a:pPr algn="l">
                        <a:lnSpc>
                          <a:spcPct val="107000"/>
                        </a:lnSpc>
                        <a:spcAft>
                          <a:spcPts val="800"/>
                        </a:spcAft>
                      </a:pPr>
                      <a:r>
                        <a:rPr lang="en-GB" sz="1600">
                          <a:effectLst/>
                        </a:rPr>
                        <a:t>Virgil’s </a:t>
                      </a:r>
                      <a:r>
                        <a:rPr lang="en-GB" sz="1600" i="1">
                          <a:effectLst/>
                        </a:rPr>
                        <a:t>Aeneid</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75569" marR="75569" marT="37784" marB="37784"/>
                </a:tc>
                <a:extLst>
                  <a:ext uri="{0D108BD9-81ED-4DB2-BD59-A6C34878D82A}">
                    <a16:rowId xmlns:a16="http://schemas.microsoft.com/office/drawing/2014/main" val="3511486443"/>
                  </a:ext>
                </a:extLst>
              </a:tr>
              <a:tr h="268870">
                <a:tc>
                  <a:txBody>
                    <a:bodyPr/>
                    <a:lstStyle/>
                    <a:p>
                      <a:pPr algn="l">
                        <a:lnSpc>
                          <a:spcPct val="107000"/>
                        </a:lnSpc>
                        <a:spcAft>
                          <a:spcPts val="800"/>
                        </a:spcAft>
                      </a:pPr>
                      <a:r>
                        <a:rPr lang="en-GB" sz="1600">
                          <a:effectLst/>
                        </a:rPr>
                        <a:t>What the work is about</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75569" marR="75569" marT="37784" marB="37784"/>
                </a:tc>
                <a:tc>
                  <a:txBody>
                    <a:bodyPr/>
                    <a:lstStyle/>
                    <a:p>
                      <a:pPr algn="l">
                        <a:lnSpc>
                          <a:spcPct val="107000"/>
                        </a:lnSpc>
                        <a:spcAft>
                          <a:spcPts val="800"/>
                        </a:spcAft>
                      </a:pPr>
                      <a:r>
                        <a:rPr lang="en-GB" sz="1600">
                          <a:effectLst/>
                        </a:rPr>
                        <a:t>Epic poem about the Trojan Aeneas’ journey to Italy and his battle to found the city of </a:t>
                      </a:r>
                      <a:r>
                        <a:rPr lang="en-GB" sz="1600" err="1">
                          <a:effectLst/>
                        </a:rPr>
                        <a:t>Lavinium</a:t>
                      </a:r>
                      <a:r>
                        <a:rPr lang="en-GB" sz="1600">
                          <a:effectLst/>
                        </a:rPr>
                        <a:t>. </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75569" marR="75569" marT="37784" marB="37784"/>
                </a:tc>
                <a:extLst>
                  <a:ext uri="{0D108BD9-81ED-4DB2-BD59-A6C34878D82A}">
                    <a16:rowId xmlns:a16="http://schemas.microsoft.com/office/drawing/2014/main" val="2865469099"/>
                  </a:ext>
                </a:extLst>
              </a:tr>
              <a:tr h="1812706">
                <a:tc>
                  <a:txBody>
                    <a:bodyPr/>
                    <a:lstStyle/>
                    <a:p>
                      <a:pPr algn="l">
                        <a:lnSpc>
                          <a:spcPct val="107000"/>
                        </a:lnSpc>
                        <a:spcAft>
                          <a:spcPts val="800"/>
                        </a:spcAft>
                      </a:pPr>
                      <a:r>
                        <a:rPr lang="en-GB" sz="1600">
                          <a:effectLst/>
                        </a:rPr>
                        <a:t>Key characters</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75569" marR="75569" marT="37784" marB="37784"/>
                </a:tc>
                <a:tc>
                  <a:txBody>
                    <a:bodyPr/>
                    <a:lstStyle/>
                    <a:p>
                      <a:pPr algn="l">
                        <a:lnSpc>
                          <a:spcPct val="107000"/>
                        </a:lnSpc>
                        <a:spcAft>
                          <a:spcPts val="800"/>
                        </a:spcAft>
                      </a:pPr>
                      <a:r>
                        <a:rPr lang="en-GB" sz="1600">
                          <a:effectLst/>
                        </a:rPr>
                        <a:t>Hercules The son of Jupiter who is on his way back from completing his tenth labour. </a:t>
                      </a:r>
                      <a:endParaRPr lang="en-GB" sz="2000">
                        <a:effectLst/>
                      </a:endParaRPr>
                    </a:p>
                    <a:p>
                      <a:pPr algn="l">
                        <a:lnSpc>
                          <a:spcPct val="107000"/>
                        </a:lnSpc>
                        <a:spcAft>
                          <a:spcPts val="800"/>
                        </a:spcAft>
                      </a:pPr>
                      <a:r>
                        <a:rPr lang="en-GB" sz="1600">
                          <a:effectLst/>
                        </a:rPr>
                        <a:t>Evander The ruler of the city of </a:t>
                      </a:r>
                      <a:r>
                        <a:rPr lang="en-GB" sz="1600" err="1">
                          <a:effectLst/>
                        </a:rPr>
                        <a:t>Pallantium</a:t>
                      </a:r>
                      <a:r>
                        <a:rPr lang="en-GB" sz="1600">
                          <a:effectLst/>
                        </a:rPr>
                        <a:t> in Italy, and the narrator of the story. Evander was a legendary figure in Roman history who was said to have brought the worship of the Roman gods to Italy. He is Greek and originally from the region of Arcadia.</a:t>
                      </a:r>
                      <a:endParaRPr lang="en-GB" sz="2000">
                        <a:effectLst/>
                      </a:endParaRPr>
                    </a:p>
                    <a:p>
                      <a:pPr algn="l">
                        <a:lnSpc>
                          <a:spcPct val="107000"/>
                        </a:lnSpc>
                        <a:spcAft>
                          <a:spcPts val="800"/>
                        </a:spcAft>
                      </a:pPr>
                      <a:r>
                        <a:rPr lang="en-GB" sz="1600" err="1">
                          <a:effectLst/>
                        </a:rPr>
                        <a:t>Cacus</a:t>
                      </a:r>
                      <a:r>
                        <a:rPr lang="en-GB" sz="1600">
                          <a:effectLst/>
                        </a:rPr>
                        <a:t> A fire-breathing monster living in the Aventine Hill. He is the son of Vulcan. </a:t>
                      </a:r>
                      <a:r>
                        <a:rPr lang="en-GB" sz="1600" err="1">
                          <a:effectLst/>
                        </a:rPr>
                        <a:t>Cacus</a:t>
                      </a:r>
                      <a:r>
                        <a:rPr lang="en-GB" sz="1600">
                          <a:effectLst/>
                        </a:rPr>
                        <a:t> is evil and cruel, a murderer who nails the heads of his victims to his the doors of his cave.</a:t>
                      </a:r>
                      <a:endParaRPr lang="en-GB" sz="2000">
                        <a:effectLst/>
                      </a:endParaRPr>
                    </a:p>
                    <a:p>
                      <a:pPr algn="l">
                        <a:lnSpc>
                          <a:spcPct val="107000"/>
                        </a:lnSpc>
                        <a:spcAft>
                          <a:spcPts val="800"/>
                        </a:spcAft>
                      </a:pPr>
                      <a:r>
                        <a:rPr lang="en-GB" sz="1600">
                          <a:effectLst/>
                        </a:rPr>
                        <a:t>Aeneas A son of Venus who is destined to found a city in Italy and whose descendants will one day found and rule Rome. He flees from Troy, a city in modern-day Turkey, after it is destroyed by a Greek army. </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75569" marR="75569" marT="37784" marB="37784"/>
                </a:tc>
                <a:extLst>
                  <a:ext uri="{0D108BD9-81ED-4DB2-BD59-A6C34878D82A}">
                    <a16:rowId xmlns:a16="http://schemas.microsoft.com/office/drawing/2014/main" val="1118556648"/>
                  </a:ext>
                </a:extLst>
              </a:tr>
              <a:tr h="398968">
                <a:tc>
                  <a:txBody>
                    <a:bodyPr/>
                    <a:lstStyle/>
                    <a:p>
                      <a:pPr algn="l">
                        <a:lnSpc>
                          <a:spcPct val="107000"/>
                        </a:lnSpc>
                        <a:spcAft>
                          <a:spcPts val="800"/>
                        </a:spcAft>
                      </a:pPr>
                      <a:r>
                        <a:rPr lang="en-GB" sz="1600">
                          <a:effectLst/>
                        </a:rPr>
                        <a:t>Setting of the passage</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75569" marR="75569" marT="37784" marB="37784"/>
                </a:tc>
                <a:tc>
                  <a:txBody>
                    <a:bodyPr/>
                    <a:lstStyle/>
                    <a:p>
                      <a:pPr algn="l">
                        <a:lnSpc>
                          <a:spcPct val="107000"/>
                        </a:lnSpc>
                        <a:spcAft>
                          <a:spcPts val="800"/>
                        </a:spcAft>
                      </a:pPr>
                      <a:r>
                        <a:rPr lang="en-GB" sz="1600" err="1">
                          <a:effectLst/>
                        </a:rPr>
                        <a:t>Pallantium</a:t>
                      </a:r>
                      <a:r>
                        <a:rPr lang="en-GB" sz="1600">
                          <a:effectLst/>
                        </a:rPr>
                        <a:t>, a city found on the banks of the River Tiber near the Aventine Hill. This city would eventually become part of Rome after the city was founded.  </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75569" marR="75569" marT="37784" marB="37784"/>
                </a:tc>
                <a:extLst>
                  <a:ext uri="{0D108BD9-81ED-4DB2-BD59-A6C34878D82A}">
                    <a16:rowId xmlns:a16="http://schemas.microsoft.com/office/drawing/2014/main" val="330398588"/>
                  </a:ext>
                </a:extLst>
              </a:tr>
              <a:tr h="745898">
                <a:tc>
                  <a:txBody>
                    <a:bodyPr/>
                    <a:lstStyle/>
                    <a:p>
                      <a:pPr algn="l">
                        <a:lnSpc>
                          <a:spcPct val="107000"/>
                        </a:lnSpc>
                        <a:spcAft>
                          <a:spcPts val="800"/>
                        </a:spcAft>
                      </a:pPr>
                      <a:r>
                        <a:rPr lang="en-GB" sz="1600">
                          <a:effectLst/>
                        </a:rPr>
                        <a:t>Context for the passage</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75569" marR="75569" marT="37784" marB="37784"/>
                </a:tc>
                <a:tc>
                  <a:txBody>
                    <a:bodyPr/>
                    <a:lstStyle/>
                    <a:p>
                      <a:pPr algn="l">
                        <a:lnSpc>
                          <a:spcPct val="107000"/>
                        </a:lnSpc>
                        <a:spcAft>
                          <a:spcPts val="800"/>
                        </a:spcAft>
                      </a:pPr>
                      <a:r>
                        <a:rPr lang="en-GB" sz="1600">
                          <a:effectLst/>
                        </a:rPr>
                        <a:t>Aeneas is visiting Evander during a festival dedicated to Hercules. Evander explains how the Arcadians came to worship Hercules. This story was used by the Romans to explain how the Great Altar of Hercules came to be, and also explained by the Temple of Hercules the Victor had been set up nearby. </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75569" marR="75569" marT="37784" marB="37784"/>
                </a:tc>
                <a:extLst>
                  <a:ext uri="{0D108BD9-81ED-4DB2-BD59-A6C34878D82A}">
                    <a16:rowId xmlns:a16="http://schemas.microsoft.com/office/drawing/2014/main" val="3866750579"/>
                  </a:ext>
                </a:extLst>
              </a:tr>
              <a:tr h="1960147">
                <a:tc>
                  <a:txBody>
                    <a:bodyPr/>
                    <a:lstStyle/>
                    <a:p>
                      <a:pPr algn="l">
                        <a:lnSpc>
                          <a:spcPct val="107000"/>
                        </a:lnSpc>
                        <a:spcAft>
                          <a:spcPts val="800"/>
                        </a:spcAft>
                      </a:pPr>
                      <a:r>
                        <a:rPr lang="en-GB" sz="1600">
                          <a:effectLst/>
                        </a:rPr>
                        <a:t>Summary of the passage</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75569" marR="75569" marT="37784" marB="37784"/>
                </a:tc>
                <a:tc>
                  <a:txBody>
                    <a:bodyPr/>
                    <a:lstStyle/>
                    <a:p>
                      <a:pPr algn="l">
                        <a:lnSpc>
                          <a:spcPct val="107000"/>
                        </a:lnSpc>
                        <a:spcAft>
                          <a:spcPts val="800"/>
                        </a:spcAft>
                      </a:pPr>
                      <a:r>
                        <a:rPr lang="en-GB" sz="1600">
                          <a:effectLst/>
                        </a:rPr>
                        <a:t>On his way back to Greece after capturing Geryon’s cattle, Hercules arrived in the region near the Aventine Hill, in which </a:t>
                      </a:r>
                      <a:r>
                        <a:rPr lang="en-GB" sz="1600" err="1">
                          <a:effectLst/>
                        </a:rPr>
                        <a:t>Cacus</a:t>
                      </a:r>
                      <a:r>
                        <a:rPr lang="en-GB" sz="1600">
                          <a:effectLst/>
                        </a:rPr>
                        <a:t> lived in a cave, terrorising the people of </a:t>
                      </a:r>
                      <a:r>
                        <a:rPr lang="en-GB" sz="1600" err="1">
                          <a:effectLst/>
                        </a:rPr>
                        <a:t>Pallantium</a:t>
                      </a:r>
                      <a:r>
                        <a:rPr lang="en-GB" sz="1600">
                          <a:effectLst/>
                        </a:rPr>
                        <a:t>. </a:t>
                      </a:r>
                      <a:r>
                        <a:rPr lang="en-GB" sz="1600" err="1">
                          <a:effectLst/>
                        </a:rPr>
                        <a:t>Cacus</a:t>
                      </a:r>
                      <a:r>
                        <a:rPr lang="en-GB" sz="1600">
                          <a:effectLst/>
                        </a:rPr>
                        <a:t> emerged from his cave and took hold of some of Hercules’ cattle, dragging them backwards to hide them fact that they had been taken. Hercules would not have noticed were it not for the stolen cows returning the lowing of the others as Hercules was preparing to move them on. </a:t>
                      </a:r>
                      <a:r>
                        <a:rPr lang="en-GB" sz="1600" err="1">
                          <a:effectLst/>
                        </a:rPr>
                        <a:t>Cacus</a:t>
                      </a:r>
                      <a:r>
                        <a:rPr lang="en-GB" sz="1600">
                          <a:effectLst/>
                        </a:rPr>
                        <a:t>, when he saw Hercules coming towards his cave, blocked the entrance with a huge boulder which not even Hercules can move. After circling the Aventine Hill three times, Hercules ripped off the top of the Aventine Hill above </a:t>
                      </a:r>
                      <a:r>
                        <a:rPr lang="en-GB" sz="1600" err="1">
                          <a:effectLst/>
                        </a:rPr>
                        <a:t>Cacus</a:t>
                      </a:r>
                      <a:r>
                        <a:rPr lang="en-GB" sz="1600">
                          <a:effectLst/>
                        </a:rPr>
                        <a:t>’ cave. </a:t>
                      </a:r>
                      <a:r>
                        <a:rPr lang="en-GB" sz="1600" err="1">
                          <a:effectLst/>
                        </a:rPr>
                        <a:t>Cacus</a:t>
                      </a:r>
                      <a:r>
                        <a:rPr lang="en-GB" sz="1600">
                          <a:effectLst/>
                        </a:rPr>
                        <a:t> breathed smoke at Hercules, who rained down trees, stones and boulders onto him. Enraged by the smoke, Hercules leaped down into the cave and strangled </a:t>
                      </a:r>
                      <a:r>
                        <a:rPr lang="en-GB" sz="1600" err="1">
                          <a:effectLst/>
                        </a:rPr>
                        <a:t>Cacus</a:t>
                      </a:r>
                      <a:r>
                        <a:rPr lang="en-GB" sz="1600">
                          <a:effectLst/>
                        </a:rPr>
                        <a:t> to death. Hercules revealed the body to Evander and the Arcadians and they set up an altar and an annual sacrifice in his honour. </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75569" marR="75569" marT="37784" marB="37784"/>
                </a:tc>
                <a:extLst>
                  <a:ext uri="{0D108BD9-81ED-4DB2-BD59-A6C34878D82A}">
                    <a16:rowId xmlns:a16="http://schemas.microsoft.com/office/drawing/2014/main" val="171211989"/>
                  </a:ext>
                </a:extLst>
              </a:tr>
            </a:tbl>
          </a:graphicData>
        </a:graphic>
      </p:graphicFrame>
    </p:spTree>
    <p:extLst>
      <p:ext uri="{BB962C8B-B14F-4D97-AF65-F5344CB8AC3E}">
        <p14:creationId xmlns:p14="http://schemas.microsoft.com/office/powerpoint/2010/main" val="31653774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EDE51-7AC9-4B36-8905-E9CD4998F11A}"/>
              </a:ext>
            </a:extLst>
          </p:cNvPr>
          <p:cNvSpPr>
            <a:spLocks noGrp="1"/>
          </p:cNvSpPr>
          <p:nvPr>
            <p:ph type="title"/>
          </p:nvPr>
        </p:nvSpPr>
        <p:spPr/>
        <p:txBody>
          <a:bodyPr/>
          <a:lstStyle/>
          <a:p>
            <a:endParaRPr lang="en-GB"/>
          </a:p>
        </p:txBody>
      </p:sp>
      <p:graphicFrame>
        <p:nvGraphicFramePr>
          <p:cNvPr id="8" name="Content Placeholder 7">
            <a:extLst>
              <a:ext uri="{FF2B5EF4-FFF2-40B4-BE49-F238E27FC236}">
                <a16:creationId xmlns:a16="http://schemas.microsoft.com/office/drawing/2014/main" id="{53E2C92E-1659-46DA-BEC9-07E3A496355F}"/>
              </a:ext>
            </a:extLst>
          </p:cNvPr>
          <p:cNvGraphicFramePr>
            <a:graphicFrameLocks noGrp="1"/>
          </p:cNvGraphicFramePr>
          <p:nvPr>
            <p:ph idx="1"/>
            <p:extLst>
              <p:ext uri="{D42A27DB-BD31-4B8C-83A1-F6EECF244321}">
                <p14:modId xmlns:p14="http://schemas.microsoft.com/office/powerpoint/2010/main" val="4242001890"/>
              </p:ext>
            </p:extLst>
          </p:nvPr>
        </p:nvGraphicFramePr>
        <p:xfrm>
          <a:off x="0" y="0"/>
          <a:ext cx="12192000" cy="6857997"/>
        </p:xfrm>
        <a:graphic>
          <a:graphicData uri="http://schemas.openxmlformats.org/drawingml/2006/table">
            <a:tbl>
              <a:tblPr firstRow="1" bandRow="1">
                <a:tableStyleId>{5C22544A-7EE6-4342-B048-85BDC9FD1C3A}</a:tableStyleId>
              </a:tblPr>
              <a:tblGrid>
                <a:gridCol w="2208946">
                  <a:extLst>
                    <a:ext uri="{9D8B030D-6E8A-4147-A177-3AD203B41FA5}">
                      <a16:colId xmlns:a16="http://schemas.microsoft.com/office/drawing/2014/main" val="2627121944"/>
                    </a:ext>
                  </a:extLst>
                </a:gridCol>
                <a:gridCol w="9983054">
                  <a:extLst>
                    <a:ext uri="{9D8B030D-6E8A-4147-A177-3AD203B41FA5}">
                      <a16:colId xmlns:a16="http://schemas.microsoft.com/office/drawing/2014/main" val="1702809526"/>
                    </a:ext>
                  </a:extLst>
                </a:gridCol>
              </a:tblGrid>
              <a:tr h="252954">
                <a:tc gridSpan="2">
                  <a:txBody>
                    <a:bodyPr/>
                    <a:lstStyle/>
                    <a:p>
                      <a:pPr algn="ctr">
                        <a:lnSpc>
                          <a:spcPct val="107000"/>
                        </a:lnSpc>
                        <a:spcAft>
                          <a:spcPts val="800"/>
                        </a:spcAft>
                      </a:pPr>
                      <a:r>
                        <a:rPr lang="en-GB" sz="1200">
                          <a:effectLst/>
                          <a:latin typeface="Calibri" panose="020F0502020204030204" pitchFamily="34" charset="0"/>
                          <a:ea typeface="Calibri" panose="020F0502020204030204" pitchFamily="34" charset="0"/>
                          <a:cs typeface="Times New Roman" panose="02020603050405020304" pitchFamily="18" charset="0"/>
                        </a:rPr>
                        <a:t>Ovid’s </a:t>
                      </a:r>
                      <a:r>
                        <a:rPr lang="en-GB" sz="1200" i="1">
                          <a:effectLst/>
                          <a:latin typeface="Calibri" panose="020F0502020204030204" pitchFamily="34" charset="0"/>
                          <a:ea typeface="Calibri" panose="020F0502020204030204" pitchFamily="34" charset="0"/>
                          <a:cs typeface="Times New Roman" panose="02020603050405020304" pitchFamily="18" charset="0"/>
                        </a:rPr>
                        <a:t>Metamorphoses</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58367" marR="58367" marT="29184" marB="29184"/>
                </a:tc>
                <a:tc hMerge="1">
                  <a:txBody>
                    <a:bodyPr/>
                    <a:lstStyle/>
                    <a:p>
                      <a:endParaRPr lang="en-GB"/>
                    </a:p>
                  </a:txBody>
                  <a:tcPr/>
                </a:tc>
                <a:extLst>
                  <a:ext uri="{0D108BD9-81ED-4DB2-BD59-A6C34878D82A}">
                    <a16:rowId xmlns:a16="http://schemas.microsoft.com/office/drawing/2014/main" val="2144572866"/>
                  </a:ext>
                </a:extLst>
              </a:tr>
              <a:tr h="252758">
                <a:tc>
                  <a:txBody>
                    <a:bodyPr/>
                    <a:lstStyle/>
                    <a:p>
                      <a:pPr algn="l">
                        <a:lnSpc>
                          <a:spcPct val="107000"/>
                        </a:lnSpc>
                        <a:spcAft>
                          <a:spcPts val="800"/>
                        </a:spcAft>
                      </a:pPr>
                      <a:r>
                        <a:rPr lang="en-GB" sz="1200">
                          <a:effectLst/>
                        </a:rPr>
                        <a:t>Name of writer</a:t>
                      </a:r>
                    </a:p>
                  </a:txBody>
                  <a:tcPr marL="58367" marR="58367" marT="29184" marB="29184"/>
                </a:tc>
                <a:tc>
                  <a:txBody>
                    <a:bodyPr/>
                    <a:lstStyle/>
                    <a:p>
                      <a:pPr algn="l">
                        <a:lnSpc>
                          <a:spcPct val="107000"/>
                        </a:lnSpc>
                        <a:spcAft>
                          <a:spcPts val="800"/>
                        </a:spcAft>
                      </a:pPr>
                      <a:r>
                        <a:rPr lang="en-GB" sz="1200">
                          <a:effectLst/>
                        </a:rPr>
                        <a:t>Ovid</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58367" marR="58367" marT="29184" marB="29184"/>
                </a:tc>
                <a:extLst>
                  <a:ext uri="{0D108BD9-81ED-4DB2-BD59-A6C34878D82A}">
                    <a16:rowId xmlns:a16="http://schemas.microsoft.com/office/drawing/2014/main" val="791874885"/>
                  </a:ext>
                </a:extLst>
              </a:tr>
              <a:tr h="252758">
                <a:tc>
                  <a:txBody>
                    <a:bodyPr/>
                    <a:lstStyle/>
                    <a:p>
                      <a:pPr algn="l">
                        <a:lnSpc>
                          <a:spcPct val="107000"/>
                        </a:lnSpc>
                        <a:spcAft>
                          <a:spcPts val="800"/>
                        </a:spcAft>
                      </a:pPr>
                      <a:r>
                        <a:rPr lang="en-GB" sz="1200">
                          <a:effectLst/>
                        </a:rPr>
                        <a:t>Title of work</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58367" marR="58367" marT="29184" marB="29184"/>
                </a:tc>
                <a:tc>
                  <a:txBody>
                    <a:bodyPr/>
                    <a:lstStyle/>
                    <a:p>
                      <a:pPr algn="l">
                        <a:lnSpc>
                          <a:spcPct val="107000"/>
                        </a:lnSpc>
                        <a:spcAft>
                          <a:spcPts val="800"/>
                        </a:spcAft>
                      </a:pPr>
                      <a:r>
                        <a:rPr lang="en-GB" sz="1200">
                          <a:effectLst/>
                        </a:rPr>
                        <a:t>Metamorphoses</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58367" marR="58367" marT="29184" marB="29184"/>
                </a:tc>
                <a:extLst>
                  <a:ext uri="{0D108BD9-81ED-4DB2-BD59-A6C34878D82A}">
                    <a16:rowId xmlns:a16="http://schemas.microsoft.com/office/drawing/2014/main" val="2943949048"/>
                  </a:ext>
                </a:extLst>
              </a:tr>
              <a:tr h="252758">
                <a:tc>
                  <a:txBody>
                    <a:bodyPr/>
                    <a:lstStyle/>
                    <a:p>
                      <a:pPr algn="l">
                        <a:lnSpc>
                          <a:spcPct val="107000"/>
                        </a:lnSpc>
                        <a:spcAft>
                          <a:spcPts val="800"/>
                        </a:spcAft>
                      </a:pPr>
                      <a:r>
                        <a:rPr lang="en-GB" sz="1200">
                          <a:effectLst/>
                        </a:rPr>
                        <a:t>What the work is about</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58367" marR="58367" marT="29184" marB="29184"/>
                </a:tc>
                <a:tc>
                  <a:txBody>
                    <a:bodyPr/>
                    <a:lstStyle/>
                    <a:p>
                      <a:pPr algn="l">
                        <a:lnSpc>
                          <a:spcPct val="107000"/>
                        </a:lnSpc>
                        <a:spcAft>
                          <a:spcPts val="800"/>
                        </a:spcAft>
                      </a:pPr>
                      <a:r>
                        <a:rPr lang="en-GB" sz="1200">
                          <a:effectLst/>
                        </a:rPr>
                        <a:t>Epic poem which tells many stories about people changing forms.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58367" marR="58367" marT="29184" marB="29184"/>
                </a:tc>
                <a:extLst>
                  <a:ext uri="{0D108BD9-81ED-4DB2-BD59-A6C34878D82A}">
                    <a16:rowId xmlns:a16="http://schemas.microsoft.com/office/drawing/2014/main" val="315714307"/>
                  </a:ext>
                </a:extLst>
              </a:tr>
              <a:tr h="1986510">
                <a:tc>
                  <a:txBody>
                    <a:bodyPr/>
                    <a:lstStyle/>
                    <a:p>
                      <a:pPr algn="l">
                        <a:lnSpc>
                          <a:spcPct val="107000"/>
                        </a:lnSpc>
                        <a:spcAft>
                          <a:spcPts val="800"/>
                        </a:spcAft>
                      </a:pPr>
                      <a:r>
                        <a:rPr lang="en-GB" sz="1200">
                          <a:effectLst/>
                        </a:rPr>
                        <a:t>Key characters</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58367" marR="58367" marT="29184" marB="29184"/>
                </a:tc>
                <a:tc>
                  <a:txBody>
                    <a:bodyPr/>
                    <a:lstStyle/>
                    <a:p>
                      <a:pPr algn="l">
                        <a:lnSpc>
                          <a:spcPct val="107000"/>
                        </a:lnSpc>
                        <a:spcAft>
                          <a:spcPts val="800"/>
                        </a:spcAft>
                      </a:pPr>
                      <a:r>
                        <a:rPr lang="en-GB" sz="1200">
                          <a:effectLst/>
                        </a:rPr>
                        <a:t>Hercules The son of Jupiter who wishes to marry </a:t>
                      </a:r>
                      <a:r>
                        <a:rPr lang="en-GB" sz="1200" err="1">
                          <a:effectLst/>
                        </a:rPr>
                        <a:t>Deianira</a:t>
                      </a:r>
                      <a:r>
                        <a:rPr lang="en-GB" sz="1200">
                          <a:effectLst/>
                        </a:rPr>
                        <a:t>.</a:t>
                      </a:r>
                    </a:p>
                    <a:p>
                      <a:pPr algn="l">
                        <a:lnSpc>
                          <a:spcPct val="107000"/>
                        </a:lnSpc>
                        <a:spcAft>
                          <a:spcPts val="800"/>
                        </a:spcAft>
                      </a:pPr>
                      <a:r>
                        <a:rPr lang="en-GB" sz="1200" err="1">
                          <a:effectLst/>
                        </a:rPr>
                        <a:t>Thesesus</a:t>
                      </a:r>
                      <a:r>
                        <a:rPr lang="en-GB" sz="1200">
                          <a:effectLst/>
                        </a:rPr>
                        <a:t> The mythical founder of contemporary Athens.</a:t>
                      </a:r>
                    </a:p>
                    <a:p>
                      <a:pPr algn="l">
                        <a:lnSpc>
                          <a:spcPct val="107000"/>
                        </a:lnSpc>
                        <a:spcAft>
                          <a:spcPts val="800"/>
                        </a:spcAft>
                      </a:pPr>
                      <a:r>
                        <a:rPr lang="en-GB" sz="1200">
                          <a:effectLst/>
                        </a:rPr>
                        <a:t>Achelous The god of the River Achelous who wants to marry </a:t>
                      </a:r>
                      <a:r>
                        <a:rPr lang="en-GB" sz="1200" err="1">
                          <a:effectLst/>
                        </a:rPr>
                        <a:t>Deianira</a:t>
                      </a:r>
                      <a:r>
                        <a:rPr lang="en-GB" sz="1200">
                          <a:effectLst/>
                        </a:rPr>
                        <a:t>.</a:t>
                      </a:r>
                    </a:p>
                    <a:p>
                      <a:pPr algn="l">
                        <a:lnSpc>
                          <a:spcPct val="107000"/>
                        </a:lnSpc>
                        <a:spcAft>
                          <a:spcPts val="800"/>
                        </a:spcAft>
                      </a:pPr>
                      <a:r>
                        <a:rPr lang="en-GB" sz="1200" err="1">
                          <a:effectLst/>
                        </a:rPr>
                        <a:t>Deianira</a:t>
                      </a:r>
                      <a:r>
                        <a:rPr lang="en-GB" sz="1200">
                          <a:effectLst/>
                        </a:rPr>
                        <a:t> The princess of the Greek city of Calydon in the region of Aitolia</a:t>
                      </a:r>
                    </a:p>
                    <a:p>
                      <a:pPr algn="l">
                        <a:lnSpc>
                          <a:spcPct val="107000"/>
                        </a:lnSpc>
                        <a:spcAft>
                          <a:spcPts val="800"/>
                        </a:spcAft>
                      </a:pPr>
                      <a:r>
                        <a:rPr lang="en-GB" sz="1200">
                          <a:effectLst/>
                        </a:rPr>
                        <a:t> Greeks who Hercules marries. She accidentally causes his death after being tricked into giving him a shirt soaked in Hydra venom by the Centaur Nessus.</a:t>
                      </a:r>
                    </a:p>
                    <a:p>
                      <a:pPr algn="l">
                        <a:lnSpc>
                          <a:spcPct val="107000"/>
                        </a:lnSpc>
                        <a:spcAft>
                          <a:spcPts val="800"/>
                        </a:spcAft>
                      </a:pPr>
                      <a:r>
                        <a:rPr lang="en-GB" sz="1200">
                          <a:effectLst/>
                        </a:rPr>
                        <a:t>Nessus A Centaur who Hercules kills after he tries to kidnap </a:t>
                      </a:r>
                      <a:r>
                        <a:rPr lang="en-GB" sz="1200" err="1">
                          <a:effectLst/>
                        </a:rPr>
                        <a:t>Deianira</a:t>
                      </a:r>
                      <a:r>
                        <a:rPr lang="en-GB" sz="1200">
                          <a:effectLst/>
                        </a:rPr>
                        <a:t>. He gives his shirt, soaked with Hydra venom, to </a:t>
                      </a:r>
                      <a:r>
                        <a:rPr lang="en-GB" sz="1200" err="1">
                          <a:effectLst/>
                        </a:rPr>
                        <a:t>Deianira</a:t>
                      </a:r>
                      <a:r>
                        <a:rPr lang="en-GB" sz="1200">
                          <a:effectLst/>
                        </a:rPr>
                        <a:t> and tells her to that it is a love charm.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58367" marR="58367" marT="29184" marB="29184"/>
                </a:tc>
                <a:extLst>
                  <a:ext uri="{0D108BD9-81ED-4DB2-BD59-A6C34878D82A}">
                    <a16:rowId xmlns:a16="http://schemas.microsoft.com/office/drawing/2014/main" val="2216729334"/>
                  </a:ext>
                </a:extLst>
              </a:tr>
              <a:tr h="252758">
                <a:tc>
                  <a:txBody>
                    <a:bodyPr/>
                    <a:lstStyle/>
                    <a:p>
                      <a:pPr algn="l">
                        <a:lnSpc>
                          <a:spcPct val="107000"/>
                        </a:lnSpc>
                        <a:spcAft>
                          <a:spcPts val="800"/>
                        </a:spcAft>
                      </a:pPr>
                      <a:r>
                        <a:rPr lang="en-GB" sz="1200">
                          <a:effectLst/>
                        </a:rPr>
                        <a:t>Setting of the passage</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58367" marR="58367" marT="29184" marB="29184"/>
                </a:tc>
                <a:tc>
                  <a:txBody>
                    <a:bodyPr/>
                    <a:lstStyle/>
                    <a:p>
                      <a:pPr algn="l">
                        <a:lnSpc>
                          <a:spcPct val="107000"/>
                        </a:lnSpc>
                        <a:spcAft>
                          <a:spcPts val="800"/>
                        </a:spcAft>
                      </a:pPr>
                      <a:r>
                        <a:rPr lang="en-GB" sz="1200">
                          <a:effectLst/>
                        </a:rPr>
                        <a:t>The fight happens at Aitoilia in southern Greece. Nessus is killed next to the river Evenus. Hercules dies in Oechalia.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58367" marR="58367" marT="29184" marB="29184"/>
                </a:tc>
                <a:extLst>
                  <a:ext uri="{0D108BD9-81ED-4DB2-BD59-A6C34878D82A}">
                    <a16:rowId xmlns:a16="http://schemas.microsoft.com/office/drawing/2014/main" val="2861733959"/>
                  </a:ext>
                </a:extLst>
              </a:tr>
              <a:tr h="656157">
                <a:tc>
                  <a:txBody>
                    <a:bodyPr/>
                    <a:lstStyle/>
                    <a:p>
                      <a:pPr algn="l">
                        <a:lnSpc>
                          <a:spcPct val="107000"/>
                        </a:lnSpc>
                        <a:spcAft>
                          <a:spcPts val="800"/>
                        </a:spcAft>
                      </a:pPr>
                      <a:r>
                        <a:rPr lang="en-GB" sz="1200">
                          <a:effectLst/>
                        </a:rPr>
                        <a:t>Context for the passage</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58367" marR="58367" marT="29184" marB="29184"/>
                </a:tc>
                <a:tc>
                  <a:txBody>
                    <a:bodyPr/>
                    <a:lstStyle/>
                    <a:p>
                      <a:pPr algn="l">
                        <a:lnSpc>
                          <a:spcPct val="107000"/>
                        </a:lnSpc>
                        <a:spcAft>
                          <a:spcPts val="800"/>
                        </a:spcAft>
                      </a:pPr>
                      <a:r>
                        <a:rPr lang="en-GB" sz="1200">
                          <a:effectLst/>
                        </a:rPr>
                        <a:t>Theseus (a Greek hero who founded the ‘modern’ city state of Athens) is talking to the river god Achelous about how he came to lose one of his horns whilst they wait for the flooded river Achelous to recede. The story explains where the Cornucopia came from and also tells the story of Hercules apotheosis (becoming a god).</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58367" marR="58367" marT="29184" marB="29184"/>
                </a:tc>
                <a:extLst>
                  <a:ext uri="{0D108BD9-81ED-4DB2-BD59-A6C34878D82A}">
                    <a16:rowId xmlns:a16="http://schemas.microsoft.com/office/drawing/2014/main" val="600454014"/>
                  </a:ext>
                </a:extLst>
              </a:tr>
              <a:tr h="2951344">
                <a:tc>
                  <a:txBody>
                    <a:bodyPr/>
                    <a:lstStyle/>
                    <a:p>
                      <a:pPr algn="l">
                        <a:lnSpc>
                          <a:spcPct val="107000"/>
                        </a:lnSpc>
                        <a:spcAft>
                          <a:spcPts val="800"/>
                        </a:spcAft>
                      </a:pPr>
                      <a:r>
                        <a:rPr lang="en-GB" sz="1200">
                          <a:effectLst/>
                        </a:rPr>
                        <a:t>Summary of the passage</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58367" marR="58367" marT="29184" marB="29184"/>
                </a:tc>
                <a:tc>
                  <a:txBody>
                    <a:bodyPr/>
                    <a:lstStyle/>
                    <a:p>
                      <a:pPr algn="l">
                        <a:lnSpc>
                          <a:spcPct val="107000"/>
                        </a:lnSpc>
                        <a:spcAft>
                          <a:spcPts val="800"/>
                        </a:spcAft>
                      </a:pPr>
                      <a:r>
                        <a:rPr lang="en-GB" sz="1200">
                          <a:effectLst/>
                        </a:rPr>
                        <a:t>Hercules argued that he would be a good husband for </a:t>
                      </a:r>
                      <a:r>
                        <a:rPr lang="en-GB" sz="1200" err="1">
                          <a:effectLst/>
                        </a:rPr>
                        <a:t>Deianira</a:t>
                      </a:r>
                      <a:r>
                        <a:rPr lang="en-GB" sz="1200">
                          <a:effectLst/>
                        </a:rPr>
                        <a:t> as he was the son of Jupiter and had completed his twelve labours. Achelous said that he would be better match as he was an actual god and also argued that Hercules only had to complete the labours because of his own actions and also claimed that the story of Hercules’ birth was either a lie or a scandal. During the wrestling match which followed, Achelous turned into a snake when Hercules started to get the upper hand. Hercules laughed at this, saying that he had killed snakes as a baby and had killed the Hydra as an adult. Achelous then turned into a bull, and Hercules snapped one of the river god’s horns off before finishing off the match. The horn filled with fruit and became the Cornucopia. </a:t>
                      </a:r>
                    </a:p>
                    <a:p>
                      <a:pPr algn="l">
                        <a:lnSpc>
                          <a:spcPct val="107000"/>
                        </a:lnSpc>
                        <a:spcAft>
                          <a:spcPts val="800"/>
                        </a:spcAft>
                      </a:pPr>
                      <a:r>
                        <a:rPr lang="en-GB" sz="1200">
                          <a:effectLst/>
                        </a:rPr>
                        <a:t>On his way home, Hercules was offered help in crossing the river </a:t>
                      </a:r>
                      <a:r>
                        <a:rPr lang="en-GB" sz="1200" err="1">
                          <a:effectLst/>
                        </a:rPr>
                        <a:t>Evenus</a:t>
                      </a:r>
                      <a:r>
                        <a:rPr lang="en-GB" sz="1200">
                          <a:effectLst/>
                        </a:rPr>
                        <a:t> from the Centaur Nessus. However, Nessus attempted to kidnap </a:t>
                      </a:r>
                      <a:r>
                        <a:rPr lang="en-GB" sz="1200" err="1">
                          <a:effectLst/>
                        </a:rPr>
                        <a:t>Deianira</a:t>
                      </a:r>
                      <a:r>
                        <a:rPr lang="en-GB" sz="1200">
                          <a:effectLst/>
                        </a:rPr>
                        <a:t> whilst he was pretending to carry her across the river. Hercules shot Nessus in the back, but Nessus smeared his shirt with his blood mixed with Hydra venom and gave it to </a:t>
                      </a:r>
                      <a:r>
                        <a:rPr lang="en-GB" sz="1200" err="1">
                          <a:effectLst/>
                        </a:rPr>
                        <a:t>Deianira</a:t>
                      </a:r>
                      <a:r>
                        <a:rPr lang="en-GB" sz="1200">
                          <a:effectLst/>
                        </a:rPr>
                        <a:t>, claiming that it was a love charm to be used if Hercules ever stopped loving her. </a:t>
                      </a:r>
                    </a:p>
                    <a:p>
                      <a:pPr algn="l">
                        <a:lnSpc>
                          <a:spcPct val="107000"/>
                        </a:lnSpc>
                        <a:spcAft>
                          <a:spcPts val="800"/>
                        </a:spcAft>
                      </a:pPr>
                      <a:r>
                        <a:rPr lang="en-GB" sz="1200">
                          <a:effectLst/>
                        </a:rPr>
                        <a:t>Several years later, Juno got the goddess Rumour to spread lies about Hercules to his wife. </a:t>
                      </a:r>
                      <a:r>
                        <a:rPr lang="en-GB" sz="1200" err="1">
                          <a:effectLst/>
                        </a:rPr>
                        <a:t>Deianira</a:t>
                      </a:r>
                      <a:r>
                        <a:rPr lang="en-GB" sz="1200">
                          <a:effectLst/>
                        </a:rPr>
                        <a:t> came to believe that Hercules has fallen in love with another woman, and sent him Nessus’ shirt, believing that it would make him love her again. Hercules put it on whilst performing a sacrifice and the heat of the flames caused the venom to activate. The shirt stuck to his skin and melted it away when Hercules tried to remove it. Hercules therefore </a:t>
                      </a:r>
                      <a:r>
                        <a:rPr lang="en-GB" sz="1200" err="1">
                          <a:effectLst/>
                        </a:rPr>
                        <a:t>buillt</a:t>
                      </a:r>
                      <a:r>
                        <a:rPr lang="en-GB" sz="1200">
                          <a:effectLst/>
                        </a:rPr>
                        <a:t> himself a pyre and </a:t>
                      </a:r>
                      <a:r>
                        <a:rPr lang="en-GB" sz="1200" err="1">
                          <a:effectLst/>
                        </a:rPr>
                        <a:t>bured</a:t>
                      </a:r>
                      <a:r>
                        <a:rPr lang="en-GB" sz="1200">
                          <a:effectLst/>
                        </a:rPr>
                        <a:t> himself upon it. Jupiter saw his son dying and told the other gods that Hercules should be made a god. As a result, when his body had entirely burned away, Hercules’ spirit went up to Olympus, where he became a god.</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58367" marR="58367" marT="29184" marB="29184"/>
                </a:tc>
                <a:extLst>
                  <a:ext uri="{0D108BD9-81ED-4DB2-BD59-A6C34878D82A}">
                    <a16:rowId xmlns:a16="http://schemas.microsoft.com/office/drawing/2014/main" val="1433700068"/>
                  </a:ext>
                </a:extLst>
              </a:tr>
            </a:tbl>
          </a:graphicData>
        </a:graphic>
      </p:graphicFrame>
      <p:sp>
        <p:nvSpPr>
          <p:cNvPr id="9" name="Rectangle 1">
            <a:extLst>
              <a:ext uri="{FF2B5EF4-FFF2-40B4-BE49-F238E27FC236}">
                <a16:creationId xmlns:a16="http://schemas.microsoft.com/office/drawing/2014/main" id="{42C84278-BDBC-4D03-9C4A-09D9B3B7ACD1}"/>
              </a:ext>
            </a:extLst>
          </p:cNvPr>
          <p:cNvSpPr>
            <a:spLocks noChangeArrowheads="1"/>
          </p:cNvSpPr>
          <p:nvPr/>
        </p:nvSpPr>
        <p:spPr bwMode="auto">
          <a:xfrm>
            <a:off x="2212975" y="160813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Tree>
    <p:extLst>
      <p:ext uri="{BB962C8B-B14F-4D97-AF65-F5344CB8AC3E}">
        <p14:creationId xmlns:p14="http://schemas.microsoft.com/office/powerpoint/2010/main" val="379871570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29C81-28A8-41A4-A28E-727983548AD7}"/>
              </a:ext>
            </a:extLst>
          </p:cNvPr>
          <p:cNvSpPr>
            <a:spLocks noGrp="1"/>
          </p:cNvSpPr>
          <p:nvPr>
            <p:ph type="title"/>
          </p:nvPr>
        </p:nvSpPr>
        <p:spPr>
          <a:xfrm>
            <a:off x="0" y="2"/>
            <a:ext cx="12192000" cy="1006866"/>
          </a:xfr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a:noAutofit/>
          </a:bodyPr>
          <a:lstStyle/>
          <a:p>
            <a:r>
              <a:rPr lang="en-GB" sz="3200"/>
              <a:t>Why was Heracles/Hercules important?</a:t>
            </a:r>
          </a:p>
        </p:txBody>
      </p:sp>
      <p:sp>
        <p:nvSpPr>
          <p:cNvPr id="3" name="Content Placeholder 2">
            <a:extLst>
              <a:ext uri="{FF2B5EF4-FFF2-40B4-BE49-F238E27FC236}">
                <a16:creationId xmlns:a16="http://schemas.microsoft.com/office/drawing/2014/main" id="{843D02EE-D823-42EA-BABB-C26C0FC3CC36}"/>
              </a:ext>
            </a:extLst>
          </p:cNvPr>
          <p:cNvSpPr>
            <a:spLocks noGrp="1"/>
          </p:cNvSpPr>
          <p:nvPr>
            <p:ph idx="1"/>
          </p:nvPr>
        </p:nvSpPr>
        <p:spPr>
          <a:xfrm>
            <a:off x="0" y="1006868"/>
            <a:ext cx="7952199" cy="5851132"/>
          </a:xfr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a:normAutofit fontScale="92500" lnSpcReduction="20000"/>
          </a:bodyPr>
          <a:lstStyle/>
          <a:p>
            <a:r>
              <a:rPr lang="en-GB"/>
              <a:t>Heracles was supposed to have wiped out monsters in Greece, which helped to explain why mythical monsters no longer existed. </a:t>
            </a:r>
          </a:p>
          <a:p>
            <a:r>
              <a:rPr lang="en-GB"/>
              <a:t>Heracles became a god after his death, an idea which showed that there could be a connection between gods and mortals. </a:t>
            </a:r>
          </a:p>
          <a:p>
            <a:r>
              <a:rPr lang="en-GB"/>
              <a:t>Heracles founded the Olympic Games (in one version of their foundation story).</a:t>
            </a:r>
          </a:p>
          <a:p>
            <a:r>
              <a:rPr lang="en-GB"/>
              <a:t>Heracles wandered all across the Greek world, which allowed many Greek settlements to connect themselves to him (and, therefore, one another). The shared belief in heroes such as Heracles helped peoples living in Asia, Africa and Europe understand themselves as Greek.</a:t>
            </a:r>
          </a:p>
          <a:p>
            <a:r>
              <a:rPr lang="en-GB"/>
              <a:t>Hercules was important to the Romans as he connected them to Evander, the man who supposedly introduced, amongst many other things, the Olympian gods and writing to Italy. </a:t>
            </a:r>
          </a:p>
          <a:p>
            <a:endParaRPr lang="en-GB"/>
          </a:p>
        </p:txBody>
      </p:sp>
      <p:pic>
        <p:nvPicPr>
          <p:cNvPr id="56324" name="Picture 4" descr="Hercules Meets Galatea, the sculpture outside Cambridge North station by Matthew Darbyshire. Picture: Phil Mynott">
            <a:extLst>
              <a:ext uri="{FF2B5EF4-FFF2-40B4-BE49-F238E27FC236}">
                <a16:creationId xmlns:a16="http://schemas.microsoft.com/office/drawing/2014/main" id="{428A78A3-22D3-42CA-816D-D54D9156C0E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7575"/>
          <a:stretch/>
        </p:blipFill>
        <p:spPr bwMode="auto">
          <a:xfrm>
            <a:off x="7952199" y="-17681"/>
            <a:ext cx="4315146" cy="68756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196988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29C81-28A8-41A4-A28E-727983548AD7}"/>
              </a:ext>
            </a:extLst>
          </p:cNvPr>
          <p:cNvSpPr>
            <a:spLocks noGrp="1"/>
          </p:cNvSpPr>
          <p:nvPr>
            <p:ph type="title"/>
          </p:nvPr>
        </p:nvSpPr>
        <p:spPr>
          <a:xfrm>
            <a:off x="0" y="2"/>
            <a:ext cx="12192000" cy="1006866"/>
          </a:xfr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a:noAutofit/>
          </a:bodyPr>
          <a:lstStyle/>
          <a:p>
            <a:r>
              <a:rPr lang="en-GB" sz="3200"/>
              <a:t>Why was Heracles/Hercules impressive/heroic?</a:t>
            </a:r>
          </a:p>
        </p:txBody>
      </p:sp>
      <p:sp>
        <p:nvSpPr>
          <p:cNvPr id="3" name="Content Placeholder 2">
            <a:extLst>
              <a:ext uri="{FF2B5EF4-FFF2-40B4-BE49-F238E27FC236}">
                <a16:creationId xmlns:a16="http://schemas.microsoft.com/office/drawing/2014/main" id="{843D02EE-D823-42EA-BABB-C26C0FC3CC36}"/>
              </a:ext>
            </a:extLst>
          </p:cNvPr>
          <p:cNvSpPr>
            <a:spLocks noGrp="1"/>
          </p:cNvSpPr>
          <p:nvPr>
            <p:ph idx="1"/>
          </p:nvPr>
        </p:nvSpPr>
        <p:spPr>
          <a:xfrm>
            <a:off x="0" y="1006868"/>
            <a:ext cx="7952199" cy="5851132"/>
          </a:xfr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a:normAutofit fontScale="92500" lnSpcReduction="20000"/>
          </a:bodyPr>
          <a:lstStyle/>
          <a:p>
            <a:r>
              <a:rPr lang="en-GB"/>
              <a:t>Heracles achieved impossible deeds from a young age, surviving Hera’s two attempts to kill him as a baby.</a:t>
            </a:r>
          </a:p>
          <a:p>
            <a:r>
              <a:rPr lang="en-GB"/>
              <a:t>Heracles fought and defeated both monsters and humans who behaved in ways which were offensive to the Greeks. </a:t>
            </a:r>
          </a:p>
          <a:p>
            <a:r>
              <a:rPr lang="en-GB"/>
              <a:t>Heracles was not only the son of Zeus but was supported by his half-sister Athena and also Hermes, showing that he was impressive enough to attract the attention of multiple gods.</a:t>
            </a:r>
          </a:p>
          <a:p>
            <a:r>
              <a:rPr lang="en-GB"/>
              <a:t>Heracles’ labours involved him not only completing impossible tasks, but also wandering to parts of the world which is should be impossible for humans to reach. </a:t>
            </a:r>
          </a:p>
          <a:p>
            <a:r>
              <a:rPr lang="en-GB"/>
              <a:t>Heracles’ successes meant that he was allowed to become a god after he died. </a:t>
            </a:r>
          </a:p>
          <a:p>
            <a:r>
              <a:rPr lang="en-GB"/>
              <a:t>Hercules saved the people of </a:t>
            </a:r>
            <a:r>
              <a:rPr lang="en-GB" err="1"/>
              <a:t>Pallantium</a:t>
            </a:r>
            <a:r>
              <a:rPr lang="en-GB"/>
              <a:t> from </a:t>
            </a:r>
            <a:r>
              <a:rPr lang="en-GB" err="1"/>
              <a:t>Cacus</a:t>
            </a:r>
            <a:r>
              <a:rPr lang="en-GB"/>
              <a:t>, marking him out as important to the Romans (</a:t>
            </a:r>
            <a:r>
              <a:rPr lang="en-GB" err="1"/>
              <a:t>Pallantium</a:t>
            </a:r>
            <a:r>
              <a:rPr lang="en-GB"/>
              <a:t> supposedly became a part of Rome).</a:t>
            </a:r>
          </a:p>
          <a:p>
            <a:endParaRPr lang="en-GB"/>
          </a:p>
          <a:p>
            <a:endParaRPr lang="en-GB"/>
          </a:p>
        </p:txBody>
      </p:sp>
      <p:pic>
        <p:nvPicPr>
          <p:cNvPr id="56324" name="Picture 4" descr="Hercules Meets Galatea, the sculpture outside Cambridge North station by Matthew Darbyshire. Picture: Phil Mynott">
            <a:extLst>
              <a:ext uri="{FF2B5EF4-FFF2-40B4-BE49-F238E27FC236}">
                <a16:creationId xmlns:a16="http://schemas.microsoft.com/office/drawing/2014/main" id="{428A78A3-22D3-42CA-816D-D54D9156C0E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7575"/>
          <a:stretch/>
        </p:blipFill>
        <p:spPr bwMode="auto">
          <a:xfrm>
            <a:off x="7952199" y="-17681"/>
            <a:ext cx="4315146" cy="68756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460840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Olympia, Metopes: The Labors of Heracles (2.5D) - 3D model by Daniel O'Neil  (@doneil) [13b6f32]">
            <a:extLst>
              <a:ext uri="{FF2B5EF4-FFF2-40B4-BE49-F238E27FC236}">
                <a16:creationId xmlns:a16="http://schemas.microsoft.com/office/drawing/2014/main" id="{7A510553-7194-4496-A3AA-B7C44F300AB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88" t="32426" r="5805" b="25510"/>
          <a:stretch/>
        </p:blipFill>
        <p:spPr bwMode="auto">
          <a:xfrm>
            <a:off x="0" y="82855"/>
            <a:ext cx="7847573" cy="2074422"/>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061DC4D3-E708-4CDE-A228-64C64096ED1F}"/>
              </a:ext>
            </a:extLst>
          </p:cNvPr>
          <p:cNvSpPr>
            <a:spLocks noGrp="1"/>
          </p:cNvSpPr>
          <p:nvPr>
            <p:ph idx="1"/>
          </p:nvPr>
        </p:nvSpPr>
        <p:spPr>
          <a:xfrm>
            <a:off x="7557321" y="54947"/>
            <a:ext cx="4634679" cy="2709626"/>
          </a:xfr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a:normAutofit fontScale="77500" lnSpcReduction="20000"/>
          </a:bodyPr>
          <a:lstStyle/>
          <a:p>
            <a:pPr marL="0" indent="0">
              <a:buNone/>
            </a:pPr>
            <a:r>
              <a:rPr lang="en-GB" sz="2100" b="1"/>
              <a:t>What you need to know</a:t>
            </a:r>
          </a:p>
          <a:p>
            <a:r>
              <a:rPr lang="en-GB" sz="2100"/>
              <a:t>Show Heracles’ twelve labours</a:t>
            </a:r>
          </a:p>
          <a:p>
            <a:r>
              <a:rPr lang="en-GB" sz="2100"/>
              <a:t>Found on the Temple of Zeus (Heracles’ dad’s temple!)</a:t>
            </a:r>
          </a:p>
          <a:p>
            <a:r>
              <a:rPr lang="en-GB" sz="2100"/>
              <a:t>Augean Stables- after he had completed his labours, Heracles went back to Elis, killed Augeas and founded the Olympic Games (which took place at Olympia!)</a:t>
            </a:r>
          </a:p>
          <a:p>
            <a:pPr lvl="1"/>
            <a:r>
              <a:rPr lang="en-GB" sz="2100"/>
              <a:t>Augeas had agreed to pay Heracles for cleaning his stables if he could it in a day, but had gone back on his promise after Heracles had successfully done this. </a:t>
            </a:r>
          </a:p>
          <a:p>
            <a:pPr lvl="1"/>
            <a:endParaRPr lang="en-GB" sz="1700"/>
          </a:p>
          <a:p>
            <a:endParaRPr lang="en-GB" sz="1700"/>
          </a:p>
          <a:p>
            <a:endParaRPr lang="en-GB"/>
          </a:p>
        </p:txBody>
      </p:sp>
      <p:sp>
        <p:nvSpPr>
          <p:cNvPr id="4" name="TextBox 3">
            <a:extLst>
              <a:ext uri="{FF2B5EF4-FFF2-40B4-BE49-F238E27FC236}">
                <a16:creationId xmlns:a16="http://schemas.microsoft.com/office/drawing/2014/main" id="{61E2991B-5AB5-4C9D-BE7C-55DA75D7257A}"/>
              </a:ext>
            </a:extLst>
          </p:cNvPr>
          <p:cNvSpPr txBox="1"/>
          <p:nvPr/>
        </p:nvSpPr>
        <p:spPr>
          <a:xfrm>
            <a:off x="-1" y="2764572"/>
            <a:ext cx="9257015" cy="6986528"/>
          </a:xfrm>
          <a:prstGeom prst="rect">
            <a:avLst/>
          </a:prstGeom>
          <a:solidFill>
            <a:schemeClr val="accent6">
              <a:lumMod val="20000"/>
              <a:lumOff val="80000"/>
            </a:schemeClr>
          </a:solidFill>
        </p:spPr>
        <p:txBody>
          <a:bodyPr wrap="square" numCol="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Sassoon Primary Std"/>
                <a:ea typeface="+mn-ea"/>
                <a:cs typeface="+mn-cs"/>
              </a:rPr>
              <a:t>They bring the story of Heracles to life</a:t>
            </a:r>
          </a:p>
          <a:p>
            <a:pPr marL="800100" marR="0" lvl="1"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Sassoon Primary Std"/>
                <a:ea typeface="+mn-ea"/>
                <a:cs typeface="+mn-cs"/>
              </a:rPr>
              <a:t>Show Heracles in action during (or just after) the labours- they would have been exciting to look at!</a:t>
            </a:r>
          </a:p>
          <a:p>
            <a:pPr marL="800100" marR="0" lvl="1"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a:solidFill>
                  <a:prstClr val="black"/>
                </a:solidFill>
                <a:latin typeface="Sassoon Primary Std"/>
              </a:rPr>
              <a:t>They have been chosen to show Heracles in particularly heroic moments.</a:t>
            </a:r>
            <a:endParaRPr kumimoji="0" lang="en-GB" sz="1600" b="0" i="0" u="none" strike="noStrike" kern="1200" cap="none" spc="0" normalizeH="0" baseline="0" noProof="0">
              <a:ln>
                <a:noFill/>
              </a:ln>
              <a:solidFill>
                <a:prstClr val="black"/>
              </a:solidFill>
              <a:effectLst/>
              <a:uLnTx/>
              <a:uFillTx/>
              <a:latin typeface="Sassoon Primary Std"/>
              <a:ea typeface="+mn-ea"/>
              <a:cs typeface="+mn-cs"/>
            </a:endParaRPr>
          </a:p>
          <a:p>
            <a:pPr marL="800100" marR="0" lvl="1"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Sassoon Primary Std"/>
                <a:ea typeface="+mn-ea"/>
                <a:cs typeface="+mn-cs"/>
              </a:rPr>
              <a:t>As they are </a:t>
            </a:r>
            <a:r>
              <a:rPr kumimoji="0" lang="en-GB" sz="1600" b="1" i="0" u="none" strike="noStrike" kern="1200" cap="none" spc="0" normalizeH="0" baseline="0" noProof="0">
                <a:ln>
                  <a:noFill/>
                </a:ln>
                <a:solidFill>
                  <a:prstClr val="black"/>
                </a:solidFill>
                <a:effectLst/>
                <a:uLnTx/>
                <a:uFillTx/>
                <a:latin typeface="Sassoon Primary Std"/>
                <a:ea typeface="+mn-ea"/>
                <a:cs typeface="+mn-cs"/>
              </a:rPr>
              <a:t>metopes </a:t>
            </a:r>
            <a:r>
              <a:rPr kumimoji="0" lang="en-GB" sz="1600" b="0" i="0" u="none" strike="noStrike" kern="1200" cap="none" spc="0" normalizeH="0" baseline="0" noProof="0">
                <a:ln>
                  <a:noFill/>
                </a:ln>
                <a:solidFill>
                  <a:prstClr val="black"/>
                </a:solidFill>
                <a:effectLst/>
                <a:uLnTx/>
                <a:uFillTx/>
                <a:latin typeface="Sassoon Primary Std"/>
                <a:ea typeface="+mn-ea"/>
                <a:cs typeface="+mn-cs"/>
              </a:rPr>
              <a:t>on a </a:t>
            </a:r>
            <a:r>
              <a:rPr kumimoji="0" lang="en-GB" sz="1600" b="1" i="0" u="none" strike="noStrike" kern="1200" cap="none" spc="0" normalizeH="0" baseline="0" noProof="0">
                <a:ln>
                  <a:noFill/>
                </a:ln>
                <a:solidFill>
                  <a:prstClr val="black"/>
                </a:solidFill>
                <a:effectLst/>
                <a:uLnTx/>
                <a:uFillTx/>
                <a:latin typeface="Sassoon Primary Std"/>
                <a:ea typeface="+mn-ea"/>
                <a:cs typeface="+mn-cs"/>
              </a:rPr>
              <a:t>Doric frieze, </a:t>
            </a:r>
            <a:r>
              <a:rPr kumimoji="0" lang="en-GB" sz="1600" b="0" i="0" u="none" strike="noStrike" kern="1200" cap="none" spc="0" normalizeH="0" baseline="0" noProof="0">
                <a:ln>
                  <a:noFill/>
                </a:ln>
                <a:solidFill>
                  <a:prstClr val="black"/>
                </a:solidFill>
                <a:effectLst/>
                <a:uLnTx/>
                <a:uFillTx/>
                <a:latin typeface="Sassoon Primary Std"/>
                <a:ea typeface="+mn-ea"/>
                <a:cs typeface="+mn-cs"/>
              </a:rPr>
              <a:t>a person could follow along and have the story of Heracles told in front of their eyes! </a:t>
            </a:r>
          </a:p>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Sassoon Primary St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Sassoon Primary Std"/>
                <a:ea typeface="+mn-ea"/>
                <a:cs typeface="+mn-cs"/>
              </a:rPr>
              <a:t>They show us the gods</a:t>
            </a:r>
          </a:p>
          <a:p>
            <a:pPr marL="800100" marR="0" lvl="1"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Sassoon Primary Std"/>
                <a:ea typeface="+mn-ea"/>
                <a:cs typeface="+mn-cs"/>
              </a:rPr>
              <a:t>Which gods helped Heracles (i.e. Athena and Hermes)</a:t>
            </a:r>
          </a:p>
          <a:p>
            <a:pPr marL="800100" marR="0" lvl="1"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Sassoon Primary Std"/>
                <a:ea typeface="+mn-ea"/>
                <a:cs typeface="+mn-cs"/>
              </a:rPr>
              <a:t>It would have been important for those who believed in the gods to be able to see what they looked like</a:t>
            </a:r>
          </a:p>
          <a:p>
            <a:pPr marL="800100" marR="0" lvl="1"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600">
              <a:solidFill>
                <a:prstClr val="black"/>
              </a:solidFill>
              <a:latin typeface="Sassoon Primary Std"/>
            </a:endParaRPr>
          </a:p>
          <a:p>
            <a:pPr marL="800100" marR="0" lvl="1"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i="0" u="none" strike="noStrike" kern="1200" cap="none" spc="0" normalizeH="0" baseline="0" noProof="0">
              <a:ln>
                <a:noFill/>
              </a:ln>
              <a:solidFill>
                <a:prstClr val="black"/>
              </a:solidFill>
              <a:effectLst/>
              <a:uLnTx/>
              <a:uFillTx/>
              <a:latin typeface="Sassoon Primary Std"/>
              <a:ea typeface="+mn-ea"/>
              <a:cs typeface="+mn-cs"/>
            </a:endParaRPr>
          </a:p>
          <a:p>
            <a:pPr marL="800100" marR="0" lvl="1"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600">
              <a:solidFill>
                <a:prstClr val="black"/>
              </a:solidFill>
              <a:latin typeface="Sassoon Primary Std"/>
            </a:endParaRPr>
          </a:p>
          <a:p>
            <a:pPr marL="800100" marR="0" lvl="1"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i="0" u="none" strike="noStrike" kern="1200" cap="none" spc="0" normalizeH="0" baseline="0" noProof="0">
              <a:ln>
                <a:noFill/>
              </a:ln>
              <a:solidFill>
                <a:prstClr val="black"/>
              </a:solidFill>
              <a:effectLst/>
              <a:uLnTx/>
              <a:uFillTx/>
              <a:latin typeface="Sassoon Primary Std"/>
              <a:ea typeface="+mn-ea"/>
              <a:cs typeface="+mn-cs"/>
            </a:endParaRPr>
          </a:p>
          <a:p>
            <a:pPr marL="800100" marR="0" lvl="1"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600">
              <a:solidFill>
                <a:prstClr val="black"/>
              </a:solidFill>
              <a:latin typeface="Sassoon Primary Std"/>
            </a:endParaRPr>
          </a:p>
          <a:p>
            <a:pPr marL="800100" marR="0" lvl="1"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i="0" u="none" strike="noStrike" kern="1200" cap="none" spc="0" normalizeH="0" baseline="0" noProof="0">
              <a:ln>
                <a:noFill/>
              </a:ln>
              <a:solidFill>
                <a:prstClr val="black"/>
              </a:solidFill>
              <a:effectLst/>
              <a:uLnTx/>
              <a:uFillTx/>
              <a:latin typeface="Sassoon Primary Std"/>
              <a:ea typeface="+mn-ea"/>
              <a:cs typeface="+mn-cs"/>
            </a:endParaRPr>
          </a:p>
          <a:p>
            <a:pPr marL="800100" marR="0" lvl="1"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600">
              <a:solidFill>
                <a:prstClr val="black"/>
              </a:solidFill>
              <a:latin typeface="Sassoon Primary Std"/>
            </a:endParaRPr>
          </a:p>
          <a:p>
            <a:pPr marL="800100" marR="0" lvl="1"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i="0" u="none" strike="noStrike" kern="1200" cap="none" spc="0" normalizeH="0" baseline="0" noProof="0">
              <a:ln>
                <a:noFill/>
              </a:ln>
              <a:solidFill>
                <a:prstClr val="black"/>
              </a:solidFill>
              <a:effectLst/>
              <a:uLnTx/>
              <a:uFillTx/>
              <a:latin typeface="Sassoon Primary Std"/>
              <a:ea typeface="+mn-ea"/>
              <a:cs typeface="+mn-cs"/>
            </a:endParaRPr>
          </a:p>
          <a:p>
            <a:pPr marL="800100" marR="0" lvl="1"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600">
              <a:solidFill>
                <a:prstClr val="black"/>
              </a:solidFill>
              <a:latin typeface="Sassoon Primary Std"/>
            </a:endParaRPr>
          </a:p>
          <a:p>
            <a:pPr marL="800100" marR="0" lvl="1"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i="0" u="none" strike="noStrike" kern="1200" cap="none" spc="0" normalizeH="0" baseline="0" noProof="0">
              <a:ln>
                <a:noFill/>
              </a:ln>
              <a:solidFill>
                <a:prstClr val="black"/>
              </a:solidFill>
              <a:effectLst/>
              <a:uLnTx/>
              <a:uFillTx/>
              <a:latin typeface="Sassoon Primary Std"/>
              <a:ea typeface="+mn-ea"/>
              <a:cs typeface="+mn-cs"/>
            </a:endParaRPr>
          </a:p>
          <a:p>
            <a:pPr marL="800100" marR="0" lvl="1"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600">
              <a:solidFill>
                <a:prstClr val="black"/>
              </a:solidFill>
              <a:latin typeface="Sassoon Primary Std"/>
            </a:endParaRPr>
          </a:p>
          <a:p>
            <a:pPr marL="800100" marR="0" lvl="1"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i="0" u="none" strike="noStrike" kern="1200" cap="none" spc="0" normalizeH="0" baseline="0" noProof="0">
              <a:ln>
                <a:noFill/>
              </a:ln>
              <a:solidFill>
                <a:prstClr val="black"/>
              </a:solidFill>
              <a:effectLst/>
              <a:uLnTx/>
              <a:uFillTx/>
              <a:latin typeface="Sassoon Primary Std"/>
              <a:ea typeface="+mn-ea"/>
              <a:cs typeface="+mn-cs"/>
            </a:endParaRPr>
          </a:p>
          <a:p>
            <a:pPr marR="0" lvl="1" algn="ctr" defTabSz="914400" rtl="0" eaLnBrk="1" fontAlgn="auto" latinLnBrk="0" hangingPunct="1">
              <a:lnSpc>
                <a:spcPct val="100000"/>
              </a:lnSpc>
              <a:spcBef>
                <a:spcPts val="0"/>
              </a:spcBef>
              <a:spcAft>
                <a:spcPts val="0"/>
              </a:spcAft>
              <a:buClrTx/>
              <a:buSzTx/>
              <a:tabLst/>
              <a:defRPr/>
            </a:pPr>
            <a:br>
              <a:rPr kumimoji="0" lang="en-GB" sz="1600" b="0" i="0" u="none" strike="noStrike" kern="1200" cap="none" spc="0" normalizeH="0" baseline="0" noProof="0">
                <a:ln>
                  <a:noFill/>
                </a:ln>
                <a:solidFill>
                  <a:prstClr val="black"/>
                </a:solidFill>
                <a:effectLst/>
                <a:uLnTx/>
                <a:uFillTx/>
                <a:latin typeface="Sassoon Primary Std"/>
                <a:ea typeface="+mn-ea"/>
                <a:cs typeface="+mn-cs"/>
              </a:rPr>
            </a:br>
            <a:r>
              <a:rPr kumimoji="0" lang="en-GB" sz="1600" b="1" i="0" u="none" strike="noStrike" kern="1200" cap="none" spc="0" normalizeH="0" baseline="0" noProof="0">
                <a:ln>
                  <a:noFill/>
                </a:ln>
                <a:solidFill>
                  <a:prstClr val="black"/>
                </a:solidFill>
                <a:effectLst/>
                <a:uLnTx/>
                <a:uFillTx/>
                <a:latin typeface="Sassoon Primary Std"/>
                <a:ea typeface="+mn-ea"/>
                <a:cs typeface="+mn-cs"/>
              </a:rPr>
              <a:t>They are well sculpted</a:t>
            </a:r>
          </a:p>
          <a:p>
            <a:pPr marL="800100" marR="0" lvl="1"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Sassoon Primary Std"/>
                <a:ea typeface="+mn-ea"/>
                <a:cs typeface="+mn-cs"/>
              </a:rPr>
              <a:t>Easily recognisable (obvious clues about which labour is which)</a:t>
            </a:r>
          </a:p>
          <a:p>
            <a:pPr marL="800100" marR="0" lvl="1"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Sassoon Primary Std"/>
                <a:ea typeface="+mn-ea"/>
                <a:cs typeface="+mn-cs"/>
              </a:rPr>
              <a:t>They all make use of space</a:t>
            </a:r>
          </a:p>
          <a:p>
            <a:pPr marL="800100" marR="0" lvl="1"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Sassoon Primary Std"/>
                <a:ea typeface="+mn-ea"/>
                <a:cs typeface="+mn-cs"/>
              </a:rPr>
              <a:t>There aren’t any obvious mistakes (compare with some of the errors on the Parthenon metopes i.e. the centaur without a neck)</a:t>
            </a:r>
          </a:p>
          <a:p>
            <a:pPr marL="800100" marR="0" lvl="1"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Sassoon Primary Std"/>
                <a:ea typeface="+mn-ea"/>
                <a:cs typeface="+mn-cs"/>
              </a:rPr>
              <a:t>All show complex images </a:t>
            </a:r>
          </a:p>
          <a:p>
            <a:pPr marL="1257300" marR="0" lvl="2"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Sassoon Primary Std"/>
                <a:ea typeface="+mn-ea"/>
                <a:cs typeface="+mn-cs"/>
              </a:rPr>
              <a:t>Overlapping figures, characters reacting to one another</a:t>
            </a:r>
          </a:p>
          <a:p>
            <a:pPr marL="1257300" marR="0" lvl="2"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Sassoon Primary Std"/>
                <a:ea typeface="+mn-ea"/>
                <a:cs typeface="+mn-cs"/>
              </a:rPr>
              <a:t>Some </a:t>
            </a:r>
            <a:r>
              <a:rPr kumimoji="0" lang="en-GB" sz="1600" b="1" i="0" u="none" strike="noStrike" kern="1200" cap="none" spc="0" normalizeH="0" baseline="0" noProof="0">
                <a:ln>
                  <a:noFill/>
                </a:ln>
                <a:solidFill>
                  <a:prstClr val="black"/>
                </a:solidFill>
                <a:effectLst/>
                <a:uLnTx/>
                <a:uFillTx/>
                <a:latin typeface="Sassoon Primary Std"/>
                <a:ea typeface="+mn-ea"/>
                <a:cs typeface="+mn-cs"/>
              </a:rPr>
              <a:t>very </a:t>
            </a:r>
            <a:r>
              <a:rPr kumimoji="0" lang="en-GB" sz="1600" b="0" i="0" u="none" strike="noStrike" kern="1200" cap="none" spc="0" normalizeH="0" baseline="0" noProof="0">
                <a:ln>
                  <a:noFill/>
                </a:ln>
                <a:solidFill>
                  <a:prstClr val="black"/>
                </a:solidFill>
                <a:effectLst/>
                <a:uLnTx/>
                <a:uFillTx/>
                <a:latin typeface="Sassoon Primary Std"/>
                <a:ea typeface="+mn-ea"/>
                <a:cs typeface="+mn-cs"/>
              </a:rPr>
              <a:t>complex images: the fight with Geryon is </a:t>
            </a:r>
            <a:r>
              <a:rPr kumimoji="0" lang="en-GB" sz="1600" b="1" i="0" u="none" strike="noStrike" kern="1200" cap="none" spc="0" normalizeH="0" baseline="0" noProof="0">
                <a:ln>
                  <a:noFill/>
                </a:ln>
                <a:solidFill>
                  <a:prstClr val="black"/>
                </a:solidFill>
                <a:effectLst/>
                <a:uLnTx/>
                <a:uFillTx/>
                <a:latin typeface="Sassoon Primary Std"/>
                <a:ea typeface="+mn-ea"/>
                <a:cs typeface="+mn-cs"/>
              </a:rPr>
              <a:t>particularly </a:t>
            </a:r>
            <a:r>
              <a:rPr kumimoji="0" lang="en-GB" sz="1600" b="0" i="0" u="none" strike="noStrike" kern="1200" cap="none" spc="0" normalizeH="0" baseline="0" noProof="0">
                <a:ln>
                  <a:noFill/>
                </a:ln>
                <a:solidFill>
                  <a:prstClr val="black"/>
                </a:solidFill>
                <a:effectLst/>
                <a:uLnTx/>
                <a:uFillTx/>
                <a:latin typeface="Sassoon Primary Std"/>
                <a:ea typeface="+mn-ea"/>
                <a:cs typeface="+mn-cs"/>
              </a:rPr>
              <a:t>complex</a:t>
            </a:r>
          </a:p>
          <a:p>
            <a:pPr marR="0" lvl="2" algn="ctr" defTabSz="914400" rtl="0" eaLnBrk="1" fontAlgn="auto" latinLnBrk="0" hangingPunct="1">
              <a:lnSpc>
                <a:spcPct val="100000"/>
              </a:lnSpc>
              <a:spcBef>
                <a:spcPts val="0"/>
              </a:spcBef>
              <a:spcAft>
                <a:spcPts val="0"/>
              </a:spcAft>
              <a:buClrTx/>
              <a:buSzTx/>
              <a:tabLst/>
              <a:defRPr/>
            </a:pPr>
            <a:endParaRPr kumimoji="0" lang="en-GB" sz="1600" b="1" i="0" u="none" strike="noStrike" kern="1200" cap="none" spc="0" normalizeH="0" baseline="0" noProof="0">
              <a:ln>
                <a:noFill/>
              </a:ln>
              <a:solidFill>
                <a:prstClr val="black"/>
              </a:solidFill>
              <a:effectLst/>
              <a:uLnTx/>
              <a:uFillTx/>
              <a:latin typeface="Sassoon Primary Std"/>
              <a:ea typeface="+mn-ea"/>
              <a:cs typeface="+mn-cs"/>
            </a:endParaRPr>
          </a:p>
          <a:p>
            <a:pPr marR="0" lvl="2" algn="ctr" defTabSz="914400" rtl="0" eaLnBrk="1" fontAlgn="auto" latinLnBrk="0" hangingPunct="1">
              <a:lnSpc>
                <a:spcPct val="100000"/>
              </a:lnSpc>
              <a:spcBef>
                <a:spcPts val="0"/>
              </a:spcBef>
              <a:spcAft>
                <a:spcPts val="0"/>
              </a:spcAft>
              <a:buClrTx/>
              <a:buSzTx/>
              <a:tabLst/>
              <a:defRPr/>
            </a:pPr>
            <a:endParaRPr kumimoji="0" lang="en-GB" sz="1600" b="1" i="0" u="none" strike="noStrike" kern="1200" cap="none" spc="0" normalizeH="0" baseline="0" noProof="0">
              <a:ln>
                <a:noFill/>
              </a:ln>
              <a:solidFill>
                <a:prstClr val="black"/>
              </a:solidFill>
              <a:effectLst/>
              <a:uLnTx/>
              <a:uFillTx/>
              <a:latin typeface="Sassoon Primary Std"/>
              <a:ea typeface="+mn-ea"/>
              <a:cs typeface="+mn-cs"/>
            </a:endParaRPr>
          </a:p>
          <a:p>
            <a:pPr marR="0" lvl="2" algn="l" defTabSz="914400" rtl="0" eaLnBrk="1" fontAlgn="auto" latinLnBrk="0" hangingPunct="1">
              <a:lnSpc>
                <a:spcPct val="100000"/>
              </a:lnSpc>
              <a:spcBef>
                <a:spcPts val="0"/>
              </a:spcBef>
              <a:spcAft>
                <a:spcPts val="0"/>
              </a:spcAft>
              <a:buClrTx/>
              <a:buSzTx/>
              <a:tabLst/>
              <a:defRPr/>
            </a:pPr>
            <a:endParaRPr kumimoji="0" lang="en-GB" sz="2000" b="0" i="0" u="none" strike="noStrike" kern="1200" cap="none" spc="0" normalizeH="0" baseline="0" noProof="0">
              <a:ln>
                <a:noFill/>
              </a:ln>
              <a:solidFill>
                <a:prstClr val="black"/>
              </a:solidFill>
              <a:effectLst/>
              <a:uLnTx/>
              <a:uFillTx/>
              <a:latin typeface="Sassoon Primary Std"/>
              <a:ea typeface="+mn-ea"/>
              <a:cs typeface="+mn-cs"/>
            </a:endParaRPr>
          </a:p>
        </p:txBody>
      </p:sp>
      <p:cxnSp>
        <p:nvCxnSpPr>
          <p:cNvPr id="6" name="Straight Arrow Connector 5">
            <a:extLst>
              <a:ext uri="{FF2B5EF4-FFF2-40B4-BE49-F238E27FC236}">
                <a16:creationId xmlns:a16="http://schemas.microsoft.com/office/drawing/2014/main" id="{8F284743-6F49-4A21-A980-F118EF5764EA}"/>
              </a:ext>
            </a:extLst>
          </p:cNvPr>
          <p:cNvCxnSpPr>
            <a:cxnSpLocks/>
          </p:cNvCxnSpPr>
          <p:nvPr/>
        </p:nvCxnSpPr>
        <p:spPr>
          <a:xfrm flipH="1" flipV="1">
            <a:off x="7004573" y="1719760"/>
            <a:ext cx="1105495" cy="58694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85C05379-DB27-41E7-81CB-679A7660B4AD}"/>
              </a:ext>
            </a:extLst>
          </p:cNvPr>
          <p:cNvSpPr txBox="1"/>
          <p:nvPr/>
        </p:nvSpPr>
        <p:spPr>
          <a:xfrm>
            <a:off x="3426" y="2168537"/>
            <a:ext cx="7557319" cy="584775"/>
          </a:xfrm>
          <a:prstGeom prst="rect">
            <a:avLst/>
          </a:prstGeom>
          <a:solidFill>
            <a:schemeClr val="accent4">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black"/>
                </a:solidFill>
                <a:effectLst/>
                <a:uLnTx/>
                <a:uFillTx/>
                <a:latin typeface="Sassoon Primary Std"/>
                <a:ea typeface="+mn-ea"/>
                <a:cs typeface="+mn-cs"/>
              </a:rPr>
              <a:t>What you could write about in an exam:</a:t>
            </a:r>
          </a:p>
        </p:txBody>
      </p:sp>
      <p:sp>
        <p:nvSpPr>
          <p:cNvPr id="2" name="Title 1">
            <a:extLst>
              <a:ext uri="{FF2B5EF4-FFF2-40B4-BE49-F238E27FC236}">
                <a16:creationId xmlns:a16="http://schemas.microsoft.com/office/drawing/2014/main" id="{542C53DF-FD20-4FFB-BF83-0B54A89D67A9}"/>
              </a:ext>
            </a:extLst>
          </p:cNvPr>
          <p:cNvSpPr>
            <a:spLocks noGrp="1"/>
          </p:cNvSpPr>
          <p:nvPr>
            <p:ph type="title"/>
          </p:nvPr>
        </p:nvSpPr>
        <p:spPr>
          <a:xfrm>
            <a:off x="4714251" y="6179332"/>
            <a:ext cx="4542763" cy="623721"/>
          </a:xfrm>
          <a:solidFill>
            <a:schemeClr val="accent5">
              <a:lumMod val="20000"/>
              <a:lumOff val="80000"/>
            </a:schemeClr>
          </a:solidFill>
        </p:spPr>
        <p:style>
          <a:lnRef idx="2">
            <a:schemeClr val="dk1"/>
          </a:lnRef>
          <a:fillRef idx="1">
            <a:schemeClr val="lt1"/>
          </a:fillRef>
          <a:effectRef idx="0">
            <a:schemeClr val="dk1"/>
          </a:effectRef>
          <a:fontRef idx="minor">
            <a:schemeClr val="dk1"/>
          </a:fontRef>
        </p:style>
        <p:txBody>
          <a:bodyPr>
            <a:normAutofit fontScale="90000"/>
          </a:bodyPr>
          <a:lstStyle/>
          <a:p>
            <a:pPr algn="ctr"/>
            <a:r>
              <a:rPr lang="en-GB" sz="2400"/>
              <a:t> Metopes of the Temple of Zeus at Olympia</a:t>
            </a:r>
          </a:p>
        </p:txBody>
      </p:sp>
      <p:sp>
        <p:nvSpPr>
          <p:cNvPr id="9" name="TextBox 8">
            <a:extLst>
              <a:ext uri="{FF2B5EF4-FFF2-40B4-BE49-F238E27FC236}">
                <a16:creationId xmlns:a16="http://schemas.microsoft.com/office/drawing/2014/main" id="{AD7F53B8-576C-4CF3-B761-32A13140CDFB}"/>
              </a:ext>
            </a:extLst>
          </p:cNvPr>
          <p:cNvSpPr txBox="1"/>
          <p:nvPr/>
        </p:nvSpPr>
        <p:spPr>
          <a:xfrm>
            <a:off x="9257016" y="2764571"/>
            <a:ext cx="2934983" cy="3970318"/>
          </a:xfrm>
          <a:prstGeom prst="rect">
            <a:avLst/>
          </a:prstGeom>
          <a:solidFill>
            <a:srgbClr val="FF0000"/>
          </a:solidFill>
        </p:spPr>
        <p:txBody>
          <a:bodyPr wrap="square">
            <a:spAutoFit/>
          </a:bodyPr>
          <a:lstStyle/>
          <a:p>
            <a:pPr marR="0" lvl="2" defTabSz="914400" rtl="0" eaLnBrk="1" fontAlgn="auto" latinLnBrk="0" hangingPunct="1">
              <a:lnSpc>
                <a:spcPct val="100000"/>
              </a:lnSpc>
              <a:spcBef>
                <a:spcPts val="0"/>
              </a:spcBef>
              <a:spcAft>
                <a:spcPts val="0"/>
              </a:spcAft>
              <a:buClrTx/>
              <a:buSzTx/>
              <a:tabLst/>
              <a:defRPr/>
            </a:pPr>
            <a:r>
              <a:rPr kumimoji="0" lang="en-GB" sz="1800" b="1" i="0" u="none" strike="noStrike" kern="1200" cap="none" spc="0" normalizeH="0" baseline="0" noProof="0">
                <a:ln>
                  <a:noFill/>
                </a:ln>
                <a:solidFill>
                  <a:prstClr val="black"/>
                </a:solidFill>
                <a:effectLst/>
                <a:uLnTx/>
                <a:uFillTx/>
                <a:latin typeface="Sassoon Primary Std"/>
                <a:ea typeface="+mn-ea"/>
                <a:cs typeface="+mn-cs"/>
              </a:rPr>
              <a:t>However</a:t>
            </a:r>
            <a:r>
              <a:rPr lang="en-GB" sz="1800" b="1">
                <a:solidFill>
                  <a:prstClr val="black"/>
                </a:solidFill>
                <a:latin typeface="Sassoon Primary Std"/>
              </a:rPr>
              <a:t>…</a:t>
            </a:r>
          </a:p>
          <a:p>
            <a:pPr marL="285750" indent="-285750" algn="ctr">
              <a:buFont typeface="Arial" panose="020B0604020202020204" pitchFamily="34" charset="0"/>
              <a:buChar char="•"/>
              <a:defRPr/>
            </a:pPr>
            <a:r>
              <a:rPr kumimoji="0" lang="en-GB" i="0" u="none" strike="noStrike" kern="1200" cap="none" spc="0" normalizeH="0" baseline="0" noProof="0">
                <a:ln>
                  <a:noFill/>
                </a:ln>
                <a:solidFill>
                  <a:prstClr val="black"/>
                </a:solidFill>
                <a:effectLst/>
                <a:uLnTx/>
                <a:uFillTx/>
                <a:latin typeface="Sassoon Primary Std"/>
                <a:ea typeface="+mn-ea"/>
                <a:cs typeface="+mn-cs"/>
              </a:rPr>
              <a:t>They only show us </a:t>
            </a:r>
            <a:r>
              <a:rPr kumimoji="0" lang="en-GB" i="0" u="none" strike="noStrike" kern="1200" cap="none" spc="0" normalizeH="0" baseline="0" noProof="0" err="1">
                <a:ln>
                  <a:noFill/>
                </a:ln>
                <a:solidFill>
                  <a:prstClr val="black"/>
                </a:solidFill>
                <a:effectLst/>
                <a:uLnTx/>
                <a:uFillTx/>
                <a:latin typeface="Sassoon Primary Std"/>
                <a:ea typeface="+mn-ea"/>
                <a:cs typeface="+mn-cs"/>
              </a:rPr>
              <a:t>Herac</a:t>
            </a:r>
            <a:r>
              <a:rPr lang="en-GB" err="1">
                <a:solidFill>
                  <a:prstClr val="black"/>
                </a:solidFill>
                <a:latin typeface="Sassoon Primary Std"/>
              </a:rPr>
              <a:t>les’</a:t>
            </a:r>
            <a:r>
              <a:rPr lang="en-GB">
                <a:solidFill>
                  <a:prstClr val="black"/>
                </a:solidFill>
                <a:latin typeface="Sassoon Primary Std"/>
              </a:rPr>
              <a:t> labours, not what else he did in his life </a:t>
            </a:r>
          </a:p>
          <a:p>
            <a:pPr marL="285750" indent="-285750" algn="ctr">
              <a:buFont typeface="Arial" panose="020B0604020202020204" pitchFamily="34" charset="0"/>
              <a:buChar char="•"/>
              <a:defRPr/>
            </a:pPr>
            <a:r>
              <a:rPr lang="en-GB">
                <a:solidFill>
                  <a:prstClr val="black"/>
                </a:solidFill>
                <a:latin typeface="Sassoon Primary Std"/>
              </a:rPr>
              <a:t>You need to already know the story of Heracles to understand what is going on in them. </a:t>
            </a:r>
          </a:p>
          <a:p>
            <a:pPr marL="285750" indent="-285750" algn="ctr">
              <a:buFont typeface="Arial" panose="020B0604020202020204" pitchFamily="34" charset="0"/>
              <a:buChar char="•"/>
              <a:defRPr/>
            </a:pPr>
            <a:r>
              <a:rPr kumimoji="0" lang="en-GB" i="0" u="none" strike="noStrike" kern="1200" cap="none" spc="0" normalizeH="0" baseline="0" noProof="0">
                <a:ln>
                  <a:noFill/>
                </a:ln>
                <a:solidFill>
                  <a:prstClr val="black"/>
                </a:solidFill>
                <a:effectLst/>
                <a:uLnTx/>
                <a:uFillTx/>
                <a:latin typeface="Sassoon Primary Std"/>
                <a:ea typeface="+mn-ea"/>
                <a:cs typeface="+mn-cs"/>
              </a:rPr>
              <a:t>They were arranged on the east and west sides of the temple (six on each) which meant that the story was actually broken up.</a:t>
            </a:r>
          </a:p>
        </p:txBody>
      </p:sp>
    </p:spTree>
    <p:extLst>
      <p:ext uri="{BB962C8B-B14F-4D97-AF65-F5344CB8AC3E}">
        <p14:creationId xmlns:p14="http://schemas.microsoft.com/office/powerpoint/2010/main" val="248097353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E12BD-4010-4B8F-80C3-DD8A68BDB808}"/>
              </a:ext>
            </a:extLst>
          </p:cNvPr>
          <p:cNvSpPr>
            <a:spLocks noGrp="1"/>
          </p:cNvSpPr>
          <p:nvPr>
            <p:ph type="title"/>
          </p:nvPr>
        </p:nvSpPr>
        <p:spPr>
          <a:xfrm>
            <a:off x="0" y="0"/>
            <a:ext cx="12192000" cy="672565"/>
          </a:xfr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a:normAutofit/>
          </a:bodyPr>
          <a:lstStyle/>
          <a:p>
            <a:r>
              <a:rPr lang="en-GB" sz="2800"/>
              <a:t>1.3: Religion and the City Key Vocabulary- Temples</a:t>
            </a:r>
          </a:p>
        </p:txBody>
      </p:sp>
      <p:sp>
        <p:nvSpPr>
          <p:cNvPr id="3" name="Content Placeholder 2">
            <a:extLst>
              <a:ext uri="{FF2B5EF4-FFF2-40B4-BE49-F238E27FC236}">
                <a16:creationId xmlns:a16="http://schemas.microsoft.com/office/drawing/2014/main" id="{27BA9376-6358-487F-8CD7-DF0E847BF275}"/>
              </a:ext>
            </a:extLst>
          </p:cNvPr>
          <p:cNvSpPr>
            <a:spLocks noGrp="1"/>
          </p:cNvSpPr>
          <p:nvPr>
            <p:ph idx="1"/>
          </p:nvPr>
        </p:nvSpPr>
        <p:spPr>
          <a:xfrm>
            <a:off x="318499" y="539394"/>
            <a:ext cx="10860640" cy="6318606"/>
          </a:xfrm>
        </p:spPr>
        <p:txBody>
          <a:bodyPr>
            <a:normAutofit fontScale="55000" lnSpcReduction="20000"/>
          </a:bodyPr>
          <a:lstStyle/>
          <a:p>
            <a:endParaRPr lang="en-GB" sz="2800" b="1">
              <a:latin typeface="Sassoon Primary Std" panose="020B0503020103030203" pitchFamily="34" charset="0"/>
            </a:endParaRPr>
          </a:p>
          <a:p>
            <a:r>
              <a:rPr lang="en-GB" b="1"/>
              <a:t>Temple- </a:t>
            </a:r>
            <a:r>
              <a:rPr lang="en-GB"/>
              <a:t> A sacred building, thought to be a home of a god. </a:t>
            </a:r>
          </a:p>
          <a:p>
            <a:r>
              <a:rPr lang="en-GB" b="1">
                <a:latin typeface="Sassoon Primary Std" panose="020B0503020103030203" pitchFamily="34" charset="0"/>
              </a:rPr>
              <a:t>Sanctuary- </a:t>
            </a:r>
            <a:r>
              <a:rPr lang="en-GB">
                <a:latin typeface="Sassoon Primary Std" panose="020B0503020103030203" pitchFamily="34" charset="0"/>
              </a:rPr>
              <a:t>A holy part of a city dedicated to one or more gods. Temples and altars are found in a sanctuary. Those who have a miasma cannot enter a sanctuary.</a:t>
            </a:r>
          </a:p>
          <a:p>
            <a:r>
              <a:rPr lang="en-GB" sz="2800" b="1">
                <a:latin typeface="Sassoon Primary Std" panose="020B0503020103030203" pitchFamily="34" charset="0"/>
              </a:rPr>
              <a:t>Miasma- </a:t>
            </a:r>
            <a:r>
              <a:rPr lang="en-GB" sz="2800">
                <a:latin typeface="Sassoon Primary Std" panose="020B0503020103030203" pitchFamily="34" charset="0"/>
              </a:rPr>
              <a:t>Religious pol</a:t>
            </a:r>
            <a:r>
              <a:rPr lang="en-GB">
                <a:latin typeface="Sassoon Primary Std" panose="020B0503020103030203" pitchFamily="34" charset="0"/>
              </a:rPr>
              <a:t>lution caused by a number of things, such as killing someone, giving birth or being near a dead body. </a:t>
            </a:r>
            <a:endParaRPr lang="en-GB" sz="2800" b="1">
              <a:latin typeface="Sassoon Primary Std" panose="020B0503020103030203" pitchFamily="34" charset="0"/>
            </a:endParaRPr>
          </a:p>
          <a:p>
            <a:r>
              <a:rPr lang="en-GB" sz="2800" b="1">
                <a:latin typeface="Sassoon Primary Std" panose="020B0503020103030203" pitchFamily="34" charset="0"/>
              </a:rPr>
              <a:t>Pediment: </a:t>
            </a:r>
            <a:r>
              <a:rPr lang="en-GB" sz="2800">
                <a:latin typeface="Sassoon Primary Std" panose="020B0503020103030203" pitchFamily="34" charset="0"/>
              </a:rPr>
              <a:t>A triangular architectural feature which forms part of the roof of a temple. One is usually found at each end of the temple.</a:t>
            </a:r>
          </a:p>
          <a:p>
            <a:r>
              <a:rPr lang="en-GB" sz="2800" b="1">
                <a:latin typeface="Sassoon Primary Std" panose="020B0503020103030203" pitchFamily="34" charset="0"/>
              </a:rPr>
              <a:t>Ionic frieze: </a:t>
            </a:r>
            <a:r>
              <a:rPr lang="en-GB" sz="2800">
                <a:latin typeface="Sassoon Primary Std" panose="020B0503020103030203" pitchFamily="34" charset="0"/>
              </a:rPr>
              <a:t>A continuous, horizontal strip on which sculpture or paintings can sometimes be found.</a:t>
            </a:r>
          </a:p>
          <a:p>
            <a:r>
              <a:rPr lang="en-GB" sz="2800" b="1">
                <a:latin typeface="Sassoon Primary Std" panose="020B0503020103030203" pitchFamily="34" charset="0"/>
              </a:rPr>
              <a:t>Doric frieze: </a:t>
            </a:r>
            <a:r>
              <a:rPr lang="en-GB" sz="2800">
                <a:latin typeface="Sassoon Primary Std" panose="020B0503020103030203" pitchFamily="34" charset="0"/>
              </a:rPr>
              <a:t>A frieze made out of </a:t>
            </a:r>
            <a:r>
              <a:rPr lang="en-GB" sz="2800" b="1">
                <a:latin typeface="Sassoon Primary Std" panose="020B0503020103030203" pitchFamily="34" charset="0"/>
              </a:rPr>
              <a:t>metopes </a:t>
            </a:r>
            <a:r>
              <a:rPr lang="en-GB" sz="2800">
                <a:latin typeface="Sassoon Primary Std" panose="020B0503020103030203" pitchFamily="34" charset="0"/>
              </a:rPr>
              <a:t>and </a:t>
            </a:r>
            <a:r>
              <a:rPr lang="en-GB" sz="2800" b="1">
                <a:latin typeface="Sassoon Primary Std" panose="020B0503020103030203" pitchFamily="34" charset="0"/>
              </a:rPr>
              <a:t>triglyphs</a:t>
            </a:r>
          </a:p>
          <a:p>
            <a:r>
              <a:rPr lang="en-GB" sz="2800" b="1">
                <a:latin typeface="Sassoon Primary Std" panose="020B0503020103030203" pitchFamily="34" charset="0"/>
              </a:rPr>
              <a:t>Metopes: </a:t>
            </a:r>
            <a:r>
              <a:rPr lang="en-GB" sz="2800">
                <a:latin typeface="Sassoon Primary Std" panose="020B0503020103030203" pitchFamily="34" charset="0"/>
              </a:rPr>
              <a:t>Square slabs of stone, often with sculpture on them.</a:t>
            </a:r>
          </a:p>
          <a:p>
            <a:r>
              <a:rPr lang="en-GB" sz="2800" b="1">
                <a:latin typeface="Sassoon Primary Std" panose="020B0503020103030203" pitchFamily="34" charset="0"/>
              </a:rPr>
              <a:t>Triglyphs: </a:t>
            </a:r>
            <a:r>
              <a:rPr lang="en-GB" sz="2800">
                <a:latin typeface="Sassoon Primary Std" panose="020B0503020103030203" pitchFamily="34" charset="0"/>
              </a:rPr>
              <a:t>Rectangular pieces of stone with three lines carved onto them. Used to separate </a:t>
            </a:r>
            <a:r>
              <a:rPr lang="en-GB" sz="2800" b="1">
                <a:latin typeface="Sassoon Primary Std" panose="020B0503020103030203" pitchFamily="34" charset="0"/>
              </a:rPr>
              <a:t>metopes </a:t>
            </a:r>
            <a:r>
              <a:rPr lang="en-GB" sz="2800">
                <a:latin typeface="Sassoon Primary Std" panose="020B0503020103030203" pitchFamily="34" charset="0"/>
              </a:rPr>
              <a:t>on a </a:t>
            </a:r>
            <a:r>
              <a:rPr lang="en-GB" sz="2800" b="1">
                <a:latin typeface="Sassoon Primary Std" panose="020B0503020103030203" pitchFamily="34" charset="0"/>
              </a:rPr>
              <a:t>Doric </a:t>
            </a:r>
            <a:r>
              <a:rPr lang="en-GB" sz="2800">
                <a:latin typeface="Sassoon Primary Std" panose="020B0503020103030203" pitchFamily="34" charset="0"/>
              </a:rPr>
              <a:t>frieze. </a:t>
            </a:r>
          </a:p>
          <a:p>
            <a:r>
              <a:rPr lang="en-GB" sz="2800" b="1">
                <a:latin typeface="Sassoon Primary Std" panose="020B0503020103030203" pitchFamily="34" charset="0"/>
              </a:rPr>
              <a:t>Colonnade: </a:t>
            </a:r>
            <a:r>
              <a:rPr lang="en-GB" sz="2800">
                <a:latin typeface="Sassoon Primary Std" panose="020B0503020103030203" pitchFamily="34" charset="0"/>
              </a:rPr>
              <a:t>A row of columns</a:t>
            </a:r>
          </a:p>
          <a:p>
            <a:r>
              <a:rPr lang="en-GB" sz="2800" b="1">
                <a:latin typeface="Sassoon Primary Std" panose="020B0503020103030203" pitchFamily="34" charset="0"/>
              </a:rPr>
              <a:t>Stylobate: </a:t>
            </a:r>
            <a:r>
              <a:rPr lang="en-GB" sz="2800">
                <a:latin typeface="Sassoon Primary Std" panose="020B0503020103030203" pitchFamily="34" charset="0"/>
              </a:rPr>
              <a:t>A three-stepped platform on which a Greek temple is found</a:t>
            </a:r>
          </a:p>
          <a:p>
            <a:r>
              <a:rPr lang="en-GB" sz="2800" b="1">
                <a:latin typeface="Sassoon Primary Std" panose="020B0503020103030203" pitchFamily="34" charset="0"/>
              </a:rPr>
              <a:t>Plinth: </a:t>
            </a:r>
            <a:r>
              <a:rPr lang="en-GB" sz="2800">
                <a:latin typeface="Sassoon Primary Std" panose="020B0503020103030203" pitchFamily="34" charset="0"/>
              </a:rPr>
              <a:t>A platform in which a Roman temple is found</a:t>
            </a:r>
          </a:p>
          <a:p>
            <a:r>
              <a:rPr lang="en-GB" sz="2800" b="1">
                <a:latin typeface="Sassoon Primary Std" panose="020B0503020103030203" pitchFamily="34" charset="0"/>
              </a:rPr>
              <a:t>Semi-engaged column: </a:t>
            </a:r>
            <a:r>
              <a:rPr lang="en-GB" sz="2800">
                <a:latin typeface="Sassoon Primary Std" panose="020B0503020103030203" pitchFamily="34" charset="0"/>
              </a:rPr>
              <a:t>A column which is built into a wall. Purely decorative and does not support the temple structure. Found on Roman temples</a:t>
            </a:r>
          </a:p>
          <a:p>
            <a:r>
              <a:rPr lang="en-GB" b="1">
                <a:latin typeface="Sassoon Primary Std" panose="020B0503020103030203" pitchFamily="34" charset="0"/>
              </a:rPr>
              <a:t>Naos: </a:t>
            </a:r>
            <a:r>
              <a:rPr lang="en-GB">
                <a:latin typeface="Sassoon Primary Std" panose="020B0503020103030203" pitchFamily="34" charset="0"/>
              </a:rPr>
              <a:t>The innermost room of a Greek temple where the cult statue was found</a:t>
            </a:r>
          </a:p>
          <a:p>
            <a:r>
              <a:rPr lang="en-GB" sz="2800" b="1">
                <a:latin typeface="Sassoon Primary Std" panose="020B0503020103030203" pitchFamily="34" charset="0"/>
              </a:rPr>
              <a:t>Cult statue: </a:t>
            </a:r>
            <a:r>
              <a:rPr lang="en-GB">
                <a:latin typeface="Sassoon Primary Std" panose="020B0503020103030203" pitchFamily="34" charset="0"/>
              </a:rPr>
              <a:t>The statue of the god which the temple was dedicated to. The grandest were made of chryselephantine. </a:t>
            </a:r>
          </a:p>
          <a:p>
            <a:r>
              <a:rPr lang="en-GB" sz="2800" b="1">
                <a:latin typeface="Sassoon Primary Std" panose="020B0503020103030203" pitchFamily="34" charset="0"/>
              </a:rPr>
              <a:t>Chryselephantine: </a:t>
            </a:r>
            <a:r>
              <a:rPr lang="en-GB" sz="2800">
                <a:latin typeface="Sassoon Primary Std" panose="020B0503020103030203" pitchFamily="34" charset="0"/>
              </a:rPr>
              <a:t>Gold and ivory.</a:t>
            </a:r>
          </a:p>
          <a:p>
            <a:r>
              <a:rPr lang="en-GB" b="1" err="1">
                <a:latin typeface="Sassoon Primary Std" panose="020B0503020103030203" pitchFamily="34" charset="0"/>
              </a:rPr>
              <a:t>Cella</a:t>
            </a:r>
            <a:r>
              <a:rPr lang="en-GB" b="1">
                <a:latin typeface="Sassoon Primary Std" panose="020B0503020103030203" pitchFamily="34" charset="0"/>
              </a:rPr>
              <a:t>: </a:t>
            </a:r>
            <a:r>
              <a:rPr lang="en-GB">
                <a:latin typeface="Sassoon Primary Std" panose="020B0503020103030203" pitchFamily="34" charset="0"/>
              </a:rPr>
              <a:t>The innermost room of a Roman temple where the cult statue was found. </a:t>
            </a:r>
          </a:p>
          <a:p>
            <a:r>
              <a:rPr lang="en-GB" b="1">
                <a:latin typeface="Sassoon Primary Std" panose="020B0503020103030203" pitchFamily="34" charset="0"/>
              </a:rPr>
              <a:t>Pronaos</a:t>
            </a:r>
            <a:r>
              <a:rPr lang="en-GB">
                <a:latin typeface="Sassoon Primary Std" panose="020B0503020103030203" pitchFamily="34" charset="0"/>
              </a:rPr>
              <a:t>: A room in front of the naos in a Greek temple.</a:t>
            </a:r>
          </a:p>
          <a:p>
            <a:r>
              <a:rPr lang="en-GB" b="1">
                <a:latin typeface="Sassoon Primary Std" panose="020B0503020103030203" pitchFamily="34" charset="0"/>
              </a:rPr>
              <a:t>Opisthodomos: </a:t>
            </a:r>
            <a:r>
              <a:rPr lang="en-GB">
                <a:latin typeface="Sassoon Primary Std" panose="020B0503020103030203" pitchFamily="34" charset="0"/>
              </a:rPr>
              <a:t>The treasury of a Greek temple.</a:t>
            </a:r>
            <a:endParaRPr lang="en-GB" sz="2800" b="1">
              <a:latin typeface="Sassoon Primary Std" panose="020B0503020103030203" pitchFamily="34" charset="0"/>
            </a:endParaRPr>
          </a:p>
          <a:p>
            <a:pPr marL="0" indent="0">
              <a:buNone/>
            </a:pPr>
            <a:endParaRPr lang="en-GB"/>
          </a:p>
        </p:txBody>
      </p:sp>
    </p:spTree>
    <p:extLst>
      <p:ext uri="{BB962C8B-B14F-4D97-AF65-F5344CB8AC3E}">
        <p14:creationId xmlns:p14="http://schemas.microsoft.com/office/powerpoint/2010/main" val="11918380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E12BD-4010-4B8F-80C3-DD8A68BDB808}"/>
              </a:ext>
            </a:extLst>
          </p:cNvPr>
          <p:cNvSpPr>
            <a:spLocks noGrp="1"/>
          </p:cNvSpPr>
          <p:nvPr>
            <p:ph type="title"/>
          </p:nvPr>
        </p:nvSpPr>
        <p:spPr>
          <a:xfrm>
            <a:off x="0" y="0"/>
            <a:ext cx="12192000" cy="672565"/>
          </a:xfr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a:normAutofit/>
          </a:bodyPr>
          <a:lstStyle/>
          <a:p>
            <a:r>
              <a:rPr lang="en-GB" sz="2800"/>
              <a:t>1.3: Religion and the City Key Vocabulary- Priests and Sacrifices</a:t>
            </a:r>
          </a:p>
        </p:txBody>
      </p:sp>
      <p:sp>
        <p:nvSpPr>
          <p:cNvPr id="3" name="Content Placeholder 2">
            <a:extLst>
              <a:ext uri="{FF2B5EF4-FFF2-40B4-BE49-F238E27FC236}">
                <a16:creationId xmlns:a16="http://schemas.microsoft.com/office/drawing/2014/main" id="{27BA9376-6358-487F-8CD7-DF0E847BF275}"/>
              </a:ext>
            </a:extLst>
          </p:cNvPr>
          <p:cNvSpPr>
            <a:spLocks noGrp="1"/>
          </p:cNvSpPr>
          <p:nvPr>
            <p:ph idx="1"/>
          </p:nvPr>
        </p:nvSpPr>
        <p:spPr>
          <a:xfrm>
            <a:off x="220209" y="672565"/>
            <a:ext cx="11751581" cy="6318606"/>
          </a:xfrm>
        </p:spPr>
        <p:txBody>
          <a:bodyPr>
            <a:normAutofit/>
          </a:bodyPr>
          <a:lstStyle/>
          <a:p>
            <a:r>
              <a:rPr lang="en-GB" sz="2800" b="1">
                <a:latin typeface="Sassoon Primary Std" panose="020B0503020103030203" pitchFamily="34" charset="0"/>
              </a:rPr>
              <a:t>Blood sacrifice- </a:t>
            </a:r>
            <a:r>
              <a:rPr lang="en-GB">
                <a:latin typeface="Sassoon Primary Std" panose="020B0503020103030203" pitchFamily="34" charset="0"/>
              </a:rPr>
              <a:t>The killing of another living being in honour of a god.</a:t>
            </a:r>
          </a:p>
          <a:p>
            <a:r>
              <a:rPr lang="en-GB" sz="2800" b="1">
                <a:latin typeface="Sassoon Primary Std" panose="020B0503020103030203" pitchFamily="34" charset="0"/>
              </a:rPr>
              <a:t>Hecatomb- </a:t>
            </a:r>
            <a:r>
              <a:rPr lang="en-GB" sz="2800">
                <a:latin typeface="Sassoon Primary Std" panose="020B0503020103030203" pitchFamily="34" charset="0"/>
              </a:rPr>
              <a:t>The sacrifice of 100 bulls.</a:t>
            </a:r>
          </a:p>
          <a:p>
            <a:r>
              <a:rPr lang="en-GB" sz="2800" b="1">
                <a:latin typeface="Sassoon Primary Std" panose="020B0503020103030203" pitchFamily="34" charset="0"/>
              </a:rPr>
              <a:t>Gilding- </a:t>
            </a:r>
            <a:r>
              <a:rPr lang="en-GB" sz="2800">
                <a:latin typeface="Sassoon Primary Std" panose="020B0503020103030203" pitchFamily="34" charset="0"/>
              </a:rPr>
              <a:t>The covering of a surface with a thin layer of gold.</a:t>
            </a:r>
          </a:p>
          <a:p>
            <a:r>
              <a:rPr lang="en-GB" b="1" err="1">
                <a:latin typeface="Sassoon Primary Std" panose="020B0503020103030203" pitchFamily="34" charset="0"/>
              </a:rPr>
              <a:t>Lituus</a:t>
            </a:r>
            <a:r>
              <a:rPr lang="en-GB" b="1">
                <a:latin typeface="Sassoon Primary Std" panose="020B0503020103030203" pitchFamily="34" charset="0"/>
              </a:rPr>
              <a:t>- </a:t>
            </a:r>
            <a:r>
              <a:rPr lang="en-GB">
                <a:latin typeface="Sassoon Primary Std" panose="020B0503020103030203" pitchFamily="34" charset="0"/>
              </a:rPr>
              <a:t>A Roman augur’s staff</a:t>
            </a:r>
          </a:p>
          <a:p>
            <a:r>
              <a:rPr lang="en-GB" sz="2800" b="1">
                <a:latin typeface="Sassoon Primary Std" panose="020B0503020103030203" pitchFamily="34" charset="0"/>
              </a:rPr>
              <a:t>Toga-</a:t>
            </a:r>
            <a:r>
              <a:rPr lang="en-GB" b="1">
                <a:latin typeface="Sassoon Primary Std" panose="020B0503020103030203" pitchFamily="34" charset="0"/>
              </a:rPr>
              <a:t> </a:t>
            </a:r>
            <a:r>
              <a:rPr lang="en-GB">
                <a:latin typeface="Sassoon Primary Std" panose="020B0503020103030203" pitchFamily="34" charset="0"/>
              </a:rPr>
              <a:t>Clothing worn by a Roman citizen</a:t>
            </a:r>
          </a:p>
          <a:p>
            <a:r>
              <a:rPr lang="en-GB" b="1">
                <a:latin typeface="Sassoon Primary Std" panose="020B0503020103030203" pitchFamily="34" charset="0"/>
              </a:rPr>
              <a:t>Mola salsa- </a:t>
            </a:r>
            <a:r>
              <a:rPr lang="en-GB">
                <a:latin typeface="Sassoon Primary Std" panose="020B0503020103030203" pitchFamily="34" charset="0"/>
              </a:rPr>
              <a:t>Mixture of salt and flour made by Vestals and used at Roman blood sacrifices.</a:t>
            </a:r>
          </a:p>
          <a:p>
            <a:r>
              <a:rPr lang="en-GB" sz="2800" b="1">
                <a:latin typeface="Sassoon Primary Std" panose="020B0503020103030203" pitchFamily="34" charset="0"/>
              </a:rPr>
              <a:t>Libation- </a:t>
            </a:r>
            <a:r>
              <a:rPr lang="en-GB" sz="2800">
                <a:latin typeface="Sassoon Primary Std" panose="020B0503020103030203" pitchFamily="34" charset="0"/>
              </a:rPr>
              <a:t>The pouring of wine on the ground as an offering to a god.</a:t>
            </a:r>
          </a:p>
          <a:p>
            <a:r>
              <a:rPr lang="en-GB" b="1">
                <a:latin typeface="Sassoon Primary Std" panose="020B0503020103030203" pitchFamily="34" charset="0"/>
              </a:rPr>
              <a:t>Popa- </a:t>
            </a:r>
            <a:r>
              <a:rPr lang="en-GB">
                <a:latin typeface="Sassoon Primary Std" panose="020B0503020103030203" pitchFamily="34" charset="0"/>
              </a:rPr>
              <a:t>Roman official who struck an animal on the head with a wooden rod.</a:t>
            </a:r>
          </a:p>
          <a:p>
            <a:r>
              <a:rPr lang="en-GB" sz="2800" b="1" err="1">
                <a:latin typeface="Sassoon Primary Std" panose="020B0503020103030203" pitchFamily="34" charset="0"/>
              </a:rPr>
              <a:t>Cultrarius</a:t>
            </a:r>
            <a:r>
              <a:rPr lang="en-GB" sz="2800" b="1">
                <a:latin typeface="Sassoon Primary Std" panose="020B0503020103030203" pitchFamily="34" charset="0"/>
              </a:rPr>
              <a:t>- </a:t>
            </a:r>
            <a:r>
              <a:rPr lang="en-GB" sz="2800">
                <a:latin typeface="Sassoon Primary Std" panose="020B0503020103030203" pitchFamily="34" charset="0"/>
              </a:rPr>
              <a:t>A Roman official who slit the throat of an animal at a sacrifice.</a:t>
            </a:r>
          </a:p>
          <a:p>
            <a:pPr marL="0" indent="0">
              <a:buNone/>
            </a:pPr>
            <a:endParaRPr lang="en-GB" sz="2800" b="1">
              <a:latin typeface="Sassoon Primary Std" panose="020B0503020103030203" pitchFamily="34" charset="0"/>
            </a:endParaRPr>
          </a:p>
        </p:txBody>
      </p:sp>
    </p:spTree>
    <p:extLst>
      <p:ext uri="{BB962C8B-B14F-4D97-AF65-F5344CB8AC3E}">
        <p14:creationId xmlns:p14="http://schemas.microsoft.com/office/powerpoint/2010/main" val="68306312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8D6D66C-FB88-4D6E-A105-C6D0A8E08912}"/>
              </a:ext>
            </a:extLst>
          </p:cNvPr>
          <p:cNvSpPr>
            <a:spLocks noGrp="1"/>
          </p:cNvSpPr>
          <p:nvPr>
            <p:ph idx="1"/>
          </p:nvPr>
        </p:nvSpPr>
        <p:spPr>
          <a:xfrm>
            <a:off x="0" y="296974"/>
            <a:ext cx="2752724" cy="6536872"/>
          </a:xfrm>
          <a:solidFill>
            <a:schemeClr val="bg1"/>
          </a:solidFill>
        </p:spPr>
        <p:style>
          <a:lnRef idx="2">
            <a:schemeClr val="dk1"/>
          </a:lnRef>
          <a:fillRef idx="1">
            <a:schemeClr val="lt1"/>
          </a:fillRef>
          <a:effectRef idx="0">
            <a:schemeClr val="dk1"/>
          </a:effectRef>
          <a:fontRef idx="minor">
            <a:schemeClr val="dk1"/>
          </a:fontRef>
        </p:style>
        <p:txBody>
          <a:bodyPr>
            <a:normAutofit fontScale="92500" lnSpcReduction="10000"/>
          </a:bodyPr>
          <a:lstStyle/>
          <a:p>
            <a:r>
              <a:rPr lang="en-GB" sz="1400">
                <a:latin typeface="Sassoon Primary Std" panose="020B0503020103030203" pitchFamily="34" charset="0"/>
              </a:rPr>
              <a:t>A temple was found in a sanctuary. A sanctuary could contain temples and altars dedicated to many different gods.</a:t>
            </a:r>
          </a:p>
          <a:p>
            <a:r>
              <a:rPr lang="en-GB" sz="1400">
                <a:latin typeface="Sassoon Primary Std" panose="020B0503020103030203" pitchFamily="34" charset="0"/>
              </a:rPr>
              <a:t>A sanctuary was a holy area in a city which could not be entered by those with a miasma. As a result, sanctuaries had fresh water at the entrance to allow people to wash themselves clean. </a:t>
            </a:r>
          </a:p>
          <a:p>
            <a:r>
              <a:rPr lang="en-GB" sz="1400">
                <a:latin typeface="Sassoon Primary Std" panose="020B0503020103030203" pitchFamily="34" charset="0"/>
              </a:rPr>
              <a:t>A temple was dedicated to a god and used to house a cult statue of that god. </a:t>
            </a:r>
          </a:p>
          <a:p>
            <a:r>
              <a:rPr lang="en-GB" sz="1400">
                <a:latin typeface="Sassoon Primary Std" panose="020B0503020103030203" pitchFamily="34" charset="0"/>
              </a:rPr>
              <a:t>A temple was thought to a house of a god when they were away from Olympus.</a:t>
            </a:r>
          </a:p>
          <a:p>
            <a:r>
              <a:rPr lang="en-GB" sz="1400">
                <a:latin typeface="Sassoon Primary Std" panose="020B0503020103030203" pitchFamily="34" charset="0"/>
              </a:rPr>
              <a:t>Only priests could go inside a temple.</a:t>
            </a:r>
          </a:p>
          <a:p>
            <a:r>
              <a:rPr lang="en-GB" sz="1400">
                <a:latin typeface="Sassoon Primary Std" panose="020B0503020103030203" pitchFamily="34" charset="0"/>
              </a:rPr>
              <a:t>Sacrifices took place outside so as not to pollute the temple.</a:t>
            </a:r>
          </a:p>
          <a:p>
            <a:r>
              <a:rPr lang="en-GB" sz="1400">
                <a:latin typeface="Sassoon Primary Std" panose="020B0503020103030203" pitchFamily="34" charset="0"/>
              </a:rPr>
              <a:t>Most temples were rectangular and orientated on an east to west axis</a:t>
            </a:r>
          </a:p>
          <a:p>
            <a:r>
              <a:rPr lang="en-GB" sz="1400">
                <a:latin typeface="Sassoon Primary Std" panose="020B0503020103030203" pitchFamily="34" charset="0"/>
              </a:rPr>
              <a:t>Roman temples were slightly different to Greek ones. They were raised on a plinth, whereas Greek temples were found on a stylobate. This meant that a Roman temple could only be approached from the front, whereas Greek temples could be approached from any direction. A Roman temple also did not have an opisthodomos to act as a treasury. </a:t>
            </a:r>
          </a:p>
        </p:txBody>
      </p:sp>
      <p:sp>
        <p:nvSpPr>
          <p:cNvPr id="4" name="Content Placeholder 2">
            <a:extLst>
              <a:ext uri="{FF2B5EF4-FFF2-40B4-BE49-F238E27FC236}">
                <a16:creationId xmlns:a16="http://schemas.microsoft.com/office/drawing/2014/main" id="{903590B6-C5EB-41D2-8EB6-F243469875E4}"/>
              </a:ext>
            </a:extLst>
          </p:cNvPr>
          <p:cNvSpPr txBox="1">
            <a:spLocks/>
          </p:cNvSpPr>
          <p:nvPr/>
        </p:nvSpPr>
        <p:spPr>
          <a:xfrm>
            <a:off x="0" y="0"/>
            <a:ext cx="2752723" cy="296974"/>
          </a:xfrm>
          <a:prstGeom prst="rect">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gn="ctr">
              <a:buNone/>
            </a:pPr>
            <a:r>
              <a:rPr lang="en-GB" sz="1400" b="1">
                <a:latin typeface="Sassoon Primary Std" panose="020B0503020103030203" pitchFamily="34" charset="0"/>
              </a:rPr>
              <a:t>Background information</a:t>
            </a:r>
          </a:p>
        </p:txBody>
      </p:sp>
      <p:graphicFrame>
        <p:nvGraphicFramePr>
          <p:cNvPr id="6" name="Table 6">
            <a:extLst>
              <a:ext uri="{FF2B5EF4-FFF2-40B4-BE49-F238E27FC236}">
                <a16:creationId xmlns:a16="http://schemas.microsoft.com/office/drawing/2014/main" id="{0FE4A475-B455-47EC-9F24-CD6C49C68B24}"/>
              </a:ext>
            </a:extLst>
          </p:cNvPr>
          <p:cNvGraphicFramePr>
            <a:graphicFrameLocks noGrp="1"/>
          </p:cNvGraphicFramePr>
          <p:nvPr>
            <p:extLst>
              <p:ext uri="{D42A27DB-BD31-4B8C-83A1-F6EECF244321}">
                <p14:modId xmlns:p14="http://schemas.microsoft.com/office/powerpoint/2010/main" val="2783839043"/>
              </p:ext>
            </p:extLst>
          </p:nvPr>
        </p:nvGraphicFramePr>
        <p:xfrm>
          <a:off x="2752723" y="-91"/>
          <a:ext cx="9439278" cy="6833843"/>
        </p:xfrm>
        <a:graphic>
          <a:graphicData uri="http://schemas.openxmlformats.org/drawingml/2006/table">
            <a:tbl>
              <a:tblPr firstRow="1" bandRow="1">
                <a:tableStyleId>{5C22544A-7EE6-4342-B048-85BDC9FD1C3A}</a:tableStyleId>
              </a:tblPr>
              <a:tblGrid>
                <a:gridCol w="879283">
                  <a:extLst>
                    <a:ext uri="{9D8B030D-6E8A-4147-A177-3AD203B41FA5}">
                      <a16:colId xmlns:a16="http://schemas.microsoft.com/office/drawing/2014/main" val="3394546533"/>
                    </a:ext>
                  </a:extLst>
                </a:gridCol>
                <a:gridCol w="768543">
                  <a:extLst>
                    <a:ext uri="{9D8B030D-6E8A-4147-A177-3AD203B41FA5}">
                      <a16:colId xmlns:a16="http://schemas.microsoft.com/office/drawing/2014/main" val="600678841"/>
                    </a:ext>
                  </a:extLst>
                </a:gridCol>
                <a:gridCol w="2524126">
                  <a:extLst>
                    <a:ext uri="{9D8B030D-6E8A-4147-A177-3AD203B41FA5}">
                      <a16:colId xmlns:a16="http://schemas.microsoft.com/office/drawing/2014/main" val="3126189403"/>
                    </a:ext>
                  </a:extLst>
                </a:gridCol>
                <a:gridCol w="1733552">
                  <a:extLst>
                    <a:ext uri="{9D8B030D-6E8A-4147-A177-3AD203B41FA5}">
                      <a16:colId xmlns:a16="http://schemas.microsoft.com/office/drawing/2014/main" val="4091024364"/>
                    </a:ext>
                  </a:extLst>
                </a:gridCol>
                <a:gridCol w="2276473">
                  <a:extLst>
                    <a:ext uri="{9D8B030D-6E8A-4147-A177-3AD203B41FA5}">
                      <a16:colId xmlns:a16="http://schemas.microsoft.com/office/drawing/2014/main" val="1027063288"/>
                    </a:ext>
                  </a:extLst>
                </a:gridCol>
                <a:gridCol w="1257301">
                  <a:extLst>
                    <a:ext uri="{9D8B030D-6E8A-4147-A177-3AD203B41FA5}">
                      <a16:colId xmlns:a16="http://schemas.microsoft.com/office/drawing/2014/main" val="3177512322"/>
                    </a:ext>
                  </a:extLst>
                </a:gridCol>
              </a:tblGrid>
              <a:tr h="247476">
                <a:tc gridSpan="2">
                  <a:txBody>
                    <a:bodyPr/>
                    <a:lstStyle/>
                    <a:p>
                      <a:endParaRPr lang="en-GB" sz="1050">
                        <a:latin typeface="Sassoon Primary Std" panose="020B0503020103030203" pitchFamily="34" charset="0"/>
                      </a:endParaRPr>
                    </a:p>
                  </a:txBody>
                  <a:tcPr/>
                </a:tc>
                <a:tc hMerge="1">
                  <a:txBody>
                    <a:bodyPr/>
                    <a:lstStyle/>
                    <a:p>
                      <a:endParaRPr lang="en-GB" sz="1400"/>
                    </a:p>
                  </a:txBody>
                  <a:tcPr/>
                </a:tc>
                <a:tc>
                  <a:txBody>
                    <a:bodyPr/>
                    <a:lstStyle/>
                    <a:p>
                      <a:r>
                        <a:rPr lang="en-GB" sz="1050">
                          <a:latin typeface="Sassoon Primary Std" panose="020B0503020103030203" pitchFamily="34" charset="0"/>
                        </a:rPr>
                        <a:t>Parthenon</a:t>
                      </a:r>
                    </a:p>
                  </a:txBody>
                  <a:tcPr/>
                </a:tc>
                <a:tc>
                  <a:txBody>
                    <a:bodyPr/>
                    <a:lstStyle/>
                    <a:p>
                      <a:r>
                        <a:rPr lang="en-GB" sz="1050">
                          <a:latin typeface="Sassoon Primary Std" panose="020B0503020103030203" pitchFamily="34" charset="0"/>
                        </a:rPr>
                        <a:t>Zeus at Olympia</a:t>
                      </a:r>
                    </a:p>
                  </a:txBody>
                  <a:tcPr/>
                </a:tc>
                <a:tc>
                  <a:txBody>
                    <a:bodyPr/>
                    <a:lstStyle/>
                    <a:p>
                      <a:r>
                        <a:rPr lang="en-GB" sz="1050">
                          <a:latin typeface="Sassoon Primary Std" panose="020B0503020103030203" pitchFamily="34" charset="0"/>
                        </a:rPr>
                        <a:t>Pantheon</a:t>
                      </a:r>
                    </a:p>
                  </a:txBody>
                  <a:tcPr/>
                </a:tc>
                <a:tc>
                  <a:txBody>
                    <a:bodyPr/>
                    <a:lstStyle/>
                    <a:p>
                      <a:r>
                        <a:rPr lang="en-GB" sz="1050" err="1">
                          <a:latin typeface="Sassoon Primary Std" panose="020B0503020103030203" pitchFamily="34" charset="0"/>
                        </a:rPr>
                        <a:t>Portunus</a:t>
                      </a:r>
                      <a:endParaRPr lang="en-GB" sz="1050">
                        <a:latin typeface="Sassoon Primary Std" panose="020B0503020103030203" pitchFamily="34" charset="0"/>
                      </a:endParaRPr>
                    </a:p>
                  </a:txBody>
                  <a:tcPr/>
                </a:tc>
                <a:extLst>
                  <a:ext uri="{0D108BD9-81ED-4DB2-BD59-A6C34878D82A}">
                    <a16:rowId xmlns:a16="http://schemas.microsoft.com/office/drawing/2014/main" val="1238076625"/>
                  </a:ext>
                </a:extLst>
              </a:tr>
              <a:tr h="568717">
                <a:tc gridSpan="2">
                  <a:txBody>
                    <a:bodyPr/>
                    <a:lstStyle/>
                    <a:p>
                      <a:r>
                        <a:rPr lang="en-GB" sz="1050">
                          <a:latin typeface="Sassoon Primary Std" panose="020B0503020103030203" pitchFamily="34" charset="0"/>
                        </a:rPr>
                        <a:t>Date</a:t>
                      </a:r>
                    </a:p>
                  </a:txBody>
                  <a:tcPr/>
                </a:tc>
                <a:tc hMerge="1">
                  <a:txBody>
                    <a:bodyPr/>
                    <a:lstStyle/>
                    <a:p>
                      <a:endParaRPr lang="en-GB" sz="1400"/>
                    </a:p>
                  </a:txBody>
                  <a:tcPr/>
                </a:tc>
                <a:tc>
                  <a:txBody>
                    <a:bodyPr/>
                    <a:lstStyle/>
                    <a:p>
                      <a:r>
                        <a:rPr lang="en-GB" sz="1050">
                          <a:latin typeface="Sassoon Primary Std" panose="020B0503020103030203" pitchFamily="34" charset="0"/>
                        </a:rPr>
                        <a:t>447-432 BC</a:t>
                      </a:r>
                    </a:p>
                  </a:txBody>
                  <a:tcPr/>
                </a:tc>
                <a:tc>
                  <a:txBody>
                    <a:bodyPr/>
                    <a:lstStyle/>
                    <a:p>
                      <a:r>
                        <a:rPr lang="en-GB" sz="1050">
                          <a:latin typeface="Sassoon Primary Std" panose="020B0503020103030203" pitchFamily="34" charset="0"/>
                        </a:rPr>
                        <a:t>472-456 BC</a:t>
                      </a:r>
                    </a:p>
                  </a:txBody>
                  <a:tcPr/>
                </a:tc>
                <a:tc>
                  <a:txBody>
                    <a:bodyPr/>
                    <a:lstStyle/>
                    <a:p>
                      <a:r>
                        <a:rPr lang="en-GB" sz="1050">
                          <a:latin typeface="Sassoon Primary Std" panose="020B0503020103030203" pitchFamily="34" charset="0"/>
                        </a:rPr>
                        <a:t>Original: 27-25 BC (burned down in 80 AD)</a:t>
                      </a:r>
                    </a:p>
                    <a:p>
                      <a:r>
                        <a:rPr lang="en-GB" sz="1050">
                          <a:latin typeface="Sassoon Primary Std" panose="020B0503020103030203" pitchFamily="34" charset="0"/>
                        </a:rPr>
                        <a:t>Rebuilt: 125 AD.</a:t>
                      </a:r>
                    </a:p>
                  </a:txBody>
                  <a:tcPr/>
                </a:tc>
                <a:tc>
                  <a:txBody>
                    <a:bodyPr/>
                    <a:lstStyle/>
                    <a:p>
                      <a:r>
                        <a:rPr lang="en-GB" sz="1050">
                          <a:latin typeface="Sassoon Primary Std" panose="020B0503020103030203" pitchFamily="34" charset="0"/>
                        </a:rPr>
                        <a:t>120-80 BC</a:t>
                      </a:r>
                    </a:p>
                  </a:txBody>
                  <a:tcPr/>
                </a:tc>
                <a:extLst>
                  <a:ext uri="{0D108BD9-81ED-4DB2-BD59-A6C34878D82A}">
                    <a16:rowId xmlns:a16="http://schemas.microsoft.com/office/drawing/2014/main" val="4226201650"/>
                  </a:ext>
                </a:extLst>
              </a:tr>
              <a:tr h="803189">
                <a:tc gridSpan="2">
                  <a:txBody>
                    <a:bodyPr/>
                    <a:lstStyle/>
                    <a:p>
                      <a:r>
                        <a:rPr lang="en-GB" sz="1050">
                          <a:latin typeface="Sassoon Primary Std" panose="020B0503020103030203" pitchFamily="34" charset="0"/>
                        </a:rPr>
                        <a:t>Architect</a:t>
                      </a:r>
                    </a:p>
                  </a:txBody>
                  <a:tcPr/>
                </a:tc>
                <a:tc hMerge="1">
                  <a:txBody>
                    <a:bodyPr/>
                    <a:lstStyle/>
                    <a:p>
                      <a:endParaRPr lang="en-GB" sz="1400"/>
                    </a:p>
                  </a:txBody>
                  <a:tcPr/>
                </a:tc>
                <a:tc>
                  <a:txBody>
                    <a:bodyPr/>
                    <a:lstStyle/>
                    <a:p>
                      <a:r>
                        <a:rPr lang="en-GB" sz="1050">
                          <a:latin typeface="Sassoon Primary Std" panose="020B0503020103030203" pitchFamily="34" charset="0"/>
                        </a:rPr>
                        <a:t>Phidias, </a:t>
                      </a:r>
                      <a:r>
                        <a:rPr lang="en-GB" sz="1050" err="1">
                          <a:latin typeface="Sassoon Primary Std" panose="020B0503020103030203" pitchFamily="34" charset="0"/>
                        </a:rPr>
                        <a:t>Iktinos</a:t>
                      </a:r>
                      <a:r>
                        <a:rPr lang="en-GB" sz="1050">
                          <a:latin typeface="Sassoon Primary Std" panose="020B0503020103030203" pitchFamily="34" charset="0"/>
                        </a:rPr>
                        <a:t> and </a:t>
                      </a:r>
                      <a:r>
                        <a:rPr lang="en-GB" sz="1050" err="1">
                          <a:latin typeface="Sassoon Primary Std" panose="020B0503020103030203" pitchFamily="34" charset="0"/>
                        </a:rPr>
                        <a:t>Kallikrates</a:t>
                      </a:r>
                      <a:r>
                        <a:rPr lang="en-GB" sz="1050">
                          <a:latin typeface="Sassoon Primary Std" panose="020B0503020103030203" pitchFamily="34" charset="0"/>
                        </a:rPr>
                        <a:t> (commissioned by Pericles, the leading politician of his age)</a:t>
                      </a:r>
                    </a:p>
                  </a:txBody>
                  <a:tcPr/>
                </a:tc>
                <a:tc>
                  <a:txBody>
                    <a:bodyPr/>
                    <a:lstStyle/>
                    <a:p>
                      <a:r>
                        <a:rPr lang="en-GB" sz="1050" err="1">
                          <a:latin typeface="Sassoon Primary Std" panose="020B0503020103030203" pitchFamily="34" charset="0"/>
                        </a:rPr>
                        <a:t>Libon</a:t>
                      </a:r>
                      <a:endParaRPr lang="en-GB" sz="1050">
                        <a:latin typeface="Sassoon Primary Std" panose="020B0503020103030203" pitchFamily="34" charset="0"/>
                      </a:endParaRPr>
                    </a:p>
                  </a:txBody>
                  <a:tcPr/>
                </a:tc>
                <a:tc>
                  <a:txBody>
                    <a:bodyPr/>
                    <a:lstStyle/>
                    <a:p>
                      <a:r>
                        <a:rPr lang="en-GB" sz="1050">
                          <a:latin typeface="Sassoon Primary Std" panose="020B0503020103030203" pitchFamily="34" charset="0"/>
                        </a:rPr>
                        <a:t>N/A (original commissioned by Augustus and built by Marcus Agrippa; current Pantheon commissioned by Hadrian)</a:t>
                      </a:r>
                    </a:p>
                  </a:txBody>
                  <a:tcPr/>
                </a:tc>
                <a:tc>
                  <a:txBody>
                    <a:bodyPr/>
                    <a:lstStyle/>
                    <a:p>
                      <a:r>
                        <a:rPr lang="en-GB" sz="1050">
                          <a:latin typeface="Sassoon Primary Std" panose="020B0503020103030203" pitchFamily="34" charset="0"/>
                        </a:rPr>
                        <a:t>N/A</a:t>
                      </a:r>
                    </a:p>
                  </a:txBody>
                  <a:tcPr/>
                </a:tc>
                <a:extLst>
                  <a:ext uri="{0D108BD9-81ED-4DB2-BD59-A6C34878D82A}">
                    <a16:rowId xmlns:a16="http://schemas.microsoft.com/office/drawing/2014/main" val="121982975"/>
                  </a:ext>
                </a:extLst>
              </a:tr>
              <a:tr h="877414">
                <a:tc gridSpan="2">
                  <a:txBody>
                    <a:bodyPr/>
                    <a:lstStyle/>
                    <a:p>
                      <a:r>
                        <a:rPr lang="en-GB" sz="1050">
                          <a:latin typeface="Sassoon Primary Std" panose="020B0503020103030203" pitchFamily="34" charset="0"/>
                        </a:rPr>
                        <a:t>Material</a:t>
                      </a:r>
                    </a:p>
                  </a:txBody>
                  <a:tcPr/>
                </a:tc>
                <a:tc hMerge="1">
                  <a:txBody>
                    <a:bodyPr/>
                    <a:lstStyle/>
                    <a:p>
                      <a:endParaRPr lang="en-GB" sz="1400"/>
                    </a:p>
                  </a:txBody>
                  <a:tcPr/>
                </a:tc>
                <a:tc>
                  <a:txBody>
                    <a:bodyPr/>
                    <a:lstStyle/>
                    <a:p>
                      <a:r>
                        <a:rPr lang="en-GB" sz="1050" err="1">
                          <a:latin typeface="Sassoon Primary Std" panose="020B0503020103030203" pitchFamily="34" charset="0"/>
                        </a:rPr>
                        <a:t>Pentellic</a:t>
                      </a:r>
                      <a:r>
                        <a:rPr lang="en-GB" sz="1050">
                          <a:latin typeface="Sassoon Primary Std" panose="020B0503020103030203" pitchFamily="34" charset="0"/>
                        </a:rPr>
                        <a:t> marble</a:t>
                      </a:r>
                    </a:p>
                  </a:txBody>
                  <a:tcPr/>
                </a:tc>
                <a:tc>
                  <a:txBody>
                    <a:bodyPr/>
                    <a:lstStyle/>
                    <a:p>
                      <a:r>
                        <a:rPr lang="en-GB" sz="1050">
                          <a:latin typeface="Sassoon Primary Std" panose="020B0503020103030203" pitchFamily="34" charset="0"/>
                        </a:rPr>
                        <a:t>Local limestone</a:t>
                      </a:r>
                    </a:p>
                  </a:txBody>
                  <a:tcPr/>
                </a:tc>
                <a:tc>
                  <a:txBody>
                    <a:bodyPr/>
                    <a:lstStyle/>
                    <a:p>
                      <a:r>
                        <a:rPr lang="en-GB" sz="1050">
                          <a:latin typeface="Sassoon Primary Std" panose="020B0503020103030203" pitchFamily="34" charset="0"/>
                        </a:rPr>
                        <a:t>Marble, brick and concrete</a:t>
                      </a:r>
                    </a:p>
                  </a:txBody>
                  <a:tcPr/>
                </a:tc>
                <a:tc>
                  <a:txBody>
                    <a:bodyPr/>
                    <a:lstStyle/>
                    <a:p>
                      <a:r>
                        <a:rPr lang="en-GB" sz="1050">
                          <a:latin typeface="Sassoon Primary Std" panose="020B0503020103030203" pitchFamily="34" charset="0"/>
                        </a:rPr>
                        <a:t>Tufa (local stone). Limestone covered with plaster to create marble effect.</a:t>
                      </a:r>
                    </a:p>
                  </a:txBody>
                  <a:tcPr/>
                </a:tc>
                <a:extLst>
                  <a:ext uri="{0D108BD9-81ED-4DB2-BD59-A6C34878D82A}">
                    <a16:rowId xmlns:a16="http://schemas.microsoft.com/office/drawing/2014/main" val="2558798312"/>
                  </a:ext>
                </a:extLst>
              </a:tr>
              <a:tr h="562445">
                <a:tc rowSpan="4">
                  <a:txBody>
                    <a:bodyPr/>
                    <a:lstStyle/>
                    <a:p>
                      <a:r>
                        <a:rPr lang="en-GB" sz="1050">
                          <a:latin typeface="Sassoon Primary Std" panose="020B0503020103030203" pitchFamily="34" charset="0"/>
                        </a:rPr>
                        <a:t>Decoration</a:t>
                      </a:r>
                    </a:p>
                  </a:txBody>
                  <a:tcPr/>
                </a:tc>
                <a:tc>
                  <a:txBody>
                    <a:bodyPr/>
                    <a:lstStyle/>
                    <a:p>
                      <a:r>
                        <a:rPr lang="en-GB" sz="1050">
                          <a:latin typeface="Sassoon Primary Std" panose="020B0503020103030203" pitchFamily="34" charset="0"/>
                        </a:rPr>
                        <a:t>Pediment</a:t>
                      </a:r>
                    </a:p>
                  </a:txBody>
                  <a:tcPr/>
                </a:tc>
                <a:tc>
                  <a:txBody>
                    <a:bodyPr/>
                    <a:lstStyle/>
                    <a:p>
                      <a:pPr marL="285750" indent="-285750">
                        <a:buFont typeface="Arial" panose="020B0604020202020204" pitchFamily="34" charset="0"/>
                        <a:buChar char="•"/>
                      </a:pPr>
                      <a:r>
                        <a:rPr lang="en-GB" sz="1050">
                          <a:latin typeface="Sassoon Primary Std" panose="020B0503020103030203" pitchFamily="34" charset="0"/>
                        </a:rPr>
                        <a:t>East: Athena’s birth</a:t>
                      </a:r>
                    </a:p>
                    <a:p>
                      <a:pPr marL="285750" indent="-285750">
                        <a:buFont typeface="Arial" panose="020B0604020202020204" pitchFamily="34" charset="0"/>
                        <a:buChar char="•"/>
                      </a:pPr>
                      <a:r>
                        <a:rPr lang="en-GB" sz="1050">
                          <a:latin typeface="Sassoon Primary Std" panose="020B0503020103030203" pitchFamily="34" charset="0"/>
                        </a:rPr>
                        <a:t>West: Contest between Athena and Poseidon</a:t>
                      </a:r>
                    </a:p>
                  </a:txBody>
                  <a:tcPr/>
                </a:tc>
                <a:tc>
                  <a:txBody>
                    <a:bodyPr/>
                    <a:lstStyle/>
                    <a:p>
                      <a:pPr marL="285750" indent="-285750">
                        <a:buFont typeface="Arial" panose="020B0604020202020204" pitchFamily="34" charset="0"/>
                        <a:buChar char="•"/>
                      </a:pPr>
                      <a:r>
                        <a:rPr lang="en-GB" sz="1050">
                          <a:latin typeface="Sassoon Primary Std" panose="020B0503020103030203" pitchFamily="34" charset="0"/>
                        </a:rPr>
                        <a:t>East: </a:t>
                      </a:r>
                      <a:r>
                        <a:rPr lang="en-GB" sz="1050" err="1">
                          <a:latin typeface="Sassoon Primary Std" panose="020B0503020103030203" pitchFamily="34" charset="0"/>
                        </a:rPr>
                        <a:t>Oinomaos</a:t>
                      </a:r>
                      <a:r>
                        <a:rPr lang="en-GB" sz="1050">
                          <a:latin typeface="Sassoon Primary Std" panose="020B0503020103030203" pitchFamily="34" charset="0"/>
                        </a:rPr>
                        <a:t> and Pelops</a:t>
                      </a:r>
                    </a:p>
                    <a:p>
                      <a:pPr marL="285750" indent="-285750">
                        <a:buFont typeface="Arial" panose="020B0604020202020204" pitchFamily="34" charset="0"/>
                        <a:buChar char="•"/>
                      </a:pPr>
                      <a:r>
                        <a:rPr lang="en-GB" sz="1050">
                          <a:latin typeface="Sassoon Primary Std" panose="020B0503020103030203" pitchFamily="34" charset="0"/>
                        </a:rPr>
                        <a:t>West: Centauromachy</a:t>
                      </a:r>
                    </a:p>
                  </a:txBody>
                  <a:tcPr/>
                </a:tc>
                <a:tc>
                  <a:txBody>
                    <a:bodyPr/>
                    <a:lstStyle/>
                    <a:p>
                      <a:r>
                        <a:rPr lang="en-GB" sz="1050">
                          <a:latin typeface="Sassoon Primary Std" panose="020B0503020103030203" pitchFamily="34" charset="0"/>
                        </a:rPr>
                        <a:t>N/A</a:t>
                      </a:r>
                    </a:p>
                  </a:txBody>
                  <a:tcPr/>
                </a:tc>
                <a:tc>
                  <a:txBody>
                    <a:bodyPr/>
                    <a:lstStyle/>
                    <a:p>
                      <a:r>
                        <a:rPr lang="en-GB" sz="1050">
                          <a:latin typeface="Sassoon Primary Std" panose="020B0503020103030203" pitchFamily="34" charset="0"/>
                        </a:rPr>
                        <a:t>N/A</a:t>
                      </a:r>
                    </a:p>
                  </a:txBody>
                  <a:tcPr/>
                </a:tc>
                <a:extLst>
                  <a:ext uri="{0D108BD9-81ED-4DB2-BD59-A6C34878D82A}">
                    <a16:rowId xmlns:a16="http://schemas.microsoft.com/office/drawing/2014/main" val="2976948087"/>
                  </a:ext>
                </a:extLst>
              </a:tr>
              <a:tr h="404960">
                <a:tc vMerge="1">
                  <a:txBody>
                    <a:bodyPr/>
                    <a:lstStyle/>
                    <a:p>
                      <a:endParaRPr lang="en-GB"/>
                    </a:p>
                  </a:txBody>
                  <a:tcPr/>
                </a:tc>
                <a:tc>
                  <a:txBody>
                    <a:bodyPr/>
                    <a:lstStyle/>
                    <a:p>
                      <a:r>
                        <a:rPr lang="en-GB" sz="1050">
                          <a:latin typeface="Sassoon Primary Std" panose="020B0503020103030203" pitchFamily="34" charset="0"/>
                        </a:rPr>
                        <a:t>Ionic Frieze</a:t>
                      </a:r>
                    </a:p>
                  </a:txBody>
                  <a:tcPr/>
                </a:tc>
                <a:tc>
                  <a:txBody>
                    <a:bodyPr/>
                    <a:lstStyle/>
                    <a:p>
                      <a:r>
                        <a:rPr lang="en-GB" sz="1050">
                          <a:latin typeface="Sassoon Primary Std" panose="020B0503020103030203" pitchFamily="34" charset="0"/>
                        </a:rPr>
                        <a:t>Panathenaic procession</a:t>
                      </a:r>
                    </a:p>
                  </a:txBody>
                  <a:tcPr/>
                </a:tc>
                <a:tc>
                  <a:txBody>
                    <a:bodyPr/>
                    <a:lstStyle/>
                    <a:p>
                      <a:r>
                        <a:rPr lang="en-GB" sz="1050">
                          <a:latin typeface="Sassoon Primary Std" panose="020B0503020103030203" pitchFamily="34" charset="0"/>
                        </a:rPr>
                        <a:t>N/A</a:t>
                      </a:r>
                    </a:p>
                  </a:txBody>
                  <a:tcPr/>
                </a:tc>
                <a:tc>
                  <a:txBody>
                    <a:bodyPr/>
                    <a:lstStyle/>
                    <a:p>
                      <a:r>
                        <a:rPr lang="en-GB" sz="1050">
                          <a:latin typeface="Sassoon Primary Std" panose="020B0503020103030203" pitchFamily="34" charset="0"/>
                        </a:rPr>
                        <a:t>Inscription telling us that Marcus Agrippa built it</a:t>
                      </a:r>
                    </a:p>
                  </a:txBody>
                  <a:tcPr/>
                </a:tc>
                <a:tc>
                  <a:txBody>
                    <a:bodyPr/>
                    <a:lstStyle/>
                    <a:p>
                      <a:r>
                        <a:rPr lang="en-GB" sz="1050">
                          <a:latin typeface="Sassoon Primary Std" panose="020B0503020103030203" pitchFamily="34" charset="0"/>
                        </a:rPr>
                        <a:t>N/A</a:t>
                      </a:r>
                    </a:p>
                  </a:txBody>
                  <a:tcPr/>
                </a:tc>
                <a:extLst>
                  <a:ext uri="{0D108BD9-81ED-4DB2-BD59-A6C34878D82A}">
                    <a16:rowId xmlns:a16="http://schemas.microsoft.com/office/drawing/2014/main" val="29477099"/>
                  </a:ext>
                </a:extLst>
              </a:tr>
              <a:tr h="562445">
                <a:tc vMerge="1">
                  <a:txBody>
                    <a:bodyPr/>
                    <a:lstStyle/>
                    <a:p>
                      <a:endParaRPr lang="en-GB"/>
                    </a:p>
                  </a:txBody>
                  <a:tcPr/>
                </a:tc>
                <a:tc>
                  <a:txBody>
                    <a:bodyPr/>
                    <a:lstStyle/>
                    <a:p>
                      <a:r>
                        <a:rPr lang="en-GB" sz="1050">
                          <a:latin typeface="Sassoon Primary Std" panose="020B0503020103030203" pitchFamily="34" charset="0"/>
                        </a:rPr>
                        <a:t>Doric frieze</a:t>
                      </a:r>
                    </a:p>
                  </a:txBody>
                  <a:tcPr/>
                </a:tc>
                <a:tc>
                  <a:txBody>
                    <a:bodyPr/>
                    <a:lstStyle/>
                    <a:p>
                      <a:r>
                        <a:rPr lang="en-GB" sz="1050">
                          <a:latin typeface="Sassoon Primary Std" panose="020B0503020103030203" pitchFamily="34" charset="0"/>
                        </a:rPr>
                        <a:t>Amazonomachy (west), Centauromachy (south), Gigantomachy (east), Trojan War (north)</a:t>
                      </a:r>
                    </a:p>
                  </a:txBody>
                  <a:tcPr/>
                </a:tc>
                <a:tc>
                  <a:txBody>
                    <a:bodyPr/>
                    <a:lstStyle/>
                    <a:p>
                      <a:r>
                        <a:rPr lang="en-GB" sz="1050">
                          <a:latin typeface="Sassoon Primary Std" panose="020B0503020103030203" pitchFamily="34" charset="0"/>
                        </a:rPr>
                        <a:t>Labours of Heracles</a:t>
                      </a:r>
                    </a:p>
                  </a:txBody>
                  <a:tcPr/>
                </a:tc>
                <a:tc>
                  <a:txBody>
                    <a:bodyPr/>
                    <a:lstStyle/>
                    <a:p>
                      <a:r>
                        <a:rPr lang="en-GB" sz="1050">
                          <a:latin typeface="Sassoon Primary Std" panose="020B0503020103030203" pitchFamily="34" charset="0"/>
                        </a:rPr>
                        <a:t>N/A</a:t>
                      </a:r>
                    </a:p>
                  </a:txBody>
                  <a:tcPr/>
                </a:tc>
                <a:tc>
                  <a:txBody>
                    <a:bodyPr/>
                    <a:lstStyle/>
                    <a:p>
                      <a:r>
                        <a:rPr lang="en-GB" sz="1050">
                          <a:latin typeface="Sassoon Primary Std" panose="020B0503020103030203" pitchFamily="34" charset="0"/>
                        </a:rPr>
                        <a:t>N/A</a:t>
                      </a:r>
                    </a:p>
                  </a:txBody>
                  <a:tcPr/>
                </a:tc>
                <a:extLst>
                  <a:ext uri="{0D108BD9-81ED-4DB2-BD59-A6C34878D82A}">
                    <a16:rowId xmlns:a16="http://schemas.microsoft.com/office/drawing/2014/main" val="1171777140"/>
                  </a:ext>
                </a:extLst>
              </a:tr>
              <a:tr h="404960">
                <a:tc vMerge="1">
                  <a:txBody>
                    <a:bodyPr/>
                    <a:lstStyle/>
                    <a:p>
                      <a:endParaRPr lang="en-GB"/>
                    </a:p>
                  </a:txBody>
                  <a:tcPr/>
                </a:tc>
                <a:tc>
                  <a:txBody>
                    <a:bodyPr/>
                    <a:lstStyle/>
                    <a:p>
                      <a:r>
                        <a:rPr lang="en-GB" sz="1050">
                          <a:latin typeface="Sassoon Primary Std" panose="020B0503020103030203" pitchFamily="34" charset="0"/>
                        </a:rPr>
                        <a:t>Cult statue</a:t>
                      </a:r>
                    </a:p>
                  </a:txBody>
                  <a:tcPr/>
                </a:tc>
                <a:tc>
                  <a:txBody>
                    <a:bodyPr/>
                    <a:lstStyle/>
                    <a:p>
                      <a:r>
                        <a:rPr lang="en-GB" sz="1050">
                          <a:latin typeface="Sassoon Primary Std" panose="020B0503020103030203" pitchFamily="34" charset="0"/>
                        </a:rPr>
                        <a:t>Chryselephantine statue of Athena (13m tall) by Phidias</a:t>
                      </a:r>
                    </a:p>
                  </a:txBody>
                  <a:tcPr/>
                </a:tc>
                <a:tc>
                  <a:txBody>
                    <a:bodyPr/>
                    <a:lstStyle/>
                    <a:p>
                      <a:r>
                        <a:rPr lang="en-GB" sz="1050">
                          <a:latin typeface="Sassoon Primary Std" panose="020B0503020103030203" pitchFamily="34" charset="0"/>
                        </a:rPr>
                        <a:t>Chryselephantine statue of Zeus by Phidias</a:t>
                      </a:r>
                    </a:p>
                  </a:txBody>
                  <a:tcPr/>
                </a:tc>
                <a:tc>
                  <a:txBody>
                    <a:bodyPr/>
                    <a:lstStyle/>
                    <a:p>
                      <a:r>
                        <a:rPr lang="en-GB" sz="1050">
                          <a:latin typeface="Sassoon Primary Std" panose="020B0503020103030203" pitchFamily="34" charset="0"/>
                        </a:rPr>
                        <a:t>Many gods, including Venus and Mars</a:t>
                      </a:r>
                    </a:p>
                  </a:txBody>
                  <a:tcPr/>
                </a:tc>
                <a:tc>
                  <a:txBody>
                    <a:bodyPr/>
                    <a:lstStyle/>
                    <a:p>
                      <a:r>
                        <a:rPr lang="en-GB" sz="1050" err="1">
                          <a:latin typeface="Sassoon Primary Std" panose="020B0503020103030203" pitchFamily="34" charset="0"/>
                        </a:rPr>
                        <a:t>Portunus</a:t>
                      </a:r>
                      <a:r>
                        <a:rPr lang="en-GB" sz="1050">
                          <a:latin typeface="Sassoon Primary Std" panose="020B0503020103030203" pitchFamily="34" charset="0"/>
                        </a:rPr>
                        <a:t>, god of harbours.</a:t>
                      </a:r>
                    </a:p>
                  </a:txBody>
                  <a:tcPr/>
                </a:tc>
                <a:extLst>
                  <a:ext uri="{0D108BD9-81ED-4DB2-BD59-A6C34878D82A}">
                    <a16:rowId xmlns:a16="http://schemas.microsoft.com/office/drawing/2014/main" val="1439059595"/>
                  </a:ext>
                </a:extLst>
              </a:tr>
              <a:tr h="2350194">
                <a:tc gridSpan="2">
                  <a:txBody>
                    <a:bodyPr/>
                    <a:lstStyle/>
                    <a:p>
                      <a:r>
                        <a:rPr lang="en-GB" sz="1050">
                          <a:latin typeface="Sassoon Primary Std" panose="020B0503020103030203" pitchFamily="34" charset="0"/>
                        </a:rPr>
                        <a:t>Important information.</a:t>
                      </a:r>
                    </a:p>
                  </a:txBody>
                  <a:tcPr/>
                </a:tc>
                <a:tc hMerge="1">
                  <a:txBody>
                    <a:bodyPr/>
                    <a:lstStyle/>
                    <a:p>
                      <a:endParaRPr lang="en-GB" sz="1200"/>
                    </a:p>
                  </a:txBody>
                  <a:tcPr/>
                </a:tc>
                <a:tc>
                  <a:txBody>
                    <a:bodyPr/>
                    <a:lstStyle/>
                    <a:p>
                      <a:r>
                        <a:rPr lang="en-GB" sz="1050">
                          <a:latin typeface="Sassoon Primary Std" panose="020B0503020103030203" pitchFamily="34" charset="0"/>
                        </a:rPr>
                        <a:t>Symbolises the power and wealth of Athens. A reminder of Athens’ role in the defeat of the Persian Empire. Built with money from the Delian League. No altar. Final destination of the Panathenaic procession, where a peplos was presented to the statue of Athena. </a:t>
                      </a:r>
                      <a:r>
                        <a:rPr lang="en-GB" sz="1050" err="1">
                          <a:latin typeface="Sassoon Primary Std" panose="020B0503020103030203" pitchFamily="34" charset="0"/>
                        </a:rPr>
                        <a:t>Octostyle</a:t>
                      </a:r>
                      <a:r>
                        <a:rPr lang="en-GB" sz="1050">
                          <a:latin typeface="Sassoon Primary Std" panose="020B0503020103030203" pitchFamily="34" charset="0"/>
                        </a:rPr>
                        <a:t> (8 columns across the front and back)- most Greek temples were hexastyle (6 columns across the front and back). Both Doric and Ionic elements (Doric: columns and frieze; Ionic: frieze)</a:t>
                      </a:r>
                    </a:p>
                  </a:txBody>
                  <a:tcPr/>
                </a:tc>
                <a:tc>
                  <a:txBody>
                    <a:bodyPr/>
                    <a:lstStyle/>
                    <a:p>
                      <a:r>
                        <a:rPr lang="en-GB" sz="1050">
                          <a:latin typeface="Sassoon Primary Std" panose="020B0503020103030203" pitchFamily="34" charset="0"/>
                        </a:rPr>
                        <a:t>Symbolises the importance of Zeus, Heracles and Pelops. Celebrates the Olympic Games. A reminder of the Greek alliance’s victory over the Persian Empire. Was originally near a huge altar dedicated to Zeus (dated to at least 776 BC) which was made of ash and which grew to at least 7m high. </a:t>
                      </a:r>
                    </a:p>
                    <a:p>
                      <a:r>
                        <a:rPr lang="en-GB" sz="1050">
                          <a:latin typeface="Sassoon Primary Std" panose="020B0503020103030203" pitchFamily="34" charset="0"/>
                        </a:rPr>
                        <a:t>Unusually has steps at the front leading up to it.</a:t>
                      </a:r>
                    </a:p>
                  </a:txBody>
                  <a:tcPr/>
                </a:tc>
                <a:tc>
                  <a:txBody>
                    <a:bodyPr/>
                    <a:lstStyle/>
                    <a:p>
                      <a:r>
                        <a:rPr lang="en-GB" sz="1050">
                          <a:latin typeface="Sassoon Primary Std" panose="020B0503020103030203" pitchFamily="34" charset="0"/>
                        </a:rPr>
                        <a:t>Unusual architecture includes the rotunda at the rear with an oculus at the top. Oculus creates circle of light which follows the path of the sun. Found in the Campus Martius (Field of Mars), where Roman armies met before campaign, elections took place and where Romans would exercise. Reason for name unknown- possibly because it was dedicated to lots of gods, but also could be because the roof looked like the heavens. </a:t>
                      </a:r>
                    </a:p>
                  </a:txBody>
                  <a:tcPr/>
                </a:tc>
                <a:tc>
                  <a:txBody>
                    <a:bodyPr/>
                    <a:lstStyle/>
                    <a:p>
                      <a:r>
                        <a:rPr lang="en-GB" sz="1050">
                          <a:latin typeface="Sassoon Primary Std" panose="020B0503020103030203" pitchFamily="34" charset="0"/>
                        </a:rPr>
                        <a:t>Found in the Forum </a:t>
                      </a:r>
                      <a:r>
                        <a:rPr lang="en-GB" sz="1050" err="1">
                          <a:latin typeface="Sassoon Primary Std" panose="020B0503020103030203" pitchFamily="34" charset="0"/>
                        </a:rPr>
                        <a:t>Borarium</a:t>
                      </a:r>
                      <a:r>
                        <a:rPr lang="en-GB" sz="1050">
                          <a:latin typeface="Sassoon Primary Std" panose="020B0503020103030203" pitchFamily="34" charset="0"/>
                        </a:rPr>
                        <a:t> (cattle market). Stands next to the Tiber in a place where there was once a harbour. A very typical Roman temple. Found near Temple of Hercules the Victor and the Great Altar of Hercules.</a:t>
                      </a:r>
                    </a:p>
                  </a:txBody>
                  <a:tcPr/>
                </a:tc>
                <a:extLst>
                  <a:ext uri="{0D108BD9-81ED-4DB2-BD59-A6C34878D82A}">
                    <a16:rowId xmlns:a16="http://schemas.microsoft.com/office/drawing/2014/main" val="2122269569"/>
                  </a:ext>
                </a:extLst>
              </a:tr>
            </a:tbl>
          </a:graphicData>
        </a:graphic>
      </p:graphicFrame>
    </p:spTree>
    <p:extLst>
      <p:ext uri="{BB962C8B-B14F-4D97-AF65-F5344CB8AC3E}">
        <p14:creationId xmlns:p14="http://schemas.microsoft.com/office/powerpoint/2010/main" val="226358462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7C08B-FA28-42D3-B9F8-88E5A247FEBF}"/>
              </a:ext>
            </a:extLst>
          </p:cNvPr>
          <p:cNvSpPr>
            <a:spLocks noGrp="1"/>
          </p:cNvSpPr>
          <p:nvPr>
            <p:ph type="title"/>
          </p:nvPr>
        </p:nvSpPr>
        <p:spPr>
          <a:xfrm>
            <a:off x="0" y="1"/>
            <a:ext cx="12191999" cy="791110"/>
          </a:xfr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a:normAutofit/>
          </a:bodyPr>
          <a:lstStyle/>
          <a:p>
            <a:pPr algn="ctr"/>
            <a:r>
              <a:rPr lang="en-GB" sz="3600" b="1"/>
              <a:t>Myths on the Parthenon’s Pediments</a:t>
            </a:r>
          </a:p>
        </p:txBody>
      </p:sp>
      <p:sp>
        <p:nvSpPr>
          <p:cNvPr id="3" name="Content Placeholder 2">
            <a:extLst>
              <a:ext uri="{FF2B5EF4-FFF2-40B4-BE49-F238E27FC236}">
                <a16:creationId xmlns:a16="http://schemas.microsoft.com/office/drawing/2014/main" id="{6C83DD13-3D6A-47AF-A10D-A2210D7E8F69}"/>
              </a:ext>
            </a:extLst>
          </p:cNvPr>
          <p:cNvSpPr>
            <a:spLocks noGrp="1"/>
          </p:cNvSpPr>
          <p:nvPr>
            <p:ph idx="1"/>
          </p:nvPr>
        </p:nvSpPr>
        <p:spPr>
          <a:xfrm>
            <a:off x="0" y="791111"/>
            <a:ext cx="6096000" cy="6195316"/>
          </a:xfr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a:normAutofit fontScale="85000" lnSpcReduction="20000"/>
          </a:bodyPr>
          <a:lstStyle/>
          <a:p>
            <a:pPr marL="0" indent="0" algn="ctr">
              <a:buNone/>
            </a:pPr>
            <a:r>
              <a:rPr lang="en-GB" sz="1900" b="1"/>
              <a:t>Athena’s birth</a:t>
            </a:r>
          </a:p>
          <a:p>
            <a:r>
              <a:rPr lang="en-GB" sz="1900"/>
              <a:t>Zeus was told that his son would overthrow him, just as he had overthrown his father. </a:t>
            </a:r>
          </a:p>
          <a:p>
            <a:r>
              <a:rPr lang="en-GB" sz="1900"/>
              <a:t>He ate his pregnant wife, Metis, to avoid this from happening. </a:t>
            </a:r>
          </a:p>
          <a:p>
            <a:r>
              <a:rPr lang="en-GB" sz="1900"/>
              <a:t>Metis gave birth in Zeus’ stomach. </a:t>
            </a:r>
          </a:p>
          <a:p>
            <a:r>
              <a:rPr lang="en-GB" sz="1900"/>
              <a:t>Zeus got a horrific headache that was so bad that eventually he had Hephaistos split open his head.</a:t>
            </a:r>
          </a:p>
          <a:p>
            <a:r>
              <a:rPr lang="en-GB" sz="1900"/>
              <a:t>When Zeus’ head was split open, Athena jumped out, fully grown and fully armoured. </a:t>
            </a:r>
          </a:p>
          <a:p>
            <a:pPr marL="0" indent="0">
              <a:buNone/>
            </a:pPr>
            <a:endParaRPr lang="en-GB"/>
          </a:p>
          <a:p>
            <a:endParaRPr lang="en-GB"/>
          </a:p>
          <a:p>
            <a:pPr marL="0" indent="0">
              <a:buNone/>
            </a:pPr>
            <a:endParaRPr lang="en-GB"/>
          </a:p>
          <a:p>
            <a:pPr marL="0" indent="0">
              <a:buNone/>
            </a:pPr>
            <a:endParaRPr lang="en-GB"/>
          </a:p>
          <a:p>
            <a:endParaRPr lang="en-GB"/>
          </a:p>
          <a:p>
            <a:pPr marL="0" indent="0" algn="ctr">
              <a:buNone/>
            </a:pPr>
            <a:r>
              <a:rPr lang="en-GB" sz="2200"/>
              <a:t>On the west pediment, we can recognise Athena by her spear and shield. Nike can be seen to crown her. Zeus is sitting down on his throne, holding his sceptre. Hephaistos stands next to Athena holding the axe which he just used to break open Athena’s head. Poseidon and Hera can also be seen looking on. The other gods stare amazed at what has just happened. </a:t>
            </a:r>
          </a:p>
        </p:txBody>
      </p:sp>
      <p:pic>
        <p:nvPicPr>
          <p:cNvPr id="59394" name="Picture 2" descr="The Cradle of Civilization | Niff as RX">
            <a:extLst>
              <a:ext uri="{FF2B5EF4-FFF2-40B4-BE49-F238E27FC236}">
                <a16:creationId xmlns:a16="http://schemas.microsoft.com/office/drawing/2014/main" id="{2CA63957-3DF0-49FA-8268-C4D700B0EC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8595" y="3070699"/>
            <a:ext cx="3634645" cy="1840327"/>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62197AD5-E5BB-41FB-B7AB-6374CA9CC4A7}"/>
              </a:ext>
            </a:extLst>
          </p:cNvPr>
          <p:cNvSpPr txBox="1">
            <a:spLocks/>
          </p:cNvSpPr>
          <p:nvPr/>
        </p:nvSpPr>
        <p:spPr>
          <a:xfrm>
            <a:off x="6095999" y="791110"/>
            <a:ext cx="6096000" cy="6066889"/>
          </a:xfrm>
          <a:prstGeom prst="rect">
            <a:avLst/>
          </a:prstGeom>
          <a:solidFill>
            <a:schemeClr val="accent1">
              <a:lumMod val="20000"/>
              <a:lumOff val="80000"/>
            </a:schemeClr>
          </a:solidFill>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gn="ctr">
              <a:buFont typeface="Arial" panose="020B0604020202020204" pitchFamily="34" charset="0"/>
              <a:buNone/>
            </a:pPr>
            <a:r>
              <a:rPr lang="en-GB" sz="2600" b="1"/>
              <a:t>The patronage contest</a:t>
            </a:r>
          </a:p>
          <a:p>
            <a:r>
              <a:rPr lang="en-GB" sz="2600"/>
              <a:t>Athena and Poseidon both wished to become the patron god of Athens, but they arrived at the Acropolis as the same time. </a:t>
            </a:r>
          </a:p>
          <a:p>
            <a:r>
              <a:rPr lang="en-GB" sz="2600"/>
              <a:t>Athena offered the Athenians an olive tree if they selected her as their patron. Olives were extremely useful in the ancient world as a food, but the oil could also be used for cooking or to get washed with. The Athenians claimed, into at least the 5</a:t>
            </a:r>
            <a:r>
              <a:rPr lang="en-GB" sz="2600" baseline="30000"/>
              <a:t>th</a:t>
            </a:r>
            <a:r>
              <a:rPr lang="en-GB" sz="2600"/>
              <a:t> century BC, that the same olive tree still stood on the Acropolis. Athena, as the goddess of arts, was an appropriate patron for a city which, in the 5</a:t>
            </a:r>
            <a:r>
              <a:rPr lang="en-GB" sz="2600" baseline="30000"/>
              <a:t>th</a:t>
            </a:r>
            <a:r>
              <a:rPr lang="en-GB" sz="2600"/>
              <a:t> century BC, wanted to position itself as an artistically advanced state.  </a:t>
            </a:r>
          </a:p>
          <a:p>
            <a:r>
              <a:rPr lang="en-GB" sz="2600"/>
              <a:t>Poseidon struck the Acropolis with his trident and out came a salt water spring. It was claimed that evidence for this could be found on the Acropolis in the form of some marks on the ground. The support of Poseidon was significant to the Athenians in the 5</a:t>
            </a:r>
            <a:r>
              <a:rPr lang="en-GB" sz="2600" baseline="30000"/>
              <a:t>th</a:t>
            </a:r>
            <a:r>
              <a:rPr lang="en-GB" sz="2600"/>
              <a:t> century BC (when the Parthenon was built) due to their powerful navy. </a:t>
            </a:r>
          </a:p>
          <a:p>
            <a:endParaRPr lang="en-GB" sz="1800"/>
          </a:p>
          <a:p>
            <a:pPr marL="0" indent="0">
              <a:buFont typeface="Arial" panose="020B0604020202020204" pitchFamily="34" charset="0"/>
              <a:buNone/>
            </a:pPr>
            <a:endParaRPr lang="en-GB"/>
          </a:p>
          <a:p>
            <a:endParaRPr lang="en-GB"/>
          </a:p>
          <a:p>
            <a:pPr marL="0" indent="0">
              <a:buFont typeface="Arial" panose="020B0604020202020204" pitchFamily="34" charset="0"/>
              <a:buNone/>
            </a:pPr>
            <a:endParaRPr lang="en-GB"/>
          </a:p>
          <a:p>
            <a:endParaRPr lang="en-GB" sz="4000"/>
          </a:p>
          <a:p>
            <a:pPr marL="0" indent="0" algn="ctr">
              <a:buFont typeface="Arial" panose="020B0604020202020204" pitchFamily="34" charset="0"/>
              <a:buNone/>
            </a:pPr>
            <a:endParaRPr lang="en-GB" sz="2600"/>
          </a:p>
          <a:p>
            <a:pPr marL="0" indent="0" algn="ctr">
              <a:buFont typeface="Arial" panose="020B0604020202020204" pitchFamily="34" charset="0"/>
              <a:buNone/>
            </a:pPr>
            <a:r>
              <a:rPr lang="en-GB" sz="2600"/>
              <a:t>On the east pediment, we can recognise Athena by her spear and shield and Poseidon by this trident. The two lean back from one another, as though fighting. The olive tree stands between them as a reminder of how Athena won the contest. </a:t>
            </a:r>
          </a:p>
        </p:txBody>
      </p:sp>
      <p:pic>
        <p:nvPicPr>
          <p:cNvPr id="59398" name="Picture 6" descr="Pediments of the Parthenon - Wikipedia">
            <a:extLst>
              <a:ext uri="{FF2B5EF4-FFF2-40B4-BE49-F238E27FC236}">
                <a16:creationId xmlns:a16="http://schemas.microsoft.com/office/drawing/2014/main" id="{26FDAC53-C4EF-45AD-8A67-F8FBACF1F7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5592" y="4318895"/>
            <a:ext cx="6076813" cy="11842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03348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B6B57CBF-D1F2-4760-8AB3-436085995E9F}"/>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6145" name="Picture 6">
            <a:extLst>
              <a:ext uri="{FF2B5EF4-FFF2-40B4-BE49-F238E27FC236}">
                <a16:creationId xmlns:a16="http://schemas.microsoft.com/office/drawing/2014/main" id="{4A7E9412-2B7C-4CAB-A7B8-8283158EA5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164146"/>
            <a:ext cx="2749550" cy="413501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8DD6AA8F-6A04-4E07-9F45-3F8FD8DD1BD1}"/>
              </a:ext>
            </a:extLst>
          </p:cNvPr>
          <p:cNvSpPr>
            <a:spLocks noChangeArrowheads="1"/>
          </p:cNvSpPr>
          <p:nvPr/>
        </p:nvSpPr>
        <p:spPr bwMode="auto">
          <a:xfrm>
            <a:off x="2952750" y="-138498"/>
            <a:ext cx="8629650" cy="6740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tabLst/>
            </a:pPr>
            <a:br>
              <a:rPr kumimoji="0" lang="en-GB" altLang="en-US" sz="1600" b="1"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r>
              <a:rPr kumimoji="0" lang="en-GB" altLang="en-US" sz="1600" b="1" i="0" u="none" strike="noStrike" cap="none" normalizeH="0" baseline="0">
                <a:ln>
                  <a:noFill/>
                </a:ln>
                <a:solidFill>
                  <a:schemeClr val="tx1"/>
                </a:solidFill>
                <a:effectLst/>
                <a:latin typeface="+mn-lt"/>
                <a:ea typeface="Calibri" panose="020F0502020204030204" pitchFamily="34" charset="0"/>
                <a:cs typeface="Times New Roman" panose="02020603050405020304" pitchFamily="18" charset="0"/>
              </a:rPr>
              <a:t>This goddess’ Greek name is Athena.</a:t>
            </a:r>
            <a:endParaRPr kumimoji="0" lang="en-GB" altLang="en-US" sz="1600" b="1"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a:ln>
                  <a:noFill/>
                </a:ln>
                <a:solidFill>
                  <a:schemeClr val="tx1"/>
                </a:solidFill>
                <a:effectLst/>
                <a:latin typeface="+mn-lt"/>
                <a:ea typeface="Calibri" panose="020F0502020204030204" pitchFamily="34" charset="0"/>
                <a:cs typeface="Times New Roman" panose="02020603050405020304" pitchFamily="18" charset="0"/>
              </a:rPr>
              <a:t>This goddess’ Roman name is Minerva.</a:t>
            </a:r>
            <a:endParaRPr kumimoji="0" lang="en-GB" altLang="en-US" sz="1600" b="1"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a:ln>
                  <a:noFill/>
                </a:ln>
                <a:solidFill>
                  <a:schemeClr val="tx1"/>
                </a:solidFill>
                <a:effectLst/>
                <a:latin typeface="+mn-lt"/>
                <a:ea typeface="Calibri" panose="020F0502020204030204" pitchFamily="34" charset="0"/>
                <a:cs typeface="Times New Roman" panose="02020603050405020304" pitchFamily="18" charset="0"/>
              </a:rPr>
              <a:t>She is the goddess of war, wisdom and strategy.</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600" b="0"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a:ln>
                  <a:noFill/>
                </a:ln>
                <a:solidFill>
                  <a:schemeClr val="tx1"/>
                </a:solidFill>
                <a:effectLst/>
                <a:latin typeface="+mn-lt"/>
                <a:ea typeface="Calibri" panose="020F0502020204030204" pitchFamily="34" charset="0"/>
                <a:cs typeface="Times New Roman" panose="02020603050405020304" pitchFamily="18" charset="0"/>
              </a:rPr>
              <a:t>Iconography:</a:t>
            </a:r>
            <a:endParaRPr kumimoji="0" lang="en-GB" altLang="en-US" sz="1600" b="1"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altLang="en-US" sz="1600" b="0" i="0" u="none" strike="noStrike" cap="none" normalizeH="0" baseline="0">
                <a:ln>
                  <a:noFill/>
                </a:ln>
                <a:solidFill>
                  <a:schemeClr val="tx1"/>
                </a:solidFill>
                <a:effectLst/>
                <a:latin typeface="+mn-lt"/>
                <a:ea typeface="Calibri" panose="020F0502020204030204" pitchFamily="34" charset="0"/>
                <a:cs typeface="Times New Roman" panose="02020603050405020304" pitchFamily="18" charset="0"/>
              </a:rPr>
              <a:t>Her helmet</a:t>
            </a:r>
            <a:endParaRPr kumimoji="0" lang="en-GB" altLang="en-US" sz="1600" b="0"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altLang="en-US" sz="1600" b="0" i="0" u="none" strike="noStrike" cap="none" normalizeH="0" baseline="0">
                <a:ln>
                  <a:noFill/>
                </a:ln>
                <a:solidFill>
                  <a:schemeClr val="tx1"/>
                </a:solidFill>
                <a:effectLst/>
                <a:latin typeface="+mn-lt"/>
                <a:ea typeface="Calibri" panose="020F0502020204030204" pitchFamily="34" charset="0"/>
                <a:cs typeface="Times New Roman" panose="02020603050405020304" pitchFamily="18" charset="0"/>
              </a:rPr>
              <a:t>Her shield</a:t>
            </a:r>
            <a:endParaRPr kumimoji="0" lang="en-GB" altLang="en-US" sz="1600" b="0"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altLang="en-US" sz="1600" b="0" i="0" u="none" strike="noStrike" cap="none" normalizeH="0" baseline="0">
                <a:ln>
                  <a:noFill/>
                </a:ln>
                <a:solidFill>
                  <a:schemeClr val="tx1"/>
                </a:solidFill>
                <a:effectLst/>
                <a:latin typeface="+mn-lt"/>
                <a:ea typeface="Calibri" panose="020F0502020204030204" pitchFamily="34" charset="0"/>
                <a:cs typeface="Times New Roman" panose="02020603050405020304" pitchFamily="18" charset="0"/>
              </a:rPr>
              <a:t>Her spear</a:t>
            </a:r>
            <a:endParaRPr kumimoji="0" lang="en-GB" altLang="en-US" sz="1600" b="0"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altLang="en-US" sz="1600" b="0" i="0" u="none" strike="noStrike" cap="none" normalizeH="0" baseline="0">
                <a:ln>
                  <a:noFill/>
                </a:ln>
                <a:solidFill>
                  <a:schemeClr val="tx1"/>
                </a:solidFill>
                <a:effectLst/>
                <a:latin typeface="+mn-lt"/>
                <a:ea typeface="Calibri" panose="020F0502020204030204" pitchFamily="34" charset="0"/>
                <a:cs typeface="Times New Roman" panose="02020603050405020304" pitchFamily="18" charset="0"/>
              </a:rPr>
              <a:t>The aegis (a cape/robe with a gorgon’s head on it)</a:t>
            </a:r>
            <a:endParaRPr kumimoji="0" lang="en-GB" altLang="en-US" sz="1600" b="0"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altLang="en-US" sz="1600" b="0" i="0" u="none" strike="noStrike" cap="none" normalizeH="0" baseline="0">
                <a:ln>
                  <a:noFill/>
                </a:ln>
                <a:solidFill>
                  <a:schemeClr val="tx1"/>
                </a:solidFill>
                <a:effectLst/>
                <a:latin typeface="+mn-lt"/>
                <a:ea typeface="Calibri" panose="020F0502020204030204" pitchFamily="34" charset="0"/>
                <a:cs typeface="Times New Roman" panose="02020603050405020304" pitchFamily="18" charset="0"/>
              </a:rPr>
              <a:t>Nike (the winged goddess of victory)</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altLang="en-US" sz="1600" b="0" i="0" u="none" strike="noStrike" cap="none" normalizeH="0" baseline="0">
                <a:ln>
                  <a:noFill/>
                </a:ln>
                <a:solidFill>
                  <a:schemeClr val="tx1"/>
                </a:solidFill>
                <a:effectLst/>
                <a:latin typeface="+mn-lt"/>
                <a:cs typeface="Times New Roman" panose="02020603050405020304" pitchFamily="18" charset="0"/>
              </a:rPr>
              <a:t>Her peplos (dress)</a:t>
            </a:r>
          </a:p>
          <a:p>
            <a:pPr marL="0" marR="0" lvl="0" indent="0" algn="l" defTabSz="914400" rtl="0" eaLnBrk="0" fontAlgn="base" latinLnBrk="0" hangingPunct="0">
              <a:lnSpc>
                <a:spcPct val="100000"/>
              </a:lnSpc>
              <a:spcBef>
                <a:spcPct val="0"/>
              </a:spcBef>
              <a:spcAft>
                <a:spcPct val="0"/>
              </a:spcAft>
              <a:buClrTx/>
              <a:buSzTx/>
              <a:tabLst/>
            </a:pPr>
            <a:endParaRPr kumimoji="0" lang="en-GB" altLang="en-US" sz="1600" b="0"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a:ln>
                  <a:noFill/>
                </a:ln>
                <a:solidFill>
                  <a:schemeClr val="tx1"/>
                </a:solidFill>
                <a:effectLst/>
                <a:latin typeface="+mn-lt"/>
                <a:ea typeface="Calibri" panose="020F0502020204030204" pitchFamily="34" charset="0"/>
                <a:cs typeface="Times New Roman" panose="02020603050405020304" pitchFamily="18" charset="0"/>
              </a:rPr>
              <a:t>Other information:</a:t>
            </a:r>
            <a:endParaRPr kumimoji="0" lang="en-GB" altLang="en-US" sz="1600" b="1"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altLang="en-US" sz="1600" b="0" i="0" u="none" strike="noStrike" cap="none" normalizeH="0" baseline="0">
                <a:ln>
                  <a:noFill/>
                </a:ln>
                <a:solidFill>
                  <a:schemeClr val="tx1"/>
                </a:solidFill>
                <a:effectLst/>
                <a:latin typeface="+mn-lt"/>
                <a:ea typeface="Calibri" panose="020F0502020204030204" pitchFamily="34" charset="0"/>
                <a:cs typeface="Times New Roman" panose="02020603050405020304" pitchFamily="18" charset="0"/>
              </a:rPr>
              <a:t>Patron goddess of Athens.</a:t>
            </a:r>
            <a:endParaRPr kumimoji="0" lang="en-GB" altLang="en-US" sz="1600" b="0"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altLang="en-US" sz="1600" b="0" i="0" u="none" strike="noStrike" cap="none" normalizeH="0" baseline="0">
                <a:ln>
                  <a:noFill/>
                </a:ln>
                <a:solidFill>
                  <a:schemeClr val="tx1"/>
                </a:solidFill>
                <a:effectLst/>
                <a:latin typeface="+mn-lt"/>
                <a:ea typeface="Calibri" panose="020F0502020204030204" pitchFamily="34" charset="0"/>
                <a:cs typeface="Times New Roman" panose="02020603050405020304" pitchFamily="18" charset="0"/>
              </a:rPr>
              <a:t>Competed with Poseidon/Neptune for the patronage of Athens by offering the Athenians an olive tree.</a:t>
            </a:r>
            <a:endParaRPr kumimoji="0" lang="en-GB" altLang="en-US" sz="1600" b="0"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Char char="•"/>
              <a:tabLst/>
            </a:pPr>
            <a:r>
              <a:rPr lang="en-GB" altLang="en-US" sz="1600">
                <a:latin typeface="+mn-lt"/>
                <a:ea typeface="Calibri" panose="020F0502020204030204" pitchFamily="34" charset="0"/>
                <a:cs typeface="Times New Roman" panose="02020603050405020304" pitchFamily="18" charset="0"/>
              </a:rPr>
              <a:t>The Parthenon,</a:t>
            </a:r>
            <a:r>
              <a:rPr kumimoji="0" lang="en-GB" altLang="en-US" sz="1600" b="0" i="0" u="none" strike="noStrike" cap="none" normalizeH="0" baseline="0">
                <a:ln>
                  <a:noFill/>
                </a:ln>
                <a:solidFill>
                  <a:schemeClr val="tx1"/>
                </a:solidFill>
                <a:effectLst/>
                <a:latin typeface="+mn-lt"/>
                <a:ea typeface="Calibri" panose="020F0502020204030204" pitchFamily="34" charset="0"/>
                <a:cs typeface="Times New Roman" panose="02020603050405020304" pitchFamily="18" charset="0"/>
              </a:rPr>
              <a:t> a major temple of Athena, is found on the Acropolis of Athens.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altLang="en-US" sz="1600" b="0" i="0" u="none" strike="noStrike" cap="none" normalizeH="0" baseline="0">
                <a:ln>
                  <a:noFill/>
                </a:ln>
                <a:solidFill>
                  <a:schemeClr val="tx1"/>
                </a:solidFill>
                <a:effectLst/>
                <a:latin typeface="+mn-lt"/>
                <a:ea typeface="Calibri" panose="020F0502020204030204" pitchFamily="34" charset="0"/>
                <a:cs typeface="Times New Roman" panose="02020603050405020304" pitchFamily="18" charset="0"/>
              </a:rPr>
              <a:t>Honoured at the Parthenon on the Acropolis. </a:t>
            </a:r>
            <a:endParaRPr kumimoji="0" lang="en-GB" altLang="en-US" sz="1600" b="0"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altLang="en-US" sz="1600" b="0" i="0" u="none" strike="noStrike" cap="none" normalizeH="0" baseline="0">
                <a:ln>
                  <a:noFill/>
                </a:ln>
                <a:solidFill>
                  <a:schemeClr val="tx1"/>
                </a:solidFill>
                <a:effectLst/>
                <a:latin typeface="+mn-lt"/>
                <a:ea typeface="Calibri" panose="020F0502020204030204" pitchFamily="34" charset="0"/>
                <a:cs typeface="Times New Roman" panose="02020603050405020304" pitchFamily="18" charset="0"/>
              </a:rPr>
              <a:t>The Athenians celebrated her birthday every year as part of the Lesser </a:t>
            </a:r>
            <a:r>
              <a:rPr kumimoji="0" lang="en-GB" altLang="en-US" sz="1600" b="0" i="0" u="none" strike="noStrike" cap="none" normalizeH="0" baseline="0" err="1">
                <a:ln>
                  <a:noFill/>
                </a:ln>
                <a:solidFill>
                  <a:schemeClr val="tx1"/>
                </a:solidFill>
                <a:effectLst/>
                <a:latin typeface="+mn-lt"/>
                <a:ea typeface="Calibri" panose="020F0502020204030204" pitchFamily="34" charset="0"/>
                <a:cs typeface="Times New Roman" panose="02020603050405020304" pitchFamily="18" charset="0"/>
              </a:rPr>
              <a:t>Panathenaia</a:t>
            </a:r>
            <a:r>
              <a:rPr kumimoji="0" lang="en-GB" altLang="en-US" sz="1600" b="0" i="0" u="none" strike="noStrike" cap="none" normalizeH="0" baseline="0">
                <a:ln>
                  <a:noFill/>
                </a:ln>
                <a:solidFill>
                  <a:schemeClr val="tx1"/>
                </a:solidFill>
                <a:effectLst/>
                <a:latin typeface="+mn-lt"/>
                <a:ea typeface="Calibri" panose="020F0502020204030204" pitchFamily="34" charset="0"/>
                <a:cs typeface="Times New Roman" panose="02020603050405020304" pitchFamily="18" charset="0"/>
              </a:rPr>
              <a:t>. However, once every four years, the Athenians held the Greater </a:t>
            </a:r>
            <a:r>
              <a:rPr kumimoji="0" lang="en-GB" altLang="en-US" sz="1600" b="0" i="0" u="none" strike="noStrike" cap="none" normalizeH="0" baseline="0" err="1">
                <a:ln>
                  <a:noFill/>
                </a:ln>
                <a:solidFill>
                  <a:schemeClr val="tx1"/>
                </a:solidFill>
                <a:effectLst/>
                <a:latin typeface="+mn-lt"/>
                <a:ea typeface="Calibri" panose="020F0502020204030204" pitchFamily="34" charset="0"/>
                <a:cs typeface="Times New Roman" panose="02020603050405020304" pitchFamily="18" charset="0"/>
              </a:rPr>
              <a:t>Panathenaia</a:t>
            </a:r>
            <a:r>
              <a:rPr kumimoji="0" lang="en-GB" altLang="en-US" sz="1600" b="0" i="0" u="none" strike="noStrike" cap="none" normalizeH="0" baseline="0">
                <a:ln>
                  <a:noFill/>
                </a:ln>
                <a:solidFill>
                  <a:schemeClr val="tx1"/>
                </a:solidFill>
                <a:effectLst/>
                <a:latin typeface="+mn-lt"/>
                <a:ea typeface="Calibri" panose="020F0502020204030204" pitchFamily="34" charset="0"/>
                <a:cs typeface="Times New Roman" panose="02020603050405020304" pitchFamily="18" charset="0"/>
              </a:rPr>
              <a:t>, at which Athena received a new peplos as a birthday present. </a:t>
            </a:r>
          </a:p>
          <a:p>
            <a:pPr marL="0" marR="0" lvl="0" indent="0" algn="l" defTabSz="914400" rtl="0" eaLnBrk="0" fontAlgn="base" latinLnBrk="0" hangingPunct="0">
              <a:lnSpc>
                <a:spcPct val="100000"/>
              </a:lnSpc>
              <a:spcBef>
                <a:spcPct val="0"/>
              </a:spcBef>
              <a:spcAft>
                <a:spcPct val="0"/>
              </a:spcAft>
              <a:buClrTx/>
              <a:buSzTx/>
              <a:buFontTx/>
              <a:buChar char="•"/>
              <a:tabLst/>
            </a:pPr>
            <a:r>
              <a:rPr lang="en-GB" altLang="en-US" sz="1600">
                <a:latin typeface="+mn-lt"/>
                <a:cs typeface="Times New Roman" panose="02020603050405020304" pitchFamily="18" charset="0"/>
              </a:rPr>
              <a:t>After Heracles/Hercules was abandoned by Alcmene due to her fear of Hera/Juno, Athena/Minerva took him up to Olympus where he was rejected by Hera/Juno. </a:t>
            </a:r>
            <a:endParaRPr kumimoji="0" lang="en-GB" altLang="en-US" sz="1600" b="0"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altLang="en-US" sz="1600" b="0" i="0" u="none" strike="noStrike" cap="none" normalizeH="0" baseline="0">
                <a:ln>
                  <a:noFill/>
                </a:ln>
                <a:solidFill>
                  <a:schemeClr val="tx1"/>
                </a:solidFill>
                <a:effectLst/>
                <a:latin typeface="+mn-lt"/>
                <a:ea typeface="Calibri" panose="020F0502020204030204" pitchFamily="34" charset="0"/>
                <a:cs typeface="Times New Roman" panose="02020603050405020304" pitchFamily="18" charset="0"/>
              </a:rPr>
              <a:t>Helped Heracles/Hercules defeat the Nemean Lion by giving him the idea to use its own claw to skin it. Also helped Heracles/Hercules by giving him a rattle made by Hephaistos/Vulcan to help him kill the Stymphalian Birds (in one version of the myth) and later to enter the underworld to bring back Cerberus.</a:t>
            </a:r>
            <a:endParaRPr kumimoji="0" lang="en-GB" altLang="en-US" sz="1600" b="0" i="0" u="none" strike="noStrike" cap="none" normalizeH="0" baseline="0">
              <a:ln>
                <a:noFill/>
              </a:ln>
              <a:solidFill>
                <a:schemeClr val="tx1"/>
              </a:solidFill>
              <a:effectLst/>
              <a:latin typeface="+mn-lt"/>
            </a:endParaRPr>
          </a:p>
        </p:txBody>
      </p:sp>
    </p:spTree>
    <p:extLst>
      <p:ext uri="{BB962C8B-B14F-4D97-AF65-F5344CB8AC3E}">
        <p14:creationId xmlns:p14="http://schemas.microsoft.com/office/powerpoint/2010/main" val="32366280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7C08B-FA28-42D3-B9F8-88E5A247FEBF}"/>
              </a:ext>
            </a:extLst>
          </p:cNvPr>
          <p:cNvSpPr>
            <a:spLocks noGrp="1"/>
          </p:cNvSpPr>
          <p:nvPr>
            <p:ph type="title"/>
          </p:nvPr>
        </p:nvSpPr>
        <p:spPr>
          <a:xfrm>
            <a:off x="0" y="0"/>
            <a:ext cx="12191999" cy="548639"/>
          </a:xfr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a:normAutofit fontScale="90000"/>
          </a:bodyPr>
          <a:lstStyle/>
          <a:p>
            <a:pPr algn="ctr"/>
            <a:r>
              <a:rPr lang="en-GB" sz="2000" b="1"/>
              <a:t>Myths on the Parthenon’s Metopes</a:t>
            </a:r>
            <a:br>
              <a:rPr lang="en-GB" sz="2000" b="1"/>
            </a:br>
            <a:r>
              <a:rPr lang="en-GB" sz="2000"/>
              <a:t>These myths were meant to make the viewer think about Athens’ role in the recent victory over the Persian Empire. </a:t>
            </a:r>
            <a:endParaRPr lang="en-GB" sz="2000" b="1"/>
          </a:p>
        </p:txBody>
      </p:sp>
      <p:sp>
        <p:nvSpPr>
          <p:cNvPr id="3" name="Content Placeholder 2">
            <a:extLst>
              <a:ext uri="{FF2B5EF4-FFF2-40B4-BE49-F238E27FC236}">
                <a16:creationId xmlns:a16="http://schemas.microsoft.com/office/drawing/2014/main" id="{6C83DD13-3D6A-47AF-A10D-A2210D7E8F69}"/>
              </a:ext>
            </a:extLst>
          </p:cNvPr>
          <p:cNvSpPr>
            <a:spLocks noGrp="1"/>
          </p:cNvSpPr>
          <p:nvPr>
            <p:ph idx="1"/>
          </p:nvPr>
        </p:nvSpPr>
        <p:spPr>
          <a:xfrm>
            <a:off x="0" y="548638"/>
            <a:ext cx="4585594" cy="6309361"/>
          </a:xfr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a:normAutofit fontScale="77500" lnSpcReduction="20000"/>
          </a:bodyPr>
          <a:lstStyle/>
          <a:p>
            <a:pPr marL="0" indent="0" algn="ctr">
              <a:buNone/>
            </a:pPr>
            <a:r>
              <a:rPr lang="en-GB" sz="2200" b="1"/>
              <a:t>North: Trojan War</a:t>
            </a:r>
          </a:p>
          <a:p>
            <a:pPr algn="ctr"/>
            <a:r>
              <a:rPr lang="en-GB" sz="2200"/>
              <a:t>Aphrodite made Helen of Sparta fall in love with Paris, the prince of Troy. This made her run away with him.</a:t>
            </a:r>
          </a:p>
          <a:p>
            <a:pPr algn="ctr"/>
            <a:r>
              <a:rPr lang="en-GB" sz="2200"/>
              <a:t>Helen’s husband, Menelaus, persuaded his brother and high king of the Greeks, Agamemnon, to gather an army and attack Troy. </a:t>
            </a:r>
          </a:p>
          <a:p>
            <a:pPr algn="ctr"/>
            <a:r>
              <a:rPr lang="en-GB" sz="2200"/>
              <a:t>After ten years, Troy was sacked. The most famous story of how this occurred involves Greek soldiers hiding in a wooden horse, which the Trojans brought into their city as an offering to Athena.</a:t>
            </a:r>
          </a:p>
          <a:p>
            <a:pPr algn="ctr"/>
            <a:r>
              <a:rPr lang="en-GB" sz="2200"/>
              <a:t>This myth was significant to the 5</a:t>
            </a:r>
            <a:r>
              <a:rPr lang="en-GB" sz="2200" baseline="30000"/>
              <a:t>th</a:t>
            </a:r>
            <a:r>
              <a:rPr lang="en-GB" sz="2200"/>
              <a:t> century Athenians as this was seen as a major Greek victory over an Asian state (i.e. like the Persian Wars).</a:t>
            </a:r>
          </a:p>
          <a:p>
            <a:pPr algn="ctr"/>
            <a:r>
              <a:rPr lang="en-GB" sz="2200"/>
              <a:t>Interestingly, Aethra appears on this side. Aethra was taken to Troy as a slave, having originally been captured after Helen’s brothers rescued her from </a:t>
            </a:r>
            <a:r>
              <a:rPr lang="en-GB" sz="2200" err="1"/>
              <a:t>Troezen</a:t>
            </a:r>
            <a:r>
              <a:rPr lang="en-GB" sz="2200"/>
              <a:t>, where Theseus had trapped her. Aethra was rescued from Troy and returned to Greece after the sack. </a:t>
            </a:r>
          </a:p>
          <a:p>
            <a:pPr marL="0" indent="0" algn="ctr">
              <a:buNone/>
            </a:pPr>
            <a:endParaRPr lang="en-GB" sz="2200"/>
          </a:p>
          <a:p>
            <a:pPr algn="ctr"/>
            <a:endParaRPr lang="en-GB" sz="2200"/>
          </a:p>
          <a:p>
            <a:pPr marL="0" indent="0" algn="ctr">
              <a:buNone/>
            </a:pPr>
            <a:endParaRPr lang="en-GB" sz="2200" b="1"/>
          </a:p>
          <a:p>
            <a:pPr marL="0" indent="0" algn="ctr">
              <a:buNone/>
            </a:pPr>
            <a:r>
              <a:rPr lang="en-GB" sz="2200" b="1"/>
              <a:t> </a:t>
            </a:r>
          </a:p>
        </p:txBody>
      </p:sp>
      <p:pic>
        <p:nvPicPr>
          <p:cNvPr id="60418" name="Picture 2">
            <a:extLst>
              <a:ext uri="{FF2B5EF4-FFF2-40B4-BE49-F238E27FC236}">
                <a16:creationId xmlns:a16="http://schemas.microsoft.com/office/drawing/2014/main" id="{C3147714-A1E6-4268-8AD7-72FCAE55B9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4350" y="5422207"/>
            <a:ext cx="1581380" cy="1435793"/>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a:extLst>
              <a:ext uri="{FF2B5EF4-FFF2-40B4-BE49-F238E27FC236}">
                <a16:creationId xmlns:a16="http://schemas.microsoft.com/office/drawing/2014/main" id="{4F1D1739-1748-40CD-AC90-A795EC90D09F}"/>
              </a:ext>
            </a:extLst>
          </p:cNvPr>
          <p:cNvSpPr txBox="1">
            <a:spLocks/>
          </p:cNvSpPr>
          <p:nvPr/>
        </p:nvSpPr>
        <p:spPr>
          <a:xfrm>
            <a:off x="4585596" y="548636"/>
            <a:ext cx="2728824" cy="6309361"/>
          </a:xfrm>
          <a:prstGeom prst="rect">
            <a:avLst/>
          </a:prstGeom>
          <a:solidFill>
            <a:schemeClr val="tx2">
              <a:lumMod val="20000"/>
              <a:lumOff val="80000"/>
            </a:schemeClr>
          </a:solidFill>
        </p:spPr>
        <p:style>
          <a:lnRef idx="2">
            <a:schemeClr val="dk1"/>
          </a:lnRef>
          <a:fillRef idx="1">
            <a:schemeClr val="lt1"/>
          </a:fillRef>
          <a:effectRef idx="0">
            <a:schemeClr val="dk1"/>
          </a:effectRef>
          <a:fontRef idx="minor">
            <a:schemeClr val="dk1"/>
          </a:fontRef>
        </p:style>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gn="ctr">
              <a:buFont typeface="Arial" panose="020B0604020202020204" pitchFamily="34" charset="0"/>
              <a:buNone/>
            </a:pPr>
            <a:r>
              <a:rPr lang="en-GB" sz="1500" b="1"/>
              <a:t>East: Gigantomachy</a:t>
            </a:r>
          </a:p>
          <a:p>
            <a:pPr algn="ctr"/>
            <a:r>
              <a:rPr lang="en-GB" sz="1700"/>
              <a:t>A race of beings known as the Giants rose up and tried to overthrow the gods.</a:t>
            </a:r>
          </a:p>
          <a:p>
            <a:pPr algn="ctr"/>
            <a:r>
              <a:rPr lang="en-GB" sz="1700"/>
              <a:t>Zeus, Athena and Poseidon played major roles in the battle. Heracles joined the battle after the gods were told that they could not win without a god on their side. </a:t>
            </a:r>
          </a:p>
          <a:p>
            <a:pPr algn="ctr"/>
            <a:r>
              <a:rPr lang="en-GB" sz="1700"/>
              <a:t>They myth continued the theme of Greek civilisations triumphing over ‘barbarians’. It also linked Athens to both Heracles and the gods as a whole. </a:t>
            </a:r>
          </a:p>
          <a:p>
            <a:pPr marL="0" indent="0" algn="ctr">
              <a:buFont typeface="Arial" panose="020B0604020202020204" pitchFamily="34" charset="0"/>
              <a:buNone/>
            </a:pPr>
            <a:endParaRPr lang="en-GB" sz="1700"/>
          </a:p>
          <a:p>
            <a:pPr algn="ctr"/>
            <a:endParaRPr lang="en-GB" sz="2200"/>
          </a:p>
          <a:p>
            <a:pPr marL="0" indent="0" algn="ctr">
              <a:buFont typeface="Arial" panose="020B0604020202020204" pitchFamily="34" charset="0"/>
              <a:buNone/>
            </a:pPr>
            <a:endParaRPr lang="en-GB" sz="2200" b="1"/>
          </a:p>
          <a:p>
            <a:pPr marL="0" indent="0" algn="ctr">
              <a:buFont typeface="Arial" panose="020B0604020202020204" pitchFamily="34" charset="0"/>
              <a:buNone/>
            </a:pPr>
            <a:r>
              <a:rPr lang="en-GB" sz="2200" b="1"/>
              <a:t> </a:t>
            </a:r>
          </a:p>
        </p:txBody>
      </p:sp>
      <p:pic>
        <p:nvPicPr>
          <p:cNvPr id="60420" name="Picture 4">
            <a:extLst>
              <a:ext uri="{FF2B5EF4-FFF2-40B4-BE49-F238E27FC236}">
                <a16:creationId xmlns:a16="http://schemas.microsoft.com/office/drawing/2014/main" id="{9DD03D7B-9641-4880-95E9-C2AE23576A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3095" y="5138841"/>
            <a:ext cx="1593727" cy="1498020"/>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2">
            <a:extLst>
              <a:ext uri="{FF2B5EF4-FFF2-40B4-BE49-F238E27FC236}">
                <a16:creationId xmlns:a16="http://schemas.microsoft.com/office/drawing/2014/main" id="{66889084-2B2B-4AA4-A04D-1D551D753D59}"/>
              </a:ext>
            </a:extLst>
          </p:cNvPr>
          <p:cNvSpPr txBox="1">
            <a:spLocks/>
          </p:cNvSpPr>
          <p:nvPr/>
        </p:nvSpPr>
        <p:spPr>
          <a:xfrm>
            <a:off x="7325327" y="548637"/>
            <a:ext cx="2502064" cy="6309361"/>
          </a:xfrm>
          <a:prstGeom prst="rect">
            <a:avLst/>
          </a:prstGeom>
          <a:solidFill>
            <a:schemeClr val="accent4">
              <a:lumMod val="20000"/>
              <a:lumOff val="80000"/>
            </a:schemeClr>
          </a:solidFill>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gn="ctr">
              <a:buFont typeface="Arial" panose="020B0604020202020204" pitchFamily="34" charset="0"/>
              <a:buNone/>
            </a:pPr>
            <a:r>
              <a:rPr lang="en-GB" sz="1800" b="1"/>
              <a:t>South: Centauromachy</a:t>
            </a:r>
          </a:p>
          <a:p>
            <a:pPr algn="ctr"/>
            <a:r>
              <a:rPr lang="en-GB" sz="2000"/>
              <a:t>The king of a </a:t>
            </a:r>
            <a:r>
              <a:rPr lang="en-GB" sz="2000" err="1"/>
              <a:t>Greke</a:t>
            </a:r>
            <a:r>
              <a:rPr lang="en-GB" sz="2000"/>
              <a:t> people known as the </a:t>
            </a:r>
            <a:r>
              <a:rPr lang="en-GB" sz="2000" err="1"/>
              <a:t>Lapiths</a:t>
            </a:r>
            <a:r>
              <a:rPr lang="en-GB" sz="2000"/>
              <a:t>, named </a:t>
            </a:r>
            <a:r>
              <a:rPr lang="en-GB" sz="2000" err="1"/>
              <a:t>Pirithous</a:t>
            </a:r>
            <a:r>
              <a:rPr lang="en-GB" sz="2000"/>
              <a:t>, invited the local Centaurs to his wedding. However, the Centaurs became drunk and tried to kidnap the women there. </a:t>
            </a:r>
          </a:p>
          <a:p>
            <a:pPr algn="ctr"/>
            <a:r>
              <a:rPr lang="en-GB" sz="2000" err="1"/>
              <a:t>Pirithous</a:t>
            </a:r>
            <a:r>
              <a:rPr lang="en-GB" sz="2000"/>
              <a:t>, Theseus and the other men fought off the Centaurs. </a:t>
            </a:r>
          </a:p>
          <a:p>
            <a:pPr algn="ctr"/>
            <a:r>
              <a:rPr lang="en-GB" sz="2000"/>
              <a:t>This was another example of a myth which showcased the idea of Greeks triumphing in combat over ‘barbarians’. In addition, this was a battle which Theseus himself participated in. </a:t>
            </a:r>
          </a:p>
          <a:p>
            <a:pPr marL="0" indent="0" algn="ctr">
              <a:buFont typeface="Arial" panose="020B0604020202020204" pitchFamily="34" charset="0"/>
              <a:buNone/>
            </a:pPr>
            <a:endParaRPr lang="en-GB" sz="2200"/>
          </a:p>
          <a:p>
            <a:pPr algn="ctr"/>
            <a:endParaRPr lang="en-GB" sz="2200"/>
          </a:p>
          <a:p>
            <a:pPr marL="0" indent="0" algn="ctr">
              <a:buFont typeface="Arial" panose="020B0604020202020204" pitchFamily="34" charset="0"/>
              <a:buNone/>
            </a:pPr>
            <a:endParaRPr lang="en-GB" sz="2200" b="1"/>
          </a:p>
          <a:p>
            <a:pPr marL="0" indent="0" algn="ctr">
              <a:buFont typeface="Arial" panose="020B0604020202020204" pitchFamily="34" charset="0"/>
              <a:buNone/>
            </a:pPr>
            <a:r>
              <a:rPr lang="en-GB" sz="2200" b="1"/>
              <a:t> </a:t>
            </a:r>
          </a:p>
        </p:txBody>
      </p:sp>
      <p:pic>
        <p:nvPicPr>
          <p:cNvPr id="60422" name="Picture 6">
            <a:extLst>
              <a:ext uri="{FF2B5EF4-FFF2-40B4-BE49-F238E27FC236}">
                <a16:creationId xmlns:a16="http://schemas.microsoft.com/office/drawing/2014/main" id="{1CDE2122-1216-4764-8FBA-6C682FA691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13185" y="5206650"/>
            <a:ext cx="1505487" cy="1505487"/>
          </a:xfrm>
          <a:prstGeom prst="rect">
            <a:avLst/>
          </a:prstGeom>
          <a:noFill/>
          <a:extLst>
            <a:ext uri="{909E8E84-426E-40DD-AFC4-6F175D3DCCD1}">
              <a14:hiddenFill xmlns:a14="http://schemas.microsoft.com/office/drawing/2010/main">
                <a:solidFill>
                  <a:srgbClr val="FFFFFF"/>
                </a:solidFill>
              </a14:hiddenFill>
            </a:ext>
          </a:extLst>
        </p:spPr>
      </p:pic>
      <p:sp>
        <p:nvSpPr>
          <p:cNvPr id="13" name="Content Placeholder 2">
            <a:extLst>
              <a:ext uri="{FF2B5EF4-FFF2-40B4-BE49-F238E27FC236}">
                <a16:creationId xmlns:a16="http://schemas.microsoft.com/office/drawing/2014/main" id="{0AEB5D8C-0563-4658-9418-44AD6D01942A}"/>
              </a:ext>
            </a:extLst>
          </p:cNvPr>
          <p:cNvSpPr txBox="1">
            <a:spLocks/>
          </p:cNvSpPr>
          <p:nvPr/>
        </p:nvSpPr>
        <p:spPr>
          <a:xfrm>
            <a:off x="9827393" y="548639"/>
            <a:ext cx="2374041" cy="6309361"/>
          </a:xfrm>
          <a:prstGeom prst="rect">
            <a:avLst/>
          </a:prstGeom>
          <a:solidFill>
            <a:schemeClr val="accent6">
              <a:lumMod val="60000"/>
              <a:lumOff val="40000"/>
            </a:schemeClr>
          </a:solidFill>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gn="ctr">
              <a:buFont typeface="Arial" panose="020B0604020202020204" pitchFamily="34" charset="0"/>
              <a:buNone/>
            </a:pPr>
            <a:r>
              <a:rPr lang="en-GB" sz="1800" b="1"/>
              <a:t>West: Amazonomachy</a:t>
            </a:r>
          </a:p>
          <a:p>
            <a:pPr algn="ctr"/>
            <a:r>
              <a:rPr lang="en-GB" sz="2000"/>
              <a:t>Theseus kidnapped the Amazonian queen Antiope, which lead the Amazons to attack Athens, but were crushed by the Athenians. </a:t>
            </a:r>
          </a:p>
          <a:p>
            <a:pPr algn="ctr"/>
            <a:r>
              <a:rPr lang="en-GB" sz="2000"/>
              <a:t>This myth reinforced the idea of Greek (and, here, Athenian) supremacy. In addition, Amazonomachy scenes were probably used to reinforce the idea of male supremacy over women. It also featured Theseus in a leading role. </a:t>
            </a:r>
          </a:p>
          <a:p>
            <a:pPr marL="0" indent="0" algn="ctr">
              <a:buNone/>
            </a:pPr>
            <a:endParaRPr lang="en-GB" sz="2000"/>
          </a:p>
          <a:p>
            <a:pPr marL="0" indent="0" algn="ctr">
              <a:buFont typeface="Arial" panose="020B0604020202020204" pitchFamily="34" charset="0"/>
              <a:buNone/>
            </a:pPr>
            <a:endParaRPr lang="en-GB" sz="2200"/>
          </a:p>
          <a:p>
            <a:pPr algn="ctr"/>
            <a:endParaRPr lang="en-GB" sz="2200"/>
          </a:p>
          <a:p>
            <a:pPr marL="0" indent="0" algn="ctr">
              <a:buFont typeface="Arial" panose="020B0604020202020204" pitchFamily="34" charset="0"/>
              <a:buNone/>
            </a:pPr>
            <a:endParaRPr lang="en-GB" sz="2200" b="1"/>
          </a:p>
          <a:p>
            <a:pPr marL="0" indent="0" algn="ctr">
              <a:buFont typeface="Arial" panose="020B0604020202020204" pitchFamily="34" charset="0"/>
              <a:buNone/>
            </a:pPr>
            <a:r>
              <a:rPr lang="en-GB" sz="2200" b="1"/>
              <a:t> </a:t>
            </a:r>
          </a:p>
        </p:txBody>
      </p:sp>
      <p:pic>
        <p:nvPicPr>
          <p:cNvPr id="60424" name="Picture 8">
            <a:extLst>
              <a:ext uri="{FF2B5EF4-FFF2-40B4-BE49-F238E27FC236}">
                <a16:creationId xmlns:a16="http://schemas.microsoft.com/office/drawing/2014/main" id="{779B0061-69BE-4399-9B7D-4394399103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36637" y="4726005"/>
            <a:ext cx="1946866" cy="2053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571628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7C08B-FA28-42D3-B9F8-88E5A247FEBF}"/>
              </a:ext>
            </a:extLst>
          </p:cNvPr>
          <p:cNvSpPr>
            <a:spLocks noGrp="1"/>
          </p:cNvSpPr>
          <p:nvPr>
            <p:ph type="title"/>
          </p:nvPr>
        </p:nvSpPr>
        <p:spPr>
          <a:xfrm>
            <a:off x="0" y="1"/>
            <a:ext cx="12191999" cy="791110"/>
          </a:xfr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a:normAutofit/>
          </a:bodyPr>
          <a:lstStyle/>
          <a:p>
            <a:pPr algn="ctr"/>
            <a:r>
              <a:rPr lang="en-GB" sz="3600" b="1"/>
              <a:t>Myths on the Temple of Zeus at Olympia’s Pediments</a:t>
            </a:r>
          </a:p>
        </p:txBody>
      </p:sp>
      <p:sp>
        <p:nvSpPr>
          <p:cNvPr id="3" name="Content Placeholder 2">
            <a:extLst>
              <a:ext uri="{FF2B5EF4-FFF2-40B4-BE49-F238E27FC236}">
                <a16:creationId xmlns:a16="http://schemas.microsoft.com/office/drawing/2014/main" id="{6C83DD13-3D6A-47AF-A10D-A2210D7E8F69}"/>
              </a:ext>
            </a:extLst>
          </p:cNvPr>
          <p:cNvSpPr>
            <a:spLocks noGrp="1"/>
          </p:cNvSpPr>
          <p:nvPr>
            <p:ph idx="1"/>
          </p:nvPr>
        </p:nvSpPr>
        <p:spPr>
          <a:xfrm>
            <a:off x="0" y="791111"/>
            <a:ext cx="6096000" cy="6195316"/>
          </a:xfr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a:normAutofit lnSpcReduction="10000"/>
          </a:bodyPr>
          <a:lstStyle/>
          <a:p>
            <a:pPr marL="0" indent="0" algn="ctr">
              <a:buNone/>
            </a:pPr>
            <a:r>
              <a:rPr lang="en-GB" sz="1900" b="1"/>
              <a:t>	West: Centauromachy</a:t>
            </a:r>
          </a:p>
          <a:p>
            <a:pPr algn="ctr"/>
            <a:r>
              <a:rPr lang="en-GB" sz="1800"/>
              <a:t>A Greek king named </a:t>
            </a:r>
            <a:r>
              <a:rPr lang="en-GB" sz="1800" err="1"/>
              <a:t>Pirithous</a:t>
            </a:r>
            <a:r>
              <a:rPr lang="en-GB" sz="1800"/>
              <a:t> invited the local Centaurs to his wedding. However, the Centaurs became drunk and tried to kidnap the women there. </a:t>
            </a:r>
            <a:r>
              <a:rPr lang="en-GB" sz="1800" err="1"/>
              <a:t>Pirithous</a:t>
            </a:r>
            <a:r>
              <a:rPr lang="en-GB" sz="1800"/>
              <a:t> was a </a:t>
            </a:r>
            <a:r>
              <a:rPr lang="en-GB" sz="1800" err="1"/>
              <a:t>Lapith</a:t>
            </a:r>
            <a:r>
              <a:rPr lang="en-GB" sz="1800"/>
              <a:t>, and both the </a:t>
            </a:r>
            <a:r>
              <a:rPr lang="en-GB" sz="1800" err="1"/>
              <a:t>Lapiths</a:t>
            </a:r>
            <a:r>
              <a:rPr lang="en-GB" sz="1800"/>
              <a:t> and the Centaurs claimed that they were descended from Apollo.</a:t>
            </a:r>
          </a:p>
          <a:p>
            <a:pPr algn="ctr"/>
            <a:r>
              <a:rPr lang="en-GB" sz="1800" err="1"/>
              <a:t>Pirithous</a:t>
            </a:r>
            <a:r>
              <a:rPr lang="en-GB" sz="1800"/>
              <a:t>, Theseus and the other men fought off the Centaurs. </a:t>
            </a:r>
            <a:br>
              <a:rPr lang="en-GB" sz="1800"/>
            </a:br>
            <a:br>
              <a:rPr lang="en-GB" sz="1800"/>
            </a:br>
            <a:br>
              <a:rPr lang="en-GB" sz="1800"/>
            </a:br>
            <a:br>
              <a:rPr lang="en-GB" sz="1800"/>
            </a:br>
            <a:br>
              <a:rPr lang="en-GB" sz="1800"/>
            </a:br>
            <a:br>
              <a:rPr lang="en-GB" sz="1800"/>
            </a:br>
            <a:br>
              <a:rPr lang="en-GB" sz="1800"/>
            </a:br>
            <a:br>
              <a:rPr lang="en-GB" sz="1800"/>
            </a:br>
            <a:br>
              <a:rPr lang="en-GB" sz="1800"/>
            </a:br>
            <a:br>
              <a:rPr lang="en-GB" sz="1800"/>
            </a:br>
            <a:br>
              <a:rPr lang="en-GB" sz="1800"/>
            </a:br>
            <a:br>
              <a:rPr lang="en-GB" sz="1800"/>
            </a:br>
            <a:r>
              <a:rPr lang="en-GB" sz="1800"/>
              <a:t>Apollo stands in the centre of the scene, directing the fight. This is a reminder of his being the ancestor of both sides. He points to a </a:t>
            </a:r>
            <a:r>
              <a:rPr lang="en-GB" sz="1800" err="1"/>
              <a:t>Lapith</a:t>
            </a:r>
            <a:r>
              <a:rPr lang="en-GB" sz="1800"/>
              <a:t>, probably telling us that he is favouring the ‘civilised’ Greeks over the ‘barbarian’ Centaurs. As with the Parthenon, we are meant to be thinking about the Greek victory in the Persian Wars. </a:t>
            </a:r>
          </a:p>
          <a:p>
            <a:pPr marL="0" indent="0">
              <a:buNone/>
            </a:pPr>
            <a:endParaRPr lang="en-GB"/>
          </a:p>
          <a:p>
            <a:endParaRPr lang="en-GB"/>
          </a:p>
          <a:p>
            <a:pPr marL="0" indent="0">
              <a:buNone/>
            </a:pPr>
            <a:endParaRPr lang="en-GB"/>
          </a:p>
          <a:p>
            <a:pPr marL="0" indent="0">
              <a:buNone/>
            </a:pPr>
            <a:endParaRPr lang="en-GB"/>
          </a:p>
          <a:p>
            <a:pPr marL="0" indent="0">
              <a:buNone/>
            </a:pPr>
            <a:endParaRPr lang="en-GB" sz="2200"/>
          </a:p>
        </p:txBody>
      </p:sp>
      <p:sp>
        <p:nvSpPr>
          <p:cNvPr id="5" name="Content Placeholder 2">
            <a:extLst>
              <a:ext uri="{FF2B5EF4-FFF2-40B4-BE49-F238E27FC236}">
                <a16:creationId xmlns:a16="http://schemas.microsoft.com/office/drawing/2014/main" id="{62197AD5-E5BB-41FB-B7AB-6374CA9CC4A7}"/>
              </a:ext>
            </a:extLst>
          </p:cNvPr>
          <p:cNvSpPr txBox="1">
            <a:spLocks/>
          </p:cNvSpPr>
          <p:nvPr/>
        </p:nvSpPr>
        <p:spPr>
          <a:xfrm>
            <a:off x="6095999" y="791110"/>
            <a:ext cx="6096000" cy="6066889"/>
          </a:xfrm>
          <a:prstGeom prst="rect">
            <a:avLst/>
          </a:prstGeom>
          <a:solidFill>
            <a:schemeClr val="accent1">
              <a:lumMod val="20000"/>
              <a:lumOff val="80000"/>
            </a:schemeClr>
          </a:solidFill>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gn="ctr">
              <a:buFont typeface="Arial" panose="020B0604020202020204" pitchFamily="34" charset="0"/>
              <a:buNone/>
            </a:pPr>
            <a:r>
              <a:rPr lang="en-GB" sz="2600" b="1"/>
              <a:t>East: </a:t>
            </a:r>
            <a:r>
              <a:rPr lang="en-GB" sz="2600" b="1" err="1"/>
              <a:t>Oinomaos</a:t>
            </a:r>
            <a:r>
              <a:rPr lang="en-GB" sz="2600" b="1"/>
              <a:t> and Pelops</a:t>
            </a:r>
          </a:p>
          <a:p>
            <a:pPr algn="ctr"/>
            <a:r>
              <a:rPr lang="en-GB" sz="2600"/>
              <a:t>Pelops was the ruler of the Greek city of Pisa, found near Olympia. He had been told that he would die if his daughter married. As such, he would challenge his daughter’s suitors to chariot races and execute them when they lost. </a:t>
            </a:r>
          </a:p>
          <a:p>
            <a:pPr algn="ctr"/>
            <a:r>
              <a:rPr lang="en-GB" sz="2600"/>
              <a:t>A man called Pelops challenged </a:t>
            </a:r>
            <a:r>
              <a:rPr lang="en-GB" sz="2600" err="1"/>
              <a:t>Oinomaos</a:t>
            </a:r>
            <a:r>
              <a:rPr lang="en-GB" sz="2600"/>
              <a:t> to a chariot race, but bribed </a:t>
            </a:r>
            <a:r>
              <a:rPr lang="en-GB" sz="2600" err="1"/>
              <a:t>Oinomaos</a:t>
            </a:r>
            <a:r>
              <a:rPr lang="en-GB" sz="2600"/>
              <a:t>’ charioteer to swap a linchpin of the chariot out for a wax one. This caused the chariot to crash and </a:t>
            </a:r>
            <a:r>
              <a:rPr lang="en-GB" sz="2600" err="1"/>
              <a:t>Oinomaos</a:t>
            </a:r>
            <a:r>
              <a:rPr lang="en-GB" sz="2600"/>
              <a:t> to be killed. Pelops then murdered the charioteer.</a:t>
            </a:r>
          </a:p>
          <a:p>
            <a:pPr algn="ctr"/>
            <a:r>
              <a:rPr lang="en-GB" sz="2600"/>
              <a:t>There is an alternative version in which Pelops was able to win without bribing the charioteer, as his horses were gifts from Poseidon. </a:t>
            </a:r>
          </a:p>
          <a:p>
            <a:pPr algn="ctr"/>
            <a:r>
              <a:rPr lang="en-GB" sz="2600"/>
              <a:t>Pelops married Hippodamia and set up the Olympic Games as funerary games in honour of </a:t>
            </a:r>
            <a:r>
              <a:rPr lang="en-GB" sz="2600" err="1"/>
              <a:t>Oinomaos</a:t>
            </a:r>
            <a:r>
              <a:rPr lang="en-GB" sz="2600"/>
              <a:t>. </a:t>
            </a:r>
          </a:p>
          <a:p>
            <a:endParaRPr lang="en-GB" sz="1800"/>
          </a:p>
          <a:p>
            <a:pPr marL="0" indent="0">
              <a:buFont typeface="Arial" panose="020B0604020202020204" pitchFamily="34" charset="0"/>
              <a:buNone/>
            </a:pPr>
            <a:endParaRPr lang="en-GB"/>
          </a:p>
          <a:p>
            <a:endParaRPr lang="en-GB"/>
          </a:p>
          <a:p>
            <a:pPr marL="0" indent="0">
              <a:buFont typeface="Arial" panose="020B0604020202020204" pitchFamily="34" charset="0"/>
              <a:buNone/>
            </a:pPr>
            <a:endParaRPr lang="en-GB"/>
          </a:p>
          <a:p>
            <a:endParaRPr lang="en-GB" sz="4000"/>
          </a:p>
          <a:p>
            <a:pPr marL="0" indent="0" algn="ctr">
              <a:buFont typeface="Arial" panose="020B0604020202020204" pitchFamily="34" charset="0"/>
              <a:buNone/>
            </a:pPr>
            <a:endParaRPr lang="en-GB" sz="2600"/>
          </a:p>
          <a:p>
            <a:pPr marL="0" indent="0" algn="ctr">
              <a:buFont typeface="Arial" panose="020B0604020202020204" pitchFamily="34" charset="0"/>
              <a:buNone/>
            </a:pPr>
            <a:r>
              <a:rPr lang="en-GB" sz="2600"/>
              <a:t>Zeus, in his role as god of justice, stands in the centre ready to judge the contest. Perhaps we are meant to think that this represents the version of the story which doesn’t involve bribery. Alternatively, this could be a reminder that, because of the murder of the charioteer, Pelops’ descendants were cursed to fight and murder one another. </a:t>
            </a:r>
          </a:p>
        </p:txBody>
      </p:sp>
      <p:pic>
        <p:nvPicPr>
          <p:cNvPr id="61444" name="Picture 4" descr="West Pediment, Temple of Zeus, Olympia (Illustration) - World History  Encyclopedia">
            <a:extLst>
              <a:ext uri="{FF2B5EF4-FFF2-40B4-BE49-F238E27FC236}">
                <a16:creationId xmlns:a16="http://schemas.microsoft.com/office/drawing/2014/main" id="{ADE2BCA0-52CE-4698-8E4A-2130F8B2B3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4474" y="2870246"/>
            <a:ext cx="3193029" cy="2124816"/>
          </a:xfrm>
          <a:prstGeom prst="rect">
            <a:avLst/>
          </a:prstGeom>
          <a:noFill/>
          <a:extLst>
            <a:ext uri="{909E8E84-426E-40DD-AFC4-6F175D3DCCD1}">
              <a14:hiddenFill xmlns:a14="http://schemas.microsoft.com/office/drawing/2010/main">
                <a:solidFill>
                  <a:srgbClr val="FFFFFF"/>
                </a:solidFill>
              </a14:hiddenFill>
            </a:ext>
          </a:extLst>
        </p:spPr>
      </p:pic>
      <p:pic>
        <p:nvPicPr>
          <p:cNvPr id="61446" name="Picture 6">
            <a:extLst>
              <a:ext uri="{FF2B5EF4-FFF2-40B4-BE49-F238E27FC236}">
                <a16:creationId xmlns:a16="http://schemas.microsoft.com/office/drawing/2014/main" id="{B96A30AE-ECFC-4B55-AE9A-8CBF543AE8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2117" y="3824554"/>
            <a:ext cx="5179043" cy="16064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89802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6">
            <a:extLst>
              <a:ext uri="{FF2B5EF4-FFF2-40B4-BE49-F238E27FC236}">
                <a16:creationId xmlns:a16="http://schemas.microsoft.com/office/drawing/2014/main" id="{C5E46A17-8DA6-4530-BA34-0A000616B1D9}"/>
              </a:ext>
            </a:extLst>
          </p:cNvPr>
          <p:cNvGraphicFramePr>
            <a:graphicFrameLocks noGrp="1"/>
          </p:cNvGraphicFramePr>
          <p:nvPr/>
        </p:nvGraphicFramePr>
        <p:xfrm>
          <a:off x="2733675" y="69850"/>
          <a:ext cx="9344023" cy="6830340"/>
        </p:xfrm>
        <a:graphic>
          <a:graphicData uri="http://schemas.openxmlformats.org/drawingml/2006/table">
            <a:tbl>
              <a:tblPr firstRow="1" bandRow="1">
                <a:noFill/>
                <a:tableStyleId>{5C22544A-7EE6-4342-B048-85BDC9FD1C3A}</a:tableStyleId>
              </a:tblPr>
              <a:tblGrid>
                <a:gridCol w="725142">
                  <a:extLst>
                    <a:ext uri="{9D8B030D-6E8A-4147-A177-3AD203B41FA5}">
                      <a16:colId xmlns:a16="http://schemas.microsoft.com/office/drawing/2014/main" val="3394546533"/>
                    </a:ext>
                  </a:extLst>
                </a:gridCol>
                <a:gridCol w="715841">
                  <a:extLst>
                    <a:ext uri="{9D8B030D-6E8A-4147-A177-3AD203B41FA5}">
                      <a16:colId xmlns:a16="http://schemas.microsoft.com/office/drawing/2014/main" val="3126189403"/>
                    </a:ext>
                  </a:extLst>
                </a:gridCol>
                <a:gridCol w="977778">
                  <a:extLst>
                    <a:ext uri="{9D8B030D-6E8A-4147-A177-3AD203B41FA5}">
                      <a16:colId xmlns:a16="http://schemas.microsoft.com/office/drawing/2014/main" val="4126284910"/>
                    </a:ext>
                  </a:extLst>
                </a:gridCol>
                <a:gridCol w="2173741">
                  <a:extLst>
                    <a:ext uri="{9D8B030D-6E8A-4147-A177-3AD203B41FA5}">
                      <a16:colId xmlns:a16="http://schemas.microsoft.com/office/drawing/2014/main" val="4091024364"/>
                    </a:ext>
                  </a:extLst>
                </a:gridCol>
                <a:gridCol w="4751521">
                  <a:extLst>
                    <a:ext uri="{9D8B030D-6E8A-4147-A177-3AD203B41FA5}">
                      <a16:colId xmlns:a16="http://schemas.microsoft.com/office/drawing/2014/main" val="1027063288"/>
                    </a:ext>
                  </a:extLst>
                </a:gridCol>
              </a:tblGrid>
              <a:tr h="376325">
                <a:tc>
                  <a:txBody>
                    <a:bodyPr/>
                    <a:lstStyle/>
                    <a:p>
                      <a:r>
                        <a:rPr lang="en-GB" sz="800"/>
                        <a:t>Greek Priests</a:t>
                      </a:r>
                    </a:p>
                  </a:txBody>
                  <a:tcPr/>
                </a:tc>
                <a:tc>
                  <a:txBody>
                    <a:bodyPr/>
                    <a:lstStyle/>
                    <a:p>
                      <a:r>
                        <a:rPr lang="en-GB" sz="800"/>
                        <a:t>Length of time served</a:t>
                      </a:r>
                    </a:p>
                  </a:txBody>
                  <a:tcPr/>
                </a:tc>
                <a:tc gridSpan="2">
                  <a:txBody>
                    <a:bodyPr/>
                    <a:lstStyle/>
                    <a:p>
                      <a:r>
                        <a:rPr lang="en-GB" sz="800"/>
                        <a:t>Duties</a:t>
                      </a:r>
                    </a:p>
                  </a:txBody>
                  <a:tcPr/>
                </a:tc>
                <a:tc hMerge="1">
                  <a:txBody>
                    <a:bodyPr/>
                    <a:lstStyle/>
                    <a:p>
                      <a:r>
                        <a:rPr lang="en-GB" sz="1050"/>
                        <a:t>Duties</a:t>
                      </a:r>
                    </a:p>
                  </a:txBody>
                  <a:tcPr/>
                </a:tc>
                <a:tc>
                  <a:txBody>
                    <a:bodyPr/>
                    <a:lstStyle/>
                    <a:p>
                      <a:r>
                        <a:rPr lang="en-GB" sz="800"/>
                        <a:t>Additional Information</a:t>
                      </a:r>
                    </a:p>
                  </a:txBody>
                  <a:tcPr/>
                </a:tc>
                <a:extLst>
                  <a:ext uri="{0D108BD9-81ED-4DB2-BD59-A6C34878D82A}">
                    <a16:rowId xmlns:a16="http://schemas.microsoft.com/office/drawing/2014/main" val="1238076625"/>
                  </a:ext>
                </a:extLst>
              </a:tr>
              <a:tr h="1267632">
                <a:tc>
                  <a:txBody>
                    <a:bodyPr/>
                    <a:lstStyle/>
                    <a:p>
                      <a:r>
                        <a:rPr lang="en-GB" sz="800" err="1"/>
                        <a:t>Hiereus</a:t>
                      </a:r>
                      <a:r>
                        <a:rPr lang="en-GB" sz="800"/>
                        <a:t> (male); </a:t>
                      </a:r>
                      <a:r>
                        <a:rPr lang="en-GB" sz="800" err="1"/>
                        <a:t>hierea</a:t>
                      </a:r>
                      <a:r>
                        <a:rPr lang="en-GB" sz="800"/>
                        <a:t> (female)</a:t>
                      </a:r>
                    </a:p>
                  </a:txBody>
                  <a:tcPr/>
                </a:tc>
                <a:tc>
                  <a:txBody>
                    <a:bodyPr/>
                    <a:lstStyle/>
                    <a:p>
                      <a:r>
                        <a:rPr lang="en-GB" sz="800"/>
                        <a:t>Length of time in the role varied. Some priests served for one festival,  some for a year, others for life. </a:t>
                      </a:r>
                    </a:p>
                  </a:txBody>
                  <a:tcPr/>
                </a:tc>
                <a:tc gridSpan="2">
                  <a:txBody>
                    <a:bodyPr/>
                    <a:lstStyle/>
                    <a:p>
                      <a:pPr marL="171450" indent="-171450">
                        <a:buFont typeface="Arial" panose="020B0604020202020204" pitchFamily="34" charset="0"/>
                        <a:buChar char="•"/>
                      </a:pPr>
                      <a:r>
                        <a:rPr lang="en-GB" sz="800"/>
                        <a:t>Perform the correct rituals at the correct times, including sacrifices (‘</a:t>
                      </a:r>
                      <a:r>
                        <a:rPr lang="en-GB" sz="800" err="1"/>
                        <a:t>hiereus</a:t>
                      </a:r>
                      <a:r>
                        <a:rPr lang="en-GB" sz="800"/>
                        <a:t>/</a:t>
                      </a:r>
                      <a:r>
                        <a:rPr lang="en-GB" sz="800" err="1"/>
                        <a:t>hierea</a:t>
                      </a:r>
                      <a:r>
                        <a:rPr lang="en-GB" sz="800"/>
                        <a:t>’ means ‘one who sacrifices to a god’)</a:t>
                      </a:r>
                    </a:p>
                    <a:p>
                      <a:pPr marL="171450" indent="-171450">
                        <a:buFont typeface="Arial" panose="020B0604020202020204" pitchFamily="34" charset="0"/>
                        <a:buChar char="•"/>
                      </a:pPr>
                      <a:r>
                        <a:rPr lang="en-GB" sz="800"/>
                        <a:t>Help to look after their temple</a:t>
                      </a:r>
                    </a:p>
                  </a:txBody>
                  <a:tcPr/>
                </a:tc>
                <a:tc hMerge="1">
                  <a:txBody>
                    <a:bodyPr/>
                    <a:lstStyle/>
                    <a:p>
                      <a:pPr marL="171450" indent="-171450">
                        <a:buFont typeface="Arial" panose="020B0604020202020204" pitchFamily="34" charset="0"/>
                        <a:buChar char="•"/>
                      </a:pPr>
                      <a:r>
                        <a:rPr lang="en-GB" sz="1050"/>
                        <a:t>Perform the correct rituals at the correct times, including sacrifices (‘</a:t>
                      </a:r>
                      <a:r>
                        <a:rPr lang="en-GB" sz="1050" err="1"/>
                        <a:t>hiereus</a:t>
                      </a:r>
                      <a:r>
                        <a:rPr lang="en-GB" sz="1050"/>
                        <a:t>/</a:t>
                      </a:r>
                      <a:r>
                        <a:rPr lang="en-GB" sz="1050" err="1"/>
                        <a:t>hierea</a:t>
                      </a:r>
                      <a:r>
                        <a:rPr lang="en-GB" sz="1050"/>
                        <a:t>’ means ‘one who sacrifices to a god’)</a:t>
                      </a:r>
                    </a:p>
                    <a:p>
                      <a:pPr marL="171450" indent="-171450">
                        <a:buFont typeface="Arial" panose="020B0604020202020204" pitchFamily="34" charset="0"/>
                        <a:buChar char="•"/>
                      </a:pPr>
                      <a:r>
                        <a:rPr lang="en-GB" sz="1050"/>
                        <a:t>Help to look after their temple</a:t>
                      </a:r>
                    </a:p>
                  </a:txBody>
                  <a:tcPr/>
                </a:tc>
                <a:tc>
                  <a:txBody>
                    <a:bodyPr/>
                    <a:lstStyle/>
                    <a:p>
                      <a:pPr marL="171450" indent="-171450">
                        <a:buFont typeface="Arial" panose="020B0604020202020204" pitchFamily="34" charset="0"/>
                        <a:buChar char="•"/>
                      </a:pPr>
                      <a:r>
                        <a:rPr lang="en-GB" sz="800"/>
                        <a:t>Gods usually had a male priest</a:t>
                      </a:r>
                    </a:p>
                    <a:p>
                      <a:pPr marL="171450" indent="-171450">
                        <a:buFont typeface="Arial" panose="020B0604020202020204" pitchFamily="34" charset="0"/>
                        <a:buChar char="•"/>
                      </a:pPr>
                      <a:r>
                        <a:rPr lang="en-GB" sz="800"/>
                        <a:t>Goddesses usually had a female priest</a:t>
                      </a:r>
                    </a:p>
                    <a:p>
                      <a:pPr marL="171450" indent="-171450">
                        <a:buFont typeface="Arial" panose="020B0604020202020204" pitchFamily="34" charset="0"/>
                        <a:buChar char="•"/>
                      </a:pPr>
                      <a:r>
                        <a:rPr lang="en-GB" sz="800"/>
                        <a:t>Some gods had both male and female priests (i.e. at the temple of Apollo at Delphi)</a:t>
                      </a:r>
                    </a:p>
                    <a:p>
                      <a:pPr marL="171450" indent="-171450">
                        <a:buFont typeface="Arial" panose="020B0604020202020204" pitchFamily="34" charset="0"/>
                        <a:buChar char="•"/>
                      </a:pPr>
                      <a:r>
                        <a:rPr lang="en-GB" sz="800"/>
                        <a:t>People would have wanted to be a priest in order to show that they were a good citizen</a:t>
                      </a:r>
                    </a:p>
                    <a:p>
                      <a:pPr marL="171450" indent="-171450">
                        <a:buFont typeface="Arial" panose="020B0604020202020204" pitchFamily="34" charset="0"/>
                        <a:buChar char="•"/>
                      </a:pPr>
                      <a:r>
                        <a:rPr lang="en-GB" sz="800"/>
                        <a:t>Some priests had extra privileges i.e. a priest of Dionysus in Athens was allowed to sit on a throne at the front of the City Dionysia; the Priestess of Demeter at Olympia was the only woman who was allowed to watch the Olympic Games. </a:t>
                      </a:r>
                    </a:p>
                  </a:txBody>
                  <a:tcPr/>
                </a:tc>
                <a:extLst>
                  <a:ext uri="{0D108BD9-81ED-4DB2-BD59-A6C34878D82A}">
                    <a16:rowId xmlns:a16="http://schemas.microsoft.com/office/drawing/2014/main" val="4226201650"/>
                  </a:ext>
                </a:extLst>
              </a:tr>
              <a:tr h="1007605">
                <a:tc>
                  <a:txBody>
                    <a:bodyPr/>
                    <a:lstStyle/>
                    <a:p>
                      <a:r>
                        <a:rPr lang="en-GB" sz="800"/>
                        <a:t>Mantis (plural: </a:t>
                      </a:r>
                      <a:r>
                        <a:rPr lang="en-GB" sz="800" err="1"/>
                        <a:t>manteis</a:t>
                      </a:r>
                      <a:r>
                        <a:rPr lang="en-GB" sz="800"/>
                        <a:t>)</a:t>
                      </a:r>
                    </a:p>
                  </a:txBody>
                  <a:tcPr/>
                </a:tc>
                <a:tc>
                  <a:txBody>
                    <a:bodyPr/>
                    <a:lstStyle/>
                    <a:p>
                      <a:r>
                        <a:rPr lang="en-GB" sz="800"/>
                        <a:t>Possibly for life- successful </a:t>
                      </a:r>
                      <a:r>
                        <a:rPr lang="en-GB" sz="800" err="1"/>
                        <a:t>manteis</a:t>
                      </a:r>
                      <a:r>
                        <a:rPr lang="en-GB" sz="800"/>
                        <a:t> made careers out of their practise. </a:t>
                      </a:r>
                    </a:p>
                  </a:txBody>
                  <a:tcPr/>
                </a:tc>
                <a:tc gridSpan="2">
                  <a:txBody>
                    <a:bodyPr/>
                    <a:lstStyle/>
                    <a:p>
                      <a:pPr marL="171450" indent="-171450">
                        <a:buFont typeface="Arial" panose="020B0604020202020204" pitchFamily="34" charset="0"/>
                        <a:buChar char="•"/>
                      </a:pPr>
                      <a:r>
                        <a:rPr lang="en-GB" sz="800"/>
                        <a:t>Look at the entrails (intestines and internal organs) and look for blemishes and imperfections- these were bad omens.</a:t>
                      </a:r>
                    </a:p>
                    <a:p>
                      <a:pPr marL="171450" indent="-171450">
                        <a:buFont typeface="Arial" panose="020B0604020202020204" pitchFamily="34" charset="0"/>
                        <a:buChar char="•"/>
                      </a:pPr>
                      <a:r>
                        <a:rPr lang="en-GB" sz="800"/>
                        <a:t>Watch the flight of birds to predict the future (augury)</a:t>
                      </a:r>
                    </a:p>
                    <a:p>
                      <a:pPr marL="171450" indent="-171450">
                        <a:buFont typeface="Arial" panose="020B0604020202020204" pitchFamily="34" charset="0"/>
                        <a:buChar char="•"/>
                      </a:pPr>
                      <a:r>
                        <a:rPr lang="en-GB" sz="800"/>
                        <a:t>Accompany armies and read omens before a battle</a:t>
                      </a:r>
                    </a:p>
                  </a:txBody>
                  <a:tcPr/>
                </a:tc>
                <a:tc hMerge="1">
                  <a:txBody>
                    <a:bodyPr/>
                    <a:lstStyle/>
                    <a:p>
                      <a:pPr marL="171450" indent="-171450">
                        <a:buFont typeface="Arial" panose="020B0604020202020204" pitchFamily="34" charset="0"/>
                        <a:buChar char="•"/>
                      </a:pPr>
                      <a:r>
                        <a:rPr lang="en-GB" sz="1050"/>
                        <a:t>Look at the entrails (intestines and internal organs) and look for blemishes and imperfections- these were bad omens.</a:t>
                      </a:r>
                    </a:p>
                    <a:p>
                      <a:pPr marL="171450" indent="-171450">
                        <a:buFont typeface="Arial" panose="020B0604020202020204" pitchFamily="34" charset="0"/>
                        <a:buChar char="•"/>
                      </a:pPr>
                      <a:r>
                        <a:rPr lang="en-GB" sz="1050"/>
                        <a:t>Watch the flight of birds to predict the future (augury)</a:t>
                      </a:r>
                    </a:p>
                    <a:p>
                      <a:pPr marL="171450" indent="-171450">
                        <a:buFont typeface="Arial" panose="020B0604020202020204" pitchFamily="34" charset="0"/>
                        <a:buChar char="•"/>
                      </a:pPr>
                      <a:r>
                        <a:rPr lang="en-GB" sz="1050"/>
                        <a:t>Accompany armies and read omens before a battle</a:t>
                      </a:r>
                    </a:p>
                  </a:txBody>
                  <a:tcPr/>
                </a:tc>
                <a:tc>
                  <a:txBody>
                    <a:bodyPr/>
                    <a:lstStyle/>
                    <a:p>
                      <a:pPr marL="171450" indent="-171450">
                        <a:buFont typeface="Arial" panose="020B0604020202020204" pitchFamily="34" charset="0"/>
                        <a:buChar char="•"/>
                      </a:pPr>
                      <a:r>
                        <a:rPr lang="en-GB" sz="800"/>
                        <a:t> </a:t>
                      </a:r>
                      <a:r>
                        <a:rPr lang="en-GB" sz="800" err="1"/>
                        <a:t>Manteis</a:t>
                      </a:r>
                      <a:r>
                        <a:rPr lang="en-GB" sz="800"/>
                        <a:t> who regularly make correct predictions would gain a lot of followers. </a:t>
                      </a:r>
                    </a:p>
                  </a:txBody>
                  <a:tcPr/>
                </a:tc>
                <a:extLst>
                  <a:ext uri="{0D108BD9-81ED-4DB2-BD59-A6C34878D82A}">
                    <a16:rowId xmlns:a16="http://schemas.microsoft.com/office/drawing/2014/main" val="121982975"/>
                  </a:ext>
                </a:extLst>
              </a:tr>
              <a:tr h="376325">
                <a:tc>
                  <a:txBody>
                    <a:bodyPr/>
                    <a:lstStyle/>
                    <a:p>
                      <a:r>
                        <a:rPr lang="en-GB" sz="800">
                          <a:solidFill>
                            <a:schemeClr val="bg1"/>
                          </a:solidFill>
                        </a:rPr>
                        <a:t>Roman priests</a:t>
                      </a:r>
                    </a:p>
                  </a:txBody>
                  <a:tcPr>
                    <a:solidFill>
                      <a:srgbClr val="7030A0"/>
                    </a:solidFill>
                  </a:tcPr>
                </a:tc>
                <a:tc>
                  <a:txBody>
                    <a:bodyPr/>
                    <a:lstStyle/>
                    <a:p>
                      <a:r>
                        <a:rPr lang="en-GB" sz="800">
                          <a:solidFill>
                            <a:schemeClr val="bg1"/>
                          </a:solidFill>
                        </a:rPr>
                        <a:t>Length of time served</a:t>
                      </a:r>
                    </a:p>
                  </a:txBody>
                  <a:tcPr>
                    <a:solidFill>
                      <a:srgbClr val="7030A0"/>
                    </a:solidFill>
                  </a:tcPr>
                </a:tc>
                <a:tc>
                  <a:txBody>
                    <a:bodyPr/>
                    <a:lstStyle/>
                    <a:p>
                      <a:r>
                        <a:rPr lang="en-GB" sz="800">
                          <a:solidFill>
                            <a:schemeClr val="bg1"/>
                          </a:solidFill>
                        </a:rPr>
                        <a:t>Number</a:t>
                      </a:r>
                    </a:p>
                  </a:txBody>
                  <a:tcPr>
                    <a:solidFill>
                      <a:srgbClr val="7030A0"/>
                    </a:solidFill>
                  </a:tcPr>
                </a:tc>
                <a:tc>
                  <a:txBody>
                    <a:bodyPr/>
                    <a:lstStyle/>
                    <a:p>
                      <a:r>
                        <a:rPr lang="en-GB" sz="800">
                          <a:solidFill>
                            <a:schemeClr val="bg1"/>
                          </a:solidFill>
                        </a:rPr>
                        <a:t>Duties</a:t>
                      </a:r>
                    </a:p>
                  </a:txBody>
                  <a:tcPr>
                    <a:solidFill>
                      <a:srgbClr val="7030A0"/>
                    </a:solidFill>
                  </a:tcPr>
                </a:tc>
                <a:tc>
                  <a:txBody>
                    <a:bodyPr/>
                    <a:lstStyle/>
                    <a:p>
                      <a:r>
                        <a:rPr lang="en-GB" sz="800">
                          <a:solidFill>
                            <a:schemeClr val="bg1"/>
                          </a:solidFill>
                        </a:rPr>
                        <a:t>Additional information</a:t>
                      </a:r>
                    </a:p>
                  </a:txBody>
                  <a:tcPr>
                    <a:solidFill>
                      <a:srgbClr val="7030A0"/>
                    </a:solidFill>
                  </a:tcPr>
                </a:tc>
                <a:extLst>
                  <a:ext uri="{0D108BD9-81ED-4DB2-BD59-A6C34878D82A}">
                    <a16:rowId xmlns:a16="http://schemas.microsoft.com/office/drawing/2014/main" val="2558798312"/>
                  </a:ext>
                </a:extLst>
              </a:tr>
              <a:tr h="877592">
                <a:tc>
                  <a:txBody>
                    <a:bodyPr/>
                    <a:lstStyle/>
                    <a:p>
                      <a:r>
                        <a:rPr lang="en-GB" sz="800" err="1"/>
                        <a:t>Pontifiex</a:t>
                      </a:r>
                      <a:r>
                        <a:rPr lang="en-GB" sz="800"/>
                        <a:t> (plural: pontifices)</a:t>
                      </a:r>
                    </a:p>
                  </a:txBody>
                  <a:tcPr>
                    <a:solidFill>
                      <a:srgbClr val="AE1EB2">
                        <a:alpha val="32941"/>
                      </a:srgbClr>
                    </a:solidFill>
                  </a:tcPr>
                </a:tc>
                <a:tc>
                  <a:txBody>
                    <a:bodyPr/>
                    <a:lstStyle/>
                    <a:p>
                      <a:r>
                        <a:rPr lang="en-GB" sz="800"/>
                        <a:t>Life</a:t>
                      </a:r>
                    </a:p>
                  </a:txBody>
                  <a:tcPr>
                    <a:solidFill>
                      <a:srgbClr val="AE1EB2">
                        <a:alpha val="32941"/>
                      </a:srgbClr>
                    </a:solidFill>
                  </a:tcPr>
                </a:tc>
                <a:tc>
                  <a:txBody>
                    <a:bodyPr/>
                    <a:lstStyle/>
                    <a:p>
                      <a:pPr marL="0" indent="0">
                        <a:buFontTx/>
                        <a:buNone/>
                      </a:pPr>
                      <a:r>
                        <a:rPr lang="en-GB" sz="800"/>
                        <a:t>Varied throughout time, but most commonly 15</a:t>
                      </a:r>
                    </a:p>
                  </a:txBody>
                  <a:tcPr>
                    <a:solidFill>
                      <a:srgbClr val="AE1EB2">
                        <a:alpha val="32941"/>
                      </a:srgbClr>
                    </a:solidFill>
                  </a:tcPr>
                </a:tc>
                <a:tc>
                  <a:txBody>
                    <a:bodyPr/>
                    <a:lstStyle/>
                    <a:p>
                      <a:pPr marL="171450" indent="-171450">
                        <a:buFont typeface="Arial" panose="020B0604020202020204" pitchFamily="34" charset="0"/>
                        <a:buChar char="•"/>
                      </a:pPr>
                      <a:r>
                        <a:rPr lang="en-GB" sz="800"/>
                        <a:t>Protection of temples</a:t>
                      </a:r>
                    </a:p>
                    <a:p>
                      <a:pPr marL="171450" indent="-171450">
                        <a:buFont typeface="Arial" panose="020B0604020202020204" pitchFamily="34" charset="0"/>
                        <a:buChar char="•"/>
                      </a:pPr>
                      <a:r>
                        <a:rPr lang="en-GB" sz="800"/>
                        <a:t>Regulation of burial and inheritance laws</a:t>
                      </a:r>
                    </a:p>
                    <a:p>
                      <a:pPr marL="171450" indent="-171450">
                        <a:buFont typeface="Arial" panose="020B0604020202020204" pitchFamily="34" charset="0"/>
                        <a:buChar char="•"/>
                      </a:pPr>
                      <a:r>
                        <a:rPr lang="en-GB" sz="800"/>
                        <a:t>Supervision of religious calendar (this made the pontifices powerful, as they could decide when things could happen in Rome)</a:t>
                      </a:r>
                    </a:p>
                  </a:txBody>
                  <a:tcPr>
                    <a:solidFill>
                      <a:srgbClr val="AE1EB2">
                        <a:alpha val="32941"/>
                      </a:srgbClr>
                    </a:solidFill>
                  </a:tcPr>
                </a:tc>
                <a:tc>
                  <a:txBody>
                    <a:bodyPr/>
                    <a:lstStyle/>
                    <a:p>
                      <a:pPr marL="171450" indent="-171450">
                        <a:buFont typeface="Arial" panose="020B0604020202020204" pitchFamily="34" charset="0"/>
                        <a:buChar char="•"/>
                      </a:pPr>
                      <a:r>
                        <a:rPr lang="en-GB" sz="800" b="1"/>
                        <a:t>Pontifex Maximus: </a:t>
                      </a:r>
                      <a:r>
                        <a:rPr lang="en-GB" sz="800" b="0"/>
                        <a:t>The leader of the pontifices. Pontifex Maximus originally elected from the pontifices, but after Augustus’ election as Pontifex Maximus in 13 BC he was always the current emperor. </a:t>
                      </a:r>
                    </a:p>
                    <a:p>
                      <a:pPr marL="171450" indent="-171450">
                        <a:buFont typeface="Arial" panose="020B0604020202020204" pitchFamily="34" charset="0"/>
                        <a:buChar char="•"/>
                      </a:pPr>
                      <a:r>
                        <a:rPr lang="en-GB" sz="800" b="0"/>
                        <a:t>‘Pontifex’ means ‘bridge builder’- the pontifices were meant to be the middle-men between humans and gods and maintain the Pax Deorum (‘Peace of the Gods’)</a:t>
                      </a:r>
                    </a:p>
                    <a:p>
                      <a:pPr marL="171450" indent="-171450">
                        <a:buFont typeface="Arial" panose="020B0604020202020204" pitchFamily="34" charset="0"/>
                        <a:buChar char="•"/>
                      </a:pPr>
                      <a:r>
                        <a:rPr lang="en-GB" sz="800" b="0"/>
                        <a:t>The most important college of priests</a:t>
                      </a:r>
                      <a:endParaRPr lang="en-GB" sz="800" b="1"/>
                    </a:p>
                    <a:p>
                      <a:pPr marL="0" indent="0">
                        <a:buFont typeface="Arial" panose="020B0604020202020204" pitchFamily="34" charset="0"/>
                        <a:buNone/>
                      </a:pPr>
                      <a:endParaRPr lang="en-GB" sz="800" b="1"/>
                    </a:p>
                  </a:txBody>
                  <a:tcPr>
                    <a:solidFill>
                      <a:srgbClr val="AE1EB2">
                        <a:alpha val="32941"/>
                      </a:srgbClr>
                    </a:solidFill>
                  </a:tcPr>
                </a:tc>
                <a:extLst>
                  <a:ext uri="{0D108BD9-81ED-4DB2-BD59-A6C34878D82A}">
                    <a16:rowId xmlns:a16="http://schemas.microsoft.com/office/drawing/2014/main" val="2122269569"/>
                  </a:ext>
                </a:extLst>
              </a:tr>
              <a:tr h="747578">
                <a:tc>
                  <a:txBody>
                    <a:bodyPr/>
                    <a:lstStyle/>
                    <a:p>
                      <a:r>
                        <a:rPr lang="en-GB" sz="800"/>
                        <a:t>Augur</a:t>
                      </a:r>
                    </a:p>
                  </a:txBody>
                  <a:tcPr>
                    <a:solidFill>
                      <a:srgbClr val="7030A0">
                        <a:alpha val="16863"/>
                      </a:srgbClr>
                    </a:solidFill>
                  </a:tcPr>
                </a:tc>
                <a:tc>
                  <a:txBody>
                    <a:bodyPr/>
                    <a:lstStyle/>
                    <a:p>
                      <a:r>
                        <a:rPr lang="en-GB" sz="800"/>
                        <a:t>Life</a:t>
                      </a:r>
                    </a:p>
                  </a:txBody>
                  <a:tcPr>
                    <a:solidFill>
                      <a:srgbClr val="7030A0">
                        <a:alpha val="16863"/>
                      </a:srgbClr>
                    </a:solidFill>
                  </a:tcPr>
                </a:tc>
                <a:tc>
                  <a:txBody>
                    <a:bodyPr/>
                    <a:lstStyle/>
                    <a:p>
                      <a:pPr marL="0" indent="0">
                        <a:buFontTx/>
                        <a:buNone/>
                      </a:pPr>
                      <a:r>
                        <a:rPr lang="en-GB" sz="800"/>
                        <a:t>Varied over time. Probably originally 3. By the time of Augustus’ rule there were 16.  </a:t>
                      </a:r>
                    </a:p>
                  </a:txBody>
                  <a:tcPr>
                    <a:solidFill>
                      <a:srgbClr val="7030A0">
                        <a:alpha val="16863"/>
                      </a:srgbClr>
                    </a:solidFill>
                  </a:tcPr>
                </a:tc>
                <a:tc>
                  <a:txBody>
                    <a:bodyPr/>
                    <a:lstStyle/>
                    <a:p>
                      <a:pPr marL="171450" indent="-171450">
                        <a:buFont typeface="Arial" panose="020B0604020202020204" pitchFamily="34" charset="0"/>
                        <a:buChar char="•"/>
                      </a:pPr>
                      <a:r>
                        <a:rPr lang="en-GB" sz="800"/>
                        <a:t>Take auspices (watch the flights of birds in order to predict the future)</a:t>
                      </a:r>
                    </a:p>
                    <a:p>
                      <a:pPr marL="171450" indent="-171450">
                        <a:buFont typeface="Arial" panose="020B0604020202020204" pitchFamily="34" charset="0"/>
                        <a:buChar char="•"/>
                      </a:pPr>
                      <a:r>
                        <a:rPr lang="en-GB" sz="800"/>
                        <a:t>Commonly predicted the future before a battle, marriage or business transaction</a:t>
                      </a:r>
                    </a:p>
                  </a:txBody>
                  <a:tcPr>
                    <a:solidFill>
                      <a:srgbClr val="7030A0">
                        <a:alpha val="16863"/>
                      </a:srgbClr>
                    </a:solidFill>
                  </a:tcPr>
                </a:tc>
                <a:tc>
                  <a:txBody>
                    <a:bodyPr/>
                    <a:lstStyle/>
                    <a:p>
                      <a:pPr marL="171450" indent="-171450">
                        <a:buFont typeface="Arial" panose="020B0604020202020204" pitchFamily="34" charset="0"/>
                        <a:buChar char="•"/>
                      </a:pPr>
                      <a:r>
                        <a:rPr lang="en-GB" sz="800" b="0"/>
                        <a:t>Often accused of taking bribes or interpreting signs in favour of political allies for personal gain</a:t>
                      </a:r>
                    </a:p>
                    <a:p>
                      <a:pPr marL="171450" indent="-171450">
                        <a:buFont typeface="Arial" panose="020B0604020202020204" pitchFamily="34" charset="0"/>
                        <a:buChar char="•"/>
                      </a:pPr>
                      <a:r>
                        <a:rPr lang="en-GB" sz="800" b="0"/>
                        <a:t>Romulus and Remus took auspices to decide where their new city would be built. When they couldn’t agree on an outcome, they fought and Remus was killed. </a:t>
                      </a:r>
                    </a:p>
                    <a:p>
                      <a:pPr marL="171450" indent="-171450">
                        <a:buFont typeface="Arial" panose="020B0604020202020204" pitchFamily="34" charset="0"/>
                        <a:buChar char="•"/>
                      </a:pPr>
                      <a:r>
                        <a:rPr lang="en-GB" sz="800" b="0"/>
                        <a:t>Carried a curved staff called a </a:t>
                      </a:r>
                      <a:r>
                        <a:rPr lang="en-GB" sz="800" b="0" err="1"/>
                        <a:t>lituus</a:t>
                      </a:r>
                      <a:r>
                        <a:rPr lang="en-GB" sz="800" b="0"/>
                        <a:t> (fig. 2)</a:t>
                      </a:r>
                    </a:p>
                  </a:txBody>
                  <a:tcPr>
                    <a:solidFill>
                      <a:srgbClr val="7030A0">
                        <a:alpha val="16863"/>
                      </a:srgbClr>
                    </a:solidFill>
                  </a:tcPr>
                </a:tc>
                <a:extLst>
                  <a:ext uri="{0D108BD9-81ED-4DB2-BD59-A6C34878D82A}">
                    <a16:rowId xmlns:a16="http://schemas.microsoft.com/office/drawing/2014/main" val="2307393219"/>
                  </a:ext>
                </a:extLst>
              </a:tr>
              <a:tr h="1007605">
                <a:tc>
                  <a:txBody>
                    <a:bodyPr/>
                    <a:lstStyle/>
                    <a:p>
                      <a:r>
                        <a:rPr lang="en-GB" sz="800"/>
                        <a:t>Vestal Virgin</a:t>
                      </a:r>
                    </a:p>
                  </a:txBody>
                  <a:tcPr>
                    <a:solidFill>
                      <a:srgbClr val="AE1EB2">
                        <a:alpha val="16863"/>
                      </a:srgbClr>
                    </a:solidFill>
                  </a:tcPr>
                </a:tc>
                <a:tc>
                  <a:txBody>
                    <a:bodyPr/>
                    <a:lstStyle/>
                    <a:p>
                      <a:r>
                        <a:rPr lang="en-GB" sz="800"/>
                        <a:t>At least 30 years (most of the girl’s life)</a:t>
                      </a:r>
                    </a:p>
                  </a:txBody>
                  <a:tcPr>
                    <a:solidFill>
                      <a:srgbClr val="AE1EB2">
                        <a:alpha val="16863"/>
                      </a:srgbClr>
                    </a:solidFill>
                  </a:tcPr>
                </a:tc>
                <a:tc>
                  <a:txBody>
                    <a:bodyPr/>
                    <a:lstStyle/>
                    <a:p>
                      <a:pPr marL="0" indent="0">
                        <a:buFontTx/>
                        <a:buNone/>
                      </a:pPr>
                      <a:r>
                        <a:rPr lang="en-GB" sz="800"/>
                        <a:t>6 in total, each selected between the ages of six and ten by the Pontifex Maximus.</a:t>
                      </a:r>
                    </a:p>
                  </a:txBody>
                  <a:tcPr>
                    <a:solidFill>
                      <a:srgbClr val="AE1EB2">
                        <a:alpha val="16863"/>
                      </a:srgbClr>
                    </a:solidFill>
                  </a:tcPr>
                </a:tc>
                <a:tc>
                  <a:txBody>
                    <a:bodyPr/>
                    <a:lstStyle/>
                    <a:p>
                      <a:pPr marL="171450" indent="-171450">
                        <a:buFont typeface="Arial" panose="020B0604020202020204" pitchFamily="34" charset="0"/>
                        <a:buChar char="•"/>
                      </a:pPr>
                      <a:r>
                        <a:rPr lang="en-GB" sz="800"/>
                        <a:t>Protecting the sacred flame for the safety of the state, housed in the Temple of Vesta</a:t>
                      </a:r>
                    </a:p>
                    <a:p>
                      <a:pPr marL="171450" indent="-171450">
                        <a:buFont typeface="Arial" panose="020B0604020202020204" pitchFamily="34" charset="0"/>
                        <a:buChar char="•"/>
                      </a:pPr>
                      <a:r>
                        <a:rPr lang="en-GB" sz="800"/>
                        <a:t>Making mola salsa to be sprinkled on sacrificial animals in state sacrifices </a:t>
                      </a:r>
                    </a:p>
                    <a:p>
                      <a:pPr marL="171450" indent="-171450">
                        <a:buFont typeface="Arial" panose="020B0604020202020204" pitchFamily="34" charset="0"/>
                        <a:buChar char="•"/>
                      </a:pPr>
                      <a:r>
                        <a:rPr lang="en-GB" sz="800"/>
                        <a:t>Looked after important state documents such as treaties or wills of important Romans</a:t>
                      </a:r>
                    </a:p>
                    <a:p>
                      <a:pPr marL="0" indent="0">
                        <a:buFont typeface="Arial" panose="020B0604020202020204" pitchFamily="34" charset="0"/>
                        <a:buNone/>
                      </a:pPr>
                      <a:endParaRPr lang="en-GB" sz="800"/>
                    </a:p>
                  </a:txBody>
                  <a:tcPr>
                    <a:solidFill>
                      <a:srgbClr val="AE1EB2">
                        <a:alpha val="16863"/>
                      </a:srgbClr>
                    </a:solidFill>
                  </a:tcPr>
                </a:tc>
                <a:tc>
                  <a:txBody>
                    <a:bodyPr/>
                    <a:lstStyle/>
                    <a:p>
                      <a:pPr marL="171450" indent="-171450">
                        <a:buFont typeface="Arial" panose="020B0604020202020204" pitchFamily="34" charset="0"/>
                        <a:buChar char="•"/>
                      </a:pPr>
                      <a:r>
                        <a:rPr lang="en-GB" sz="800" b="0"/>
                        <a:t>Only female priesthood in Rome, selected from the most powerful and wealthy Roman families </a:t>
                      </a:r>
                    </a:p>
                    <a:p>
                      <a:pPr marL="171450" indent="-171450">
                        <a:buFont typeface="Arial" panose="020B0604020202020204" pitchFamily="34" charset="0"/>
                        <a:buChar char="•"/>
                      </a:pPr>
                      <a:r>
                        <a:rPr lang="en-GB" sz="800" b="0"/>
                        <a:t>Lived in the House of Vestals in the Roman Forum</a:t>
                      </a:r>
                    </a:p>
                    <a:p>
                      <a:pPr marL="171450" indent="-171450">
                        <a:buFont typeface="Arial" panose="020B0604020202020204" pitchFamily="34" charset="0"/>
                        <a:buChar char="•"/>
                      </a:pPr>
                      <a:r>
                        <a:rPr lang="en-GB" sz="800" b="0"/>
                        <a:t>Allowed front-row seats at some games</a:t>
                      </a:r>
                    </a:p>
                    <a:p>
                      <a:pPr marL="171450" indent="-171450">
                        <a:buFont typeface="Arial" panose="020B0604020202020204" pitchFamily="34" charset="0"/>
                        <a:buChar char="•"/>
                      </a:pPr>
                      <a:r>
                        <a:rPr lang="en-GB" sz="800" b="0"/>
                        <a:t>Permitted to own property, make wills, and vote (unlike all other women, Roman or otherwise)</a:t>
                      </a:r>
                    </a:p>
                    <a:p>
                      <a:pPr marL="171450" indent="-171450">
                        <a:buFont typeface="Arial" panose="020B0604020202020204" pitchFamily="34" charset="0"/>
                        <a:buChar char="•"/>
                      </a:pPr>
                      <a:r>
                        <a:rPr lang="en-GB" sz="800" b="0"/>
                        <a:t>Whipped if the sacred flame went out</a:t>
                      </a:r>
                    </a:p>
                    <a:p>
                      <a:pPr marL="171450" indent="-171450">
                        <a:buFont typeface="Arial" panose="020B0604020202020204" pitchFamily="34" charset="0"/>
                        <a:buChar char="•"/>
                      </a:pPr>
                      <a:r>
                        <a:rPr lang="en-GB" sz="800" b="0"/>
                        <a:t>If they broke their vow of chastity, they would be buried alive while the man involved was whipped to death</a:t>
                      </a:r>
                    </a:p>
                  </a:txBody>
                  <a:tcPr>
                    <a:solidFill>
                      <a:srgbClr val="AE1EB2">
                        <a:alpha val="16863"/>
                      </a:srgbClr>
                    </a:solidFill>
                  </a:tcPr>
                </a:tc>
                <a:extLst>
                  <a:ext uri="{0D108BD9-81ED-4DB2-BD59-A6C34878D82A}">
                    <a16:rowId xmlns:a16="http://schemas.microsoft.com/office/drawing/2014/main" val="3828966292"/>
                  </a:ext>
                </a:extLst>
              </a:tr>
              <a:tr h="1051288">
                <a:tc>
                  <a:txBody>
                    <a:bodyPr/>
                    <a:lstStyle/>
                    <a:p>
                      <a:r>
                        <a:rPr lang="en-GB" sz="800"/>
                        <a:t>Haruspex (plural: haruspices)</a:t>
                      </a:r>
                    </a:p>
                  </a:txBody>
                  <a:tcPr>
                    <a:solidFill>
                      <a:srgbClr val="7030A0">
                        <a:alpha val="16863"/>
                      </a:srgbClr>
                    </a:solidFill>
                  </a:tcPr>
                </a:tc>
                <a:tc>
                  <a:txBody>
                    <a:bodyPr/>
                    <a:lstStyle/>
                    <a:p>
                      <a:r>
                        <a:rPr lang="en-GB" sz="800"/>
                        <a:t>Unknown</a:t>
                      </a:r>
                    </a:p>
                  </a:txBody>
                  <a:tcPr>
                    <a:solidFill>
                      <a:srgbClr val="7030A0">
                        <a:alpha val="16863"/>
                      </a:srgbClr>
                    </a:solidFill>
                  </a:tcPr>
                </a:tc>
                <a:tc>
                  <a:txBody>
                    <a:bodyPr/>
                    <a:lstStyle/>
                    <a:p>
                      <a:pPr marL="0" indent="0">
                        <a:buFontTx/>
                        <a:buNone/>
                      </a:pPr>
                      <a:r>
                        <a:rPr lang="en-GB" sz="800"/>
                        <a:t>60 in the age of Claudius (4</a:t>
                      </a:r>
                      <a:r>
                        <a:rPr lang="en-GB" sz="800" baseline="30000"/>
                        <a:t>th</a:t>
                      </a:r>
                      <a:r>
                        <a:rPr lang="en-GB" sz="800"/>
                        <a:t> Roman emperor); probably varied over time,</a:t>
                      </a:r>
                    </a:p>
                  </a:txBody>
                  <a:tcPr>
                    <a:solidFill>
                      <a:srgbClr val="7030A0">
                        <a:alpha val="16863"/>
                      </a:srgbClr>
                    </a:solidFill>
                  </a:tcPr>
                </a:tc>
                <a:tc>
                  <a:txBody>
                    <a:bodyPr/>
                    <a:lstStyle/>
                    <a:p>
                      <a:pPr marL="171450" indent="-171450">
                        <a:buFont typeface="Arial" panose="020B0604020202020204" pitchFamily="34" charset="0"/>
                        <a:buChar char="•"/>
                      </a:pPr>
                      <a:r>
                        <a:rPr lang="en-GB" sz="800"/>
                        <a:t>Predict the future at important sacrifices, for instance at battles or festivals</a:t>
                      </a:r>
                    </a:p>
                    <a:p>
                      <a:pPr marL="171450" indent="-171450">
                        <a:buFont typeface="Arial" panose="020B0604020202020204" pitchFamily="34" charset="0"/>
                        <a:buChar char="•"/>
                      </a:pPr>
                      <a:r>
                        <a:rPr lang="en-GB" sz="800"/>
                        <a:t>Watch how the animal fell</a:t>
                      </a:r>
                    </a:p>
                    <a:p>
                      <a:pPr marL="171450" indent="-171450">
                        <a:buFont typeface="Arial" panose="020B0604020202020204" pitchFamily="34" charset="0"/>
                        <a:buChar char="•"/>
                      </a:pPr>
                      <a:r>
                        <a:rPr lang="en-GB" sz="800"/>
                        <a:t>Examine smoke and flames whilst animal was burned</a:t>
                      </a:r>
                    </a:p>
                    <a:p>
                      <a:pPr marL="171450" indent="-171450">
                        <a:buFont typeface="Arial" panose="020B0604020202020204" pitchFamily="34" charset="0"/>
                        <a:buChar char="•"/>
                      </a:pPr>
                      <a:r>
                        <a:rPr lang="en-GB" sz="800"/>
                        <a:t>Read the entrails of an animal, most importantly the liver. </a:t>
                      </a:r>
                    </a:p>
                  </a:txBody>
                  <a:tcPr>
                    <a:solidFill>
                      <a:srgbClr val="7030A0">
                        <a:alpha val="16863"/>
                      </a:srgbClr>
                    </a:solidFill>
                  </a:tcPr>
                </a:tc>
                <a:tc>
                  <a:txBody>
                    <a:bodyPr/>
                    <a:lstStyle/>
                    <a:p>
                      <a:pPr marL="171450" indent="-171450">
                        <a:buFont typeface="Arial" panose="020B0604020202020204" pitchFamily="34" charset="0"/>
                        <a:buChar char="•"/>
                      </a:pPr>
                      <a:r>
                        <a:rPr lang="en-GB" sz="800" b="0"/>
                        <a:t>Different parts of a liver meant different things to a haruspex</a:t>
                      </a:r>
                    </a:p>
                    <a:p>
                      <a:pPr marL="171450" indent="-171450">
                        <a:buFont typeface="Arial" panose="020B0604020202020204" pitchFamily="34" charset="0"/>
                        <a:buChar char="•"/>
                      </a:pPr>
                      <a:r>
                        <a:rPr lang="en-GB" sz="800" b="0"/>
                        <a:t>Haruspex would use tools such as a model liver as a guide</a:t>
                      </a:r>
                    </a:p>
                    <a:p>
                      <a:pPr marL="171450" indent="-171450">
                        <a:buFont typeface="Arial" panose="020B0604020202020204" pitchFamily="34" charset="0"/>
                        <a:buChar char="•"/>
                      </a:pPr>
                      <a:r>
                        <a:rPr lang="en-GB" sz="800" b="0"/>
                        <a:t>Haruspex checked for abnormalities, such as blood spots. </a:t>
                      </a:r>
                    </a:p>
                  </a:txBody>
                  <a:tcPr>
                    <a:solidFill>
                      <a:srgbClr val="7030A0">
                        <a:alpha val="16863"/>
                      </a:srgbClr>
                    </a:solidFill>
                  </a:tcPr>
                </a:tc>
                <a:extLst>
                  <a:ext uri="{0D108BD9-81ED-4DB2-BD59-A6C34878D82A}">
                    <a16:rowId xmlns:a16="http://schemas.microsoft.com/office/drawing/2014/main" val="200434569"/>
                  </a:ext>
                </a:extLst>
              </a:tr>
            </a:tbl>
          </a:graphicData>
        </a:graphic>
      </p:graphicFrame>
      <p:graphicFrame>
        <p:nvGraphicFramePr>
          <p:cNvPr id="6" name="Table 6">
            <a:extLst>
              <a:ext uri="{FF2B5EF4-FFF2-40B4-BE49-F238E27FC236}">
                <a16:creationId xmlns:a16="http://schemas.microsoft.com/office/drawing/2014/main" id="{A40E9B2D-074E-4B81-8C53-ED619ED4F3BA}"/>
              </a:ext>
            </a:extLst>
          </p:cNvPr>
          <p:cNvGraphicFramePr>
            <a:graphicFrameLocks noGrp="1"/>
          </p:cNvGraphicFramePr>
          <p:nvPr/>
        </p:nvGraphicFramePr>
        <p:xfrm>
          <a:off x="374648" y="185738"/>
          <a:ext cx="2130427" cy="828040"/>
        </p:xfrm>
        <a:graphic>
          <a:graphicData uri="http://schemas.openxmlformats.org/drawingml/2006/table">
            <a:tbl>
              <a:tblPr firstRow="1" bandRow="1">
                <a:tableStyleId>{93296810-A885-4BE3-A3E7-6D5BEEA58F35}</a:tableStyleId>
              </a:tblPr>
              <a:tblGrid>
                <a:gridCol w="2130427">
                  <a:extLst>
                    <a:ext uri="{9D8B030D-6E8A-4147-A177-3AD203B41FA5}">
                      <a16:colId xmlns:a16="http://schemas.microsoft.com/office/drawing/2014/main" val="3045446933"/>
                    </a:ext>
                  </a:extLst>
                </a:gridCol>
              </a:tblGrid>
              <a:tr h="370840">
                <a:tc>
                  <a:txBody>
                    <a:bodyPr/>
                    <a:lstStyle/>
                    <a:p>
                      <a:pPr algn="ctr"/>
                      <a:r>
                        <a:rPr lang="en-GB" sz="800"/>
                        <a:t>Differences between Greek and Roman priests</a:t>
                      </a:r>
                    </a:p>
                  </a:txBody>
                  <a:tcPr/>
                </a:tc>
                <a:extLst>
                  <a:ext uri="{0D108BD9-81ED-4DB2-BD59-A6C34878D82A}">
                    <a16:rowId xmlns:a16="http://schemas.microsoft.com/office/drawing/2014/main" val="3133779947"/>
                  </a:ext>
                </a:extLst>
              </a:tr>
              <a:tr h="0">
                <a:tc>
                  <a:txBody>
                    <a:bodyPr/>
                    <a:lstStyle/>
                    <a:p>
                      <a:pPr marL="285750" indent="-285750">
                        <a:buFont typeface="Arial" panose="020B0604020202020204" pitchFamily="34" charset="0"/>
                        <a:buChar char="•"/>
                      </a:pPr>
                      <a:r>
                        <a:rPr lang="en-GB" sz="800"/>
                        <a:t>Roman priests not assigned one temple</a:t>
                      </a:r>
                    </a:p>
                    <a:p>
                      <a:pPr marL="285750" indent="-285750">
                        <a:buFont typeface="Arial" panose="020B0604020202020204" pitchFamily="34" charset="0"/>
                        <a:buChar char="•"/>
                      </a:pPr>
                      <a:r>
                        <a:rPr lang="en-GB" sz="800"/>
                        <a:t>Roman priests veiled their heads (fig. 1)</a:t>
                      </a:r>
                    </a:p>
                    <a:p>
                      <a:pPr marL="285750" indent="-285750">
                        <a:buFont typeface="Arial" panose="020B0604020202020204" pitchFamily="34" charset="0"/>
                        <a:buChar char="•"/>
                      </a:pPr>
                      <a:r>
                        <a:rPr lang="en-GB" sz="800"/>
                        <a:t>Roman priests organised into colleges</a:t>
                      </a:r>
                    </a:p>
                  </a:txBody>
                  <a:tcPr/>
                </a:tc>
                <a:extLst>
                  <a:ext uri="{0D108BD9-81ED-4DB2-BD59-A6C34878D82A}">
                    <a16:rowId xmlns:a16="http://schemas.microsoft.com/office/drawing/2014/main" val="2370011137"/>
                  </a:ext>
                </a:extLst>
              </a:tr>
            </a:tbl>
          </a:graphicData>
        </a:graphic>
      </p:graphicFrame>
      <p:graphicFrame>
        <p:nvGraphicFramePr>
          <p:cNvPr id="8" name="Table 6">
            <a:extLst>
              <a:ext uri="{FF2B5EF4-FFF2-40B4-BE49-F238E27FC236}">
                <a16:creationId xmlns:a16="http://schemas.microsoft.com/office/drawing/2014/main" id="{ABDDEA67-89B8-4FEB-B6B0-1AD2C576A438}"/>
              </a:ext>
            </a:extLst>
          </p:cNvPr>
          <p:cNvGraphicFramePr>
            <a:graphicFrameLocks noGrp="1"/>
          </p:cNvGraphicFramePr>
          <p:nvPr/>
        </p:nvGraphicFramePr>
        <p:xfrm>
          <a:off x="371471" y="1247150"/>
          <a:ext cx="2130427" cy="1315720"/>
        </p:xfrm>
        <a:graphic>
          <a:graphicData uri="http://schemas.openxmlformats.org/drawingml/2006/table">
            <a:tbl>
              <a:tblPr firstRow="1" bandRow="1">
                <a:tableStyleId>{74C1A8A3-306A-4EB7-A6B1-4F7E0EB9C5D6}</a:tableStyleId>
              </a:tblPr>
              <a:tblGrid>
                <a:gridCol w="2130427">
                  <a:extLst>
                    <a:ext uri="{9D8B030D-6E8A-4147-A177-3AD203B41FA5}">
                      <a16:colId xmlns:a16="http://schemas.microsoft.com/office/drawing/2014/main" val="3045446933"/>
                    </a:ext>
                  </a:extLst>
                </a:gridCol>
              </a:tblGrid>
              <a:tr h="370840">
                <a:tc>
                  <a:txBody>
                    <a:bodyPr/>
                    <a:lstStyle/>
                    <a:p>
                      <a:pPr algn="ctr"/>
                      <a:r>
                        <a:rPr lang="en-GB" sz="800"/>
                        <a:t>Similarities between Greek and Roman priests</a:t>
                      </a:r>
                    </a:p>
                  </a:txBody>
                  <a:tcPr/>
                </a:tc>
                <a:extLst>
                  <a:ext uri="{0D108BD9-81ED-4DB2-BD59-A6C34878D82A}">
                    <a16:rowId xmlns:a16="http://schemas.microsoft.com/office/drawing/2014/main" val="3133779947"/>
                  </a:ext>
                </a:extLst>
              </a:tr>
              <a:tr h="0">
                <a:tc>
                  <a:txBody>
                    <a:bodyPr/>
                    <a:lstStyle/>
                    <a:p>
                      <a:pPr marL="285750" indent="-285750">
                        <a:buFont typeface="Arial" panose="020B0604020202020204" pitchFamily="34" charset="0"/>
                        <a:buChar char="•"/>
                      </a:pPr>
                      <a:r>
                        <a:rPr lang="en-GB" sz="800"/>
                        <a:t>Augurs perform the same role.</a:t>
                      </a:r>
                    </a:p>
                    <a:p>
                      <a:pPr marL="285750" indent="-285750">
                        <a:buFont typeface="Arial" panose="020B0604020202020204" pitchFamily="34" charset="0"/>
                        <a:buChar char="•"/>
                      </a:pPr>
                      <a:r>
                        <a:rPr lang="en-GB" sz="800"/>
                        <a:t>Mantis and haruspex perform the same role</a:t>
                      </a:r>
                    </a:p>
                    <a:p>
                      <a:pPr marL="285750" indent="-285750">
                        <a:buFont typeface="Arial" panose="020B0604020202020204" pitchFamily="34" charset="0"/>
                        <a:buChar char="•"/>
                      </a:pPr>
                      <a:r>
                        <a:rPr lang="en-GB" sz="800"/>
                        <a:t>Roles in sacrifices largely similar</a:t>
                      </a:r>
                    </a:p>
                    <a:p>
                      <a:pPr marL="285750" indent="-285750">
                        <a:buFont typeface="Arial" panose="020B0604020202020204" pitchFamily="34" charset="0"/>
                        <a:buChar char="•"/>
                      </a:pPr>
                      <a:r>
                        <a:rPr lang="en-GB" sz="800"/>
                        <a:t>In charge of making sure that rituals are performed in the correct way to keep the gods happy</a:t>
                      </a:r>
                    </a:p>
                  </a:txBody>
                  <a:tcPr/>
                </a:tc>
                <a:extLst>
                  <a:ext uri="{0D108BD9-81ED-4DB2-BD59-A6C34878D82A}">
                    <a16:rowId xmlns:a16="http://schemas.microsoft.com/office/drawing/2014/main" val="2370011137"/>
                  </a:ext>
                </a:extLst>
              </a:tr>
            </a:tbl>
          </a:graphicData>
        </a:graphic>
      </p:graphicFrame>
      <p:pic>
        <p:nvPicPr>
          <p:cNvPr id="10" name="Picture 9">
            <a:extLst>
              <a:ext uri="{FF2B5EF4-FFF2-40B4-BE49-F238E27FC236}">
                <a16:creationId xmlns:a16="http://schemas.microsoft.com/office/drawing/2014/main" id="{48C7C5FC-8EA5-4267-BE05-E1DD7BA43C4D}"/>
              </a:ext>
            </a:extLst>
          </p:cNvPr>
          <p:cNvPicPr>
            <a:picLocks noChangeAspect="1"/>
          </p:cNvPicPr>
          <p:nvPr/>
        </p:nvPicPr>
        <p:blipFill>
          <a:blip r:embed="rId2"/>
          <a:stretch>
            <a:fillRect/>
          </a:stretch>
        </p:blipFill>
        <p:spPr>
          <a:xfrm>
            <a:off x="280867" y="2743826"/>
            <a:ext cx="976433" cy="1747869"/>
          </a:xfrm>
          <a:prstGeom prst="rect">
            <a:avLst/>
          </a:prstGeom>
        </p:spPr>
      </p:pic>
      <p:sp>
        <p:nvSpPr>
          <p:cNvPr id="11" name="TextBox 10">
            <a:extLst>
              <a:ext uri="{FF2B5EF4-FFF2-40B4-BE49-F238E27FC236}">
                <a16:creationId xmlns:a16="http://schemas.microsoft.com/office/drawing/2014/main" id="{83D137DF-3881-4F0B-8F4D-B2CDE0761149}"/>
              </a:ext>
            </a:extLst>
          </p:cNvPr>
          <p:cNvSpPr txBox="1"/>
          <p:nvPr/>
        </p:nvSpPr>
        <p:spPr>
          <a:xfrm>
            <a:off x="1257299" y="2977198"/>
            <a:ext cx="1244599" cy="584775"/>
          </a:xfrm>
          <a:prstGeom prst="rect">
            <a:avLst/>
          </a:prstGeom>
          <a:noFill/>
        </p:spPr>
        <p:txBody>
          <a:bodyPr wrap="square" rtlCol="0">
            <a:spAutoFit/>
          </a:bodyPr>
          <a:lstStyle/>
          <a:p>
            <a:pPr algn="ctr"/>
            <a:r>
              <a:rPr lang="en-GB" sz="800" b="1">
                <a:latin typeface="Sassoon Primary Std" panose="020B0503020103030203" pitchFamily="34" charset="0"/>
              </a:rPr>
              <a:t>Fig. 1</a:t>
            </a:r>
          </a:p>
          <a:p>
            <a:pPr algn="ctr"/>
            <a:r>
              <a:rPr lang="en-GB" sz="800" i="1">
                <a:latin typeface="Sassoon Primary Std" panose="020B0503020103030203" pitchFamily="34" charset="0"/>
              </a:rPr>
              <a:t>Augustus as Pontifex Maximus. Note the veiled head.</a:t>
            </a:r>
          </a:p>
        </p:txBody>
      </p:sp>
      <p:pic>
        <p:nvPicPr>
          <p:cNvPr id="1026" name="Picture 2" descr="Augur - Wikipedia">
            <a:extLst>
              <a:ext uri="{FF2B5EF4-FFF2-40B4-BE49-F238E27FC236}">
                <a16:creationId xmlns:a16="http://schemas.microsoft.com/office/drawing/2014/main" id="{8AD2E50D-6D1D-462D-86F6-AECF19E32E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5901" y="4762499"/>
            <a:ext cx="1200868" cy="197628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C497846B-1997-48F3-B0E9-13EB9ADD64E8}"/>
              </a:ext>
            </a:extLst>
          </p:cNvPr>
          <p:cNvSpPr txBox="1"/>
          <p:nvPr/>
        </p:nvSpPr>
        <p:spPr>
          <a:xfrm>
            <a:off x="114302" y="5636968"/>
            <a:ext cx="1244599" cy="338554"/>
          </a:xfrm>
          <a:prstGeom prst="rect">
            <a:avLst/>
          </a:prstGeom>
          <a:noFill/>
        </p:spPr>
        <p:txBody>
          <a:bodyPr wrap="square" rtlCol="0">
            <a:spAutoFit/>
          </a:bodyPr>
          <a:lstStyle/>
          <a:p>
            <a:pPr algn="ctr"/>
            <a:r>
              <a:rPr lang="en-GB" sz="800" b="1">
                <a:latin typeface="Sassoon Primary Std" panose="020B0503020103030203" pitchFamily="34" charset="0"/>
              </a:rPr>
              <a:t>Fig. 2</a:t>
            </a:r>
            <a:endParaRPr lang="en-GB" sz="800">
              <a:latin typeface="Sassoon Primary Std" panose="020B0503020103030203" pitchFamily="34" charset="0"/>
            </a:endParaRPr>
          </a:p>
          <a:p>
            <a:pPr algn="ctr"/>
            <a:r>
              <a:rPr lang="en-GB" sz="800" i="1">
                <a:latin typeface="Sassoon Primary Std" panose="020B0503020103030203" pitchFamily="34" charset="0"/>
              </a:rPr>
              <a:t>Augur holding a </a:t>
            </a:r>
            <a:r>
              <a:rPr lang="en-GB" sz="800" i="1" err="1">
                <a:latin typeface="Sassoon Primary Std" panose="020B0503020103030203" pitchFamily="34" charset="0"/>
              </a:rPr>
              <a:t>lituus</a:t>
            </a:r>
            <a:r>
              <a:rPr lang="en-GB" sz="800" i="1">
                <a:latin typeface="Sassoon Primary Std" panose="020B0503020103030203" pitchFamily="34" charset="0"/>
              </a:rPr>
              <a:t>.</a:t>
            </a:r>
          </a:p>
        </p:txBody>
      </p:sp>
    </p:spTree>
    <p:extLst>
      <p:ext uri="{BB962C8B-B14F-4D97-AF65-F5344CB8AC3E}">
        <p14:creationId xmlns:p14="http://schemas.microsoft.com/office/powerpoint/2010/main" val="7057347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930275"/>
          </a:xfrm>
        </p:spPr>
        <p:txBody>
          <a:bodyPr/>
          <a:lstStyle/>
          <a:p>
            <a:r>
              <a:rPr lang="en-GB"/>
              <a:t>Greek Sacrifice</a:t>
            </a:r>
          </a:p>
        </p:txBody>
      </p:sp>
      <p:sp>
        <p:nvSpPr>
          <p:cNvPr id="3" name="Content Placeholder 2"/>
          <p:cNvSpPr>
            <a:spLocks noGrp="1"/>
          </p:cNvSpPr>
          <p:nvPr>
            <p:ph idx="1"/>
          </p:nvPr>
        </p:nvSpPr>
        <p:spPr>
          <a:xfrm>
            <a:off x="400050" y="930274"/>
            <a:ext cx="3390900" cy="5470525"/>
          </a:xfrm>
          <a:solidFill>
            <a:srgbClr val="C00000"/>
          </a:solidFill>
        </p:spPr>
        <p:txBody>
          <a:bodyPr>
            <a:normAutofit fontScale="85000" lnSpcReduction="20000"/>
          </a:bodyPr>
          <a:lstStyle/>
          <a:p>
            <a:pPr marL="514350" indent="-514350">
              <a:buAutoNum type="arabicPeriod"/>
            </a:pPr>
            <a:r>
              <a:rPr lang="en-GB">
                <a:solidFill>
                  <a:schemeClr val="bg1"/>
                </a:solidFill>
              </a:rPr>
              <a:t>Preparation</a:t>
            </a:r>
          </a:p>
          <a:p>
            <a:r>
              <a:rPr lang="en-GB">
                <a:solidFill>
                  <a:schemeClr val="bg1"/>
                </a:solidFill>
              </a:rPr>
              <a:t>Everyone gets clean</a:t>
            </a:r>
          </a:p>
          <a:p>
            <a:r>
              <a:rPr lang="en-GB">
                <a:solidFill>
                  <a:schemeClr val="bg1"/>
                </a:solidFill>
              </a:rPr>
              <a:t>Best clothes (possibly leaves and twigs too!)</a:t>
            </a:r>
          </a:p>
          <a:p>
            <a:r>
              <a:rPr lang="en-GB">
                <a:solidFill>
                  <a:schemeClr val="bg1"/>
                </a:solidFill>
              </a:rPr>
              <a:t>Prepare animal (gild horns, tie ribbons to tail)</a:t>
            </a:r>
          </a:p>
          <a:p>
            <a:r>
              <a:rPr lang="en-GB">
                <a:solidFill>
                  <a:schemeClr val="bg1"/>
                </a:solidFill>
              </a:rPr>
              <a:t>Lead animal to altar with flute playing</a:t>
            </a:r>
          </a:p>
          <a:p>
            <a:r>
              <a:rPr lang="en-GB">
                <a:solidFill>
                  <a:schemeClr val="bg1"/>
                </a:solidFill>
              </a:rPr>
              <a:t>Maiden carries a basket of barley and cakes with a knife in it</a:t>
            </a:r>
          </a:p>
          <a:p>
            <a:r>
              <a:rPr lang="en-GB">
                <a:solidFill>
                  <a:schemeClr val="bg1"/>
                </a:solidFill>
              </a:rPr>
              <a:t>Participants cleanse themselves with water and a fire is lit below the altar</a:t>
            </a:r>
          </a:p>
        </p:txBody>
      </p:sp>
      <p:sp>
        <p:nvSpPr>
          <p:cNvPr id="4" name="Content Placeholder 2"/>
          <p:cNvSpPr txBox="1">
            <a:spLocks/>
          </p:cNvSpPr>
          <p:nvPr/>
        </p:nvSpPr>
        <p:spPr>
          <a:xfrm>
            <a:off x="4191000" y="942974"/>
            <a:ext cx="3390900" cy="5210175"/>
          </a:xfrm>
          <a:prstGeom prst="rect">
            <a:avLst/>
          </a:prstGeom>
          <a:solidFill>
            <a:srgbClr val="FFC000"/>
          </a:solidFill>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a:solidFill>
                  <a:schemeClr val="bg1"/>
                </a:solidFill>
              </a:rPr>
              <a:t>2. Kill</a:t>
            </a:r>
          </a:p>
          <a:p>
            <a:r>
              <a:rPr lang="en-GB">
                <a:solidFill>
                  <a:schemeClr val="bg1"/>
                </a:solidFill>
              </a:rPr>
              <a:t>Priest sprinkle water on animal’s head, then wine, causing it to nod</a:t>
            </a:r>
          </a:p>
          <a:p>
            <a:r>
              <a:rPr lang="en-GB">
                <a:solidFill>
                  <a:schemeClr val="bg1"/>
                </a:solidFill>
              </a:rPr>
              <a:t>Participants throw grain into fire</a:t>
            </a:r>
          </a:p>
          <a:p>
            <a:r>
              <a:rPr lang="en-GB">
                <a:solidFill>
                  <a:schemeClr val="bg1"/>
                </a:solidFill>
              </a:rPr>
              <a:t>Some of the victim’s hair removed and thrown into the fire</a:t>
            </a:r>
          </a:p>
          <a:p>
            <a:r>
              <a:rPr lang="en-GB">
                <a:solidFill>
                  <a:schemeClr val="bg1"/>
                </a:solidFill>
              </a:rPr>
              <a:t>Priest offer a prayer to god</a:t>
            </a:r>
          </a:p>
          <a:p>
            <a:r>
              <a:rPr lang="en-GB">
                <a:solidFill>
                  <a:schemeClr val="bg1"/>
                </a:solidFill>
              </a:rPr>
              <a:t>Victim’s neck cut</a:t>
            </a:r>
          </a:p>
          <a:p>
            <a:r>
              <a:rPr lang="en-GB">
                <a:solidFill>
                  <a:schemeClr val="bg1"/>
                </a:solidFill>
              </a:rPr>
              <a:t>Women scream to mark the death</a:t>
            </a:r>
          </a:p>
        </p:txBody>
      </p:sp>
      <p:sp>
        <p:nvSpPr>
          <p:cNvPr id="5" name="Content Placeholder 2"/>
          <p:cNvSpPr txBox="1">
            <a:spLocks/>
          </p:cNvSpPr>
          <p:nvPr/>
        </p:nvSpPr>
        <p:spPr>
          <a:xfrm>
            <a:off x="7981950" y="930273"/>
            <a:ext cx="3771900" cy="5470526"/>
          </a:xfrm>
          <a:prstGeom prst="rect">
            <a:avLst/>
          </a:prstGeom>
          <a:solidFill>
            <a:srgbClr val="00B050"/>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a:solidFill>
                  <a:schemeClr val="bg1"/>
                </a:solidFill>
              </a:rPr>
              <a:t>3. Sharing</a:t>
            </a:r>
          </a:p>
          <a:p>
            <a:r>
              <a:rPr lang="en-GB">
                <a:solidFill>
                  <a:schemeClr val="bg1"/>
                </a:solidFill>
              </a:rPr>
              <a:t>Gods’ portion (thigh bones wrapped in fat) burned</a:t>
            </a:r>
          </a:p>
          <a:p>
            <a:r>
              <a:rPr lang="en-GB">
                <a:solidFill>
                  <a:schemeClr val="bg1"/>
                </a:solidFill>
              </a:rPr>
              <a:t>Entrails read for omens then cooked and shared with community</a:t>
            </a:r>
          </a:p>
          <a:p>
            <a:r>
              <a:rPr lang="en-GB">
                <a:solidFill>
                  <a:schemeClr val="bg1"/>
                </a:solidFill>
              </a:rPr>
              <a:t>Rest of the meat cooked and shared with community</a:t>
            </a:r>
          </a:p>
          <a:p>
            <a:r>
              <a:rPr lang="en-GB">
                <a:solidFill>
                  <a:schemeClr val="bg1"/>
                </a:solidFill>
              </a:rPr>
              <a:t>Animal skin given to the sanctuary</a:t>
            </a:r>
          </a:p>
        </p:txBody>
      </p:sp>
    </p:spTree>
    <p:extLst>
      <p:ext uri="{BB962C8B-B14F-4D97-AF65-F5344CB8AC3E}">
        <p14:creationId xmlns:p14="http://schemas.microsoft.com/office/powerpoint/2010/main" val="3623069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930275"/>
          </a:xfrm>
        </p:spPr>
        <p:txBody>
          <a:bodyPr/>
          <a:lstStyle/>
          <a:p>
            <a:r>
              <a:rPr lang="en-GB"/>
              <a:t>Roman Sacrifice</a:t>
            </a:r>
          </a:p>
        </p:txBody>
      </p:sp>
      <p:sp>
        <p:nvSpPr>
          <p:cNvPr id="3" name="Content Placeholder 2"/>
          <p:cNvSpPr>
            <a:spLocks noGrp="1"/>
          </p:cNvSpPr>
          <p:nvPr>
            <p:ph idx="1"/>
          </p:nvPr>
        </p:nvSpPr>
        <p:spPr>
          <a:xfrm>
            <a:off x="400050" y="930274"/>
            <a:ext cx="3390900" cy="5470525"/>
          </a:xfrm>
          <a:solidFill>
            <a:srgbClr val="C00000"/>
          </a:solidFill>
        </p:spPr>
        <p:txBody>
          <a:bodyPr>
            <a:normAutofit fontScale="92500" lnSpcReduction="20000"/>
          </a:bodyPr>
          <a:lstStyle/>
          <a:p>
            <a:pPr marL="514350" indent="-514350">
              <a:buAutoNum type="arabicPeriod"/>
            </a:pPr>
            <a:r>
              <a:rPr lang="en-GB">
                <a:solidFill>
                  <a:schemeClr val="bg1"/>
                </a:solidFill>
              </a:rPr>
              <a:t>Preparation</a:t>
            </a:r>
          </a:p>
          <a:p>
            <a:pPr marL="514350" indent="-514350">
              <a:buAutoNum type="arabicPeriod"/>
            </a:pPr>
            <a:endParaRPr lang="en-GB">
              <a:solidFill>
                <a:schemeClr val="bg1"/>
              </a:solidFill>
            </a:endParaRPr>
          </a:p>
          <a:p>
            <a:r>
              <a:rPr lang="en-GB">
                <a:solidFill>
                  <a:schemeClr val="bg1"/>
                </a:solidFill>
              </a:rPr>
              <a:t>Big ceremony – pontifex</a:t>
            </a:r>
          </a:p>
          <a:p>
            <a:r>
              <a:rPr lang="en-GB">
                <a:solidFill>
                  <a:schemeClr val="bg1"/>
                </a:solidFill>
              </a:rPr>
              <a:t>smaller sacrifice- private citizen</a:t>
            </a:r>
          </a:p>
          <a:p>
            <a:r>
              <a:rPr lang="en-GB">
                <a:solidFill>
                  <a:schemeClr val="bg1"/>
                </a:solidFill>
              </a:rPr>
              <a:t>Everyone gets clean</a:t>
            </a:r>
          </a:p>
          <a:p>
            <a:r>
              <a:rPr lang="en-GB">
                <a:solidFill>
                  <a:schemeClr val="bg1"/>
                </a:solidFill>
              </a:rPr>
              <a:t>Best clothes</a:t>
            </a:r>
          </a:p>
          <a:p>
            <a:r>
              <a:rPr lang="en-GB">
                <a:solidFill>
                  <a:schemeClr val="bg1"/>
                </a:solidFill>
              </a:rPr>
              <a:t>Prepare animal (gild horns, tie ribbons to tail)</a:t>
            </a:r>
          </a:p>
          <a:p>
            <a:r>
              <a:rPr lang="en-GB">
                <a:solidFill>
                  <a:schemeClr val="bg1"/>
                </a:solidFill>
              </a:rPr>
              <a:t>Lead animal to altar with flute playing</a:t>
            </a:r>
          </a:p>
          <a:p>
            <a:r>
              <a:rPr lang="en-GB">
                <a:solidFill>
                  <a:schemeClr val="bg1"/>
                </a:solidFill>
              </a:rPr>
              <a:t>Priest veiled head with toga</a:t>
            </a:r>
          </a:p>
        </p:txBody>
      </p:sp>
      <p:sp>
        <p:nvSpPr>
          <p:cNvPr id="4" name="Content Placeholder 2"/>
          <p:cNvSpPr txBox="1">
            <a:spLocks/>
          </p:cNvSpPr>
          <p:nvPr/>
        </p:nvSpPr>
        <p:spPr>
          <a:xfrm>
            <a:off x="4191000" y="942974"/>
            <a:ext cx="3390900" cy="5210175"/>
          </a:xfrm>
          <a:prstGeom prst="rect">
            <a:avLst/>
          </a:prstGeom>
          <a:solidFill>
            <a:srgbClr val="FFC000"/>
          </a:solidFill>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a:solidFill>
                  <a:schemeClr val="bg1"/>
                </a:solidFill>
                <a:latin typeface="Arial Rounded MT Bold" panose="020F0704030504030204" pitchFamily="34" charset="0"/>
              </a:rPr>
              <a:t>2. Kill</a:t>
            </a:r>
          </a:p>
          <a:p>
            <a:pPr marL="0" indent="0">
              <a:buNone/>
            </a:pPr>
            <a:endParaRPr lang="en-GB">
              <a:solidFill>
                <a:schemeClr val="bg1"/>
              </a:solidFill>
              <a:latin typeface="Arial Rounded MT Bold" panose="020F0704030504030204" pitchFamily="34" charset="0"/>
            </a:endParaRPr>
          </a:p>
          <a:p>
            <a:r>
              <a:rPr lang="en-GB">
                <a:solidFill>
                  <a:schemeClr val="bg1"/>
                </a:solidFill>
                <a:latin typeface="Arial Rounded MT Bold" panose="020F0704030504030204" pitchFamily="34" charset="0"/>
              </a:rPr>
              <a:t>Priest sprinkle </a:t>
            </a:r>
            <a:r>
              <a:rPr lang="en-GB" err="1">
                <a:solidFill>
                  <a:schemeClr val="bg1"/>
                </a:solidFill>
                <a:latin typeface="Arial Rounded MT Bold" panose="020F0704030504030204" pitchFamily="34" charset="0"/>
              </a:rPr>
              <a:t>mola</a:t>
            </a:r>
            <a:r>
              <a:rPr lang="en-GB">
                <a:solidFill>
                  <a:schemeClr val="bg1"/>
                </a:solidFill>
                <a:latin typeface="Arial Rounded MT Bold" panose="020F0704030504030204" pitchFamily="34" charset="0"/>
              </a:rPr>
              <a:t> salsa on animal’s head, then wine, causing it to nod</a:t>
            </a:r>
          </a:p>
          <a:p>
            <a:r>
              <a:rPr lang="en-GB">
                <a:solidFill>
                  <a:schemeClr val="bg1"/>
                </a:solidFill>
                <a:latin typeface="Arial Rounded MT Bold" panose="020F0704030504030204" pitchFamily="34" charset="0"/>
              </a:rPr>
              <a:t>Priest offer a prayer to god</a:t>
            </a:r>
          </a:p>
          <a:p>
            <a:r>
              <a:rPr lang="en-GB" i="1" err="1">
                <a:solidFill>
                  <a:schemeClr val="bg1"/>
                </a:solidFill>
                <a:latin typeface="Arial Rounded MT Bold" panose="020F0704030504030204" pitchFamily="34" charset="0"/>
              </a:rPr>
              <a:t>popa</a:t>
            </a:r>
            <a:r>
              <a:rPr lang="en-GB" i="1">
                <a:solidFill>
                  <a:schemeClr val="bg1"/>
                </a:solidFill>
                <a:latin typeface="Arial Rounded MT Bold" panose="020F0704030504030204" pitchFamily="34" charset="0"/>
              </a:rPr>
              <a:t> </a:t>
            </a:r>
            <a:r>
              <a:rPr lang="en-GB">
                <a:solidFill>
                  <a:schemeClr val="bg1"/>
                </a:solidFill>
                <a:latin typeface="Arial Rounded MT Bold" panose="020F0704030504030204" pitchFamily="34" charset="0"/>
              </a:rPr>
              <a:t>struck animal on head with a wooden rod</a:t>
            </a:r>
          </a:p>
          <a:p>
            <a:r>
              <a:rPr lang="en-GB" i="1" err="1">
                <a:solidFill>
                  <a:schemeClr val="bg1"/>
                </a:solidFill>
                <a:latin typeface="Arial Rounded MT Bold" panose="020F0704030504030204" pitchFamily="34" charset="0"/>
              </a:rPr>
              <a:t>cultrarius</a:t>
            </a:r>
            <a:r>
              <a:rPr lang="en-GB" i="1">
                <a:solidFill>
                  <a:schemeClr val="bg1"/>
                </a:solidFill>
                <a:latin typeface="Arial Rounded MT Bold" panose="020F0704030504030204" pitchFamily="34" charset="0"/>
              </a:rPr>
              <a:t> </a:t>
            </a:r>
            <a:r>
              <a:rPr lang="en-GB">
                <a:solidFill>
                  <a:schemeClr val="bg1"/>
                </a:solidFill>
                <a:latin typeface="Arial Rounded MT Bold" panose="020F0704030504030204" pitchFamily="34" charset="0"/>
              </a:rPr>
              <a:t>slits neck  in a single stroke</a:t>
            </a:r>
          </a:p>
        </p:txBody>
      </p:sp>
      <p:sp>
        <p:nvSpPr>
          <p:cNvPr id="5" name="Content Placeholder 2"/>
          <p:cNvSpPr txBox="1">
            <a:spLocks/>
          </p:cNvSpPr>
          <p:nvPr/>
        </p:nvSpPr>
        <p:spPr>
          <a:xfrm>
            <a:off x="7981950" y="930273"/>
            <a:ext cx="3771900" cy="5470526"/>
          </a:xfrm>
          <a:prstGeom prst="rect">
            <a:avLst/>
          </a:prstGeom>
          <a:solidFill>
            <a:srgbClr val="00B050"/>
          </a:solidFill>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a:solidFill>
                  <a:schemeClr val="bg1"/>
                </a:solidFill>
                <a:latin typeface="Arial Rounded MT Bold" panose="020F0704030504030204" pitchFamily="34" charset="0"/>
              </a:rPr>
              <a:t>3. Sharing</a:t>
            </a:r>
          </a:p>
          <a:p>
            <a:pPr marL="0" indent="0">
              <a:buNone/>
            </a:pPr>
            <a:endParaRPr lang="en-GB">
              <a:solidFill>
                <a:schemeClr val="bg1"/>
              </a:solidFill>
              <a:latin typeface="Arial Rounded MT Bold" panose="020F0704030504030204" pitchFamily="34" charset="0"/>
            </a:endParaRPr>
          </a:p>
          <a:p>
            <a:r>
              <a:rPr lang="en-GB">
                <a:solidFill>
                  <a:schemeClr val="bg1"/>
                </a:solidFill>
                <a:latin typeface="Arial Rounded MT Bold" panose="020F0704030504030204" pitchFamily="34" charset="0"/>
              </a:rPr>
              <a:t>gods receive share of meat</a:t>
            </a:r>
          </a:p>
          <a:p>
            <a:r>
              <a:rPr lang="en-GB">
                <a:solidFill>
                  <a:schemeClr val="bg1"/>
                </a:solidFill>
                <a:latin typeface="Arial Rounded MT Bold" panose="020F0704030504030204" pitchFamily="34" charset="0"/>
              </a:rPr>
              <a:t>priest would say another prayer to named god and reason for sacrifice</a:t>
            </a:r>
          </a:p>
          <a:p>
            <a:r>
              <a:rPr lang="en-GB">
                <a:solidFill>
                  <a:schemeClr val="bg1"/>
                </a:solidFill>
                <a:latin typeface="Arial Rounded MT Bold" panose="020F0704030504030204" pitchFamily="34" charset="0"/>
              </a:rPr>
              <a:t>entrails read by haruspex</a:t>
            </a:r>
          </a:p>
          <a:p>
            <a:r>
              <a:rPr lang="en-GB">
                <a:solidFill>
                  <a:schemeClr val="bg1"/>
                </a:solidFill>
                <a:latin typeface="Arial Rounded MT Bold" panose="020F0704030504030204" pitchFamily="34" charset="0"/>
              </a:rPr>
              <a:t>entrails then cooked and offered to gods</a:t>
            </a:r>
          </a:p>
          <a:p>
            <a:r>
              <a:rPr lang="en-GB">
                <a:solidFill>
                  <a:schemeClr val="bg1"/>
                </a:solidFill>
                <a:latin typeface="Arial Rounded MT Bold" panose="020F0704030504030204" pitchFamily="34" charset="0"/>
              </a:rPr>
              <a:t>meat cooked and shared with community</a:t>
            </a:r>
          </a:p>
          <a:p>
            <a:r>
              <a:rPr lang="en-GB">
                <a:solidFill>
                  <a:schemeClr val="bg1"/>
                </a:solidFill>
                <a:latin typeface="Arial Rounded MT Bold" panose="020F0704030504030204" pitchFamily="34" charset="0"/>
              </a:rPr>
              <a:t>Priests ate first, then senate, then other elite citizens</a:t>
            </a:r>
          </a:p>
        </p:txBody>
      </p:sp>
    </p:spTree>
    <p:extLst>
      <p:ext uri="{BB962C8B-B14F-4D97-AF65-F5344CB8AC3E}">
        <p14:creationId xmlns:p14="http://schemas.microsoft.com/office/powerpoint/2010/main" val="3486881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AF92B-6CA4-4F32-BA9D-66C042502A6B}"/>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39CCAD19-9B63-4895-A685-9EDC84D0D8A8}"/>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3FEF659F-371A-4B72-B495-6771D63705A4}"/>
              </a:ext>
            </a:extLst>
          </p:cNvPr>
          <p:cNvPicPr>
            <a:picLocks noChangeAspect="1"/>
          </p:cNvPicPr>
          <p:nvPr/>
        </p:nvPicPr>
        <p:blipFill>
          <a:blip r:embed="rId2"/>
          <a:stretch>
            <a:fillRect/>
          </a:stretch>
        </p:blipFill>
        <p:spPr>
          <a:xfrm>
            <a:off x="1257421" y="0"/>
            <a:ext cx="9677157" cy="6858000"/>
          </a:xfrm>
          <a:prstGeom prst="rect">
            <a:avLst/>
          </a:prstGeom>
        </p:spPr>
      </p:pic>
    </p:spTree>
    <p:extLst>
      <p:ext uri="{BB962C8B-B14F-4D97-AF65-F5344CB8AC3E}">
        <p14:creationId xmlns:p14="http://schemas.microsoft.com/office/powerpoint/2010/main" val="83088177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F8352-C7D8-4609-AEB2-7EE94696B971}"/>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66E9DD26-9E06-4836-A1A1-4A5351CE6482}"/>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66F9FDE5-8497-4F34-9EDC-0DFD5DF115AA}"/>
              </a:ext>
            </a:extLst>
          </p:cNvPr>
          <p:cNvPicPr>
            <a:picLocks noChangeAspect="1"/>
          </p:cNvPicPr>
          <p:nvPr/>
        </p:nvPicPr>
        <p:blipFill>
          <a:blip r:embed="rId2"/>
          <a:stretch>
            <a:fillRect/>
          </a:stretch>
        </p:blipFill>
        <p:spPr>
          <a:xfrm>
            <a:off x="0" y="2764253"/>
            <a:ext cx="12192000" cy="1576073"/>
          </a:xfrm>
          <a:prstGeom prst="rect">
            <a:avLst/>
          </a:prstGeom>
        </p:spPr>
      </p:pic>
      <p:pic>
        <p:nvPicPr>
          <p:cNvPr id="7" name="Picture 6">
            <a:extLst>
              <a:ext uri="{FF2B5EF4-FFF2-40B4-BE49-F238E27FC236}">
                <a16:creationId xmlns:a16="http://schemas.microsoft.com/office/drawing/2014/main" id="{FCD178CC-C088-407D-BD5D-4D2AA1A4F31E}"/>
              </a:ext>
            </a:extLst>
          </p:cNvPr>
          <p:cNvPicPr>
            <a:picLocks noChangeAspect="1"/>
          </p:cNvPicPr>
          <p:nvPr/>
        </p:nvPicPr>
        <p:blipFill>
          <a:blip r:embed="rId3"/>
          <a:stretch>
            <a:fillRect/>
          </a:stretch>
        </p:blipFill>
        <p:spPr>
          <a:xfrm>
            <a:off x="0" y="2159136"/>
            <a:ext cx="12192000" cy="693779"/>
          </a:xfrm>
          <a:prstGeom prst="rect">
            <a:avLst/>
          </a:prstGeom>
        </p:spPr>
      </p:pic>
    </p:spTree>
    <p:extLst>
      <p:ext uri="{BB962C8B-B14F-4D97-AF65-F5344CB8AC3E}">
        <p14:creationId xmlns:p14="http://schemas.microsoft.com/office/powerpoint/2010/main" val="150608557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EE3EB-39B6-406F-AD93-E0DDFEF67DEC}"/>
              </a:ext>
            </a:extLst>
          </p:cNvPr>
          <p:cNvSpPr>
            <a:spLocks noGrp="1"/>
          </p:cNvSpPr>
          <p:nvPr>
            <p:ph type="title"/>
          </p:nvPr>
        </p:nvSpPr>
        <p:spPr>
          <a:xfrm>
            <a:off x="0" y="0"/>
            <a:ext cx="12192000" cy="734210"/>
          </a:xfr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a:lstStyle/>
          <a:p>
            <a:r>
              <a:rPr lang="en-GB"/>
              <a:t>Day 1: Music and rhapsodic contests</a:t>
            </a:r>
          </a:p>
        </p:txBody>
      </p:sp>
      <p:sp>
        <p:nvSpPr>
          <p:cNvPr id="3" name="Content Placeholder 2">
            <a:extLst>
              <a:ext uri="{FF2B5EF4-FFF2-40B4-BE49-F238E27FC236}">
                <a16:creationId xmlns:a16="http://schemas.microsoft.com/office/drawing/2014/main" id="{6FEEC98A-28EA-43AB-BBA9-198411DBDD63}"/>
              </a:ext>
            </a:extLst>
          </p:cNvPr>
          <p:cNvSpPr>
            <a:spLocks noGrp="1"/>
          </p:cNvSpPr>
          <p:nvPr>
            <p:ph idx="1"/>
          </p:nvPr>
        </p:nvSpPr>
        <p:spPr>
          <a:xfrm>
            <a:off x="0" y="790716"/>
            <a:ext cx="12192000" cy="2723045"/>
          </a:xfrm>
          <a:solidFill>
            <a:schemeClr val="accent5">
              <a:lumMod val="20000"/>
              <a:lumOff val="80000"/>
            </a:schemeClr>
          </a:solidFill>
        </p:spPr>
        <p:txBody>
          <a:bodyPr>
            <a:normAutofit fontScale="92500" lnSpcReduction="10000"/>
          </a:bodyPr>
          <a:lstStyle/>
          <a:p>
            <a:pPr marL="0" indent="0">
              <a:buNone/>
            </a:pPr>
            <a:r>
              <a:rPr lang="en-GB" b="1"/>
              <a:t>What happened?</a:t>
            </a:r>
          </a:p>
          <a:p>
            <a:r>
              <a:rPr lang="en-GB"/>
              <a:t>Rhapsodic contests: Verses recited from poems such as the </a:t>
            </a:r>
            <a:r>
              <a:rPr lang="en-GB" i="1"/>
              <a:t>Iliad </a:t>
            </a:r>
            <a:r>
              <a:rPr lang="en-GB"/>
              <a:t>and the </a:t>
            </a:r>
            <a:r>
              <a:rPr lang="en-GB" i="1"/>
              <a:t>Odyssey</a:t>
            </a:r>
            <a:r>
              <a:rPr lang="en-GB"/>
              <a:t>.</a:t>
            </a:r>
          </a:p>
          <a:p>
            <a:r>
              <a:rPr lang="en-GB"/>
              <a:t>Musical contests came in four varieties:</a:t>
            </a:r>
          </a:p>
          <a:p>
            <a:pPr lvl="1"/>
            <a:r>
              <a:rPr lang="en-GB"/>
              <a:t>Singing accompanied by an aulos (see fig. 1)</a:t>
            </a:r>
          </a:p>
          <a:p>
            <a:pPr lvl="1"/>
            <a:r>
              <a:rPr lang="en-GB"/>
              <a:t>Solo aulos performance</a:t>
            </a:r>
          </a:p>
          <a:p>
            <a:pPr lvl="1"/>
            <a:r>
              <a:rPr lang="en-GB"/>
              <a:t>Singing accompanied by a kithara (see fig. 2)</a:t>
            </a:r>
          </a:p>
          <a:p>
            <a:pPr lvl="1"/>
            <a:r>
              <a:rPr lang="en-GB"/>
              <a:t>Solo kithara performance.</a:t>
            </a:r>
          </a:p>
          <a:p>
            <a:endParaRPr lang="en-GB"/>
          </a:p>
          <a:p>
            <a:endParaRPr lang="en-GB"/>
          </a:p>
        </p:txBody>
      </p:sp>
      <p:sp>
        <p:nvSpPr>
          <p:cNvPr id="4" name="Content Placeholder 2">
            <a:extLst>
              <a:ext uri="{FF2B5EF4-FFF2-40B4-BE49-F238E27FC236}">
                <a16:creationId xmlns:a16="http://schemas.microsoft.com/office/drawing/2014/main" id="{8B7CB4DF-8D71-4AE6-9979-04100D413144}"/>
              </a:ext>
            </a:extLst>
          </p:cNvPr>
          <p:cNvSpPr txBox="1">
            <a:spLocks/>
          </p:cNvSpPr>
          <p:nvPr/>
        </p:nvSpPr>
        <p:spPr>
          <a:xfrm>
            <a:off x="0" y="3498928"/>
            <a:ext cx="9794244" cy="1582220"/>
          </a:xfrm>
          <a:prstGeom prst="rect">
            <a:avLst/>
          </a:prstGeom>
          <a:solidFill>
            <a:schemeClr val="accent6">
              <a:lumMod val="20000"/>
              <a:lumOff val="80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a:t>What sorts of skills were needed?</a:t>
            </a:r>
          </a:p>
          <a:p>
            <a:r>
              <a:rPr lang="en-GB"/>
              <a:t>Rhapsodes: had to recite poetry from memory.</a:t>
            </a:r>
          </a:p>
          <a:p>
            <a:r>
              <a:rPr lang="en-GB"/>
              <a:t>Musical: be able to sing and/or play an instrument.</a:t>
            </a:r>
          </a:p>
          <a:p>
            <a:endParaRPr lang="en-GB"/>
          </a:p>
        </p:txBody>
      </p:sp>
      <p:sp>
        <p:nvSpPr>
          <p:cNvPr id="5" name="Content Placeholder 2">
            <a:extLst>
              <a:ext uri="{FF2B5EF4-FFF2-40B4-BE49-F238E27FC236}">
                <a16:creationId xmlns:a16="http://schemas.microsoft.com/office/drawing/2014/main" id="{8F6AA63F-3A3F-40F4-9EAD-411523777C7D}"/>
              </a:ext>
            </a:extLst>
          </p:cNvPr>
          <p:cNvSpPr txBox="1">
            <a:spLocks/>
          </p:cNvSpPr>
          <p:nvPr/>
        </p:nvSpPr>
        <p:spPr>
          <a:xfrm>
            <a:off x="0" y="5014180"/>
            <a:ext cx="12192000" cy="1843820"/>
          </a:xfrm>
          <a:prstGeom prst="rect">
            <a:avLst/>
          </a:prstGeom>
          <a:solidFill>
            <a:schemeClr val="accent4">
              <a:lumMod val="20000"/>
              <a:lumOff val="80000"/>
            </a:schemeClr>
          </a:solidFill>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a:t>What was the significance of this event to the Athenians?</a:t>
            </a:r>
          </a:p>
          <a:p>
            <a:r>
              <a:rPr lang="en-GB"/>
              <a:t>The Athenians wanted to be seen as artistically superior to other Greeks. This event gave them the chance to show why they should be seen as such. </a:t>
            </a:r>
          </a:p>
          <a:p>
            <a:r>
              <a:rPr lang="en-GB"/>
              <a:t>The performances of the </a:t>
            </a:r>
            <a:r>
              <a:rPr lang="en-GB" i="1"/>
              <a:t>Iliad </a:t>
            </a:r>
            <a:r>
              <a:rPr lang="en-GB"/>
              <a:t>and the </a:t>
            </a:r>
            <a:r>
              <a:rPr lang="en-GB" i="1"/>
              <a:t>Odyssey </a:t>
            </a:r>
            <a:r>
              <a:rPr lang="en-GB"/>
              <a:t>connected the Athenians to Greek identity more broadly (both were incredibly popular poems across the Greek world).</a:t>
            </a:r>
          </a:p>
          <a:p>
            <a:endParaRPr lang="en-GB"/>
          </a:p>
        </p:txBody>
      </p:sp>
      <p:pic>
        <p:nvPicPr>
          <p:cNvPr id="1026" name="Picture 2" descr="Aulos - World History Encyclopedia">
            <a:extLst>
              <a:ext uri="{FF2B5EF4-FFF2-40B4-BE49-F238E27FC236}">
                <a16:creationId xmlns:a16="http://schemas.microsoft.com/office/drawing/2014/main" id="{C547BDCF-F361-4E19-99F2-C5E8FD3929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3575" y="1668917"/>
            <a:ext cx="2783440" cy="145434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CC4A662-3623-4943-A317-7E6B7F77B814}"/>
              </a:ext>
            </a:extLst>
          </p:cNvPr>
          <p:cNvSpPr txBox="1"/>
          <p:nvPr/>
        </p:nvSpPr>
        <p:spPr>
          <a:xfrm>
            <a:off x="6360130" y="2979715"/>
            <a:ext cx="3010329"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a:t>Fig. 1</a:t>
            </a:r>
          </a:p>
        </p:txBody>
      </p:sp>
      <p:pic>
        <p:nvPicPr>
          <p:cNvPr id="1028" name="Picture 4" descr="Kithara of the Golden Age (7 or 9 strings) | LUTHIEROS">
            <a:extLst>
              <a:ext uri="{FF2B5EF4-FFF2-40B4-BE49-F238E27FC236}">
                <a16:creationId xmlns:a16="http://schemas.microsoft.com/office/drawing/2014/main" id="{C8807DA1-F66B-4055-A370-88A81C8B68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94244" y="1536005"/>
            <a:ext cx="2315563" cy="347817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E180234-2B0C-4EDF-9434-7125DBEE5D59}"/>
              </a:ext>
            </a:extLst>
          </p:cNvPr>
          <p:cNvSpPr txBox="1"/>
          <p:nvPr/>
        </p:nvSpPr>
        <p:spPr>
          <a:xfrm>
            <a:off x="9794244" y="4707106"/>
            <a:ext cx="2473100"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a:t>Fig. 2.</a:t>
            </a:r>
          </a:p>
        </p:txBody>
      </p:sp>
    </p:spTree>
    <p:extLst>
      <p:ext uri="{BB962C8B-B14F-4D97-AF65-F5344CB8AC3E}">
        <p14:creationId xmlns:p14="http://schemas.microsoft.com/office/powerpoint/2010/main" val="247490198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EE3EB-39B6-406F-AD93-E0DDFEF67DEC}"/>
              </a:ext>
            </a:extLst>
          </p:cNvPr>
          <p:cNvSpPr>
            <a:spLocks noGrp="1"/>
          </p:cNvSpPr>
          <p:nvPr>
            <p:ph type="title"/>
          </p:nvPr>
        </p:nvSpPr>
        <p:spPr>
          <a:xfrm>
            <a:off x="0" y="0"/>
            <a:ext cx="12192000" cy="734210"/>
          </a:xfr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a:lstStyle/>
          <a:p>
            <a:r>
              <a:rPr lang="en-GB"/>
              <a:t>Days 2 and 3: Athletic events</a:t>
            </a:r>
          </a:p>
        </p:txBody>
      </p:sp>
      <p:sp>
        <p:nvSpPr>
          <p:cNvPr id="3" name="Content Placeholder 2">
            <a:extLst>
              <a:ext uri="{FF2B5EF4-FFF2-40B4-BE49-F238E27FC236}">
                <a16:creationId xmlns:a16="http://schemas.microsoft.com/office/drawing/2014/main" id="{6FEEC98A-28EA-43AB-BBA9-198411DBDD63}"/>
              </a:ext>
            </a:extLst>
          </p:cNvPr>
          <p:cNvSpPr>
            <a:spLocks noGrp="1"/>
          </p:cNvSpPr>
          <p:nvPr>
            <p:ph idx="1"/>
          </p:nvPr>
        </p:nvSpPr>
        <p:spPr>
          <a:xfrm>
            <a:off x="0" y="734210"/>
            <a:ext cx="12192000" cy="2779551"/>
          </a:xfrm>
          <a:solidFill>
            <a:schemeClr val="accent5">
              <a:lumMod val="20000"/>
              <a:lumOff val="80000"/>
            </a:schemeClr>
          </a:solidFill>
        </p:spPr>
        <p:txBody>
          <a:bodyPr>
            <a:normAutofit fontScale="70000" lnSpcReduction="20000"/>
          </a:bodyPr>
          <a:lstStyle/>
          <a:p>
            <a:pPr marL="0" indent="0">
              <a:buNone/>
            </a:pPr>
            <a:r>
              <a:rPr lang="en-GB" b="1"/>
              <a:t>What happened?</a:t>
            </a:r>
          </a:p>
          <a:p>
            <a:r>
              <a:rPr lang="en-GB"/>
              <a:t>Boys and youths (day 2) and men (day 3) competed in a broad array of athletic events.</a:t>
            </a:r>
          </a:p>
          <a:p>
            <a:pPr lvl="1"/>
            <a:r>
              <a:rPr lang="en-GB"/>
              <a:t>Stadion- a sprint over roughly 180 metres</a:t>
            </a:r>
          </a:p>
          <a:p>
            <a:pPr lvl="1"/>
            <a:r>
              <a:rPr lang="en-GB"/>
              <a:t>Wrestling- competitors covered themselves in oil and had to put their opponent on their back or shoulders without biting, kicking or punching (though tripping was allowed). </a:t>
            </a:r>
          </a:p>
          <a:p>
            <a:pPr lvl="1"/>
            <a:r>
              <a:rPr lang="en-GB"/>
              <a:t>Boxing- no protective head gear and leather strips wrapped around knuckles for protection. Objective was to knock out the opponent. </a:t>
            </a:r>
          </a:p>
          <a:p>
            <a:pPr lvl="1"/>
            <a:r>
              <a:rPr lang="en-GB"/>
              <a:t>Pankration- a mixture of boxing and wrestling with kicking allowed. Competitors forbidden from eye-gouging and biting.</a:t>
            </a:r>
          </a:p>
          <a:p>
            <a:pPr lvl="1"/>
            <a:r>
              <a:rPr lang="en-GB"/>
              <a:t>Pentathlon- Discus, javelin, long-jump (these three happened first), </a:t>
            </a:r>
            <a:r>
              <a:rPr lang="en-GB" err="1"/>
              <a:t>stadion</a:t>
            </a:r>
            <a:r>
              <a:rPr lang="en-GB"/>
              <a:t> and wrestling. If an athlete won the first three, the </a:t>
            </a:r>
            <a:r>
              <a:rPr lang="en-GB" err="1"/>
              <a:t>stadion</a:t>
            </a:r>
            <a:r>
              <a:rPr lang="en-GB"/>
              <a:t> and the wrestling would not happen. </a:t>
            </a:r>
          </a:p>
          <a:p>
            <a:pPr lvl="1"/>
            <a:endParaRPr lang="en-GB"/>
          </a:p>
          <a:p>
            <a:pPr lvl="1"/>
            <a:endParaRPr lang="en-GB"/>
          </a:p>
          <a:p>
            <a:endParaRPr lang="en-GB"/>
          </a:p>
        </p:txBody>
      </p:sp>
      <p:sp>
        <p:nvSpPr>
          <p:cNvPr id="4" name="Content Placeholder 2">
            <a:extLst>
              <a:ext uri="{FF2B5EF4-FFF2-40B4-BE49-F238E27FC236}">
                <a16:creationId xmlns:a16="http://schemas.microsoft.com/office/drawing/2014/main" id="{8B7CB4DF-8D71-4AE6-9979-04100D413144}"/>
              </a:ext>
            </a:extLst>
          </p:cNvPr>
          <p:cNvSpPr txBox="1">
            <a:spLocks/>
          </p:cNvSpPr>
          <p:nvPr/>
        </p:nvSpPr>
        <p:spPr>
          <a:xfrm>
            <a:off x="0" y="3252348"/>
            <a:ext cx="11897474" cy="1582220"/>
          </a:xfrm>
          <a:prstGeom prst="rect">
            <a:avLst/>
          </a:prstGeom>
          <a:solidFill>
            <a:schemeClr val="accent6">
              <a:lumMod val="20000"/>
              <a:lumOff val="80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a:t>What sorts of skills were needed?</a:t>
            </a:r>
          </a:p>
          <a:p>
            <a:r>
              <a:rPr lang="en-GB"/>
              <a:t>Broad range of athletic abilities, including speed and strength. Endurance and fitness also important. </a:t>
            </a:r>
          </a:p>
          <a:p>
            <a:endParaRPr lang="en-GB"/>
          </a:p>
        </p:txBody>
      </p:sp>
      <p:sp>
        <p:nvSpPr>
          <p:cNvPr id="5" name="Content Placeholder 2">
            <a:extLst>
              <a:ext uri="{FF2B5EF4-FFF2-40B4-BE49-F238E27FC236}">
                <a16:creationId xmlns:a16="http://schemas.microsoft.com/office/drawing/2014/main" id="{8F6AA63F-3A3F-40F4-9EAD-411523777C7D}"/>
              </a:ext>
            </a:extLst>
          </p:cNvPr>
          <p:cNvSpPr txBox="1">
            <a:spLocks/>
          </p:cNvSpPr>
          <p:nvPr/>
        </p:nvSpPr>
        <p:spPr>
          <a:xfrm>
            <a:off x="0" y="4623371"/>
            <a:ext cx="12192000" cy="2234629"/>
          </a:xfrm>
          <a:prstGeom prst="rect">
            <a:avLst/>
          </a:prstGeom>
          <a:solidFill>
            <a:schemeClr val="accent4">
              <a:lumMod val="20000"/>
              <a:lumOff val="80000"/>
            </a:schemeClr>
          </a:solidFill>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a:t>What was the significance of this event to the Athenians?</a:t>
            </a:r>
          </a:p>
          <a:p>
            <a:r>
              <a:rPr lang="en-GB"/>
              <a:t>The Athenians wanted to show off their physical abilities. Not only was this a matter of patriotic pride, but it was also intended to show to other Greeks that the Athenians, as an athletic people, made excellent soldiers. This would have made Athens seem like a powerful state which wasn’t to be messed with.  </a:t>
            </a:r>
          </a:p>
          <a:p>
            <a:r>
              <a:rPr lang="en-GB"/>
              <a:t>Wrestling was supposedly introduced to the Athenians by Theseus, who defeated </a:t>
            </a:r>
            <a:r>
              <a:rPr lang="en-GB" err="1"/>
              <a:t>Cercyon</a:t>
            </a:r>
            <a:r>
              <a:rPr lang="en-GB"/>
              <a:t> of Eleusis in a wrestling match. </a:t>
            </a:r>
          </a:p>
          <a:p>
            <a:endParaRPr lang="en-GB"/>
          </a:p>
        </p:txBody>
      </p:sp>
    </p:spTree>
    <p:extLst>
      <p:ext uri="{BB962C8B-B14F-4D97-AF65-F5344CB8AC3E}">
        <p14:creationId xmlns:p14="http://schemas.microsoft.com/office/powerpoint/2010/main" val="416865544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EE3EB-39B6-406F-AD93-E0DDFEF67DEC}"/>
              </a:ext>
            </a:extLst>
          </p:cNvPr>
          <p:cNvSpPr>
            <a:spLocks noGrp="1"/>
          </p:cNvSpPr>
          <p:nvPr>
            <p:ph type="title"/>
          </p:nvPr>
        </p:nvSpPr>
        <p:spPr>
          <a:xfrm>
            <a:off x="0" y="0"/>
            <a:ext cx="12192000" cy="734210"/>
          </a:xfr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a:lstStyle/>
          <a:p>
            <a:r>
              <a:rPr lang="en-GB"/>
              <a:t>Day 4: Equestrian Events</a:t>
            </a:r>
          </a:p>
        </p:txBody>
      </p:sp>
      <p:sp>
        <p:nvSpPr>
          <p:cNvPr id="3" name="Content Placeholder 2">
            <a:extLst>
              <a:ext uri="{FF2B5EF4-FFF2-40B4-BE49-F238E27FC236}">
                <a16:creationId xmlns:a16="http://schemas.microsoft.com/office/drawing/2014/main" id="{6FEEC98A-28EA-43AB-BBA9-198411DBDD63}"/>
              </a:ext>
            </a:extLst>
          </p:cNvPr>
          <p:cNvSpPr>
            <a:spLocks noGrp="1"/>
          </p:cNvSpPr>
          <p:nvPr>
            <p:ph idx="1"/>
          </p:nvPr>
        </p:nvSpPr>
        <p:spPr>
          <a:xfrm>
            <a:off x="0" y="734211"/>
            <a:ext cx="12192000" cy="1741862"/>
          </a:xfrm>
          <a:solidFill>
            <a:schemeClr val="accent5">
              <a:lumMod val="20000"/>
              <a:lumOff val="80000"/>
            </a:schemeClr>
          </a:solidFill>
        </p:spPr>
        <p:txBody>
          <a:bodyPr>
            <a:normAutofit/>
          </a:bodyPr>
          <a:lstStyle/>
          <a:p>
            <a:pPr marL="0" indent="0">
              <a:buNone/>
            </a:pPr>
            <a:r>
              <a:rPr lang="en-GB" b="1"/>
              <a:t>What happened?</a:t>
            </a:r>
          </a:p>
          <a:p>
            <a:r>
              <a:rPr lang="en-GB"/>
              <a:t>Four-horse chariot racing</a:t>
            </a:r>
          </a:p>
          <a:p>
            <a:r>
              <a:rPr lang="en-GB"/>
              <a:t>A contest involving hitting a target with a spear from horseback</a:t>
            </a:r>
          </a:p>
          <a:p>
            <a:pPr lvl="1"/>
            <a:endParaRPr lang="en-GB"/>
          </a:p>
          <a:p>
            <a:pPr lvl="1"/>
            <a:endParaRPr lang="en-GB"/>
          </a:p>
          <a:p>
            <a:endParaRPr lang="en-GB"/>
          </a:p>
        </p:txBody>
      </p:sp>
      <p:sp>
        <p:nvSpPr>
          <p:cNvPr id="4" name="Content Placeholder 2">
            <a:extLst>
              <a:ext uri="{FF2B5EF4-FFF2-40B4-BE49-F238E27FC236}">
                <a16:creationId xmlns:a16="http://schemas.microsoft.com/office/drawing/2014/main" id="{8B7CB4DF-8D71-4AE6-9979-04100D413144}"/>
              </a:ext>
            </a:extLst>
          </p:cNvPr>
          <p:cNvSpPr txBox="1">
            <a:spLocks/>
          </p:cNvSpPr>
          <p:nvPr/>
        </p:nvSpPr>
        <p:spPr>
          <a:xfrm>
            <a:off x="-1" y="2249752"/>
            <a:ext cx="12191999" cy="2358495"/>
          </a:xfrm>
          <a:prstGeom prst="rect">
            <a:avLst/>
          </a:prstGeom>
          <a:solidFill>
            <a:schemeClr val="accent6">
              <a:lumMod val="20000"/>
              <a:lumOff val="80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400" b="1"/>
              <a:t>What sorts of skills were needed?</a:t>
            </a:r>
          </a:p>
          <a:p>
            <a:r>
              <a:rPr lang="en-GB" sz="2400"/>
              <a:t>Control over horses</a:t>
            </a:r>
          </a:p>
          <a:p>
            <a:r>
              <a:rPr lang="en-GB" sz="2400"/>
              <a:t>The ability to balance whilst on horseback</a:t>
            </a:r>
          </a:p>
          <a:p>
            <a:r>
              <a:rPr lang="en-GB" sz="2400"/>
              <a:t>Throwing accuracy</a:t>
            </a:r>
          </a:p>
          <a:p>
            <a:r>
              <a:rPr lang="en-GB" sz="2400"/>
              <a:t>Bodily strength  </a:t>
            </a:r>
          </a:p>
          <a:p>
            <a:endParaRPr lang="en-GB"/>
          </a:p>
        </p:txBody>
      </p:sp>
      <p:sp>
        <p:nvSpPr>
          <p:cNvPr id="5" name="Content Placeholder 2">
            <a:extLst>
              <a:ext uri="{FF2B5EF4-FFF2-40B4-BE49-F238E27FC236}">
                <a16:creationId xmlns:a16="http://schemas.microsoft.com/office/drawing/2014/main" id="{8F6AA63F-3A3F-40F4-9EAD-411523777C7D}"/>
              </a:ext>
            </a:extLst>
          </p:cNvPr>
          <p:cNvSpPr txBox="1">
            <a:spLocks/>
          </p:cNvSpPr>
          <p:nvPr/>
        </p:nvSpPr>
        <p:spPr>
          <a:xfrm>
            <a:off x="0" y="4623371"/>
            <a:ext cx="12192000" cy="2234629"/>
          </a:xfrm>
          <a:prstGeom prst="rect">
            <a:avLst/>
          </a:prstGeom>
          <a:solidFill>
            <a:schemeClr val="accent4">
              <a:lumMod val="20000"/>
              <a:lumOff val="80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400" b="1"/>
              <a:t>What was the significance of this event to the Athenians?</a:t>
            </a:r>
          </a:p>
          <a:p>
            <a:r>
              <a:rPr lang="en-GB" sz="2400"/>
              <a:t>As with the athletic events, to show off the physical qualities of Athenian citizens.</a:t>
            </a:r>
          </a:p>
          <a:p>
            <a:r>
              <a:rPr lang="en-GB" sz="2400"/>
              <a:t>The Athenian army made use of cavalry (soldiers on horseback) to harass enemies with spears. This event was therefore meant to show off that even their light cavalry could be deadly in a war.</a:t>
            </a:r>
          </a:p>
          <a:p>
            <a:endParaRPr lang="en-GB"/>
          </a:p>
        </p:txBody>
      </p:sp>
    </p:spTree>
    <p:extLst>
      <p:ext uri="{BB962C8B-B14F-4D97-AF65-F5344CB8AC3E}">
        <p14:creationId xmlns:p14="http://schemas.microsoft.com/office/powerpoint/2010/main" val="17995159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6BCEA66D-9B17-40D8-B8A9-1340DF7C275D}"/>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7169" name="Picture 7">
            <a:extLst>
              <a:ext uri="{FF2B5EF4-FFF2-40B4-BE49-F238E27FC236}">
                <a16:creationId xmlns:a16="http://schemas.microsoft.com/office/drawing/2014/main" id="{261D2B5E-E542-46B1-82A0-62764B7C58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059" y="645987"/>
            <a:ext cx="3698323" cy="556602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BF53CC2D-510C-4D87-9BEF-84AA877D04A3}"/>
              </a:ext>
            </a:extLst>
          </p:cNvPr>
          <p:cNvSpPr>
            <a:spLocks noChangeArrowheads="1"/>
          </p:cNvSpPr>
          <p:nvPr/>
        </p:nvSpPr>
        <p:spPr bwMode="auto">
          <a:xfrm>
            <a:off x="3942107" y="258901"/>
            <a:ext cx="8177559" cy="6340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400" b="1" i="0" u="none" strike="noStrike" cap="none" normalizeH="0" baseline="0">
                <a:ln>
                  <a:noFill/>
                </a:ln>
                <a:solidFill>
                  <a:schemeClr val="tx1"/>
                </a:solidFill>
                <a:effectLst/>
                <a:latin typeface="+mn-lt"/>
                <a:ea typeface="Calibri" panose="020F0502020204030204" pitchFamily="34" charset="0"/>
                <a:cs typeface="Times New Roman" panose="02020603050405020304" pitchFamily="18" charset="0"/>
              </a:rPr>
              <a:t>This goddess’ Greek name is Demeter.</a:t>
            </a:r>
            <a:endParaRPr kumimoji="0" lang="en-GB" altLang="en-US" sz="1100" b="1"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400" b="1" i="0" u="none" strike="noStrike" cap="none" normalizeH="0" baseline="0">
                <a:ln>
                  <a:noFill/>
                </a:ln>
                <a:solidFill>
                  <a:schemeClr val="tx1"/>
                </a:solidFill>
                <a:effectLst/>
                <a:latin typeface="+mn-lt"/>
                <a:ea typeface="Calibri" panose="020F0502020204030204" pitchFamily="34" charset="0"/>
                <a:cs typeface="Times New Roman" panose="02020603050405020304" pitchFamily="18" charset="0"/>
              </a:rPr>
              <a:t>This goddess’ Roman name is Ceres.</a:t>
            </a:r>
            <a:endParaRPr kumimoji="0" lang="en-GB" altLang="en-US" sz="1100" b="1"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400" b="1" i="0" u="none" strike="noStrike" cap="none" normalizeH="0" baseline="0">
                <a:ln>
                  <a:noFill/>
                </a:ln>
                <a:solidFill>
                  <a:schemeClr val="tx1"/>
                </a:solidFill>
                <a:effectLst/>
                <a:latin typeface="+mn-lt"/>
                <a:ea typeface="Calibri" panose="020F0502020204030204" pitchFamily="34" charset="0"/>
                <a:cs typeface="Times New Roman" panose="02020603050405020304" pitchFamily="18" charset="0"/>
              </a:rPr>
              <a:t>She is the goddess of the harvest.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100"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400" b="1" i="0" u="none" strike="noStrike" cap="none" normalizeH="0" baseline="0">
                <a:ln>
                  <a:noFill/>
                </a:ln>
                <a:solidFill>
                  <a:schemeClr val="tx1"/>
                </a:solidFill>
                <a:effectLst/>
                <a:latin typeface="+mn-lt"/>
                <a:ea typeface="Calibri" panose="020F0502020204030204" pitchFamily="34" charset="0"/>
                <a:cs typeface="Times New Roman" panose="02020603050405020304" pitchFamily="18" charset="0"/>
              </a:rPr>
              <a:t>Iconography:</a:t>
            </a:r>
            <a:endParaRPr kumimoji="0" lang="en-GB" altLang="en-US" sz="1100" b="1"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altLang="en-US" sz="2400" b="0" i="0" u="none" strike="noStrike" cap="none" normalizeH="0" baseline="0">
                <a:ln>
                  <a:noFill/>
                </a:ln>
                <a:solidFill>
                  <a:schemeClr val="tx1"/>
                </a:solidFill>
                <a:effectLst/>
                <a:latin typeface="+mn-lt"/>
                <a:ea typeface="Calibri" panose="020F0502020204030204" pitchFamily="34" charset="0"/>
                <a:cs typeface="Times New Roman" panose="02020603050405020304" pitchFamily="18" charset="0"/>
              </a:rPr>
              <a:t>A cornucopia</a:t>
            </a:r>
            <a:endParaRPr kumimoji="0" lang="en-GB" altLang="en-US" sz="1100" b="0"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altLang="en-US" sz="2400" b="0" i="0" u="none" strike="noStrike" cap="none" normalizeH="0" baseline="0">
                <a:ln>
                  <a:noFill/>
                </a:ln>
                <a:solidFill>
                  <a:schemeClr val="tx1"/>
                </a:solidFill>
                <a:effectLst/>
                <a:latin typeface="+mn-lt"/>
                <a:ea typeface="Calibri" panose="020F0502020204030204" pitchFamily="34" charset="0"/>
                <a:cs typeface="Times New Roman" panose="02020603050405020304" pitchFamily="18" charset="0"/>
              </a:rPr>
              <a:t>Sheaths of wheat</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GB" altLang="en-US" sz="1100" b="1"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400" b="1" i="0" u="none" strike="noStrike" cap="none" normalizeH="0" baseline="0">
                <a:ln>
                  <a:noFill/>
                </a:ln>
                <a:solidFill>
                  <a:schemeClr val="tx1"/>
                </a:solidFill>
                <a:effectLst/>
                <a:latin typeface="+mn-lt"/>
                <a:ea typeface="Calibri" panose="020F0502020204030204" pitchFamily="34" charset="0"/>
                <a:cs typeface="Times New Roman" panose="02020603050405020304" pitchFamily="18" charset="0"/>
              </a:rPr>
              <a:t>Other information:</a:t>
            </a:r>
            <a:endParaRPr kumimoji="0" lang="en-GB" altLang="en-US" sz="1100" b="1"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altLang="en-US" sz="2400" b="0" i="0" u="none" strike="noStrike" cap="none" normalizeH="0" baseline="0">
                <a:ln>
                  <a:noFill/>
                </a:ln>
                <a:solidFill>
                  <a:schemeClr val="tx1"/>
                </a:solidFill>
                <a:effectLst/>
                <a:latin typeface="+mn-lt"/>
                <a:ea typeface="Calibri" panose="020F0502020204030204" pitchFamily="34" charset="0"/>
                <a:cs typeface="Times New Roman" panose="02020603050405020304" pitchFamily="18" charset="0"/>
              </a:rPr>
              <a:t>The mother of Persephone/</a:t>
            </a:r>
            <a:r>
              <a:rPr kumimoji="0" lang="en-GB" altLang="en-US" sz="2400" b="0" i="0" u="none" strike="noStrike" cap="none" normalizeH="0" baseline="0" err="1">
                <a:ln>
                  <a:noFill/>
                </a:ln>
                <a:solidFill>
                  <a:schemeClr val="tx1"/>
                </a:solidFill>
                <a:effectLst/>
                <a:latin typeface="+mn-lt"/>
                <a:ea typeface="Calibri" panose="020F0502020204030204" pitchFamily="34" charset="0"/>
                <a:cs typeface="Times New Roman" panose="02020603050405020304" pitchFamily="18" charset="0"/>
              </a:rPr>
              <a:t>Prosperpine</a:t>
            </a:r>
            <a:r>
              <a:rPr kumimoji="0" lang="en-GB" altLang="en-US" sz="2400" b="0" i="0" u="none" strike="noStrike" cap="none" normalizeH="0" baseline="0">
                <a:ln>
                  <a:noFill/>
                </a:ln>
                <a:solidFill>
                  <a:schemeClr val="tx1"/>
                </a:solidFill>
                <a:effectLst/>
                <a:latin typeface="+mn-lt"/>
                <a:ea typeface="Calibri" panose="020F0502020204030204" pitchFamily="34" charset="0"/>
                <a:cs typeface="Times New Roman" panose="02020603050405020304" pitchFamily="18" charset="0"/>
              </a:rPr>
              <a:t>.</a:t>
            </a:r>
            <a:endParaRPr kumimoji="0" lang="en-GB" altLang="en-US" sz="1100" b="0"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altLang="en-US" sz="2400" b="0" i="0" u="none" strike="noStrike" cap="none" normalizeH="0" baseline="0">
                <a:ln>
                  <a:noFill/>
                </a:ln>
                <a:solidFill>
                  <a:schemeClr val="tx1"/>
                </a:solidFill>
                <a:effectLst/>
                <a:latin typeface="+mn-lt"/>
                <a:ea typeface="Calibri" panose="020F0502020204030204" pitchFamily="34" charset="0"/>
                <a:cs typeface="Times New Roman" panose="02020603050405020304" pitchFamily="18" charset="0"/>
              </a:rPr>
              <a:t>Sent a famine which threatened to kill all people when she discovered that Zeus/Jupiter had allowed her daughter to be kidnapped by Hades/Pluto. Although many gods brought her gifts in order to persuade her to call off the famine, she refused to do so until her daughter was returned to her. </a:t>
            </a:r>
            <a:endParaRPr kumimoji="0" lang="en-GB" altLang="en-US" sz="1100" b="0"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altLang="en-US" sz="2400" b="0" i="0" u="none" strike="noStrike" cap="none" normalizeH="0" baseline="0">
                <a:ln>
                  <a:noFill/>
                </a:ln>
                <a:solidFill>
                  <a:schemeClr val="tx1"/>
                </a:solidFill>
                <a:effectLst/>
                <a:latin typeface="+mn-lt"/>
                <a:ea typeface="Calibri" panose="020F0502020204030204" pitchFamily="34" charset="0"/>
                <a:cs typeface="Times New Roman" panose="02020603050405020304" pitchFamily="18" charset="0"/>
              </a:rPr>
              <a:t>The Eleusinian Mysteries were founded in her honour. This was a cult which many Greeks chose to join as they believed that it would guarantee them having a good time in the afterlife. </a:t>
            </a:r>
            <a:endParaRPr kumimoji="0" lang="en-GB" altLang="en-US" sz="3200" b="0" i="0" u="none" strike="noStrike" cap="none" normalizeH="0" baseline="0">
              <a:ln>
                <a:noFill/>
              </a:ln>
              <a:solidFill>
                <a:schemeClr val="tx1"/>
              </a:solidFill>
              <a:effectLst/>
              <a:latin typeface="+mn-lt"/>
            </a:endParaRPr>
          </a:p>
        </p:txBody>
      </p:sp>
    </p:spTree>
    <p:extLst>
      <p:ext uri="{BB962C8B-B14F-4D97-AF65-F5344CB8AC3E}">
        <p14:creationId xmlns:p14="http://schemas.microsoft.com/office/powerpoint/2010/main" val="97463877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EE3EB-39B6-406F-AD93-E0DDFEF67DEC}"/>
              </a:ext>
            </a:extLst>
          </p:cNvPr>
          <p:cNvSpPr>
            <a:spLocks noGrp="1"/>
          </p:cNvSpPr>
          <p:nvPr>
            <p:ph type="title"/>
          </p:nvPr>
        </p:nvSpPr>
        <p:spPr>
          <a:xfrm>
            <a:off x="0" y="0"/>
            <a:ext cx="12192000" cy="734210"/>
          </a:xfr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a:lstStyle/>
          <a:p>
            <a:r>
              <a:rPr lang="en-GB"/>
              <a:t>Day 5: Tribal Contests</a:t>
            </a:r>
          </a:p>
        </p:txBody>
      </p:sp>
      <p:sp>
        <p:nvSpPr>
          <p:cNvPr id="3" name="Content Placeholder 2">
            <a:extLst>
              <a:ext uri="{FF2B5EF4-FFF2-40B4-BE49-F238E27FC236}">
                <a16:creationId xmlns:a16="http://schemas.microsoft.com/office/drawing/2014/main" id="{6FEEC98A-28EA-43AB-BBA9-198411DBDD63}"/>
              </a:ext>
            </a:extLst>
          </p:cNvPr>
          <p:cNvSpPr>
            <a:spLocks noGrp="1"/>
          </p:cNvSpPr>
          <p:nvPr>
            <p:ph idx="1"/>
          </p:nvPr>
        </p:nvSpPr>
        <p:spPr>
          <a:xfrm>
            <a:off x="0" y="734211"/>
            <a:ext cx="12192000" cy="1741862"/>
          </a:xfrm>
          <a:solidFill>
            <a:schemeClr val="accent5">
              <a:lumMod val="20000"/>
              <a:lumOff val="80000"/>
            </a:schemeClr>
          </a:solidFill>
        </p:spPr>
        <p:txBody>
          <a:bodyPr>
            <a:normAutofit fontScale="92500" lnSpcReduction="10000"/>
          </a:bodyPr>
          <a:lstStyle/>
          <a:p>
            <a:pPr marL="0" indent="0">
              <a:buNone/>
            </a:pPr>
            <a:r>
              <a:rPr lang="en-GB" b="1"/>
              <a:t>What happened?</a:t>
            </a:r>
          </a:p>
          <a:p>
            <a:r>
              <a:rPr lang="en-GB"/>
              <a:t>Athenians competed in tribal teams (each Athenian belonged to one of ten tribes)</a:t>
            </a:r>
          </a:p>
          <a:p>
            <a:r>
              <a:rPr lang="en-GB"/>
              <a:t>Strength and beauty trials</a:t>
            </a:r>
          </a:p>
          <a:p>
            <a:r>
              <a:rPr lang="en-GB"/>
              <a:t> Pyrrhic dance: war dance accompanied by pipes.</a:t>
            </a:r>
          </a:p>
          <a:p>
            <a:endParaRPr lang="en-GB"/>
          </a:p>
          <a:p>
            <a:pPr lvl="1"/>
            <a:endParaRPr lang="en-GB"/>
          </a:p>
          <a:p>
            <a:pPr lvl="1"/>
            <a:endParaRPr lang="en-GB"/>
          </a:p>
          <a:p>
            <a:endParaRPr lang="en-GB"/>
          </a:p>
        </p:txBody>
      </p:sp>
      <p:sp>
        <p:nvSpPr>
          <p:cNvPr id="4" name="Content Placeholder 2">
            <a:extLst>
              <a:ext uri="{FF2B5EF4-FFF2-40B4-BE49-F238E27FC236}">
                <a16:creationId xmlns:a16="http://schemas.microsoft.com/office/drawing/2014/main" id="{8B7CB4DF-8D71-4AE6-9979-04100D413144}"/>
              </a:ext>
            </a:extLst>
          </p:cNvPr>
          <p:cNvSpPr txBox="1">
            <a:spLocks/>
          </p:cNvSpPr>
          <p:nvPr/>
        </p:nvSpPr>
        <p:spPr>
          <a:xfrm>
            <a:off x="1" y="2476073"/>
            <a:ext cx="12191999" cy="1623315"/>
          </a:xfrm>
          <a:prstGeom prst="rect">
            <a:avLst/>
          </a:prstGeom>
          <a:solidFill>
            <a:schemeClr val="accent6">
              <a:lumMod val="20000"/>
              <a:lumOff val="80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400" b="1"/>
              <a:t>What sorts of skills were needed?</a:t>
            </a:r>
          </a:p>
          <a:p>
            <a:r>
              <a:rPr lang="en-GB" sz="2400"/>
              <a:t>Physical strength</a:t>
            </a:r>
          </a:p>
          <a:p>
            <a:r>
              <a:rPr lang="en-GB" sz="2400"/>
              <a:t>Being able to dance in time with others</a:t>
            </a:r>
          </a:p>
          <a:p>
            <a:endParaRPr lang="en-GB"/>
          </a:p>
        </p:txBody>
      </p:sp>
      <p:sp>
        <p:nvSpPr>
          <p:cNvPr id="5" name="Content Placeholder 2">
            <a:extLst>
              <a:ext uri="{FF2B5EF4-FFF2-40B4-BE49-F238E27FC236}">
                <a16:creationId xmlns:a16="http://schemas.microsoft.com/office/drawing/2014/main" id="{8F6AA63F-3A3F-40F4-9EAD-411523777C7D}"/>
              </a:ext>
            </a:extLst>
          </p:cNvPr>
          <p:cNvSpPr txBox="1">
            <a:spLocks/>
          </p:cNvSpPr>
          <p:nvPr/>
        </p:nvSpPr>
        <p:spPr>
          <a:xfrm>
            <a:off x="0" y="4099388"/>
            <a:ext cx="12192000" cy="2758612"/>
          </a:xfrm>
          <a:prstGeom prst="rect">
            <a:avLst/>
          </a:prstGeom>
          <a:solidFill>
            <a:schemeClr val="accent4">
              <a:lumMod val="20000"/>
              <a:lumOff val="80000"/>
            </a:schemeClr>
          </a:solidFill>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400" b="1"/>
              <a:t>What was the significance of this event to the Athenians?</a:t>
            </a:r>
          </a:p>
          <a:p>
            <a:r>
              <a:rPr lang="en-GB" sz="2400"/>
              <a:t>Gave a chance for tribes to compete against one another, creating a sense of camaraderie with other members of the tribe (and, therefore, with other Athenian citizens)</a:t>
            </a:r>
          </a:p>
          <a:p>
            <a:r>
              <a:rPr lang="en-GB" sz="2400"/>
              <a:t>Athenians could again showcase important skills, such as their physical strength. Athenian men could show off how manly they looked (to win the beauty contest an Athenian would have to have been typically masculine-looking)</a:t>
            </a:r>
          </a:p>
          <a:p>
            <a:r>
              <a:rPr lang="en-GB" sz="2400"/>
              <a:t>The Pyrrhic dance was supposedly invented by Athena. Its performance would have given the impression that the Athenians were able to work in synchrony with one another. In close combat, the ability to move in synchrony with your comrades gives you an advantage. </a:t>
            </a:r>
          </a:p>
          <a:p>
            <a:endParaRPr lang="en-GB"/>
          </a:p>
        </p:txBody>
      </p:sp>
    </p:spTree>
    <p:extLst>
      <p:ext uri="{BB962C8B-B14F-4D97-AF65-F5344CB8AC3E}">
        <p14:creationId xmlns:p14="http://schemas.microsoft.com/office/powerpoint/2010/main" val="45005366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EE3EB-39B6-406F-AD93-E0DDFEF67DEC}"/>
              </a:ext>
            </a:extLst>
          </p:cNvPr>
          <p:cNvSpPr>
            <a:spLocks noGrp="1"/>
          </p:cNvSpPr>
          <p:nvPr>
            <p:ph type="title"/>
          </p:nvPr>
        </p:nvSpPr>
        <p:spPr>
          <a:xfrm>
            <a:off x="0" y="0"/>
            <a:ext cx="12192000" cy="734210"/>
          </a:xfr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a:normAutofit/>
          </a:bodyPr>
          <a:lstStyle/>
          <a:p>
            <a:r>
              <a:rPr lang="en-GB" sz="3200"/>
              <a:t>Day 6: All-night celebration, procession and sacrifice</a:t>
            </a:r>
          </a:p>
        </p:txBody>
      </p:sp>
      <p:sp>
        <p:nvSpPr>
          <p:cNvPr id="3" name="Content Placeholder 2">
            <a:extLst>
              <a:ext uri="{FF2B5EF4-FFF2-40B4-BE49-F238E27FC236}">
                <a16:creationId xmlns:a16="http://schemas.microsoft.com/office/drawing/2014/main" id="{6FEEC98A-28EA-43AB-BBA9-198411DBDD63}"/>
              </a:ext>
            </a:extLst>
          </p:cNvPr>
          <p:cNvSpPr>
            <a:spLocks noGrp="1"/>
          </p:cNvSpPr>
          <p:nvPr>
            <p:ph idx="1"/>
          </p:nvPr>
        </p:nvSpPr>
        <p:spPr>
          <a:xfrm>
            <a:off x="0" y="734210"/>
            <a:ext cx="12192000" cy="3241889"/>
          </a:xfrm>
          <a:solidFill>
            <a:schemeClr val="accent5">
              <a:lumMod val="20000"/>
              <a:lumOff val="80000"/>
            </a:schemeClr>
          </a:solidFill>
        </p:spPr>
        <p:txBody>
          <a:bodyPr>
            <a:normAutofit fontScale="62500" lnSpcReduction="20000"/>
          </a:bodyPr>
          <a:lstStyle/>
          <a:p>
            <a:pPr marL="0" indent="0">
              <a:buNone/>
            </a:pPr>
            <a:r>
              <a:rPr lang="en-GB" sz="3200" b="1"/>
              <a:t>What happened?</a:t>
            </a:r>
          </a:p>
          <a:p>
            <a:r>
              <a:rPr lang="en-GB" sz="3200"/>
              <a:t>Celebration throughout the night including a two-mile race from the </a:t>
            </a:r>
            <a:r>
              <a:rPr lang="en-GB" sz="3200" err="1"/>
              <a:t>Dipylon</a:t>
            </a:r>
            <a:r>
              <a:rPr lang="en-GB" sz="3200"/>
              <a:t> Gate to the altar on the Acropolis. Each competitor belonged to a different tribe and carried a torch and the winner’s torch lit the altar’s flame during the sacrifice on the following day. </a:t>
            </a:r>
          </a:p>
          <a:p>
            <a:r>
              <a:rPr lang="en-GB" sz="3200"/>
              <a:t>Procession travelled through Athens from the </a:t>
            </a:r>
            <a:r>
              <a:rPr lang="en-GB" sz="3200" err="1"/>
              <a:t>Dipylon</a:t>
            </a:r>
            <a:r>
              <a:rPr lang="en-GB" sz="3200"/>
              <a:t> Gates to the foot of the Acropolis along the path called the Panathenaic way. Two peploi brought along, the larger of which was used as a sail for a boat which was pushed to the Acropolis. Non-Athenians were not allowed to go any further and the larger </a:t>
            </a:r>
            <a:r>
              <a:rPr lang="en-GB" sz="3200" err="1"/>
              <a:t>peoplos</a:t>
            </a:r>
            <a:r>
              <a:rPr lang="en-GB" sz="3200"/>
              <a:t> was carried up to the Acropolis and probably presented to the statue of Athena in the Parthenon. The smaller was given to the wooden statue of Athena in the </a:t>
            </a:r>
            <a:r>
              <a:rPr lang="en-GB" sz="3200" err="1"/>
              <a:t>Erechtheion</a:t>
            </a:r>
            <a:r>
              <a:rPr lang="en-GB" sz="3200"/>
              <a:t>. The procession ended at the altar to Athena </a:t>
            </a:r>
            <a:r>
              <a:rPr lang="en-GB" sz="3200" err="1"/>
              <a:t>Polias</a:t>
            </a:r>
            <a:r>
              <a:rPr lang="en-GB" sz="3200"/>
              <a:t>, placed between the Parthenon and the </a:t>
            </a:r>
            <a:r>
              <a:rPr lang="en-GB" sz="3200" err="1"/>
              <a:t>Erechtheion</a:t>
            </a:r>
            <a:r>
              <a:rPr lang="en-GB" sz="3200"/>
              <a:t>. </a:t>
            </a:r>
          </a:p>
          <a:p>
            <a:r>
              <a:rPr lang="en-GB" sz="3200"/>
              <a:t>Up to one hundred oxen and other animals sacrificed. Once Athena had been given her share, the Priestess of Athena and important Athenians would have eaten. Then, the rest of the community would have eaten. </a:t>
            </a:r>
          </a:p>
          <a:p>
            <a:endParaRPr lang="en-GB"/>
          </a:p>
          <a:p>
            <a:endParaRPr lang="en-GB"/>
          </a:p>
          <a:p>
            <a:endParaRPr lang="en-GB"/>
          </a:p>
          <a:p>
            <a:endParaRPr lang="en-GB"/>
          </a:p>
          <a:p>
            <a:pPr lvl="1"/>
            <a:endParaRPr lang="en-GB"/>
          </a:p>
          <a:p>
            <a:pPr lvl="1"/>
            <a:endParaRPr lang="en-GB"/>
          </a:p>
          <a:p>
            <a:endParaRPr lang="en-GB"/>
          </a:p>
        </p:txBody>
      </p:sp>
      <p:sp>
        <p:nvSpPr>
          <p:cNvPr id="5" name="Content Placeholder 2">
            <a:extLst>
              <a:ext uri="{FF2B5EF4-FFF2-40B4-BE49-F238E27FC236}">
                <a16:creationId xmlns:a16="http://schemas.microsoft.com/office/drawing/2014/main" id="{8F6AA63F-3A3F-40F4-9EAD-411523777C7D}"/>
              </a:ext>
            </a:extLst>
          </p:cNvPr>
          <p:cNvSpPr txBox="1">
            <a:spLocks/>
          </p:cNvSpPr>
          <p:nvPr/>
        </p:nvSpPr>
        <p:spPr>
          <a:xfrm>
            <a:off x="0" y="3976099"/>
            <a:ext cx="12192000" cy="2881901"/>
          </a:xfrm>
          <a:prstGeom prst="rect">
            <a:avLst/>
          </a:prstGeom>
          <a:solidFill>
            <a:schemeClr val="accent4">
              <a:lumMod val="20000"/>
              <a:lumOff val="80000"/>
            </a:schemeClr>
          </a:solidFill>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400" b="1"/>
              <a:t>What was the significance of these event to the Athenians?</a:t>
            </a:r>
          </a:p>
          <a:p>
            <a:r>
              <a:rPr lang="en-GB" sz="2400"/>
              <a:t>A chance for the entire Athenian community to get together, creating a sense of patriotism. Even those who weren’t Athenian citizens were allowed to participate as far as the Acropolis, inviting them to feel invested in the city. </a:t>
            </a:r>
          </a:p>
          <a:p>
            <a:r>
              <a:rPr lang="en-GB" sz="2400"/>
              <a:t>The larger peplos being attached to a ship was a reminder of the connection between Athens’ power and her navy. </a:t>
            </a:r>
          </a:p>
          <a:p>
            <a:r>
              <a:rPr lang="en-GB" sz="2400"/>
              <a:t>The sacrifice was intended to show how much the Athenians cared about their patron goddess. They would have hoped that this would have got Athena on their side, but it also allowed the Athenians to show off the wealth of their city trough the size of it.</a:t>
            </a:r>
          </a:p>
          <a:p>
            <a:endParaRPr lang="en-GB"/>
          </a:p>
        </p:txBody>
      </p:sp>
    </p:spTree>
    <p:extLst>
      <p:ext uri="{BB962C8B-B14F-4D97-AF65-F5344CB8AC3E}">
        <p14:creationId xmlns:p14="http://schemas.microsoft.com/office/powerpoint/2010/main" val="184236318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EE3EB-39B6-406F-AD93-E0DDFEF67DEC}"/>
              </a:ext>
            </a:extLst>
          </p:cNvPr>
          <p:cNvSpPr>
            <a:spLocks noGrp="1"/>
          </p:cNvSpPr>
          <p:nvPr>
            <p:ph type="title"/>
          </p:nvPr>
        </p:nvSpPr>
        <p:spPr>
          <a:xfrm>
            <a:off x="0" y="0"/>
            <a:ext cx="12192000" cy="734210"/>
          </a:xfr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a:normAutofit/>
          </a:bodyPr>
          <a:lstStyle/>
          <a:p>
            <a:r>
              <a:rPr lang="en-GB" sz="3200"/>
              <a:t>Day 8: All-night celebration, procession and sacrifice</a:t>
            </a:r>
          </a:p>
        </p:txBody>
      </p:sp>
      <p:sp>
        <p:nvSpPr>
          <p:cNvPr id="3" name="Content Placeholder 2">
            <a:extLst>
              <a:ext uri="{FF2B5EF4-FFF2-40B4-BE49-F238E27FC236}">
                <a16:creationId xmlns:a16="http://schemas.microsoft.com/office/drawing/2014/main" id="{6FEEC98A-28EA-43AB-BBA9-198411DBDD63}"/>
              </a:ext>
            </a:extLst>
          </p:cNvPr>
          <p:cNvSpPr>
            <a:spLocks noGrp="1"/>
          </p:cNvSpPr>
          <p:nvPr>
            <p:ph idx="1"/>
          </p:nvPr>
        </p:nvSpPr>
        <p:spPr>
          <a:xfrm>
            <a:off x="0" y="734210"/>
            <a:ext cx="12192000" cy="3241889"/>
          </a:xfrm>
          <a:solidFill>
            <a:schemeClr val="accent5">
              <a:lumMod val="20000"/>
              <a:lumOff val="80000"/>
            </a:schemeClr>
          </a:solidFill>
        </p:spPr>
        <p:txBody>
          <a:bodyPr>
            <a:normAutofit fontScale="62500" lnSpcReduction="20000"/>
          </a:bodyPr>
          <a:lstStyle/>
          <a:p>
            <a:pPr marL="0" indent="0">
              <a:buNone/>
            </a:pPr>
            <a:r>
              <a:rPr lang="en-GB" sz="3200" b="1"/>
              <a:t>What happened?</a:t>
            </a:r>
          </a:p>
          <a:p>
            <a:r>
              <a:rPr lang="en-GB" sz="3200"/>
              <a:t>Celebration throughout the night including a two-mile race from the </a:t>
            </a:r>
            <a:r>
              <a:rPr lang="en-GB" sz="3200" err="1"/>
              <a:t>Dipylon</a:t>
            </a:r>
            <a:r>
              <a:rPr lang="en-GB" sz="3200"/>
              <a:t> Gate to the altar on the Acropolis. Each competitor belonged to a different tribe and carried a torch and the winner’s torch lit the altar’s flame during the sacrifice on the following day. </a:t>
            </a:r>
          </a:p>
          <a:p>
            <a:r>
              <a:rPr lang="en-GB" sz="3200"/>
              <a:t>Procession travelled through Athens from the </a:t>
            </a:r>
            <a:r>
              <a:rPr lang="en-GB" sz="3200" err="1"/>
              <a:t>Dipylon</a:t>
            </a:r>
            <a:r>
              <a:rPr lang="en-GB" sz="3200"/>
              <a:t> Gates to the foot of the Acropolis along the path called the Panathenaic way. Two peploi brought along, the larger of which was used as a sail for a boat which was pushed to the Acropolis. Non-Athenians were not allowed to go any further and the larger </a:t>
            </a:r>
            <a:r>
              <a:rPr lang="en-GB" sz="3200" err="1"/>
              <a:t>peoplos</a:t>
            </a:r>
            <a:r>
              <a:rPr lang="en-GB" sz="3200"/>
              <a:t> was carried up to the Acropolis and probably presented to the statue of Athena in the Parthenon. The smaller was given to the wooden statue of Athena in the </a:t>
            </a:r>
            <a:r>
              <a:rPr lang="en-GB" sz="3200" err="1"/>
              <a:t>Erechtheion</a:t>
            </a:r>
            <a:r>
              <a:rPr lang="en-GB" sz="3200"/>
              <a:t>. The procession ended at the altar to Athena </a:t>
            </a:r>
            <a:r>
              <a:rPr lang="en-GB" sz="3200" err="1"/>
              <a:t>Polias</a:t>
            </a:r>
            <a:r>
              <a:rPr lang="en-GB" sz="3200"/>
              <a:t>, placed between the Parthenon and the </a:t>
            </a:r>
            <a:r>
              <a:rPr lang="en-GB" sz="3200" err="1"/>
              <a:t>Erechtheion</a:t>
            </a:r>
            <a:r>
              <a:rPr lang="en-GB" sz="3200"/>
              <a:t>. </a:t>
            </a:r>
          </a:p>
          <a:p>
            <a:r>
              <a:rPr lang="en-GB" sz="3200"/>
              <a:t>Up to one hundred oxen and other animals sacrificed. Once Athena had been given her share, the Priestess of Athena and important Athenians would have eaten. Then, the rest of the community would have eaten. </a:t>
            </a:r>
          </a:p>
          <a:p>
            <a:endParaRPr lang="en-GB"/>
          </a:p>
          <a:p>
            <a:endParaRPr lang="en-GB"/>
          </a:p>
          <a:p>
            <a:endParaRPr lang="en-GB"/>
          </a:p>
          <a:p>
            <a:endParaRPr lang="en-GB"/>
          </a:p>
          <a:p>
            <a:pPr lvl="1"/>
            <a:endParaRPr lang="en-GB"/>
          </a:p>
          <a:p>
            <a:pPr lvl="1"/>
            <a:endParaRPr lang="en-GB"/>
          </a:p>
          <a:p>
            <a:endParaRPr lang="en-GB"/>
          </a:p>
        </p:txBody>
      </p:sp>
      <p:sp>
        <p:nvSpPr>
          <p:cNvPr id="5" name="Content Placeholder 2">
            <a:extLst>
              <a:ext uri="{FF2B5EF4-FFF2-40B4-BE49-F238E27FC236}">
                <a16:creationId xmlns:a16="http://schemas.microsoft.com/office/drawing/2014/main" id="{8F6AA63F-3A3F-40F4-9EAD-411523777C7D}"/>
              </a:ext>
            </a:extLst>
          </p:cNvPr>
          <p:cNvSpPr txBox="1">
            <a:spLocks/>
          </p:cNvSpPr>
          <p:nvPr/>
        </p:nvSpPr>
        <p:spPr>
          <a:xfrm>
            <a:off x="0" y="3976099"/>
            <a:ext cx="12192000" cy="2881901"/>
          </a:xfrm>
          <a:prstGeom prst="rect">
            <a:avLst/>
          </a:prstGeom>
          <a:solidFill>
            <a:schemeClr val="accent4">
              <a:lumMod val="20000"/>
              <a:lumOff val="80000"/>
            </a:schemeClr>
          </a:solidFill>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400" b="1"/>
              <a:t>What was the significance of these event to the Athenians?</a:t>
            </a:r>
          </a:p>
          <a:p>
            <a:r>
              <a:rPr lang="en-GB" sz="2400"/>
              <a:t>A chance for the entire Athenian community to get together, creating a sense of patriotism. Even those who weren’t Athenian citizens were allowed to participate as far as the Acropolis, inviting them to feel invested in the city. </a:t>
            </a:r>
          </a:p>
          <a:p>
            <a:r>
              <a:rPr lang="en-GB" sz="2400"/>
              <a:t>The larger peplos being attached to a ship was a reminder of the connection between Athens’ power and her navy. </a:t>
            </a:r>
          </a:p>
          <a:p>
            <a:r>
              <a:rPr lang="en-GB" sz="2400"/>
              <a:t>The sacrifice was intended to show how much the Athenians cared about their patron goddess. They would have hoped that this would have got Athena on their side, but it also allowed the Athenians to show off the wealth of their city trough the size of it.</a:t>
            </a:r>
          </a:p>
          <a:p>
            <a:endParaRPr lang="en-GB"/>
          </a:p>
        </p:txBody>
      </p:sp>
    </p:spTree>
    <p:extLst>
      <p:ext uri="{BB962C8B-B14F-4D97-AF65-F5344CB8AC3E}">
        <p14:creationId xmlns:p14="http://schemas.microsoft.com/office/powerpoint/2010/main" val="391279499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EE3EB-39B6-406F-AD93-E0DDFEF67DEC}"/>
              </a:ext>
            </a:extLst>
          </p:cNvPr>
          <p:cNvSpPr>
            <a:spLocks noGrp="1"/>
          </p:cNvSpPr>
          <p:nvPr>
            <p:ph type="title"/>
          </p:nvPr>
        </p:nvSpPr>
        <p:spPr>
          <a:xfrm>
            <a:off x="0" y="0"/>
            <a:ext cx="12192000" cy="734210"/>
          </a:xfr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a:lstStyle/>
          <a:p>
            <a:r>
              <a:rPr lang="en-GB"/>
              <a:t>Day 7: Boat race and </a:t>
            </a:r>
            <a:r>
              <a:rPr lang="en-GB" err="1"/>
              <a:t>apobates</a:t>
            </a:r>
            <a:endParaRPr lang="en-GB"/>
          </a:p>
        </p:txBody>
      </p:sp>
      <p:sp>
        <p:nvSpPr>
          <p:cNvPr id="3" name="Content Placeholder 2">
            <a:extLst>
              <a:ext uri="{FF2B5EF4-FFF2-40B4-BE49-F238E27FC236}">
                <a16:creationId xmlns:a16="http://schemas.microsoft.com/office/drawing/2014/main" id="{6FEEC98A-28EA-43AB-BBA9-198411DBDD63}"/>
              </a:ext>
            </a:extLst>
          </p:cNvPr>
          <p:cNvSpPr>
            <a:spLocks noGrp="1"/>
          </p:cNvSpPr>
          <p:nvPr>
            <p:ph idx="1"/>
          </p:nvPr>
        </p:nvSpPr>
        <p:spPr>
          <a:xfrm>
            <a:off x="0" y="734211"/>
            <a:ext cx="12192000" cy="1741862"/>
          </a:xfrm>
          <a:solidFill>
            <a:schemeClr val="accent5">
              <a:lumMod val="20000"/>
              <a:lumOff val="80000"/>
            </a:schemeClr>
          </a:solidFill>
        </p:spPr>
        <p:txBody>
          <a:bodyPr>
            <a:normAutofit lnSpcReduction="10000"/>
          </a:bodyPr>
          <a:lstStyle/>
          <a:p>
            <a:pPr marL="0" indent="0">
              <a:buNone/>
            </a:pPr>
            <a:r>
              <a:rPr lang="en-GB" b="1"/>
              <a:t>What happened?</a:t>
            </a:r>
          </a:p>
          <a:p>
            <a:r>
              <a:rPr lang="en-GB"/>
              <a:t>A boat race took place in the Piraeus (Athens’ port).</a:t>
            </a:r>
          </a:p>
          <a:p>
            <a:r>
              <a:rPr lang="en-GB"/>
              <a:t>Men in hoplite armour (fig. 1) would jump off a chariot, running alongside it and jumping back on</a:t>
            </a:r>
          </a:p>
          <a:p>
            <a:endParaRPr lang="en-GB"/>
          </a:p>
          <a:p>
            <a:pPr lvl="1"/>
            <a:endParaRPr lang="en-GB"/>
          </a:p>
          <a:p>
            <a:pPr lvl="1"/>
            <a:endParaRPr lang="en-GB"/>
          </a:p>
          <a:p>
            <a:endParaRPr lang="en-GB"/>
          </a:p>
        </p:txBody>
      </p:sp>
      <p:sp>
        <p:nvSpPr>
          <p:cNvPr id="4" name="Content Placeholder 2">
            <a:extLst>
              <a:ext uri="{FF2B5EF4-FFF2-40B4-BE49-F238E27FC236}">
                <a16:creationId xmlns:a16="http://schemas.microsoft.com/office/drawing/2014/main" id="{8B7CB4DF-8D71-4AE6-9979-04100D413144}"/>
              </a:ext>
            </a:extLst>
          </p:cNvPr>
          <p:cNvSpPr txBox="1">
            <a:spLocks/>
          </p:cNvSpPr>
          <p:nvPr/>
        </p:nvSpPr>
        <p:spPr>
          <a:xfrm>
            <a:off x="1" y="2476073"/>
            <a:ext cx="8096035" cy="1623315"/>
          </a:xfrm>
          <a:prstGeom prst="rect">
            <a:avLst/>
          </a:prstGeom>
          <a:solidFill>
            <a:schemeClr val="accent6">
              <a:lumMod val="20000"/>
              <a:lumOff val="80000"/>
            </a:schemeClr>
          </a:solidFill>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400" b="1"/>
              <a:t>What sorts of skills were needed?</a:t>
            </a:r>
          </a:p>
          <a:p>
            <a:r>
              <a:rPr lang="en-GB" sz="2400"/>
              <a:t>Boat race: Skill with piloting a boat</a:t>
            </a:r>
          </a:p>
          <a:p>
            <a:r>
              <a:rPr lang="en-GB" sz="2400" err="1"/>
              <a:t>Apobates</a:t>
            </a:r>
            <a:r>
              <a:rPr lang="en-GB" sz="2400"/>
              <a:t>: Physical strength to carry your armour, speed endurance.  </a:t>
            </a:r>
          </a:p>
          <a:p>
            <a:endParaRPr lang="en-GB"/>
          </a:p>
        </p:txBody>
      </p:sp>
      <p:sp>
        <p:nvSpPr>
          <p:cNvPr id="5" name="Content Placeholder 2">
            <a:extLst>
              <a:ext uri="{FF2B5EF4-FFF2-40B4-BE49-F238E27FC236}">
                <a16:creationId xmlns:a16="http://schemas.microsoft.com/office/drawing/2014/main" id="{8F6AA63F-3A3F-40F4-9EAD-411523777C7D}"/>
              </a:ext>
            </a:extLst>
          </p:cNvPr>
          <p:cNvSpPr txBox="1">
            <a:spLocks/>
          </p:cNvSpPr>
          <p:nvPr/>
        </p:nvSpPr>
        <p:spPr>
          <a:xfrm>
            <a:off x="0" y="4099388"/>
            <a:ext cx="8096036" cy="2758612"/>
          </a:xfrm>
          <a:prstGeom prst="rect">
            <a:avLst/>
          </a:prstGeom>
          <a:solidFill>
            <a:schemeClr val="accent4">
              <a:lumMod val="20000"/>
              <a:lumOff val="80000"/>
            </a:schemeClr>
          </a:solidFill>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400" b="1"/>
              <a:t>What was the significance of this event to the Athenians?</a:t>
            </a:r>
          </a:p>
          <a:p>
            <a:r>
              <a:rPr lang="en-GB" sz="2400"/>
              <a:t>Gave the Athenians a chance to showcase their sailing talents (very important given that Athens was a naval power).</a:t>
            </a:r>
          </a:p>
          <a:p>
            <a:r>
              <a:rPr lang="en-GB" sz="2400"/>
              <a:t>The </a:t>
            </a:r>
            <a:r>
              <a:rPr lang="en-GB" sz="2400" err="1"/>
              <a:t>apobates</a:t>
            </a:r>
            <a:r>
              <a:rPr lang="en-GB" sz="2400"/>
              <a:t> involved Athenians dressed in the sort of armour which would have worn into battle. This was meant to therefore send a message about how strong Athenian soldiers were, as well as how quick they could be even when fully dressed in hoplite armour. </a:t>
            </a:r>
          </a:p>
          <a:p>
            <a:endParaRPr lang="en-GB"/>
          </a:p>
        </p:txBody>
      </p:sp>
      <p:pic>
        <p:nvPicPr>
          <p:cNvPr id="2050" name="Picture 2" descr="The Races for the Apobates and the Dismounting Charioteer (Appendix 3) -  Serving Athena">
            <a:extLst>
              <a:ext uri="{FF2B5EF4-FFF2-40B4-BE49-F238E27FC236}">
                <a16:creationId xmlns:a16="http://schemas.microsoft.com/office/drawing/2014/main" id="{D8B06802-E365-40D1-AEAB-2EB7E68E68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82697" y="3132203"/>
            <a:ext cx="3922641" cy="299158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3B74767-DC78-4EBD-991F-D0FF5F1BEDAE}"/>
              </a:ext>
            </a:extLst>
          </p:cNvPr>
          <p:cNvSpPr txBox="1"/>
          <p:nvPr/>
        </p:nvSpPr>
        <p:spPr>
          <a:xfrm>
            <a:off x="9554967" y="5923734"/>
            <a:ext cx="1531277"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a:t>Fig. 1</a:t>
            </a:r>
          </a:p>
        </p:txBody>
      </p:sp>
    </p:spTree>
    <p:extLst>
      <p:ext uri="{BB962C8B-B14F-4D97-AF65-F5344CB8AC3E}">
        <p14:creationId xmlns:p14="http://schemas.microsoft.com/office/powerpoint/2010/main" val="61883818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EE3EB-39B6-406F-AD93-E0DDFEF67DEC}"/>
              </a:ext>
            </a:extLst>
          </p:cNvPr>
          <p:cNvSpPr>
            <a:spLocks noGrp="1"/>
          </p:cNvSpPr>
          <p:nvPr>
            <p:ph type="title"/>
          </p:nvPr>
        </p:nvSpPr>
        <p:spPr>
          <a:xfrm>
            <a:off x="0" y="0"/>
            <a:ext cx="12192000" cy="734210"/>
          </a:xfr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a:lstStyle/>
          <a:p>
            <a:r>
              <a:rPr lang="en-GB"/>
              <a:t>Day 8: Prize giving</a:t>
            </a:r>
          </a:p>
        </p:txBody>
      </p:sp>
      <p:sp>
        <p:nvSpPr>
          <p:cNvPr id="3" name="Content Placeholder 2">
            <a:extLst>
              <a:ext uri="{FF2B5EF4-FFF2-40B4-BE49-F238E27FC236}">
                <a16:creationId xmlns:a16="http://schemas.microsoft.com/office/drawing/2014/main" id="{6FEEC98A-28EA-43AB-BBA9-198411DBDD63}"/>
              </a:ext>
            </a:extLst>
          </p:cNvPr>
          <p:cNvSpPr>
            <a:spLocks noGrp="1"/>
          </p:cNvSpPr>
          <p:nvPr>
            <p:ph idx="1"/>
          </p:nvPr>
        </p:nvSpPr>
        <p:spPr>
          <a:xfrm>
            <a:off x="0" y="734211"/>
            <a:ext cx="12192000" cy="2317214"/>
          </a:xfrm>
          <a:solidFill>
            <a:schemeClr val="accent5">
              <a:lumMod val="20000"/>
              <a:lumOff val="80000"/>
            </a:schemeClr>
          </a:solidFill>
        </p:spPr>
        <p:txBody>
          <a:bodyPr>
            <a:normAutofit fontScale="92500" lnSpcReduction="10000"/>
          </a:bodyPr>
          <a:lstStyle/>
          <a:p>
            <a:pPr marL="0" indent="0">
              <a:buNone/>
            </a:pPr>
            <a:r>
              <a:rPr lang="en-GB" sz="3200" b="1"/>
              <a:t>What happened?</a:t>
            </a:r>
          </a:p>
          <a:p>
            <a:r>
              <a:rPr lang="en-GB" sz="3200"/>
              <a:t>The winners of the musical contests were given crowns and money</a:t>
            </a:r>
          </a:p>
          <a:p>
            <a:r>
              <a:rPr lang="en-GB" sz="3200"/>
              <a:t>The winners of athletic events were given Panathenaic Amphorae, which showed Athena on one side and the event which had been won on the other (fig. 1). </a:t>
            </a:r>
          </a:p>
          <a:p>
            <a:endParaRPr lang="en-GB"/>
          </a:p>
          <a:p>
            <a:pPr lvl="1"/>
            <a:endParaRPr lang="en-GB"/>
          </a:p>
          <a:p>
            <a:pPr lvl="1"/>
            <a:endParaRPr lang="en-GB"/>
          </a:p>
          <a:p>
            <a:endParaRPr lang="en-GB"/>
          </a:p>
        </p:txBody>
      </p:sp>
      <p:pic>
        <p:nvPicPr>
          <p:cNvPr id="1026" name="Picture 2" descr="Competing for olive oil - A Panathenaic prize amphora - Josho Brouwers">
            <a:extLst>
              <a:ext uri="{FF2B5EF4-FFF2-40B4-BE49-F238E27FC236}">
                <a16:creationId xmlns:a16="http://schemas.microsoft.com/office/drawing/2014/main" id="{01E8DCDF-7E28-46D8-80A1-C7C2552F63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7113" y="3268805"/>
            <a:ext cx="5887093" cy="329677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3B74767-DC78-4EBD-991F-D0FF5F1BEDAE}"/>
              </a:ext>
            </a:extLst>
          </p:cNvPr>
          <p:cNvSpPr txBox="1"/>
          <p:nvPr/>
        </p:nvSpPr>
        <p:spPr>
          <a:xfrm>
            <a:off x="5505020" y="5923734"/>
            <a:ext cx="1531277"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a:t>Fig. 1</a:t>
            </a:r>
          </a:p>
        </p:txBody>
      </p:sp>
    </p:spTree>
    <p:extLst>
      <p:ext uri="{BB962C8B-B14F-4D97-AF65-F5344CB8AC3E}">
        <p14:creationId xmlns:p14="http://schemas.microsoft.com/office/powerpoint/2010/main" val="231260884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40235" y="77376"/>
            <a:ext cx="8229600" cy="1219200"/>
          </a:xfrm>
        </p:spPr>
        <p:txBody>
          <a:bodyPr/>
          <a:lstStyle/>
          <a:p>
            <a:r>
              <a:rPr lang="en-GB"/>
              <a:t>Tragedy </a:t>
            </a:r>
          </a:p>
        </p:txBody>
      </p:sp>
      <p:sp>
        <p:nvSpPr>
          <p:cNvPr id="2" name="Content Placeholder 1"/>
          <p:cNvSpPr>
            <a:spLocks noGrp="1"/>
          </p:cNvSpPr>
          <p:nvPr>
            <p:ph idx="1"/>
          </p:nvPr>
        </p:nvSpPr>
        <p:spPr>
          <a:xfrm>
            <a:off x="76875" y="1124076"/>
            <a:ext cx="8229600" cy="5401268"/>
          </a:xfrm>
        </p:spPr>
        <p:txBody>
          <a:bodyPr>
            <a:normAutofit fontScale="92500"/>
          </a:bodyPr>
          <a:lstStyle/>
          <a:p>
            <a:pPr marL="754380" lvl="1"/>
            <a:r>
              <a:rPr lang="en-GB"/>
              <a:t>Normally retold well-known myths, sometimes with original endings. Sometimes covered historical events.</a:t>
            </a:r>
          </a:p>
          <a:p>
            <a:pPr marL="754380" lvl="1"/>
            <a:r>
              <a:rPr lang="en-GB"/>
              <a:t>Lots of tragedies survive compared to comedies</a:t>
            </a:r>
          </a:p>
          <a:p>
            <a:pPr marL="754380" lvl="1"/>
            <a:r>
              <a:rPr lang="en-GB"/>
              <a:t>Normally involved a protagonist with high status going through a change in fortune, normally for the worse, and discovering a flaw in their personality through this experience.</a:t>
            </a:r>
          </a:p>
          <a:p>
            <a:pPr marL="754380" lvl="1"/>
            <a:r>
              <a:rPr lang="en-GB" b="1"/>
              <a:t>The protagonist has a </a:t>
            </a:r>
            <a:r>
              <a:rPr lang="en-GB" b="1" i="1"/>
              <a:t>catharsis</a:t>
            </a:r>
            <a:r>
              <a:rPr lang="en-GB" i="1"/>
              <a:t> </a:t>
            </a:r>
            <a:r>
              <a:rPr lang="en-GB"/>
              <a:t>- painful or harmful experience that may upset or depress the audience. This often ends with the protagonist dying.</a:t>
            </a:r>
          </a:p>
          <a:p>
            <a:pPr marL="754380" lvl="1"/>
            <a:r>
              <a:rPr lang="en-GB"/>
              <a:t>Tragedies might give audiences a sense of relief that they are not going through what the protagonist is. </a:t>
            </a:r>
          </a:p>
          <a:p>
            <a:pPr marL="754380" lvl="1"/>
            <a:r>
              <a:rPr lang="en-GB"/>
              <a:t>A tragic playwright might attempt to teach the audience an important lesson, such as about what makes a bad ruler or about the power of the gods.</a:t>
            </a:r>
          </a:p>
          <a:p>
            <a:pPr marL="754380" lvl="1"/>
            <a:r>
              <a:rPr lang="en-GB"/>
              <a:t>Tragedy could comment on the current state of Athens or other Greek states.  </a:t>
            </a:r>
          </a:p>
          <a:p>
            <a:pPr marL="411480" lvl="1" indent="0">
              <a:buNone/>
            </a:pPr>
            <a:endParaRPr lang="en-GB"/>
          </a:p>
          <a:p>
            <a:pPr marL="754380" lvl="1"/>
            <a:endParaRPr lang="en-GB"/>
          </a:p>
          <a:p>
            <a:pPr marL="0" indent="0">
              <a:buNone/>
            </a:pPr>
            <a:endParaRPr lang="en-GB"/>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52363" y="332656"/>
            <a:ext cx="3442574" cy="1927841"/>
          </a:xfrm>
          <a:prstGeom prst="rect">
            <a:avLst/>
          </a:prstGeom>
        </p:spPr>
      </p:pic>
    </p:spTree>
    <p:extLst>
      <p:ext uri="{BB962C8B-B14F-4D97-AF65-F5344CB8AC3E}">
        <p14:creationId xmlns:p14="http://schemas.microsoft.com/office/powerpoint/2010/main" val="2531179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fade">
                                      <p:cBhvr>
                                        <p:cTn id="3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91544" y="0"/>
            <a:ext cx="8229600" cy="1219200"/>
          </a:xfrm>
        </p:spPr>
        <p:txBody>
          <a:bodyPr/>
          <a:lstStyle/>
          <a:p>
            <a:r>
              <a:rPr lang="en-GB"/>
              <a:t>Comedy </a:t>
            </a:r>
          </a:p>
        </p:txBody>
      </p:sp>
      <p:sp>
        <p:nvSpPr>
          <p:cNvPr id="2" name="Content Placeholder 1"/>
          <p:cNvSpPr>
            <a:spLocks noGrp="1"/>
          </p:cNvSpPr>
          <p:nvPr>
            <p:ph idx="1"/>
          </p:nvPr>
        </p:nvSpPr>
        <p:spPr>
          <a:xfrm>
            <a:off x="328773" y="1371599"/>
            <a:ext cx="7118011" cy="5768939"/>
          </a:xfrm>
        </p:spPr>
        <p:txBody>
          <a:bodyPr>
            <a:normAutofit/>
          </a:bodyPr>
          <a:lstStyle/>
          <a:p>
            <a:pPr marL="754380" lvl="1"/>
            <a:r>
              <a:rPr lang="en-GB" sz="2800"/>
              <a:t> Comedy developed later than tragedy</a:t>
            </a:r>
          </a:p>
          <a:p>
            <a:pPr marL="754380" lvl="1"/>
            <a:r>
              <a:rPr lang="en-GB" sz="2800"/>
              <a:t>The themes were normally war, politics, or social life – </a:t>
            </a:r>
            <a:r>
              <a:rPr lang="en-GB" sz="2800" b="1"/>
              <a:t>more down-to-earth themes</a:t>
            </a:r>
          </a:p>
          <a:p>
            <a:pPr marL="754380" lvl="1"/>
            <a:r>
              <a:rPr lang="en-GB" sz="2800"/>
              <a:t>Characters would often have </a:t>
            </a:r>
            <a:r>
              <a:rPr lang="en-GB" sz="2800" b="1"/>
              <a:t>reversed roles </a:t>
            </a:r>
            <a:r>
              <a:rPr lang="en-GB" sz="2800"/>
              <a:t>(</a:t>
            </a:r>
            <a:r>
              <a:rPr lang="en-GB" sz="2800" err="1"/>
              <a:t>eg</a:t>
            </a:r>
            <a:r>
              <a:rPr lang="en-GB" sz="2800"/>
              <a:t>: masters obeying slaves, women controlling men)</a:t>
            </a:r>
          </a:p>
          <a:p>
            <a:pPr marL="754380" lvl="1"/>
            <a:r>
              <a:rPr lang="en-GB" sz="2800" b="1"/>
              <a:t>Politicians</a:t>
            </a:r>
            <a:r>
              <a:rPr lang="en-GB" sz="2800"/>
              <a:t> were openly </a:t>
            </a:r>
            <a:r>
              <a:rPr lang="en-GB" sz="2800" b="1"/>
              <a:t>mocked</a:t>
            </a:r>
          </a:p>
          <a:p>
            <a:pPr marL="754380" lvl="1"/>
            <a:r>
              <a:rPr lang="en-GB" sz="2800"/>
              <a:t>Comedy gave the people of Athens a chance to laugh at those in power. Comic playwrights could use their plays to make comments on Athenian politics, but also its society. </a:t>
            </a:r>
          </a:p>
        </p:txBody>
      </p:sp>
      <p:pic>
        <p:nvPicPr>
          <p:cNvPr id="2050" name="Picture 2" descr="Image result for greek comed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0820" y="1939779"/>
            <a:ext cx="4377616" cy="3166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194778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1" y="26929"/>
            <a:ext cx="8079581" cy="815552"/>
          </a:xfrm>
        </p:spPr>
        <p:txBody>
          <a:bodyPr>
            <a:normAutofit/>
          </a:bodyPr>
          <a:lstStyle/>
          <a:p>
            <a:r>
              <a:rPr lang="en-GB" sz="3600"/>
              <a:t>Satyr Play</a:t>
            </a:r>
          </a:p>
        </p:txBody>
      </p:sp>
      <p:sp>
        <p:nvSpPr>
          <p:cNvPr id="2" name="Content Placeholder 1"/>
          <p:cNvSpPr>
            <a:spLocks noGrp="1"/>
          </p:cNvSpPr>
          <p:nvPr>
            <p:ph idx="1"/>
          </p:nvPr>
        </p:nvSpPr>
        <p:spPr>
          <a:xfrm>
            <a:off x="441789" y="842481"/>
            <a:ext cx="7931649" cy="5826879"/>
          </a:xfrm>
        </p:spPr>
        <p:txBody>
          <a:bodyPr>
            <a:normAutofit fontScale="62500" lnSpcReduction="20000"/>
          </a:bodyPr>
          <a:lstStyle/>
          <a:p>
            <a:pPr fontAlgn="base"/>
            <a:r>
              <a:rPr lang="en-GB" sz="3400"/>
              <a:t>Satyr plays used typically tragic and serious characters and myths, but with a comic twist: the chorus members were all satyrs!</a:t>
            </a:r>
          </a:p>
          <a:p>
            <a:pPr fontAlgn="base"/>
            <a:r>
              <a:rPr lang="en-GB" sz="3400"/>
              <a:t>The chorus in a Greek tragedy would be used to highlight emotional moments</a:t>
            </a:r>
          </a:p>
          <a:p>
            <a:pPr fontAlgn="base"/>
            <a:r>
              <a:rPr lang="en-GB" sz="3400"/>
              <a:t>The chorus was meant to be a stand-in for the audience: ordinary people commenting on the events happening</a:t>
            </a:r>
          </a:p>
          <a:p>
            <a:pPr fontAlgn="base"/>
            <a:r>
              <a:rPr lang="en-GB" sz="3400"/>
              <a:t>A chorus of satyrs, therefore, turned this on its head: Satyrs are nature spirits who combine male human traits (beards, hairy bodies, flat noses, and an erect phallus) with the ears and tails of horses. </a:t>
            </a:r>
          </a:p>
          <a:p>
            <a:pPr fontAlgn="base"/>
            <a:r>
              <a:rPr lang="en-GB" sz="3400"/>
              <a:t>The satyrs are not serious characters. Instead of highlighting emotional moments, they would act drunk, make rude jokes, carry phallic props around with them and play pranks on the serious tragic characters. </a:t>
            </a:r>
          </a:p>
          <a:p>
            <a:pPr fontAlgn="base"/>
            <a:r>
              <a:rPr lang="en-GB" sz="3400"/>
              <a:t>Satyr plays were therefore a form of comic relief following the three tragedies at the City Dionysia. In some ways, it must have felt like the writers of tragedy were making fun of their own work when they wrote satyr plays. </a:t>
            </a:r>
            <a:endParaRPr lang="en-GB" sz="3400" b="1"/>
          </a:p>
          <a:p>
            <a:pPr fontAlgn="base"/>
            <a:r>
              <a:rPr lang="en-GB" sz="3400" b="1"/>
              <a:t>Only one survives: </a:t>
            </a:r>
            <a:r>
              <a:rPr lang="en-GB" sz="3400"/>
              <a:t>Euripides’ ‘Cyclops’</a:t>
            </a:r>
          </a:p>
          <a:p>
            <a:endParaRPr lang="en-GB"/>
          </a:p>
        </p:txBody>
      </p:sp>
      <p:sp>
        <p:nvSpPr>
          <p:cNvPr id="4" name="TextBox 3"/>
          <p:cNvSpPr txBox="1"/>
          <p:nvPr/>
        </p:nvSpPr>
        <p:spPr>
          <a:xfrm>
            <a:off x="9169572" y="1240111"/>
            <a:ext cx="3292979" cy="3970318"/>
          </a:xfrm>
          <a:prstGeom prst="rect">
            <a:avLst/>
          </a:prstGeom>
          <a:solidFill>
            <a:schemeClr val="accent1"/>
          </a:solidFill>
        </p:spPr>
        <p:txBody>
          <a:bodyPr wrap="square" rtlCol="0">
            <a:spAutoFit/>
          </a:bodyPr>
          <a:lstStyle/>
          <a:p>
            <a:r>
              <a:rPr lang="en-GB">
                <a:solidFill>
                  <a:prstClr val="white"/>
                </a:solidFill>
              </a:rPr>
              <a:t>MAIN FEATURES: </a:t>
            </a:r>
          </a:p>
          <a:p>
            <a:pPr marL="285750" indent="-285750">
              <a:buFont typeface="Arial" panose="020B0604020202020204" pitchFamily="34" charset="0"/>
              <a:buChar char="•"/>
            </a:pPr>
            <a:r>
              <a:rPr lang="en-GB">
                <a:solidFill>
                  <a:prstClr val="white"/>
                </a:solidFill>
              </a:rPr>
              <a:t>bawdy  (rude) </a:t>
            </a:r>
            <a:r>
              <a:rPr lang="en-GB" b="1">
                <a:solidFill>
                  <a:prstClr val="white"/>
                </a:solidFill>
              </a:rPr>
              <a:t>satire</a:t>
            </a:r>
            <a:r>
              <a:rPr lang="en-GB">
                <a:solidFill>
                  <a:prstClr val="white"/>
                </a:solidFill>
              </a:rPr>
              <a:t> </a:t>
            </a:r>
            <a:r>
              <a:rPr lang="en-GB" b="1">
                <a:solidFill>
                  <a:prstClr val="white"/>
                </a:solidFill>
              </a:rPr>
              <a:t>(made fun of politics)</a:t>
            </a:r>
          </a:p>
          <a:p>
            <a:endParaRPr lang="en-GB">
              <a:solidFill>
                <a:prstClr val="white"/>
              </a:solidFill>
            </a:endParaRPr>
          </a:p>
          <a:p>
            <a:pPr marL="285750" indent="-285750">
              <a:buFont typeface="Arial" panose="020B0604020202020204" pitchFamily="34" charset="0"/>
              <a:buChar char="•"/>
            </a:pPr>
            <a:r>
              <a:rPr lang="en-GB">
                <a:solidFill>
                  <a:prstClr val="white"/>
                </a:solidFill>
              </a:rPr>
              <a:t>Choruses of satyrs</a:t>
            </a:r>
          </a:p>
          <a:p>
            <a:pPr marL="285750" indent="-285750">
              <a:buFont typeface="Arial" panose="020B0604020202020204" pitchFamily="34" charset="0"/>
              <a:buChar char="•"/>
            </a:pPr>
            <a:endParaRPr lang="en-GB">
              <a:solidFill>
                <a:prstClr val="white"/>
              </a:solidFill>
            </a:endParaRPr>
          </a:p>
          <a:p>
            <a:pPr marL="285750" indent="-285750">
              <a:buFont typeface="Arial" panose="020B0604020202020204" pitchFamily="34" charset="0"/>
              <a:buChar char="•"/>
            </a:pPr>
            <a:r>
              <a:rPr lang="en-GB">
                <a:solidFill>
                  <a:prstClr val="white"/>
                </a:solidFill>
              </a:rPr>
              <a:t>Stories from Greek mythology</a:t>
            </a:r>
          </a:p>
          <a:p>
            <a:pPr marL="285750" indent="-285750">
              <a:buFont typeface="Arial" panose="020B0604020202020204" pitchFamily="34" charset="0"/>
              <a:buChar char="•"/>
            </a:pPr>
            <a:r>
              <a:rPr lang="en-GB">
                <a:solidFill>
                  <a:prstClr val="white"/>
                </a:solidFill>
              </a:rPr>
              <a:t>Mock drunkenness, rude jokes (including phallic props), pranks, generally a sense of the satyrs having fun</a:t>
            </a:r>
          </a:p>
          <a:p>
            <a:pPr marL="285750" indent="-285750">
              <a:buFont typeface="Arial" panose="020B0604020202020204" pitchFamily="34" charset="0"/>
              <a:buChar char="•"/>
            </a:pPr>
            <a:endParaRPr lang="en-GB">
              <a:solidFill>
                <a:prstClr val="white"/>
              </a:solidFill>
            </a:endParaRPr>
          </a:p>
          <a:p>
            <a:pPr marL="285750" indent="-285750">
              <a:buFont typeface="Arial" panose="020B0604020202020204" pitchFamily="34" charset="0"/>
              <a:buChar char="•"/>
            </a:pPr>
            <a:r>
              <a:rPr lang="en-GB">
                <a:solidFill>
                  <a:prstClr val="white"/>
                </a:solidFill>
              </a:rPr>
              <a:t>A kind of skipping and jumping dance –very silly!</a:t>
            </a:r>
          </a:p>
        </p:txBody>
      </p:sp>
    </p:spTree>
    <p:extLst>
      <p:ext uri="{BB962C8B-B14F-4D97-AF65-F5344CB8AC3E}">
        <p14:creationId xmlns:p14="http://schemas.microsoft.com/office/powerpoint/2010/main" val="262257221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B3691-F96A-4914-8E36-43738A010FE1}"/>
              </a:ext>
            </a:extLst>
          </p:cNvPr>
          <p:cNvSpPr>
            <a:spLocks noGrp="1"/>
          </p:cNvSpPr>
          <p:nvPr>
            <p:ph type="title"/>
          </p:nvPr>
        </p:nvSpPr>
        <p:spPr>
          <a:xfrm>
            <a:off x="396411" y="191837"/>
            <a:ext cx="10515600" cy="1325563"/>
          </a:xfrm>
        </p:spPr>
        <p:txBody>
          <a:bodyPr/>
          <a:lstStyle/>
          <a:p>
            <a:r>
              <a:rPr lang="en-GB"/>
              <a:t>Greek Symbols of Power: The Persian Wars</a:t>
            </a:r>
          </a:p>
        </p:txBody>
      </p:sp>
      <p:sp>
        <p:nvSpPr>
          <p:cNvPr id="3" name="Content Placeholder 2">
            <a:extLst>
              <a:ext uri="{FF2B5EF4-FFF2-40B4-BE49-F238E27FC236}">
                <a16:creationId xmlns:a16="http://schemas.microsoft.com/office/drawing/2014/main" id="{846C9913-7B19-45AF-A837-0930C3AD2233}"/>
              </a:ext>
            </a:extLst>
          </p:cNvPr>
          <p:cNvSpPr>
            <a:spLocks noGrp="1"/>
          </p:cNvSpPr>
          <p:nvPr>
            <p:ph idx="1"/>
          </p:nvPr>
        </p:nvSpPr>
        <p:spPr>
          <a:xfrm>
            <a:off x="215757" y="1517400"/>
            <a:ext cx="6852863" cy="5427930"/>
          </a:xfrm>
        </p:spPr>
        <p:txBody>
          <a:bodyPr>
            <a:normAutofit fontScale="92500" lnSpcReduction="10000"/>
          </a:bodyPr>
          <a:lstStyle/>
          <a:p>
            <a:r>
              <a:rPr lang="en-GB"/>
              <a:t>480 BC: The Persian king Xerxes leads an enormous army and navy drawn from across the Persian Empire to Greece. An alliance of Greek city states is created to resist the Persians, although a number of others declared their support for Persia. </a:t>
            </a:r>
            <a:r>
              <a:rPr lang="en-GB" b="1"/>
              <a:t>The Persians are at first successful and their army makes it to Attica where Athens is sacked and many of the buildings on the Acropolis destroyed.</a:t>
            </a:r>
            <a:r>
              <a:rPr lang="en-GB"/>
              <a:t> However, the Persian navy is defeated in the </a:t>
            </a:r>
            <a:r>
              <a:rPr lang="en-GB" b="1"/>
              <a:t>Battle of Salamis. Athens provides far more ships to this navy than any other Greek state.  </a:t>
            </a:r>
            <a:r>
              <a:rPr lang="en-GB"/>
              <a:t> </a:t>
            </a:r>
          </a:p>
          <a:p>
            <a:r>
              <a:rPr lang="en-GB"/>
              <a:t>479 BC: The Persian army is finally defeated and pushed out of Greece at </a:t>
            </a:r>
            <a:r>
              <a:rPr lang="en-GB" b="1"/>
              <a:t>the Battle of Plataea. Many Athenians fight at this battle. </a:t>
            </a:r>
          </a:p>
          <a:p>
            <a:endParaRPr lang="en-GB"/>
          </a:p>
        </p:txBody>
      </p:sp>
      <p:pic>
        <p:nvPicPr>
          <p:cNvPr id="1026" name="Picture 2" descr="Achaemenid Empire - Wikipedia">
            <a:extLst>
              <a:ext uri="{FF2B5EF4-FFF2-40B4-BE49-F238E27FC236}">
                <a16:creationId xmlns:a16="http://schemas.microsoft.com/office/drawing/2014/main" id="{0C87D44C-DAC2-420C-89DF-756DD6EC4D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68620" y="1964113"/>
            <a:ext cx="4697992" cy="250967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9CF8387-DC97-4FAF-B4EA-504FA90F42A1}"/>
              </a:ext>
            </a:extLst>
          </p:cNvPr>
          <p:cNvSpPr txBox="1"/>
          <p:nvPr/>
        </p:nvSpPr>
        <p:spPr>
          <a:xfrm>
            <a:off x="7479854" y="4505004"/>
            <a:ext cx="4037476" cy="830997"/>
          </a:xfrm>
          <a:prstGeom prst="rect">
            <a:avLst/>
          </a:prstGeom>
          <a:noFill/>
        </p:spPr>
        <p:txBody>
          <a:bodyPr wrap="square" rtlCol="0">
            <a:spAutoFit/>
          </a:bodyPr>
          <a:lstStyle/>
          <a:p>
            <a:pPr algn="ctr"/>
            <a:r>
              <a:rPr lang="en-GB" sz="2400"/>
              <a:t>The Persian Empire in the 5</a:t>
            </a:r>
            <a:r>
              <a:rPr lang="en-GB" sz="2400" baseline="30000"/>
              <a:t>th</a:t>
            </a:r>
            <a:r>
              <a:rPr lang="en-GB" sz="2400"/>
              <a:t> century BC</a:t>
            </a:r>
          </a:p>
        </p:txBody>
      </p:sp>
    </p:spTree>
    <p:extLst>
      <p:ext uri="{BB962C8B-B14F-4D97-AF65-F5344CB8AC3E}">
        <p14:creationId xmlns:p14="http://schemas.microsoft.com/office/powerpoint/2010/main" val="123896438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B3691-F96A-4914-8E36-43738A010FE1}"/>
              </a:ext>
            </a:extLst>
          </p:cNvPr>
          <p:cNvSpPr>
            <a:spLocks noGrp="1"/>
          </p:cNvSpPr>
          <p:nvPr>
            <p:ph type="title"/>
          </p:nvPr>
        </p:nvSpPr>
        <p:spPr>
          <a:xfrm>
            <a:off x="396411" y="191837"/>
            <a:ext cx="10515600" cy="1325563"/>
          </a:xfrm>
        </p:spPr>
        <p:txBody>
          <a:bodyPr/>
          <a:lstStyle/>
          <a:p>
            <a:r>
              <a:rPr lang="en-GB"/>
              <a:t>Greek Symbols of Power: The Delian League/Athenian Empire</a:t>
            </a:r>
          </a:p>
        </p:txBody>
      </p:sp>
      <p:sp>
        <p:nvSpPr>
          <p:cNvPr id="3" name="Content Placeholder 2">
            <a:extLst>
              <a:ext uri="{FF2B5EF4-FFF2-40B4-BE49-F238E27FC236}">
                <a16:creationId xmlns:a16="http://schemas.microsoft.com/office/drawing/2014/main" id="{846C9913-7B19-45AF-A837-0930C3AD2233}"/>
              </a:ext>
            </a:extLst>
          </p:cNvPr>
          <p:cNvSpPr>
            <a:spLocks noGrp="1"/>
          </p:cNvSpPr>
          <p:nvPr>
            <p:ph idx="1"/>
          </p:nvPr>
        </p:nvSpPr>
        <p:spPr>
          <a:xfrm>
            <a:off x="215757" y="1517400"/>
            <a:ext cx="6852863" cy="5427930"/>
          </a:xfrm>
        </p:spPr>
        <p:txBody>
          <a:bodyPr>
            <a:normAutofit fontScale="92500" lnSpcReduction="20000"/>
          </a:bodyPr>
          <a:lstStyle/>
          <a:p>
            <a:r>
              <a:rPr lang="en-GB"/>
              <a:t>478 BC: The </a:t>
            </a:r>
            <a:r>
              <a:rPr lang="en-GB" b="1"/>
              <a:t>Delian League is formed. </a:t>
            </a:r>
            <a:r>
              <a:rPr lang="en-GB"/>
              <a:t>This is an alliance led by </a:t>
            </a:r>
            <a:r>
              <a:rPr lang="en-GB" b="1"/>
              <a:t>Athens </a:t>
            </a:r>
            <a:r>
              <a:rPr lang="en-GB"/>
              <a:t>with the goal of defending Greeks living near the Persian Empire. Its name comes from the fact that its treasury is set up on the island of </a:t>
            </a:r>
            <a:r>
              <a:rPr lang="en-GB" b="1"/>
              <a:t>Delos. </a:t>
            </a:r>
            <a:endParaRPr lang="en-GB"/>
          </a:p>
          <a:p>
            <a:r>
              <a:rPr lang="en-GB"/>
              <a:t>454 BC: </a:t>
            </a:r>
            <a:r>
              <a:rPr lang="en-GB" b="1"/>
              <a:t>The Athenians move the Delian League’s treasury to Athens</a:t>
            </a:r>
            <a:r>
              <a:rPr lang="en-GB"/>
              <a:t>, claiming that they will keep it safe from the Persians. It seems that Athens has now converted the Delian League into the </a:t>
            </a:r>
            <a:r>
              <a:rPr lang="en-GB" b="1"/>
              <a:t>Athenian Empire</a:t>
            </a:r>
            <a:r>
              <a:rPr lang="en-GB"/>
              <a:t>. </a:t>
            </a:r>
          </a:p>
          <a:p>
            <a:r>
              <a:rPr lang="en-GB"/>
              <a:t>447-432 BC: </a:t>
            </a:r>
            <a:r>
              <a:rPr lang="en-GB" b="1"/>
              <a:t>A new Parthenon made of marble </a:t>
            </a:r>
            <a:r>
              <a:rPr lang="en-GB"/>
              <a:t>is built in place of an older wooden temple which was destroyed in the Persian sack of Athens. </a:t>
            </a:r>
            <a:r>
              <a:rPr lang="en-GB" b="1"/>
              <a:t>The Delian League’s money seems to have been used for building projects such as this on the Acropolis. </a:t>
            </a:r>
          </a:p>
          <a:p>
            <a:pPr marL="0" indent="0">
              <a:buNone/>
            </a:pPr>
            <a:r>
              <a:rPr lang="en-GB" b="1"/>
              <a:t> </a:t>
            </a:r>
          </a:p>
          <a:p>
            <a:endParaRPr lang="en-GB"/>
          </a:p>
        </p:txBody>
      </p:sp>
      <p:sp>
        <p:nvSpPr>
          <p:cNvPr id="4" name="TextBox 3">
            <a:extLst>
              <a:ext uri="{FF2B5EF4-FFF2-40B4-BE49-F238E27FC236}">
                <a16:creationId xmlns:a16="http://schemas.microsoft.com/office/drawing/2014/main" id="{89CF8387-DC97-4FAF-B4EA-504FA90F42A1}"/>
              </a:ext>
            </a:extLst>
          </p:cNvPr>
          <p:cNvSpPr txBox="1"/>
          <p:nvPr/>
        </p:nvSpPr>
        <p:spPr>
          <a:xfrm>
            <a:off x="7479853" y="5028986"/>
            <a:ext cx="4037476" cy="830997"/>
          </a:xfrm>
          <a:prstGeom prst="rect">
            <a:avLst/>
          </a:prstGeom>
          <a:noFill/>
        </p:spPr>
        <p:txBody>
          <a:bodyPr wrap="square" rtlCol="0">
            <a:spAutoFit/>
          </a:bodyPr>
          <a:lstStyle/>
          <a:p>
            <a:pPr algn="ctr"/>
            <a:r>
              <a:rPr lang="en-GB" sz="2400"/>
              <a:t>The Delian League shown in yellow</a:t>
            </a:r>
          </a:p>
        </p:txBody>
      </p:sp>
      <p:pic>
        <p:nvPicPr>
          <p:cNvPr id="2050" name="Picture 2" descr="Delian League - Wikipedia">
            <a:extLst>
              <a:ext uri="{FF2B5EF4-FFF2-40B4-BE49-F238E27FC236}">
                <a16:creationId xmlns:a16="http://schemas.microsoft.com/office/drawing/2014/main" id="{1BD29AED-F3A9-431A-9952-8C7AB3B87B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76898" y="1522411"/>
            <a:ext cx="4243387" cy="3398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81887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AD9D764B-052E-4821-9614-30D7D64F774A}"/>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8193" name="Picture 9">
            <a:extLst>
              <a:ext uri="{FF2B5EF4-FFF2-40B4-BE49-F238E27FC236}">
                <a16:creationId xmlns:a16="http://schemas.microsoft.com/office/drawing/2014/main" id="{4CF961BB-A51C-4FA9-92EF-254E54EA47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685800"/>
            <a:ext cx="3194050" cy="590689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FF61E567-C627-4316-B53D-39AD385685FD}"/>
              </a:ext>
            </a:extLst>
          </p:cNvPr>
          <p:cNvSpPr>
            <a:spLocks noChangeArrowheads="1"/>
          </p:cNvSpPr>
          <p:nvPr/>
        </p:nvSpPr>
        <p:spPr bwMode="auto">
          <a:xfrm>
            <a:off x="3657600" y="361823"/>
            <a:ext cx="8256520" cy="5955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000" b="1" i="0" u="none" strike="noStrike" cap="none" normalizeH="0" baseline="0">
                <a:ln>
                  <a:noFill/>
                </a:ln>
                <a:solidFill>
                  <a:schemeClr val="tx1"/>
                </a:solidFill>
                <a:effectLst/>
                <a:latin typeface="+mn-lt"/>
                <a:ea typeface="Calibri" panose="020F0502020204030204" pitchFamily="34" charset="0"/>
                <a:cs typeface="Times New Roman" panose="02020603050405020304" pitchFamily="18" charset="0"/>
              </a:rPr>
              <a:t>This goddess’ Greek name is Aphrodite.</a:t>
            </a:r>
            <a:endParaRPr kumimoji="0" lang="en-GB" altLang="en-US" sz="1050" b="1"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000" b="1" i="0" u="none" strike="noStrike" cap="none" normalizeH="0" baseline="0">
                <a:ln>
                  <a:noFill/>
                </a:ln>
                <a:solidFill>
                  <a:schemeClr val="tx1"/>
                </a:solidFill>
                <a:effectLst/>
                <a:latin typeface="+mn-lt"/>
                <a:ea typeface="Calibri" panose="020F0502020204030204" pitchFamily="34" charset="0"/>
                <a:cs typeface="Times New Roman" panose="02020603050405020304" pitchFamily="18" charset="0"/>
              </a:rPr>
              <a:t>This goddess’ Roman name is Venus.</a:t>
            </a:r>
            <a:endParaRPr kumimoji="0" lang="en-GB" altLang="en-US" sz="1050" b="1"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000" b="1" i="0" u="none" strike="noStrike" cap="none" normalizeH="0" baseline="0">
                <a:ln>
                  <a:noFill/>
                </a:ln>
                <a:solidFill>
                  <a:schemeClr val="tx1"/>
                </a:solidFill>
                <a:effectLst/>
                <a:latin typeface="+mn-lt"/>
                <a:ea typeface="Calibri" panose="020F0502020204030204" pitchFamily="34" charset="0"/>
                <a:cs typeface="Times New Roman" panose="02020603050405020304" pitchFamily="18" charset="0"/>
              </a:rPr>
              <a:t>She is the goddess of love.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050" b="1"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000" b="1" i="0" u="none" strike="noStrike" cap="none" normalizeH="0" baseline="0">
                <a:ln>
                  <a:noFill/>
                </a:ln>
                <a:solidFill>
                  <a:schemeClr val="tx1"/>
                </a:solidFill>
                <a:effectLst/>
                <a:latin typeface="+mn-lt"/>
                <a:ea typeface="Calibri" panose="020F0502020204030204" pitchFamily="34" charset="0"/>
                <a:cs typeface="Times New Roman" panose="02020603050405020304" pitchFamily="18" charset="0"/>
              </a:rPr>
              <a:t>Iconography:</a:t>
            </a:r>
            <a:endParaRPr kumimoji="0" lang="en-GB" altLang="en-US" sz="1050" b="1"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altLang="en-US" sz="2000" b="0" i="0" u="none" strike="noStrike" cap="none" normalizeH="0" baseline="0">
                <a:ln>
                  <a:noFill/>
                </a:ln>
                <a:solidFill>
                  <a:schemeClr val="tx1"/>
                </a:solidFill>
                <a:effectLst/>
                <a:latin typeface="+mn-lt"/>
                <a:ea typeface="Calibri" panose="020F0502020204030204" pitchFamily="34" charset="0"/>
                <a:cs typeface="Times New Roman" panose="02020603050405020304" pitchFamily="18" charset="0"/>
              </a:rPr>
              <a:t>A swan</a:t>
            </a:r>
            <a:endParaRPr kumimoji="0" lang="en-GB" altLang="en-US" sz="1050" b="0"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altLang="en-US" sz="2000" b="0" i="0" u="none" strike="noStrike" cap="none" normalizeH="0" baseline="0">
                <a:ln>
                  <a:noFill/>
                </a:ln>
                <a:solidFill>
                  <a:schemeClr val="tx1"/>
                </a:solidFill>
                <a:effectLst/>
                <a:latin typeface="+mn-lt"/>
                <a:ea typeface="Calibri" panose="020F0502020204030204" pitchFamily="34" charset="0"/>
                <a:cs typeface="Times New Roman" panose="02020603050405020304" pitchFamily="18" charset="0"/>
              </a:rPr>
              <a:t>A conch shell</a:t>
            </a:r>
            <a:endParaRPr kumimoji="0" lang="en-GB" altLang="en-US" sz="1050" b="0"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altLang="en-US" sz="2000" b="0" i="0" u="none" strike="noStrike" cap="none" normalizeH="0" baseline="0">
                <a:ln>
                  <a:noFill/>
                </a:ln>
                <a:solidFill>
                  <a:schemeClr val="tx1"/>
                </a:solidFill>
                <a:effectLst/>
                <a:latin typeface="+mn-lt"/>
                <a:ea typeface="Calibri" panose="020F0502020204030204" pitchFamily="34" charset="0"/>
                <a:cs typeface="Times New Roman" panose="02020603050405020304" pitchFamily="18" charset="0"/>
              </a:rPr>
              <a:t>Eros/Cupid (winged child)</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GB" altLang="en-US" sz="1050" b="0"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000" b="1" i="0" u="none" strike="noStrike" cap="none" normalizeH="0" baseline="0">
                <a:ln>
                  <a:noFill/>
                </a:ln>
                <a:solidFill>
                  <a:schemeClr val="tx1"/>
                </a:solidFill>
                <a:effectLst/>
                <a:latin typeface="+mn-lt"/>
                <a:ea typeface="Calibri" panose="020F0502020204030204" pitchFamily="34" charset="0"/>
                <a:cs typeface="Times New Roman" panose="02020603050405020304" pitchFamily="18" charset="0"/>
              </a:rPr>
              <a:t>Other information:</a:t>
            </a:r>
            <a:endParaRPr kumimoji="0" lang="en-GB" altLang="en-US" sz="1050" b="1"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altLang="en-US" sz="2000" b="0" i="0" u="none" strike="noStrike" cap="none" normalizeH="0" baseline="0">
                <a:ln>
                  <a:noFill/>
                </a:ln>
                <a:solidFill>
                  <a:schemeClr val="tx1"/>
                </a:solidFill>
                <a:effectLst/>
                <a:latin typeface="+mn-lt"/>
                <a:ea typeface="Calibri" panose="020F0502020204030204" pitchFamily="34" charset="0"/>
                <a:cs typeface="Times New Roman" panose="02020603050405020304" pitchFamily="18" charset="0"/>
              </a:rPr>
              <a:t>The wife of Hephaistos/Vulcan who cheated on him with Ares/Mars. Hephaistos/Vulcan caught them in a net whilst they were in bed together in order to reveal her affair to the other gods. </a:t>
            </a:r>
          </a:p>
          <a:p>
            <a:pPr marL="0" marR="0" lvl="0" indent="0" algn="l" defTabSz="914400" rtl="0" eaLnBrk="0" fontAlgn="base" latinLnBrk="0" hangingPunct="0">
              <a:lnSpc>
                <a:spcPct val="100000"/>
              </a:lnSpc>
              <a:spcBef>
                <a:spcPct val="0"/>
              </a:spcBef>
              <a:spcAft>
                <a:spcPct val="0"/>
              </a:spcAft>
              <a:buClrTx/>
              <a:buSzTx/>
              <a:buFontTx/>
              <a:buChar char="•"/>
              <a:tabLst/>
            </a:pPr>
            <a:r>
              <a:rPr lang="en-GB" altLang="en-US" sz="2000">
                <a:latin typeface="+mn-lt"/>
                <a:cs typeface="Times New Roman" panose="02020603050405020304" pitchFamily="18" charset="0"/>
              </a:rPr>
              <a:t>Forced by Zeus/Jupiter to fall in love with a mortal (since she had made other gods fall in love with mortals). This led to her sleeping with Anchises, a member of the Trojan royal family, and giving birth to Aeneas.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altLang="en-US" sz="2000" b="0" i="0" u="none" strike="noStrike" cap="none" normalizeH="0" baseline="0">
                <a:ln>
                  <a:noFill/>
                </a:ln>
                <a:solidFill>
                  <a:schemeClr val="tx1"/>
                </a:solidFill>
                <a:effectLst/>
                <a:latin typeface="+mn-lt"/>
                <a:cs typeface="Times New Roman" panose="02020603050405020304" pitchFamily="18" charset="0"/>
              </a:rPr>
              <a:t>Supported the </a:t>
            </a:r>
            <a:r>
              <a:rPr lang="en-GB" altLang="en-US" sz="2000">
                <a:latin typeface="+mn-lt"/>
                <a:cs typeface="Times New Roman" panose="02020603050405020304" pitchFamily="18" charset="0"/>
              </a:rPr>
              <a:t>Trojans during the Trojan War and later helped Aeneas on his journey to Italy. </a:t>
            </a:r>
          </a:p>
          <a:p>
            <a:pPr>
              <a:buFontTx/>
              <a:buChar char="•"/>
            </a:pPr>
            <a:r>
              <a:rPr lang="en-GB" sz="2000">
                <a:effectLst/>
                <a:latin typeface="+mn-lt"/>
                <a:ea typeface="Calibri" panose="020F0502020204030204" pitchFamily="34" charset="0"/>
                <a:cs typeface="Times New Roman" panose="02020603050405020304" pitchFamily="18" charset="0"/>
              </a:rPr>
              <a:t>Caused the death of Theseus’ son Hippolytus (see Artemis/Diana for more information on this). </a:t>
            </a:r>
          </a:p>
        </p:txBody>
      </p:sp>
    </p:spTree>
    <p:extLst>
      <p:ext uri="{BB962C8B-B14F-4D97-AF65-F5344CB8AC3E}">
        <p14:creationId xmlns:p14="http://schemas.microsoft.com/office/powerpoint/2010/main" val="200991820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0369A-7E55-4BE1-A74C-730260E5DE01}"/>
              </a:ext>
            </a:extLst>
          </p:cNvPr>
          <p:cNvSpPr>
            <a:spLocks noGrp="1"/>
          </p:cNvSpPr>
          <p:nvPr>
            <p:ph type="title"/>
          </p:nvPr>
        </p:nvSpPr>
        <p:spPr>
          <a:xfrm>
            <a:off x="0" y="0"/>
            <a:ext cx="12192000" cy="873303"/>
          </a:xfrm>
          <a:solidFill>
            <a:schemeClr val="accent1">
              <a:lumMod val="20000"/>
              <a:lumOff val="80000"/>
            </a:schemeClr>
          </a:solidFill>
        </p:spPr>
        <p:txBody>
          <a:bodyPr/>
          <a:lstStyle/>
          <a:p>
            <a:r>
              <a:rPr lang="en-GB"/>
              <a:t>Parthenon: Key Facts</a:t>
            </a:r>
          </a:p>
        </p:txBody>
      </p:sp>
      <p:sp>
        <p:nvSpPr>
          <p:cNvPr id="3" name="Content Placeholder 2">
            <a:extLst>
              <a:ext uri="{FF2B5EF4-FFF2-40B4-BE49-F238E27FC236}">
                <a16:creationId xmlns:a16="http://schemas.microsoft.com/office/drawing/2014/main" id="{3DD2858B-14CB-440A-90DB-9AE0655233C9}"/>
              </a:ext>
            </a:extLst>
          </p:cNvPr>
          <p:cNvSpPr>
            <a:spLocks noGrp="1"/>
          </p:cNvSpPr>
          <p:nvPr>
            <p:ph idx="1"/>
          </p:nvPr>
        </p:nvSpPr>
        <p:spPr>
          <a:xfrm>
            <a:off x="0" y="873303"/>
            <a:ext cx="7438490" cy="5984697"/>
          </a:xfrm>
          <a:solidFill>
            <a:schemeClr val="accent2">
              <a:lumMod val="20000"/>
              <a:lumOff val="80000"/>
            </a:schemeClr>
          </a:solidFill>
        </p:spPr>
        <p:txBody>
          <a:bodyPr>
            <a:normAutofit fontScale="32500" lnSpcReduction="20000"/>
          </a:bodyPr>
          <a:lstStyle/>
          <a:p>
            <a:pPr marL="0" indent="0">
              <a:buNone/>
            </a:pPr>
            <a:endParaRPr lang="en-GB" sz="8600"/>
          </a:p>
          <a:p>
            <a:pPr marL="0" indent="0">
              <a:buNone/>
            </a:pPr>
            <a:r>
              <a:rPr lang="en-GB" sz="8600"/>
              <a:t>Built</a:t>
            </a:r>
            <a:r>
              <a:rPr lang="en-GB" sz="8600" b="1"/>
              <a:t> between 447-432 BC</a:t>
            </a:r>
          </a:p>
          <a:p>
            <a:pPr marL="0" indent="0">
              <a:buNone/>
            </a:pPr>
            <a:r>
              <a:rPr lang="en-GB" sz="8600"/>
              <a:t>Commissioned by </a:t>
            </a:r>
            <a:r>
              <a:rPr lang="en-GB" sz="8600" b="1"/>
              <a:t>Pericles </a:t>
            </a:r>
            <a:r>
              <a:rPr lang="en-GB" sz="8600"/>
              <a:t>(this means that Pericles arranged for it to be built)</a:t>
            </a:r>
            <a:endParaRPr lang="en-GB" sz="8600" b="1"/>
          </a:p>
          <a:p>
            <a:pPr marL="0" indent="0">
              <a:buNone/>
            </a:pPr>
            <a:r>
              <a:rPr lang="en-GB" sz="8600"/>
              <a:t>Its architects were </a:t>
            </a:r>
            <a:r>
              <a:rPr lang="en-GB" sz="8600" b="1" err="1"/>
              <a:t>Phideas</a:t>
            </a:r>
            <a:r>
              <a:rPr lang="en-GB" sz="8600" b="1"/>
              <a:t>, </a:t>
            </a:r>
            <a:r>
              <a:rPr lang="en-GB" sz="8600" b="1" err="1"/>
              <a:t>Iktinos</a:t>
            </a:r>
            <a:r>
              <a:rPr lang="en-GB" sz="8600" b="1"/>
              <a:t>, </a:t>
            </a:r>
            <a:r>
              <a:rPr lang="en-GB" sz="8600" b="1" err="1"/>
              <a:t>Kallikrates</a:t>
            </a:r>
            <a:endParaRPr lang="en-GB" sz="8600" b="1"/>
          </a:p>
          <a:p>
            <a:pPr marL="0" indent="0">
              <a:buNone/>
            </a:pPr>
            <a:r>
              <a:rPr lang="en-GB" sz="8600"/>
              <a:t>Dedicated to </a:t>
            </a:r>
            <a:r>
              <a:rPr lang="en-GB" sz="8600" b="1"/>
              <a:t>Athena</a:t>
            </a:r>
          </a:p>
          <a:p>
            <a:pPr marL="0" indent="0">
              <a:buNone/>
            </a:pPr>
            <a:r>
              <a:rPr lang="en-GB" sz="8600"/>
              <a:t>Made out of </a:t>
            </a:r>
            <a:r>
              <a:rPr lang="en-GB" sz="8600" b="1"/>
              <a:t>marble </a:t>
            </a:r>
            <a:r>
              <a:rPr lang="en-GB" sz="8600"/>
              <a:t>(a very expensive stone)</a:t>
            </a:r>
          </a:p>
          <a:p>
            <a:pPr marL="0" indent="0">
              <a:buNone/>
            </a:pPr>
            <a:r>
              <a:rPr lang="en-GB" sz="8600"/>
              <a:t>It was both </a:t>
            </a:r>
            <a:r>
              <a:rPr lang="en-GB" sz="8600" b="1"/>
              <a:t>Ionic and Doric style </a:t>
            </a:r>
            <a:r>
              <a:rPr lang="en-GB" sz="8600"/>
              <a:t>(this means that it had both Ionic and Doric columns- see fig. 1)</a:t>
            </a:r>
          </a:p>
          <a:p>
            <a:pPr marL="0" indent="0">
              <a:buNone/>
            </a:pPr>
            <a:r>
              <a:rPr lang="en-GB" sz="8600"/>
              <a:t>It was found on the </a:t>
            </a:r>
            <a:r>
              <a:rPr lang="en-GB" sz="8600" b="1"/>
              <a:t>Acropolis of Athens </a:t>
            </a:r>
            <a:r>
              <a:rPr lang="en-GB" sz="8600"/>
              <a:t>(the Acropolis of a Greek city was its highest point)</a:t>
            </a:r>
          </a:p>
          <a:p>
            <a:pPr marL="0" indent="0">
              <a:buNone/>
            </a:pPr>
            <a:r>
              <a:rPr lang="en-GB" sz="8600"/>
              <a:t>It was both a </a:t>
            </a:r>
            <a:r>
              <a:rPr lang="en-GB" sz="8600" b="1"/>
              <a:t>temple and a treasury.</a:t>
            </a:r>
          </a:p>
          <a:p>
            <a:pPr marL="0" indent="0">
              <a:buNone/>
            </a:pPr>
            <a:r>
              <a:rPr lang="en-GB" sz="8600"/>
              <a:t>The Parthenon </a:t>
            </a:r>
            <a:r>
              <a:rPr lang="en-GB" sz="8600" b="1"/>
              <a:t>symbolises the power of Athens</a:t>
            </a:r>
            <a:endParaRPr lang="en-GB" sz="8600"/>
          </a:p>
          <a:p>
            <a:pPr marL="0" indent="0">
              <a:buNone/>
            </a:pPr>
            <a:endParaRPr lang="en-GB" sz="2300" b="1"/>
          </a:p>
          <a:p>
            <a:pPr marL="0" indent="0">
              <a:buNone/>
            </a:pPr>
            <a:endParaRPr lang="en-GB" sz="2300"/>
          </a:p>
          <a:p>
            <a:pPr marL="0" indent="0">
              <a:buNone/>
            </a:pPr>
            <a:endParaRPr lang="en-GB" sz="2300"/>
          </a:p>
          <a:p>
            <a:pPr marL="0" indent="0">
              <a:buNone/>
            </a:pPr>
            <a:endParaRPr lang="en-GB" sz="2300" b="1"/>
          </a:p>
          <a:p>
            <a:pPr marL="0" indent="0">
              <a:buNone/>
            </a:pPr>
            <a:endParaRPr lang="en-GB" b="1"/>
          </a:p>
        </p:txBody>
      </p:sp>
      <p:pic>
        <p:nvPicPr>
          <p:cNvPr id="1028" name="Picture 4" descr="How are corinthian, doric and ionic columns different? - Quora">
            <a:extLst>
              <a:ext uri="{FF2B5EF4-FFF2-40B4-BE49-F238E27FC236}">
                <a16:creationId xmlns:a16="http://schemas.microsoft.com/office/drawing/2014/main" id="{A7ED6894-8BB0-4971-BBF4-ADB7999E66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40812" y="1124520"/>
            <a:ext cx="3558712" cy="448397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380D777-2540-4546-9FCE-509037CE8170}"/>
              </a:ext>
            </a:extLst>
          </p:cNvPr>
          <p:cNvSpPr txBox="1"/>
          <p:nvPr/>
        </p:nvSpPr>
        <p:spPr>
          <a:xfrm>
            <a:off x="7870004" y="5600805"/>
            <a:ext cx="4017196" cy="954107"/>
          </a:xfrm>
          <a:prstGeom prst="rect">
            <a:avLst/>
          </a:prstGeom>
          <a:solidFill>
            <a:schemeClr val="accent4">
              <a:lumMod val="20000"/>
              <a:lumOff val="8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GB" sz="2800" b="1"/>
              <a:t>Fig. 1- the main three orders of Greek columns</a:t>
            </a:r>
          </a:p>
        </p:txBody>
      </p:sp>
    </p:spTree>
    <p:extLst>
      <p:ext uri="{BB962C8B-B14F-4D97-AF65-F5344CB8AC3E}">
        <p14:creationId xmlns:p14="http://schemas.microsoft.com/office/powerpoint/2010/main" val="154053413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89DEC-81C2-4F62-9266-F7CF480C492C}"/>
              </a:ext>
            </a:extLst>
          </p:cNvPr>
          <p:cNvSpPr>
            <a:spLocks noGrp="1"/>
          </p:cNvSpPr>
          <p:nvPr>
            <p:ph type="title"/>
          </p:nvPr>
        </p:nvSpPr>
        <p:spPr>
          <a:xfrm>
            <a:off x="0" y="18255"/>
            <a:ext cx="12192000" cy="1325563"/>
          </a:xfrm>
          <a:solidFill>
            <a:schemeClr val="accent1">
              <a:lumMod val="20000"/>
              <a:lumOff val="80000"/>
            </a:schemeClr>
          </a:solidFill>
        </p:spPr>
        <p:style>
          <a:lnRef idx="2">
            <a:schemeClr val="dk1"/>
          </a:lnRef>
          <a:fillRef idx="1">
            <a:schemeClr val="lt1"/>
          </a:fillRef>
          <a:effectRef idx="0">
            <a:schemeClr val="dk1"/>
          </a:effectRef>
          <a:fontRef idx="minor">
            <a:schemeClr val="dk1"/>
          </a:fontRef>
        </p:style>
        <p:txBody>
          <a:bodyPr/>
          <a:lstStyle/>
          <a:p>
            <a:r>
              <a:rPr lang="en-GB"/>
              <a:t>Recognising the Parthenon:</a:t>
            </a:r>
          </a:p>
        </p:txBody>
      </p:sp>
      <p:sp>
        <p:nvSpPr>
          <p:cNvPr id="3" name="Content Placeholder 2">
            <a:extLst>
              <a:ext uri="{FF2B5EF4-FFF2-40B4-BE49-F238E27FC236}">
                <a16:creationId xmlns:a16="http://schemas.microsoft.com/office/drawing/2014/main" id="{F4469976-81DE-4772-960C-92D56932FF30}"/>
              </a:ext>
            </a:extLst>
          </p:cNvPr>
          <p:cNvSpPr>
            <a:spLocks noGrp="1"/>
          </p:cNvSpPr>
          <p:nvPr>
            <p:ph idx="1"/>
          </p:nvPr>
        </p:nvSpPr>
        <p:spPr>
          <a:xfrm>
            <a:off x="5034336" y="1543668"/>
            <a:ext cx="6935057" cy="5109431"/>
          </a:xfrm>
        </p:spPr>
        <p:txBody>
          <a:bodyPr>
            <a:normAutofit fontScale="85000" lnSpcReduction="10000"/>
          </a:bodyPr>
          <a:lstStyle/>
          <a:p>
            <a:r>
              <a:rPr lang="en-GB" sz="3900" b="1"/>
              <a:t>Pediments: </a:t>
            </a:r>
            <a:r>
              <a:rPr lang="en-GB" sz="3900"/>
              <a:t>Birth of Athena (east), Athena and Poseidon’s contest (west).</a:t>
            </a:r>
          </a:p>
          <a:p>
            <a:r>
              <a:rPr lang="en-GB" sz="3900" b="1" err="1"/>
              <a:t>Octostyle</a:t>
            </a:r>
            <a:r>
              <a:rPr lang="en-GB" sz="3900" b="1"/>
              <a:t>: Eight columns </a:t>
            </a:r>
            <a:r>
              <a:rPr lang="en-GB" sz="3900"/>
              <a:t>along the east and west (i.e. short) sides. </a:t>
            </a:r>
          </a:p>
          <a:p>
            <a:r>
              <a:rPr lang="en-GB" sz="3900" b="1"/>
              <a:t>Four columns in opisthodomos, six in the pronaos and thirteen columns in naos. A row of six columns in front of opisthodomos.</a:t>
            </a:r>
          </a:p>
          <a:p>
            <a:r>
              <a:rPr lang="en-GB" sz="3900" b="1"/>
              <a:t>Two friezes: </a:t>
            </a:r>
            <a:r>
              <a:rPr lang="en-GB" sz="3900"/>
              <a:t>one </a:t>
            </a:r>
            <a:r>
              <a:rPr lang="en-GB" sz="3900" b="1"/>
              <a:t>Doric </a:t>
            </a:r>
            <a:r>
              <a:rPr lang="en-GB" sz="3900"/>
              <a:t>(outermost) and one </a:t>
            </a:r>
            <a:r>
              <a:rPr lang="en-GB" sz="3900" b="1"/>
              <a:t>Ionic </a:t>
            </a:r>
            <a:r>
              <a:rPr lang="en-GB" sz="3900"/>
              <a:t>(innermost- Parthenon frieze)</a:t>
            </a:r>
            <a:endParaRPr lang="en-GB" sz="3900" b="1"/>
          </a:p>
          <a:p>
            <a:pPr marL="0" indent="0">
              <a:buNone/>
            </a:pPr>
            <a:endParaRPr lang="en-GB" b="1"/>
          </a:p>
        </p:txBody>
      </p:sp>
      <p:pic>
        <p:nvPicPr>
          <p:cNvPr id="5" name="Picture 4">
            <a:extLst>
              <a:ext uri="{FF2B5EF4-FFF2-40B4-BE49-F238E27FC236}">
                <a16:creationId xmlns:a16="http://schemas.microsoft.com/office/drawing/2014/main" id="{934A368A-EC83-4F72-A5EF-AF55BEEC8F0A}"/>
              </a:ext>
            </a:extLst>
          </p:cNvPr>
          <p:cNvPicPr>
            <a:picLocks noChangeAspect="1"/>
          </p:cNvPicPr>
          <p:nvPr/>
        </p:nvPicPr>
        <p:blipFill>
          <a:blip r:embed="rId2"/>
          <a:stretch>
            <a:fillRect/>
          </a:stretch>
        </p:blipFill>
        <p:spPr>
          <a:xfrm>
            <a:off x="-1" y="1357023"/>
            <a:ext cx="4676069" cy="5482722"/>
          </a:xfrm>
          <a:prstGeom prst="rect">
            <a:avLst/>
          </a:prstGeom>
        </p:spPr>
      </p:pic>
    </p:spTree>
    <p:extLst>
      <p:ext uri="{BB962C8B-B14F-4D97-AF65-F5344CB8AC3E}">
        <p14:creationId xmlns:p14="http://schemas.microsoft.com/office/powerpoint/2010/main" val="364751474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469976-81DE-4772-960C-92D56932FF30}"/>
              </a:ext>
            </a:extLst>
          </p:cNvPr>
          <p:cNvSpPr>
            <a:spLocks noGrp="1"/>
          </p:cNvSpPr>
          <p:nvPr>
            <p:ph idx="1"/>
          </p:nvPr>
        </p:nvSpPr>
        <p:spPr>
          <a:xfrm>
            <a:off x="5239820" y="4104302"/>
            <a:ext cx="6952180" cy="2740253"/>
          </a:xfrm>
          <a:solidFill>
            <a:schemeClr val="tx2">
              <a:lumMod val="20000"/>
              <a:lumOff val="80000"/>
            </a:schemeClr>
          </a:solidFill>
        </p:spPr>
        <p:style>
          <a:lnRef idx="2">
            <a:schemeClr val="dk1"/>
          </a:lnRef>
          <a:fillRef idx="1">
            <a:schemeClr val="lt1"/>
          </a:fillRef>
          <a:effectRef idx="0">
            <a:schemeClr val="dk1"/>
          </a:effectRef>
          <a:fontRef idx="minor">
            <a:schemeClr val="dk1"/>
          </a:fontRef>
        </p:style>
        <p:txBody>
          <a:bodyPr>
            <a:normAutofit fontScale="92500"/>
          </a:bodyPr>
          <a:lstStyle/>
          <a:p>
            <a:pPr marL="0" indent="0">
              <a:buNone/>
            </a:pPr>
            <a:r>
              <a:rPr lang="en-GB" sz="2400" b="1"/>
              <a:t>Similarities</a:t>
            </a:r>
          </a:p>
          <a:p>
            <a:pPr>
              <a:buFontTx/>
              <a:buChar char="-"/>
            </a:pPr>
            <a:r>
              <a:rPr lang="en-GB" sz="2400"/>
              <a:t>Two pediments (normally decorated)</a:t>
            </a:r>
          </a:p>
          <a:p>
            <a:pPr>
              <a:buFontTx/>
              <a:buChar char="-"/>
            </a:pPr>
            <a:r>
              <a:rPr lang="en-GB" sz="2400"/>
              <a:t>Three steps (stylobate)</a:t>
            </a:r>
          </a:p>
          <a:p>
            <a:pPr>
              <a:buFontTx/>
              <a:buChar char="-"/>
            </a:pPr>
            <a:r>
              <a:rPr lang="en-GB" sz="2400"/>
              <a:t>Rooms: opisthodomos, naos, pronaos</a:t>
            </a:r>
          </a:p>
          <a:p>
            <a:pPr>
              <a:buFontTx/>
              <a:buChar char="-"/>
            </a:pPr>
            <a:r>
              <a:rPr lang="en-GB" sz="2400"/>
              <a:t>Colonnade (rows of columns running around the temple)</a:t>
            </a:r>
          </a:p>
          <a:p>
            <a:pPr>
              <a:buFontTx/>
              <a:buChar char="-"/>
            </a:pPr>
            <a:r>
              <a:rPr lang="en-GB" sz="2400"/>
              <a:t>Orientated east-to-west</a:t>
            </a:r>
          </a:p>
        </p:txBody>
      </p:sp>
      <p:pic>
        <p:nvPicPr>
          <p:cNvPr id="5" name="Picture 4">
            <a:extLst>
              <a:ext uri="{FF2B5EF4-FFF2-40B4-BE49-F238E27FC236}">
                <a16:creationId xmlns:a16="http://schemas.microsoft.com/office/drawing/2014/main" id="{934A368A-EC83-4F72-A5EF-AF55BEEC8F0A}"/>
              </a:ext>
            </a:extLst>
          </p:cNvPr>
          <p:cNvPicPr>
            <a:picLocks noChangeAspect="1"/>
          </p:cNvPicPr>
          <p:nvPr/>
        </p:nvPicPr>
        <p:blipFill>
          <a:blip r:embed="rId2"/>
          <a:stretch>
            <a:fillRect/>
          </a:stretch>
        </p:blipFill>
        <p:spPr>
          <a:xfrm>
            <a:off x="0" y="0"/>
            <a:ext cx="3590676" cy="4210092"/>
          </a:xfrm>
          <a:prstGeom prst="rect">
            <a:avLst/>
          </a:prstGeom>
        </p:spPr>
      </p:pic>
      <p:pic>
        <p:nvPicPr>
          <p:cNvPr id="6" name="Picture 5">
            <a:extLst>
              <a:ext uri="{FF2B5EF4-FFF2-40B4-BE49-F238E27FC236}">
                <a16:creationId xmlns:a16="http://schemas.microsoft.com/office/drawing/2014/main" id="{7D543354-6CA7-40AF-A72D-8D4EDD16695B}"/>
              </a:ext>
            </a:extLst>
          </p:cNvPr>
          <p:cNvPicPr>
            <a:picLocks noChangeAspect="1"/>
          </p:cNvPicPr>
          <p:nvPr/>
        </p:nvPicPr>
        <p:blipFill>
          <a:blip r:embed="rId3"/>
          <a:stretch>
            <a:fillRect/>
          </a:stretch>
        </p:blipFill>
        <p:spPr>
          <a:xfrm>
            <a:off x="0" y="4495639"/>
            <a:ext cx="5147351" cy="1789383"/>
          </a:xfrm>
          <a:prstGeom prst="rect">
            <a:avLst/>
          </a:prstGeom>
        </p:spPr>
      </p:pic>
      <p:sp>
        <p:nvSpPr>
          <p:cNvPr id="7" name="TextBox 6">
            <a:extLst>
              <a:ext uri="{FF2B5EF4-FFF2-40B4-BE49-F238E27FC236}">
                <a16:creationId xmlns:a16="http://schemas.microsoft.com/office/drawing/2014/main" id="{B4984D13-51D1-4673-B532-9BF7B242B11B}"/>
              </a:ext>
            </a:extLst>
          </p:cNvPr>
          <p:cNvSpPr txBox="1"/>
          <p:nvPr/>
        </p:nvSpPr>
        <p:spPr>
          <a:xfrm>
            <a:off x="-46376" y="6334780"/>
            <a:ext cx="3637052" cy="5232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2800"/>
              <a:t>‘Typical’ Greek temple</a:t>
            </a:r>
          </a:p>
        </p:txBody>
      </p:sp>
      <p:sp>
        <p:nvSpPr>
          <p:cNvPr id="8" name="TextBox 7">
            <a:extLst>
              <a:ext uri="{FF2B5EF4-FFF2-40B4-BE49-F238E27FC236}">
                <a16:creationId xmlns:a16="http://schemas.microsoft.com/office/drawing/2014/main" id="{66856EAB-07FA-42F4-829D-2265BADC5FEF}"/>
              </a:ext>
            </a:extLst>
          </p:cNvPr>
          <p:cNvSpPr txBox="1"/>
          <p:nvPr/>
        </p:nvSpPr>
        <p:spPr>
          <a:xfrm>
            <a:off x="522591" y="2105046"/>
            <a:ext cx="2499118" cy="5232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2800"/>
              <a:t>The Parthenon</a:t>
            </a:r>
          </a:p>
        </p:txBody>
      </p:sp>
      <p:sp>
        <p:nvSpPr>
          <p:cNvPr id="11" name="Content Placeholder 2">
            <a:extLst>
              <a:ext uri="{FF2B5EF4-FFF2-40B4-BE49-F238E27FC236}">
                <a16:creationId xmlns:a16="http://schemas.microsoft.com/office/drawing/2014/main" id="{39216BC3-B694-47E0-9200-AF17FCFFAAD6}"/>
              </a:ext>
            </a:extLst>
          </p:cNvPr>
          <p:cNvSpPr txBox="1">
            <a:spLocks/>
          </p:cNvSpPr>
          <p:nvPr/>
        </p:nvSpPr>
        <p:spPr>
          <a:xfrm>
            <a:off x="3590676" y="13444"/>
            <a:ext cx="8601324" cy="4090859"/>
          </a:xfrm>
          <a:prstGeom prst="rect">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Font typeface="Arial" panose="020B0604020202020204" pitchFamily="34" charset="0"/>
              <a:buNone/>
            </a:pPr>
            <a:r>
              <a:rPr lang="en-GB" sz="2400" b="1" u="sng"/>
              <a:t>Differences</a:t>
            </a:r>
          </a:p>
          <a:p>
            <a:pPr>
              <a:buFontTx/>
              <a:buChar char="-"/>
            </a:pPr>
            <a:r>
              <a:rPr lang="en-GB" sz="2400"/>
              <a:t>Typical temples: </a:t>
            </a:r>
            <a:r>
              <a:rPr lang="en-GB" sz="2400" b="1"/>
              <a:t>hexastyle (six columns along ‘short’ sides). </a:t>
            </a:r>
            <a:r>
              <a:rPr lang="en-GB" sz="2400"/>
              <a:t>Parthenon: </a:t>
            </a:r>
            <a:r>
              <a:rPr lang="en-GB" sz="2400" b="1" err="1"/>
              <a:t>octostyle</a:t>
            </a:r>
            <a:r>
              <a:rPr lang="en-GB" sz="2400" b="1"/>
              <a:t>.</a:t>
            </a:r>
          </a:p>
          <a:p>
            <a:pPr>
              <a:buFontTx/>
              <a:buChar char="-"/>
            </a:pPr>
            <a:r>
              <a:rPr lang="en-GB" sz="2400" b="1"/>
              <a:t>Normally there were only two columns in the opisthodomos, two in the pronaos and none in the naos. </a:t>
            </a:r>
            <a:r>
              <a:rPr lang="en-GB" sz="2400"/>
              <a:t>Parthenon has </a:t>
            </a:r>
            <a:r>
              <a:rPr lang="en-GB" sz="2400" b="1"/>
              <a:t>Four columns in opisthodomos, six in the pronaos and thirteen columns in naos. The Parthenon also has extra columns in front of the opisthodomos to support the Parthenon frieze</a:t>
            </a:r>
          </a:p>
          <a:p>
            <a:pPr>
              <a:buFontTx/>
              <a:buChar char="-"/>
            </a:pPr>
            <a:r>
              <a:rPr lang="en-GB" sz="2400"/>
              <a:t>The Parthenon is </a:t>
            </a:r>
            <a:r>
              <a:rPr lang="en-GB" sz="2400" b="1"/>
              <a:t>larger than a typical Greek temple, </a:t>
            </a:r>
            <a:r>
              <a:rPr lang="en-GB" sz="2400"/>
              <a:t>hence the extra columns.  </a:t>
            </a:r>
          </a:p>
          <a:p>
            <a:pPr>
              <a:buFontTx/>
              <a:buChar char="-"/>
            </a:pPr>
            <a:r>
              <a:rPr lang="en-GB" sz="2400"/>
              <a:t>The Parthenon is made of </a:t>
            </a:r>
            <a:r>
              <a:rPr lang="en-GB" sz="2400" b="1"/>
              <a:t>marble, </a:t>
            </a:r>
            <a:r>
              <a:rPr lang="en-GB" sz="2400"/>
              <a:t>an expensive material which many temples would not have been made out of. </a:t>
            </a:r>
          </a:p>
          <a:p>
            <a:pPr>
              <a:buFontTx/>
              <a:buChar char="-"/>
            </a:pPr>
            <a:r>
              <a:rPr lang="en-GB" sz="2400"/>
              <a:t>Parthenon has two friezes, one </a:t>
            </a:r>
            <a:r>
              <a:rPr lang="en-GB" sz="2400" b="1"/>
              <a:t>Doric, </a:t>
            </a:r>
            <a:r>
              <a:rPr lang="en-GB" sz="2400"/>
              <a:t>the other </a:t>
            </a:r>
            <a:r>
              <a:rPr lang="en-GB" sz="2400" b="1"/>
              <a:t>Ionic (the Parthenon frieze)</a:t>
            </a:r>
            <a:r>
              <a:rPr lang="en-GB" sz="2400"/>
              <a:t>. The </a:t>
            </a:r>
            <a:r>
              <a:rPr lang="en-GB" sz="2400" b="1"/>
              <a:t>Ionic </a:t>
            </a:r>
            <a:r>
              <a:rPr lang="en-GB" sz="2400"/>
              <a:t>frieze is located behind the </a:t>
            </a:r>
            <a:r>
              <a:rPr lang="en-GB" sz="2400" b="1"/>
              <a:t>Doric. </a:t>
            </a:r>
            <a:endParaRPr lang="en-GB" sz="2400"/>
          </a:p>
        </p:txBody>
      </p:sp>
    </p:spTree>
    <p:extLst>
      <p:ext uri="{BB962C8B-B14F-4D97-AF65-F5344CB8AC3E}">
        <p14:creationId xmlns:p14="http://schemas.microsoft.com/office/powerpoint/2010/main" val="293346731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C83DD13-3D6A-47AF-A10D-A2210D7E8F69}"/>
              </a:ext>
            </a:extLst>
          </p:cNvPr>
          <p:cNvSpPr>
            <a:spLocks noGrp="1"/>
          </p:cNvSpPr>
          <p:nvPr>
            <p:ph idx="1"/>
          </p:nvPr>
        </p:nvSpPr>
        <p:spPr>
          <a:xfrm>
            <a:off x="0" y="791111"/>
            <a:ext cx="8126859" cy="6195316"/>
          </a:xfr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a:normAutofit fontScale="92500" lnSpcReduction="20000"/>
          </a:bodyPr>
          <a:lstStyle/>
          <a:p>
            <a:pPr marL="0" indent="0" algn="ctr">
              <a:buNone/>
            </a:pPr>
            <a:r>
              <a:rPr lang="en-GB" sz="2200" b="1"/>
              <a:t>Athena’s birth</a:t>
            </a:r>
          </a:p>
          <a:p>
            <a:r>
              <a:rPr lang="en-GB" sz="2200"/>
              <a:t>Zeus was told that his son would overthrow him, just as he had overthrown his father. </a:t>
            </a:r>
          </a:p>
          <a:p>
            <a:r>
              <a:rPr lang="en-GB" sz="2200"/>
              <a:t>He ate his pregnant wife, Metis, to avoid this from happening. </a:t>
            </a:r>
          </a:p>
          <a:p>
            <a:r>
              <a:rPr lang="en-GB" sz="2200"/>
              <a:t>Metis gave birth in Zeus’ stomach. </a:t>
            </a:r>
          </a:p>
          <a:p>
            <a:r>
              <a:rPr lang="en-GB" sz="2200"/>
              <a:t>Zeus got a horrific headache that was so bad that eventually he had Hephaistos split open his head.</a:t>
            </a:r>
          </a:p>
          <a:p>
            <a:r>
              <a:rPr lang="en-GB" sz="2200"/>
              <a:t>When Zeus’ head was split open, Athena jumped out, fully grown and fully armoured. </a:t>
            </a:r>
          </a:p>
          <a:p>
            <a:pPr marL="0" indent="0">
              <a:buNone/>
            </a:pPr>
            <a:endParaRPr lang="en-GB"/>
          </a:p>
          <a:p>
            <a:endParaRPr lang="en-GB"/>
          </a:p>
          <a:p>
            <a:pPr marL="0" indent="0">
              <a:buNone/>
            </a:pPr>
            <a:endParaRPr lang="en-GB"/>
          </a:p>
          <a:p>
            <a:pPr marL="0" indent="0">
              <a:buNone/>
            </a:pPr>
            <a:endParaRPr lang="en-GB"/>
          </a:p>
          <a:p>
            <a:endParaRPr lang="en-GB"/>
          </a:p>
          <a:p>
            <a:pPr marL="0" indent="0" algn="ctr">
              <a:buNone/>
            </a:pPr>
            <a:r>
              <a:rPr lang="en-GB" sz="2200"/>
              <a:t>On the east pediment, we can recognise Athena by her spear and shield. Nike can be seen to crown her. Zeus is sitting down on his throne, holding his sceptre. Hephaistos stands next to Athena holding the axe which he just used to break open Athena’s head. Poseidon and Hera can also be seen looking on. The other gods stare amazed at what has just happened. </a:t>
            </a:r>
          </a:p>
        </p:txBody>
      </p:sp>
      <p:pic>
        <p:nvPicPr>
          <p:cNvPr id="59394" name="Picture 2" descr="The Cradle of Civilization | Niff as RX">
            <a:extLst>
              <a:ext uri="{FF2B5EF4-FFF2-40B4-BE49-F238E27FC236}">
                <a16:creationId xmlns:a16="http://schemas.microsoft.com/office/drawing/2014/main" id="{2CA63957-3DF0-49FA-8268-C4D700B0EC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1354" y="3429000"/>
            <a:ext cx="3634645" cy="1840327"/>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62197AD5-E5BB-41FB-B7AB-6374CA9CC4A7}"/>
              </a:ext>
            </a:extLst>
          </p:cNvPr>
          <p:cNvSpPr txBox="1">
            <a:spLocks/>
          </p:cNvSpPr>
          <p:nvPr/>
        </p:nvSpPr>
        <p:spPr>
          <a:xfrm>
            <a:off x="8126859" y="791110"/>
            <a:ext cx="4065140" cy="6195316"/>
          </a:xfrm>
          <a:prstGeom prst="rect">
            <a:avLst/>
          </a:prstGeom>
          <a:solidFill>
            <a:schemeClr val="accent1">
              <a:lumMod val="20000"/>
              <a:lumOff val="80000"/>
            </a:schemeClr>
          </a:solidFill>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gn="ctr">
              <a:buFont typeface="Arial" panose="020B0604020202020204" pitchFamily="34" charset="0"/>
              <a:buNone/>
            </a:pPr>
            <a:r>
              <a:rPr lang="en-GB" sz="2600" b="1"/>
              <a:t>As a symbol of power</a:t>
            </a:r>
          </a:p>
          <a:p>
            <a:pPr algn="ctr"/>
            <a:r>
              <a:rPr lang="en-GB" sz="2600"/>
              <a:t>Connects Athens to Zeus through Athena</a:t>
            </a:r>
          </a:p>
          <a:p>
            <a:pPr algn="ctr"/>
            <a:r>
              <a:rPr lang="en-GB" sz="2600"/>
              <a:t>This appears on the </a:t>
            </a:r>
            <a:r>
              <a:rPr lang="en-GB" sz="2600" b="1"/>
              <a:t>front </a:t>
            </a:r>
            <a:r>
              <a:rPr lang="en-GB" sz="2600"/>
              <a:t>of the Parthenon, drawing attention to its importance.</a:t>
            </a:r>
          </a:p>
          <a:p>
            <a:pPr algn="ctr"/>
            <a:r>
              <a:rPr lang="en-GB" sz="2600"/>
              <a:t>The presence of other gods is meant to make us think about just how many other gods Athena can connect Athens to. </a:t>
            </a:r>
          </a:p>
          <a:p>
            <a:pPr algn="ctr"/>
            <a:r>
              <a:rPr lang="en-GB" sz="2600"/>
              <a:t>The gods are also shown on the east section of the Parthenon Frieze, further highlighting the connection shown here. </a:t>
            </a:r>
          </a:p>
          <a:p>
            <a:pPr algn="ctr"/>
            <a:r>
              <a:rPr lang="en-GB" sz="2600"/>
              <a:t>Nike crowns Athena- a reminder of Athens’ recent victories in the Persian Wars. Note that Athens was only </a:t>
            </a:r>
            <a:r>
              <a:rPr lang="en-GB" sz="2600" b="1"/>
              <a:t>one </a:t>
            </a:r>
            <a:r>
              <a:rPr lang="en-GB" sz="2600"/>
              <a:t>state in the alliance, but here the Athenians seem to be trying to take total credit for the defeat of the Persians.</a:t>
            </a:r>
          </a:p>
        </p:txBody>
      </p:sp>
      <p:sp>
        <p:nvSpPr>
          <p:cNvPr id="2" name="Title 1">
            <a:extLst>
              <a:ext uri="{FF2B5EF4-FFF2-40B4-BE49-F238E27FC236}">
                <a16:creationId xmlns:a16="http://schemas.microsoft.com/office/drawing/2014/main" id="{D337C08B-FA28-42D3-B9F8-88E5A247FEBF}"/>
              </a:ext>
            </a:extLst>
          </p:cNvPr>
          <p:cNvSpPr>
            <a:spLocks noGrp="1"/>
          </p:cNvSpPr>
          <p:nvPr>
            <p:ph type="title"/>
          </p:nvPr>
        </p:nvSpPr>
        <p:spPr>
          <a:xfrm>
            <a:off x="0" y="0"/>
            <a:ext cx="12191999" cy="791109"/>
          </a:xfr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a:noAutofit/>
          </a:bodyPr>
          <a:lstStyle/>
          <a:p>
            <a:pPr algn="ctr"/>
            <a:r>
              <a:rPr lang="en-GB" sz="2800" b="1"/>
              <a:t>East pediment: Athena’s birth</a:t>
            </a:r>
          </a:p>
        </p:txBody>
      </p:sp>
    </p:spTree>
    <p:extLst>
      <p:ext uri="{BB962C8B-B14F-4D97-AF65-F5344CB8AC3E}">
        <p14:creationId xmlns:p14="http://schemas.microsoft.com/office/powerpoint/2010/main" val="352515899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C83DD13-3D6A-47AF-A10D-A2210D7E8F69}"/>
              </a:ext>
            </a:extLst>
          </p:cNvPr>
          <p:cNvSpPr>
            <a:spLocks noGrp="1"/>
          </p:cNvSpPr>
          <p:nvPr>
            <p:ph idx="1"/>
          </p:nvPr>
        </p:nvSpPr>
        <p:spPr>
          <a:xfrm>
            <a:off x="7541230" y="791109"/>
            <a:ext cx="4650770" cy="6195316"/>
          </a:xfr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a:normAutofit fontScale="92500" lnSpcReduction="10000"/>
          </a:bodyPr>
          <a:lstStyle/>
          <a:p>
            <a:pPr marL="0" indent="0" algn="ctr">
              <a:buNone/>
            </a:pPr>
            <a:r>
              <a:rPr lang="en-GB" sz="3200" b="1"/>
              <a:t>As a symbol of power</a:t>
            </a:r>
          </a:p>
          <a:p>
            <a:pPr algn="ctr"/>
            <a:r>
              <a:rPr lang="en-GB" sz="3200"/>
              <a:t>A reminder of how not just one, but </a:t>
            </a:r>
            <a:r>
              <a:rPr lang="en-GB" sz="3200" i="1"/>
              <a:t>two </a:t>
            </a:r>
            <a:r>
              <a:rPr lang="en-GB" sz="3200"/>
              <a:t>Olympians competed over Athens’ patronage. </a:t>
            </a:r>
          </a:p>
          <a:p>
            <a:pPr algn="ctr"/>
            <a:r>
              <a:rPr lang="en-GB" sz="3200"/>
              <a:t>Poseidon’s appearance would have reminded views of Athens’ naval power. </a:t>
            </a:r>
          </a:p>
          <a:p>
            <a:pPr algn="ctr"/>
            <a:r>
              <a:rPr lang="en-GB" sz="3200"/>
              <a:t>Athena, as the goddess of wisdom, arts and crafts, here represents how the Athenians thought of themselves an artistic and very intelligent people. </a:t>
            </a:r>
            <a:endParaRPr lang="en-GB" sz="3600"/>
          </a:p>
        </p:txBody>
      </p:sp>
      <p:sp>
        <p:nvSpPr>
          <p:cNvPr id="5" name="Content Placeholder 2">
            <a:extLst>
              <a:ext uri="{FF2B5EF4-FFF2-40B4-BE49-F238E27FC236}">
                <a16:creationId xmlns:a16="http://schemas.microsoft.com/office/drawing/2014/main" id="{62197AD5-E5BB-41FB-B7AB-6374CA9CC4A7}"/>
              </a:ext>
            </a:extLst>
          </p:cNvPr>
          <p:cNvSpPr txBox="1">
            <a:spLocks/>
          </p:cNvSpPr>
          <p:nvPr/>
        </p:nvSpPr>
        <p:spPr>
          <a:xfrm>
            <a:off x="-1" y="791111"/>
            <a:ext cx="7541231" cy="6066889"/>
          </a:xfrm>
          <a:prstGeom prst="rect">
            <a:avLst/>
          </a:prstGeom>
          <a:solidFill>
            <a:schemeClr val="accent1">
              <a:lumMod val="20000"/>
              <a:lumOff val="80000"/>
            </a:schemeClr>
          </a:solidFill>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r>
              <a:rPr lang="en-GB" sz="1900"/>
              <a:t>Athena and Poseidon both wished to become the patron god of Athens, but they arrived at the Acropolis as the same time. </a:t>
            </a:r>
          </a:p>
          <a:p>
            <a:r>
              <a:rPr lang="en-GB" sz="1900"/>
              <a:t>Athena offered the Athenians an olive tree if they selected her as their patron. Olives were extremely useful in the ancient world as a food, but the oil could also be used for cooking or to get washed with. The Athenians claimed, into at least the 5</a:t>
            </a:r>
            <a:r>
              <a:rPr lang="en-GB" sz="1900" baseline="30000"/>
              <a:t>th</a:t>
            </a:r>
            <a:r>
              <a:rPr lang="en-GB" sz="1900"/>
              <a:t> century BC, that the same olive tree still stood on the Acropolis. Athena, as the goddess of arts, was an appropriate patron for a city which, in the 5</a:t>
            </a:r>
            <a:r>
              <a:rPr lang="en-GB" sz="1900" baseline="30000"/>
              <a:t>th</a:t>
            </a:r>
            <a:r>
              <a:rPr lang="en-GB" sz="1900"/>
              <a:t> century BC, wanted to position itself as an artistically advanced state.  </a:t>
            </a:r>
          </a:p>
          <a:p>
            <a:r>
              <a:rPr lang="en-GB" sz="1900"/>
              <a:t>Poseidon struck the Acropolis with his trident and out came a salt water spring. It was claimed that evidence for this could be found on the Acropolis in the form of some marks on the ground. The support of Poseidon was significant to the Athenians in the 5</a:t>
            </a:r>
            <a:r>
              <a:rPr lang="en-GB" sz="1900" baseline="30000"/>
              <a:t>th</a:t>
            </a:r>
            <a:r>
              <a:rPr lang="en-GB" sz="1900"/>
              <a:t> century BC (when the Parthenon was built) due to their powerful navy. </a:t>
            </a:r>
          </a:p>
          <a:p>
            <a:endParaRPr lang="en-GB" sz="1400"/>
          </a:p>
          <a:p>
            <a:pPr marL="0" indent="0">
              <a:buFont typeface="Arial" panose="020B0604020202020204" pitchFamily="34" charset="0"/>
              <a:buNone/>
            </a:pPr>
            <a:endParaRPr lang="en-GB" sz="2400"/>
          </a:p>
          <a:p>
            <a:endParaRPr lang="en-GB" sz="2400"/>
          </a:p>
          <a:p>
            <a:pPr marL="0" indent="0">
              <a:buFont typeface="Arial" panose="020B0604020202020204" pitchFamily="34" charset="0"/>
              <a:buNone/>
            </a:pPr>
            <a:endParaRPr lang="en-GB" sz="2400"/>
          </a:p>
          <a:p>
            <a:endParaRPr lang="en-GB"/>
          </a:p>
          <a:p>
            <a:pPr marL="0" indent="0" algn="ctr">
              <a:buFont typeface="Arial" panose="020B0604020202020204" pitchFamily="34" charset="0"/>
              <a:buNone/>
            </a:pPr>
            <a:endParaRPr lang="en-GB" sz="1800"/>
          </a:p>
          <a:p>
            <a:pPr marL="0" indent="0" algn="ctr">
              <a:buFont typeface="Arial" panose="020B0604020202020204" pitchFamily="34" charset="0"/>
              <a:buNone/>
            </a:pPr>
            <a:r>
              <a:rPr lang="en-GB" sz="1800"/>
              <a:t>On the west pediment, we can recognise Athena by her spear and shield and Poseidon by this trident. The two lean back from one another, as though fighting. The olive tree stands between them as a reminder of how Athena won the contest. </a:t>
            </a:r>
          </a:p>
        </p:txBody>
      </p:sp>
      <p:pic>
        <p:nvPicPr>
          <p:cNvPr id="59398" name="Picture 6" descr="Pediments of the Parthenon - Wikipedia">
            <a:extLst>
              <a:ext uri="{FF2B5EF4-FFF2-40B4-BE49-F238E27FC236}">
                <a16:creationId xmlns:a16="http://schemas.microsoft.com/office/drawing/2014/main" id="{26FDAC53-C4EF-45AD-8A67-F8FBACF1F7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91" y="4125073"/>
            <a:ext cx="6835433" cy="133210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337C08B-FA28-42D3-B9F8-88E5A247FEBF}"/>
              </a:ext>
            </a:extLst>
          </p:cNvPr>
          <p:cNvSpPr>
            <a:spLocks noGrp="1"/>
          </p:cNvSpPr>
          <p:nvPr>
            <p:ph type="title"/>
          </p:nvPr>
        </p:nvSpPr>
        <p:spPr>
          <a:xfrm>
            <a:off x="0" y="0"/>
            <a:ext cx="12191999" cy="791109"/>
          </a:xfr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a:noAutofit/>
          </a:bodyPr>
          <a:lstStyle/>
          <a:p>
            <a:pPr algn="ctr"/>
            <a:r>
              <a:rPr lang="en-GB" sz="3200" b="1"/>
              <a:t>West Pediment: The Patronage Contest</a:t>
            </a:r>
          </a:p>
        </p:txBody>
      </p:sp>
    </p:spTree>
    <p:extLst>
      <p:ext uri="{BB962C8B-B14F-4D97-AF65-F5344CB8AC3E}">
        <p14:creationId xmlns:p14="http://schemas.microsoft.com/office/powerpoint/2010/main" val="377693788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7C08B-FA28-42D3-B9F8-88E5A247FEBF}"/>
              </a:ext>
            </a:extLst>
          </p:cNvPr>
          <p:cNvSpPr>
            <a:spLocks noGrp="1"/>
          </p:cNvSpPr>
          <p:nvPr>
            <p:ph type="title"/>
          </p:nvPr>
        </p:nvSpPr>
        <p:spPr>
          <a:xfrm>
            <a:off x="0" y="0"/>
            <a:ext cx="12191999" cy="548639"/>
          </a:xfr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a:normAutofit fontScale="90000"/>
          </a:bodyPr>
          <a:lstStyle/>
          <a:p>
            <a:pPr algn="ctr"/>
            <a:r>
              <a:rPr lang="en-GB" sz="2000" b="1"/>
              <a:t>Myths on the Parthenon’s Metopes</a:t>
            </a:r>
            <a:br>
              <a:rPr lang="en-GB" sz="2000" b="1"/>
            </a:br>
            <a:r>
              <a:rPr lang="en-GB" sz="2000"/>
              <a:t>These myths were meant to make the viewer think about Athens’ role in the recent victory over the Persian Empire. </a:t>
            </a:r>
            <a:endParaRPr lang="en-GB" sz="2000" b="1"/>
          </a:p>
        </p:txBody>
      </p:sp>
      <p:sp>
        <p:nvSpPr>
          <p:cNvPr id="3" name="Content Placeholder 2">
            <a:extLst>
              <a:ext uri="{FF2B5EF4-FFF2-40B4-BE49-F238E27FC236}">
                <a16:creationId xmlns:a16="http://schemas.microsoft.com/office/drawing/2014/main" id="{6C83DD13-3D6A-47AF-A10D-A2210D7E8F69}"/>
              </a:ext>
            </a:extLst>
          </p:cNvPr>
          <p:cNvSpPr>
            <a:spLocks noGrp="1"/>
          </p:cNvSpPr>
          <p:nvPr>
            <p:ph idx="1"/>
          </p:nvPr>
        </p:nvSpPr>
        <p:spPr>
          <a:xfrm>
            <a:off x="0" y="548638"/>
            <a:ext cx="4585594" cy="6309361"/>
          </a:xfr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a:normAutofit fontScale="77500" lnSpcReduction="20000"/>
          </a:bodyPr>
          <a:lstStyle/>
          <a:p>
            <a:pPr marL="0" indent="0" algn="ctr">
              <a:buNone/>
            </a:pPr>
            <a:r>
              <a:rPr lang="en-GB" sz="2200" b="1"/>
              <a:t>North: Trojan War</a:t>
            </a:r>
          </a:p>
          <a:p>
            <a:pPr algn="ctr"/>
            <a:r>
              <a:rPr lang="en-GB" sz="2200"/>
              <a:t>Aphrodite made Helen of Sparta fall in love with Paris, the prince of Troy. This made her run away with him.</a:t>
            </a:r>
          </a:p>
          <a:p>
            <a:pPr algn="ctr"/>
            <a:r>
              <a:rPr lang="en-GB" sz="2200"/>
              <a:t>Helen’s husband, Menelaus, persuaded his brother and high king of the Greeks, Agamemnon, to gather an army and attack Troy. </a:t>
            </a:r>
          </a:p>
          <a:p>
            <a:pPr algn="ctr"/>
            <a:r>
              <a:rPr lang="en-GB" sz="2200"/>
              <a:t>After ten years, Troy was sacked. The most famous story of how this occurred involves Greek soldiers hiding in a wooden horse, which the Trojans brought into their city as an offering to Athena.</a:t>
            </a:r>
          </a:p>
          <a:p>
            <a:pPr algn="ctr"/>
            <a:r>
              <a:rPr lang="en-GB" sz="2200"/>
              <a:t>This myth was significant to the 5</a:t>
            </a:r>
            <a:r>
              <a:rPr lang="en-GB" sz="2200" baseline="30000"/>
              <a:t>th</a:t>
            </a:r>
            <a:r>
              <a:rPr lang="en-GB" sz="2200"/>
              <a:t> century Athenians as this was seen as a major Greek victory over an Asian state (i.e. like the Persian Wars).</a:t>
            </a:r>
          </a:p>
          <a:p>
            <a:pPr algn="ctr"/>
            <a:r>
              <a:rPr lang="en-GB" sz="2200"/>
              <a:t>Interestingly, Aethra appears on this side. Aethra was taken to Troy as a slave, having originally been captured after Helen’s brothers rescued her from </a:t>
            </a:r>
            <a:r>
              <a:rPr lang="en-GB" sz="2200" err="1"/>
              <a:t>Troezen</a:t>
            </a:r>
            <a:r>
              <a:rPr lang="en-GB" sz="2200"/>
              <a:t>, where Theseus had trapped her. Aethra was rescued from Troy and returned to Greece after the sack. </a:t>
            </a:r>
          </a:p>
          <a:p>
            <a:pPr marL="0" indent="0" algn="ctr">
              <a:buNone/>
            </a:pPr>
            <a:endParaRPr lang="en-GB" sz="2200"/>
          </a:p>
          <a:p>
            <a:pPr algn="ctr"/>
            <a:endParaRPr lang="en-GB" sz="2200"/>
          </a:p>
          <a:p>
            <a:pPr marL="0" indent="0" algn="ctr">
              <a:buNone/>
            </a:pPr>
            <a:endParaRPr lang="en-GB" sz="2200" b="1"/>
          </a:p>
          <a:p>
            <a:pPr marL="0" indent="0" algn="ctr">
              <a:buNone/>
            </a:pPr>
            <a:r>
              <a:rPr lang="en-GB" sz="2200" b="1"/>
              <a:t> </a:t>
            </a:r>
          </a:p>
        </p:txBody>
      </p:sp>
      <p:pic>
        <p:nvPicPr>
          <p:cNvPr id="60418" name="Picture 2">
            <a:extLst>
              <a:ext uri="{FF2B5EF4-FFF2-40B4-BE49-F238E27FC236}">
                <a16:creationId xmlns:a16="http://schemas.microsoft.com/office/drawing/2014/main" id="{C3147714-A1E6-4268-8AD7-72FCAE55B9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4350" y="5422207"/>
            <a:ext cx="1581380" cy="1435793"/>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a:extLst>
              <a:ext uri="{FF2B5EF4-FFF2-40B4-BE49-F238E27FC236}">
                <a16:creationId xmlns:a16="http://schemas.microsoft.com/office/drawing/2014/main" id="{4F1D1739-1748-40CD-AC90-A795EC90D09F}"/>
              </a:ext>
            </a:extLst>
          </p:cNvPr>
          <p:cNvSpPr txBox="1">
            <a:spLocks/>
          </p:cNvSpPr>
          <p:nvPr/>
        </p:nvSpPr>
        <p:spPr>
          <a:xfrm>
            <a:off x="4585596" y="548636"/>
            <a:ext cx="2728824" cy="6309361"/>
          </a:xfrm>
          <a:prstGeom prst="rect">
            <a:avLst/>
          </a:prstGeom>
          <a:solidFill>
            <a:schemeClr val="tx2">
              <a:lumMod val="20000"/>
              <a:lumOff val="80000"/>
            </a:schemeClr>
          </a:solidFill>
        </p:spPr>
        <p:style>
          <a:lnRef idx="2">
            <a:schemeClr val="dk1"/>
          </a:lnRef>
          <a:fillRef idx="1">
            <a:schemeClr val="lt1"/>
          </a:fillRef>
          <a:effectRef idx="0">
            <a:schemeClr val="dk1"/>
          </a:effectRef>
          <a:fontRef idx="minor">
            <a:schemeClr val="dk1"/>
          </a:fontRef>
        </p:style>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gn="ctr">
              <a:buFont typeface="Arial" panose="020B0604020202020204" pitchFamily="34" charset="0"/>
              <a:buNone/>
            </a:pPr>
            <a:r>
              <a:rPr lang="en-GB" sz="1500" b="1"/>
              <a:t>East: Gigantomachy</a:t>
            </a:r>
          </a:p>
          <a:p>
            <a:pPr algn="ctr"/>
            <a:r>
              <a:rPr lang="en-GB" sz="1700"/>
              <a:t>A race of beings known as the Giants rose up and tried to overthrow the gods.</a:t>
            </a:r>
          </a:p>
          <a:p>
            <a:pPr algn="ctr"/>
            <a:r>
              <a:rPr lang="en-GB" sz="1700"/>
              <a:t>Zeus, Athena and Poseidon played major roles in the battle. Heracles joined the battle after the gods were told that they could not win without a god on their side. </a:t>
            </a:r>
          </a:p>
          <a:p>
            <a:pPr algn="ctr"/>
            <a:r>
              <a:rPr lang="en-GB" sz="1700"/>
              <a:t>They myth continued the theme of Greek civilisations triumphing over ‘barbarians’. It also linked Athens to both Heracles and the gods as a whole. </a:t>
            </a:r>
          </a:p>
          <a:p>
            <a:pPr marL="0" indent="0" algn="ctr">
              <a:buFont typeface="Arial" panose="020B0604020202020204" pitchFamily="34" charset="0"/>
              <a:buNone/>
            </a:pPr>
            <a:endParaRPr lang="en-GB" sz="1700"/>
          </a:p>
          <a:p>
            <a:pPr algn="ctr"/>
            <a:endParaRPr lang="en-GB" sz="2200"/>
          </a:p>
          <a:p>
            <a:pPr marL="0" indent="0" algn="ctr">
              <a:buFont typeface="Arial" panose="020B0604020202020204" pitchFamily="34" charset="0"/>
              <a:buNone/>
            </a:pPr>
            <a:endParaRPr lang="en-GB" sz="2200" b="1"/>
          </a:p>
          <a:p>
            <a:pPr marL="0" indent="0" algn="ctr">
              <a:buFont typeface="Arial" panose="020B0604020202020204" pitchFamily="34" charset="0"/>
              <a:buNone/>
            </a:pPr>
            <a:r>
              <a:rPr lang="en-GB" sz="2200" b="1"/>
              <a:t> </a:t>
            </a:r>
          </a:p>
        </p:txBody>
      </p:sp>
      <p:pic>
        <p:nvPicPr>
          <p:cNvPr id="60420" name="Picture 4">
            <a:extLst>
              <a:ext uri="{FF2B5EF4-FFF2-40B4-BE49-F238E27FC236}">
                <a16:creationId xmlns:a16="http://schemas.microsoft.com/office/drawing/2014/main" id="{9DD03D7B-9641-4880-95E9-C2AE23576A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3095" y="5138841"/>
            <a:ext cx="1593727" cy="1498020"/>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2">
            <a:extLst>
              <a:ext uri="{FF2B5EF4-FFF2-40B4-BE49-F238E27FC236}">
                <a16:creationId xmlns:a16="http://schemas.microsoft.com/office/drawing/2014/main" id="{66889084-2B2B-4AA4-A04D-1D551D753D59}"/>
              </a:ext>
            </a:extLst>
          </p:cNvPr>
          <p:cNvSpPr txBox="1">
            <a:spLocks/>
          </p:cNvSpPr>
          <p:nvPr/>
        </p:nvSpPr>
        <p:spPr>
          <a:xfrm>
            <a:off x="7325327" y="548637"/>
            <a:ext cx="2502064" cy="6309361"/>
          </a:xfrm>
          <a:prstGeom prst="rect">
            <a:avLst/>
          </a:prstGeom>
          <a:solidFill>
            <a:schemeClr val="accent4">
              <a:lumMod val="20000"/>
              <a:lumOff val="80000"/>
            </a:schemeClr>
          </a:solidFill>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gn="ctr">
              <a:buFont typeface="Arial" panose="020B0604020202020204" pitchFamily="34" charset="0"/>
              <a:buNone/>
            </a:pPr>
            <a:r>
              <a:rPr lang="en-GB" sz="1800" b="1"/>
              <a:t>South: Centauromachy</a:t>
            </a:r>
          </a:p>
          <a:p>
            <a:pPr algn="ctr"/>
            <a:r>
              <a:rPr lang="en-GB" sz="2000"/>
              <a:t>The king of the Greek people known as the </a:t>
            </a:r>
            <a:r>
              <a:rPr lang="en-GB" sz="2000" err="1"/>
              <a:t>Lapiths</a:t>
            </a:r>
            <a:r>
              <a:rPr lang="en-GB" sz="2000"/>
              <a:t> named </a:t>
            </a:r>
            <a:r>
              <a:rPr lang="en-GB" sz="2000" err="1"/>
              <a:t>Pirithous</a:t>
            </a:r>
            <a:r>
              <a:rPr lang="en-GB" sz="2000"/>
              <a:t> invited the local Centaurs to his wedding. However, the </a:t>
            </a:r>
            <a:r>
              <a:rPr lang="en-GB" sz="2000" err="1"/>
              <a:t>Lapiths</a:t>
            </a:r>
            <a:r>
              <a:rPr lang="en-GB" sz="2000"/>
              <a:t> became drunk and tried to kidnap the women there. </a:t>
            </a:r>
          </a:p>
          <a:p>
            <a:pPr algn="ctr"/>
            <a:r>
              <a:rPr lang="en-GB" sz="2000" err="1"/>
              <a:t>Pirithous</a:t>
            </a:r>
            <a:r>
              <a:rPr lang="en-GB" sz="2000"/>
              <a:t>, Theseus and the other men fought off the Centaurs. </a:t>
            </a:r>
          </a:p>
          <a:p>
            <a:pPr algn="ctr"/>
            <a:r>
              <a:rPr lang="en-GB" sz="2000"/>
              <a:t>This was another example of a myth which showcased the idea of Greeks triumphing in combat over ‘barbarians’. In addition, this was a battle which Theseus himself participated in. </a:t>
            </a:r>
          </a:p>
          <a:p>
            <a:pPr marL="0" indent="0" algn="ctr">
              <a:buFont typeface="Arial" panose="020B0604020202020204" pitchFamily="34" charset="0"/>
              <a:buNone/>
            </a:pPr>
            <a:endParaRPr lang="en-GB" sz="2200"/>
          </a:p>
          <a:p>
            <a:pPr algn="ctr"/>
            <a:endParaRPr lang="en-GB" sz="2200"/>
          </a:p>
          <a:p>
            <a:pPr marL="0" indent="0" algn="ctr">
              <a:buFont typeface="Arial" panose="020B0604020202020204" pitchFamily="34" charset="0"/>
              <a:buNone/>
            </a:pPr>
            <a:endParaRPr lang="en-GB" sz="2200" b="1"/>
          </a:p>
          <a:p>
            <a:pPr marL="0" indent="0" algn="ctr">
              <a:buFont typeface="Arial" panose="020B0604020202020204" pitchFamily="34" charset="0"/>
              <a:buNone/>
            </a:pPr>
            <a:r>
              <a:rPr lang="en-GB" sz="2200" b="1"/>
              <a:t> </a:t>
            </a:r>
          </a:p>
        </p:txBody>
      </p:sp>
      <p:pic>
        <p:nvPicPr>
          <p:cNvPr id="60422" name="Picture 6">
            <a:extLst>
              <a:ext uri="{FF2B5EF4-FFF2-40B4-BE49-F238E27FC236}">
                <a16:creationId xmlns:a16="http://schemas.microsoft.com/office/drawing/2014/main" id="{1CDE2122-1216-4764-8FBA-6C682FA691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13185" y="5206650"/>
            <a:ext cx="1505487" cy="1505487"/>
          </a:xfrm>
          <a:prstGeom prst="rect">
            <a:avLst/>
          </a:prstGeom>
          <a:noFill/>
          <a:extLst>
            <a:ext uri="{909E8E84-426E-40DD-AFC4-6F175D3DCCD1}">
              <a14:hiddenFill xmlns:a14="http://schemas.microsoft.com/office/drawing/2010/main">
                <a:solidFill>
                  <a:srgbClr val="FFFFFF"/>
                </a:solidFill>
              </a14:hiddenFill>
            </a:ext>
          </a:extLst>
        </p:spPr>
      </p:pic>
      <p:sp>
        <p:nvSpPr>
          <p:cNvPr id="13" name="Content Placeholder 2">
            <a:extLst>
              <a:ext uri="{FF2B5EF4-FFF2-40B4-BE49-F238E27FC236}">
                <a16:creationId xmlns:a16="http://schemas.microsoft.com/office/drawing/2014/main" id="{0AEB5D8C-0563-4658-9418-44AD6D01942A}"/>
              </a:ext>
            </a:extLst>
          </p:cNvPr>
          <p:cNvSpPr txBox="1">
            <a:spLocks/>
          </p:cNvSpPr>
          <p:nvPr/>
        </p:nvSpPr>
        <p:spPr>
          <a:xfrm>
            <a:off x="9827393" y="548639"/>
            <a:ext cx="2374041" cy="6309361"/>
          </a:xfrm>
          <a:prstGeom prst="rect">
            <a:avLst/>
          </a:prstGeom>
          <a:solidFill>
            <a:schemeClr val="accent6">
              <a:lumMod val="60000"/>
              <a:lumOff val="40000"/>
            </a:schemeClr>
          </a:solidFill>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gn="ctr">
              <a:buFont typeface="Arial" panose="020B0604020202020204" pitchFamily="34" charset="0"/>
              <a:buNone/>
            </a:pPr>
            <a:r>
              <a:rPr lang="en-GB" sz="1800" b="1"/>
              <a:t>West: Amazonomachy</a:t>
            </a:r>
          </a:p>
          <a:p>
            <a:pPr algn="ctr"/>
            <a:r>
              <a:rPr lang="en-GB" sz="2000"/>
              <a:t>Theseus kidnapped the Amazonian queen Antiope, which lead the Amazons to attack Athens, but were crushed by the Athenians. </a:t>
            </a:r>
          </a:p>
          <a:p>
            <a:pPr algn="ctr"/>
            <a:r>
              <a:rPr lang="en-GB" sz="2000"/>
              <a:t>This myth reinforced the idea of Greek (and, here, Athenian) supremacy. In addition, Amazonomachy scenes were probably used to reinforce the idea of male supremacy over women. It also featured Theseus in a leading role. </a:t>
            </a:r>
          </a:p>
          <a:p>
            <a:pPr marL="0" indent="0" algn="ctr">
              <a:buNone/>
            </a:pPr>
            <a:endParaRPr lang="en-GB" sz="2000"/>
          </a:p>
          <a:p>
            <a:pPr marL="0" indent="0" algn="ctr">
              <a:buFont typeface="Arial" panose="020B0604020202020204" pitchFamily="34" charset="0"/>
              <a:buNone/>
            </a:pPr>
            <a:endParaRPr lang="en-GB" sz="2200"/>
          </a:p>
          <a:p>
            <a:pPr algn="ctr"/>
            <a:endParaRPr lang="en-GB" sz="2200"/>
          </a:p>
          <a:p>
            <a:pPr marL="0" indent="0" algn="ctr">
              <a:buFont typeface="Arial" panose="020B0604020202020204" pitchFamily="34" charset="0"/>
              <a:buNone/>
            </a:pPr>
            <a:endParaRPr lang="en-GB" sz="2200" b="1"/>
          </a:p>
          <a:p>
            <a:pPr marL="0" indent="0" algn="ctr">
              <a:buFont typeface="Arial" panose="020B0604020202020204" pitchFamily="34" charset="0"/>
              <a:buNone/>
            </a:pPr>
            <a:r>
              <a:rPr lang="en-GB" sz="2200" b="1"/>
              <a:t> </a:t>
            </a:r>
          </a:p>
        </p:txBody>
      </p:sp>
      <p:pic>
        <p:nvPicPr>
          <p:cNvPr id="60424" name="Picture 8">
            <a:extLst>
              <a:ext uri="{FF2B5EF4-FFF2-40B4-BE49-F238E27FC236}">
                <a16:creationId xmlns:a16="http://schemas.microsoft.com/office/drawing/2014/main" id="{779B0061-69BE-4399-9B7D-4394399103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36637" y="4726005"/>
            <a:ext cx="1946866" cy="2053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760950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C83DD13-3D6A-47AF-A10D-A2210D7E8F69}"/>
              </a:ext>
            </a:extLst>
          </p:cNvPr>
          <p:cNvSpPr>
            <a:spLocks noGrp="1"/>
          </p:cNvSpPr>
          <p:nvPr>
            <p:ph idx="1"/>
          </p:nvPr>
        </p:nvSpPr>
        <p:spPr>
          <a:xfrm>
            <a:off x="0" y="400692"/>
            <a:ext cx="7818634" cy="6457307"/>
          </a:xfr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a:normAutofit/>
          </a:bodyPr>
          <a:lstStyle/>
          <a:p>
            <a:pPr marL="0" indent="0">
              <a:buNone/>
            </a:pPr>
            <a:endParaRPr lang="en-GB" sz="2000"/>
          </a:p>
          <a:p>
            <a:pPr>
              <a:buFontTx/>
              <a:buChar char="-"/>
            </a:pPr>
            <a:r>
              <a:rPr lang="en-GB" sz="2000" b="1"/>
              <a:t>Ionic </a:t>
            </a:r>
            <a:r>
              <a:rPr lang="en-GB" sz="2000"/>
              <a:t>(one running scene on each side)</a:t>
            </a:r>
          </a:p>
          <a:p>
            <a:pPr>
              <a:buFontTx/>
              <a:buChar char="-"/>
            </a:pPr>
            <a:r>
              <a:rPr lang="en-GB" sz="2000"/>
              <a:t>Located </a:t>
            </a:r>
            <a:r>
              <a:rPr lang="en-GB" sz="2000" b="1"/>
              <a:t>behind the Doric frieze </a:t>
            </a:r>
            <a:r>
              <a:rPr lang="en-GB" sz="2000"/>
              <a:t>(the frieze made out of individual </a:t>
            </a:r>
            <a:r>
              <a:rPr lang="en-GB" sz="2000" b="1"/>
              <a:t>metopes</a:t>
            </a:r>
            <a:r>
              <a:rPr lang="en-GB" sz="2000"/>
              <a:t>)</a:t>
            </a:r>
          </a:p>
          <a:p>
            <a:pPr>
              <a:buFontTx/>
              <a:buChar char="-"/>
            </a:pPr>
            <a:r>
              <a:rPr lang="en-GB" sz="2000"/>
              <a:t>Represents the </a:t>
            </a:r>
            <a:r>
              <a:rPr lang="en-GB" sz="2000" b="1"/>
              <a:t>Panathenaic Procession </a:t>
            </a:r>
            <a:r>
              <a:rPr lang="en-GB" sz="2000"/>
              <a:t>(see Greater </a:t>
            </a:r>
            <a:r>
              <a:rPr lang="en-GB" sz="2000" err="1"/>
              <a:t>Panathenaia</a:t>
            </a:r>
            <a:r>
              <a:rPr lang="en-GB" sz="2000"/>
              <a:t> slides)</a:t>
            </a:r>
          </a:p>
          <a:p>
            <a:pPr>
              <a:buFontTx/>
              <a:buChar char="-"/>
            </a:pPr>
            <a:r>
              <a:rPr lang="en-GB" sz="2000"/>
              <a:t>Begins on the west side with scenes of horsemen	</a:t>
            </a:r>
          </a:p>
          <a:p>
            <a:pPr lvl="1">
              <a:buFontTx/>
              <a:buChar char="-"/>
            </a:pPr>
            <a:r>
              <a:rPr lang="en-GB" sz="2000"/>
              <a:t>Horsemen dressed in a variety of different ways. This might represent some of the different tribes of Athens</a:t>
            </a:r>
          </a:p>
          <a:p>
            <a:pPr>
              <a:buFontTx/>
              <a:buChar char="-"/>
            </a:pPr>
            <a:r>
              <a:rPr lang="en-GB" sz="2000"/>
              <a:t>Runs in two different directions: east and west.</a:t>
            </a:r>
          </a:p>
        </p:txBody>
      </p:sp>
      <p:sp>
        <p:nvSpPr>
          <p:cNvPr id="2" name="Title 1">
            <a:extLst>
              <a:ext uri="{FF2B5EF4-FFF2-40B4-BE49-F238E27FC236}">
                <a16:creationId xmlns:a16="http://schemas.microsoft.com/office/drawing/2014/main" id="{D337C08B-FA28-42D3-B9F8-88E5A247FEBF}"/>
              </a:ext>
            </a:extLst>
          </p:cNvPr>
          <p:cNvSpPr>
            <a:spLocks noGrp="1"/>
          </p:cNvSpPr>
          <p:nvPr>
            <p:ph type="title"/>
          </p:nvPr>
        </p:nvSpPr>
        <p:spPr>
          <a:xfrm>
            <a:off x="0" y="1"/>
            <a:ext cx="12191999" cy="791110"/>
          </a:xfr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a:normAutofit/>
          </a:bodyPr>
          <a:lstStyle/>
          <a:p>
            <a:pPr algn="ctr"/>
            <a:r>
              <a:rPr lang="en-GB" sz="3600" b="1"/>
              <a:t>Parthenon Frieze</a:t>
            </a:r>
          </a:p>
        </p:txBody>
      </p:sp>
      <p:pic>
        <p:nvPicPr>
          <p:cNvPr id="6" name="Picture 5">
            <a:extLst>
              <a:ext uri="{FF2B5EF4-FFF2-40B4-BE49-F238E27FC236}">
                <a16:creationId xmlns:a16="http://schemas.microsoft.com/office/drawing/2014/main" id="{227F074B-257D-4147-BA22-82E14BD5A12E}"/>
              </a:ext>
            </a:extLst>
          </p:cNvPr>
          <p:cNvPicPr>
            <a:picLocks noChangeAspect="1"/>
          </p:cNvPicPr>
          <p:nvPr/>
        </p:nvPicPr>
        <p:blipFill>
          <a:blip r:embed="rId2"/>
          <a:stretch>
            <a:fillRect/>
          </a:stretch>
        </p:blipFill>
        <p:spPr>
          <a:xfrm>
            <a:off x="7719570" y="1123096"/>
            <a:ext cx="4571494" cy="5416744"/>
          </a:xfrm>
          <a:prstGeom prst="rect">
            <a:avLst/>
          </a:prstGeom>
        </p:spPr>
      </p:pic>
      <p:pic>
        <p:nvPicPr>
          <p:cNvPr id="11" name="Picture 10">
            <a:extLst>
              <a:ext uri="{FF2B5EF4-FFF2-40B4-BE49-F238E27FC236}">
                <a16:creationId xmlns:a16="http://schemas.microsoft.com/office/drawing/2014/main" id="{01728E5F-F377-4E4A-B514-6CFB7012F560}"/>
              </a:ext>
            </a:extLst>
          </p:cNvPr>
          <p:cNvPicPr>
            <a:picLocks noChangeAspect="1"/>
          </p:cNvPicPr>
          <p:nvPr/>
        </p:nvPicPr>
        <p:blipFill>
          <a:blip r:embed="rId3"/>
          <a:stretch>
            <a:fillRect/>
          </a:stretch>
        </p:blipFill>
        <p:spPr>
          <a:xfrm>
            <a:off x="439238" y="4406373"/>
            <a:ext cx="3937553" cy="2333128"/>
          </a:xfrm>
          <a:prstGeom prst="rect">
            <a:avLst/>
          </a:prstGeom>
        </p:spPr>
      </p:pic>
      <p:pic>
        <p:nvPicPr>
          <p:cNvPr id="13" name="Picture 12">
            <a:extLst>
              <a:ext uri="{FF2B5EF4-FFF2-40B4-BE49-F238E27FC236}">
                <a16:creationId xmlns:a16="http://schemas.microsoft.com/office/drawing/2014/main" id="{B490A2AE-8D82-47C4-BF9B-6401AEDAF2BA}"/>
              </a:ext>
            </a:extLst>
          </p:cNvPr>
          <p:cNvPicPr>
            <a:picLocks noChangeAspect="1"/>
          </p:cNvPicPr>
          <p:nvPr/>
        </p:nvPicPr>
        <p:blipFill>
          <a:blip r:embed="rId4"/>
          <a:stretch>
            <a:fillRect/>
          </a:stretch>
        </p:blipFill>
        <p:spPr>
          <a:xfrm>
            <a:off x="4408718" y="4452410"/>
            <a:ext cx="3211788" cy="2405590"/>
          </a:xfrm>
          <a:prstGeom prst="rect">
            <a:avLst/>
          </a:prstGeom>
        </p:spPr>
      </p:pic>
    </p:spTree>
    <p:extLst>
      <p:ext uri="{BB962C8B-B14F-4D97-AF65-F5344CB8AC3E}">
        <p14:creationId xmlns:p14="http://schemas.microsoft.com/office/powerpoint/2010/main" val="18710798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7C08B-FA28-42D3-B9F8-88E5A247FEBF}"/>
              </a:ext>
            </a:extLst>
          </p:cNvPr>
          <p:cNvSpPr>
            <a:spLocks noGrp="1"/>
          </p:cNvSpPr>
          <p:nvPr>
            <p:ph type="title"/>
          </p:nvPr>
        </p:nvSpPr>
        <p:spPr>
          <a:xfrm>
            <a:off x="0" y="1"/>
            <a:ext cx="12191999" cy="791110"/>
          </a:xfr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a:normAutofit fontScale="90000"/>
          </a:bodyPr>
          <a:lstStyle/>
          <a:p>
            <a:pPr marL="0" indent="0" algn="ctr">
              <a:buNone/>
            </a:pPr>
            <a:r>
              <a:rPr lang="en-GB" sz="3600" b="1"/>
              <a:t>A variety of different citizens are shown on the Parthenon Frieze:</a:t>
            </a:r>
          </a:p>
        </p:txBody>
      </p:sp>
      <p:sp>
        <p:nvSpPr>
          <p:cNvPr id="3" name="Content Placeholder 2">
            <a:extLst>
              <a:ext uri="{FF2B5EF4-FFF2-40B4-BE49-F238E27FC236}">
                <a16:creationId xmlns:a16="http://schemas.microsoft.com/office/drawing/2014/main" id="{6C83DD13-3D6A-47AF-A10D-A2210D7E8F69}"/>
              </a:ext>
            </a:extLst>
          </p:cNvPr>
          <p:cNvSpPr>
            <a:spLocks noGrp="1"/>
          </p:cNvSpPr>
          <p:nvPr>
            <p:ph idx="1"/>
          </p:nvPr>
        </p:nvSpPr>
        <p:spPr>
          <a:xfrm>
            <a:off x="0" y="662684"/>
            <a:ext cx="12192000" cy="6195316"/>
          </a:xfr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a:normAutofit/>
          </a:bodyPr>
          <a:lstStyle/>
          <a:p>
            <a:pPr marL="0" indent="0">
              <a:buNone/>
            </a:pPr>
            <a:endParaRPr lang="en-GB"/>
          </a:p>
        </p:txBody>
      </p:sp>
      <p:pic>
        <p:nvPicPr>
          <p:cNvPr id="6" name="Picture 5">
            <a:extLst>
              <a:ext uri="{FF2B5EF4-FFF2-40B4-BE49-F238E27FC236}">
                <a16:creationId xmlns:a16="http://schemas.microsoft.com/office/drawing/2014/main" id="{6C4AF5F7-AF7E-4387-BAE2-B0399E2ECB05}"/>
              </a:ext>
            </a:extLst>
          </p:cNvPr>
          <p:cNvPicPr>
            <a:picLocks noChangeAspect="1"/>
          </p:cNvPicPr>
          <p:nvPr/>
        </p:nvPicPr>
        <p:blipFill>
          <a:blip r:embed="rId2"/>
          <a:stretch>
            <a:fillRect/>
          </a:stretch>
        </p:blipFill>
        <p:spPr>
          <a:xfrm>
            <a:off x="62227" y="728714"/>
            <a:ext cx="2863677" cy="2451779"/>
          </a:xfrm>
          <a:prstGeom prst="rect">
            <a:avLst/>
          </a:prstGeom>
        </p:spPr>
      </p:pic>
      <p:sp>
        <p:nvSpPr>
          <p:cNvPr id="7" name="TextBox 6">
            <a:extLst>
              <a:ext uri="{FF2B5EF4-FFF2-40B4-BE49-F238E27FC236}">
                <a16:creationId xmlns:a16="http://schemas.microsoft.com/office/drawing/2014/main" id="{9248B7B4-B45B-4109-A5F2-AFDDD3594E48}"/>
              </a:ext>
            </a:extLst>
          </p:cNvPr>
          <p:cNvSpPr txBox="1"/>
          <p:nvPr/>
        </p:nvSpPr>
        <p:spPr>
          <a:xfrm>
            <a:off x="557615" y="2715113"/>
            <a:ext cx="1931542"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400"/>
              <a:t>Elderly men</a:t>
            </a:r>
          </a:p>
        </p:txBody>
      </p:sp>
      <p:pic>
        <p:nvPicPr>
          <p:cNvPr id="9" name="Picture 8">
            <a:extLst>
              <a:ext uri="{FF2B5EF4-FFF2-40B4-BE49-F238E27FC236}">
                <a16:creationId xmlns:a16="http://schemas.microsoft.com/office/drawing/2014/main" id="{5557680D-24A3-4BF8-9867-51884B7E544A}"/>
              </a:ext>
            </a:extLst>
          </p:cNvPr>
          <p:cNvPicPr>
            <a:picLocks noChangeAspect="1"/>
          </p:cNvPicPr>
          <p:nvPr/>
        </p:nvPicPr>
        <p:blipFill>
          <a:blip r:embed="rId3"/>
          <a:stretch>
            <a:fillRect/>
          </a:stretch>
        </p:blipFill>
        <p:spPr>
          <a:xfrm>
            <a:off x="2953562" y="682286"/>
            <a:ext cx="3198042" cy="2440041"/>
          </a:xfrm>
          <a:prstGeom prst="rect">
            <a:avLst/>
          </a:prstGeom>
        </p:spPr>
      </p:pic>
      <p:pic>
        <p:nvPicPr>
          <p:cNvPr id="12" name="Picture 11">
            <a:extLst>
              <a:ext uri="{FF2B5EF4-FFF2-40B4-BE49-F238E27FC236}">
                <a16:creationId xmlns:a16="http://schemas.microsoft.com/office/drawing/2014/main" id="{4CC17190-3B87-4976-957E-228A190D9D75}"/>
              </a:ext>
            </a:extLst>
          </p:cNvPr>
          <p:cNvPicPr>
            <a:picLocks noChangeAspect="1"/>
          </p:cNvPicPr>
          <p:nvPr/>
        </p:nvPicPr>
        <p:blipFill>
          <a:blip r:embed="rId4"/>
          <a:stretch>
            <a:fillRect/>
          </a:stretch>
        </p:blipFill>
        <p:spPr>
          <a:xfrm>
            <a:off x="6151604" y="629007"/>
            <a:ext cx="3367468" cy="2525601"/>
          </a:xfrm>
          <a:prstGeom prst="rect">
            <a:avLst/>
          </a:prstGeom>
        </p:spPr>
      </p:pic>
      <p:sp>
        <p:nvSpPr>
          <p:cNvPr id="13" name="TextBox 12">
            <a:extLst>
              <a:ext uri="{FF2B5EF4-FFF2-40B4-BE49-F238E27FC236}">
                <a16:creationId xmlns:a16="http://schemas.microsoft.com/office/drawing/2014/main" id="{4C1322EA-EA38-40BC-A26A-C766D69FB44A}"/>
              </a:ext>
            </a:extLst>
          </p:cNvPr>
          <p:cNvSpPr txBox="1"/>
          <p:nvPr/>
        </p:nvSpPr>
        <p:spPr>
          <a:xfrm>
            <a:off x="8496469" y="1509008"/>
            <a:ext cx="3633304" cy="70788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a:t>Chariots- probably </a:t>
            </a:r>
            <a:r>
              <a:rPr lang="en-GB" sz="2000" err="1"/>
              <a:t>apobates</a:t>
            </a:r>
            <a:r>
              <a:rPr lang="en-GB" sz="2000"/>
              <a:t> and chariot-racing teams</a:t>
            </a:r>
          </a:p>
        </p:txBody>
      </p:sp>
      <p:pic>
        <p:nvPicPr>
          <p:cNvPr id="15" name="Picture 14">
            <a:extLst>
              <a:ext uri="{FF2B5EF4-FFF2-40B4-BE49-F238E27FC236}">
                <a16:creationId xmlns:a16="http://schemas.microsoft.com/office/drawing/2014/main" id="{4CEA0200-A95E-420F-8AC2-09A233F46F0D}"/>
              </a:ext>
            </a:extLst>
          </p:cNvPr>
          <p:cNvPicPr>
            <a:picLocks noChangeAspect="1"/>
          </p:cNvPicPr>
          <p:nvPr/>
        </p:nvPicPr>
        <p:blipFill>
          <a:blip r:embed="rId5"/>
          <a:stretch>
            <a:fillRect/>
          </a:stretch>
        </p:blipFill>
        <p:spPr>
          <a:xfrm>
            <a:off x="38317" y="3176778"/>
            <a:ext cx="2671917" cy="2220738"/>
          </a:xfrm>
          <a:prstGeom prst="rect">
            <a:avLst/>
          </a:prstGeom>
        </p:spPr>
      </p:pic>
      <p:sp>
        <p:nvSpPr>
          <p:cNvPr id="16" name="TextBox 15">
            <a:extLst>
              <a:ext uri="{FF2B5EF4-FFF2-40B4-BE49-F238E27FC236}">
                <a16:creationId xmlns:a16="http://schemas.microsoft.com/office/drawing/2014/main" id="{8FFA5D40-EC96-4CC7-A114-2E5A1F8802D8}"/>
              </a:ext>
            </a:extLst>
          </p:cNvPr>
          <p:cNvSpPr txBox="1"/>
          <p:nvPr/>
        </p:nvSpPr>
        <p:spPr>
          <a:xfrm>
            <a:off x="30905" y="4760717"/>
            <a:ext cx="2514946"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400"/>
              <a:t>Men leading a bull to sacrifice</a:t>
            </a:r>
          </a:p>
        </p:txBody>
      </p:sp>
      <p:pic>
        <p:nvPicPr>
          <p:cNvPr id="18" name="Picture 17">
            <a:extLst>
              <a:ext uri="{FF2B5EF4-FFF2-40B4-BE49-F238E27FC236}">
                <a16:creationId xmlns:a16="http://schemas.microsoft.com/office/drawing/2014/main" id="{9980E256-2434-413A-94E9-B01F50E27518}"/>
              </a:ext>
            </a:extLst>
          </p:cNvPr>
          <p:cNvPicPr>
            <a:picLocks noChangeAspect="1"/>
          </p:cNvPicPr>
          <p:nvPr/>
        </p:nvPicPr>
        <p:blipFill>
          <a:blip r:embed="rId6"/>
          <a:stretch>
            <a:fillRect/>
          </a:stretch>
        </p:blipFill>
        <p:spPr>
          <a:xfrm>
            <a:off x="2726935" y="3246523"/>
            <a:ext cx="3367468" cy="2725334"/>
          </a:xfrm>
          <a:prstGeom prst="rect">
            <a:avLst/>
          </a:prstGeom>
        </p:spPr>
      </p:pic>
      <p:sp>
        <p:nvSpPr>
          <p:cNvPr id="19" name="TextBox 18">
            <a:extLst>
              <a:ext uri="{FF2B5EF4-FFF2-40B4-BE49-F238E27FC236}">
                <a16:creationId xmlns:a16="http://schemas.microsoft.com/office/drawing/2014/main" id="{31EC259D-0AEA-45F7-943E-9A17D34E5D52}"/>
              </a:ext>
            </a:extLst>
          </p:cNvPr>
          <p:cNvSpPr txBox="1"/>
          <p:nvPr/>
        </p:nvSpPr>
        <p:spPr>
          <a:xfrm>
            <a:off x="2705984" y="5298289"/>
            <a:ext cx="3784276"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600"/>
              <a:t>Unmarried women carrying bowls to pour wine from for </a:t>
            </a:r>
            <a:r>
              <a:rPr lang="en-GB" sz="1600" b="1"/>
              <a:t>libations during the sacrifice</a:t>
            </a:r>
            <a:endParaRPr lang="en-GB" sz="1600"/>
          </a:p>
        </p:txBody>
      </p:sp>
      <p:sp>
        <p:nvSpPr>
          <p:cNvPr id="20" name="TextBox 19">
            <a:extLst>
              <a:ext uri="{FF2B5EF4-FFF2-40B4-BE49-F238E27FC236}">
                <a16:creationId xmlns:a16="http://schemas.microsoft.com/office/drawing/2014/main" id="{50B3E9CB-B378-43FC-A238-BED9D998F9F5}"/>
              </a:ext>
            </a:extLst>
          </p:cNvPr>
          <p:cNvSpPr txBox="1"/>
          <p:nvPr/>
        </p:nvSpPr>
        <p:spPr>
          <a:xfrm>
            <a:off x="6685137" y="3314540"/>
            <a:ext cx="5022214" cy="3447098"/>
          </a:xfrm>
          <a:prstGeom prst="rect">
            <a:avLst/>
          </a:prstGeom>
          <a:solidFill>
            <a:schemeClr val="accent1">
              <a:lumMod val="20000"/>
              <a:lumOff val="8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a:t>There were two reasons for having this range of citizens:</a:t>
            </a:r>
          </a:p>
          <a:p>
            <a:pPr marL="514350" indent="-514350" algn="ctr">
              <a:buAutoNum type="arabicPeriod"/>
            </a:pPr>
            <a:r>
              <a:rPr lang="en-GB"/>
              <a:t>To celebrate the athletes who competed in the equestrian events</a:t>
            </a:r>
          </a:p>
          <a:p>
            <a:pPr marL="514350" indent="-514350" algn="ctr">
              <a:buAutoNum type="arabicPeriod"/>
            </a:pPr>
            <a:r>
              <a:rPr lang="en-GB"/>
              <a:t>Show of a range of Athenians, a reminder that </a:t>
            </a:r>
            <a:r>
              <a:rPr lang="en-GB" b="1"/>
              <a:t>all </a:t>
            </a:r>
            <a:r>
              <a:rPr lang="en-GB"/>
              <a:t>Athenians were involved in the Greater </a:t>
            </a:r>
            <a:r>
              <a:rPr lang="en-GB" err="1"/>
              <a:t>Panathenaia</a:t>
            </a:r>
            <a:r>
              <a:rPr lang="en-GB"/>
              <a:t>. This showed that the Athenians were devoted to their goddess, and also served as a reminder of the Athenians’ pride in their democracy (even though not all of those on the Frieze, such as the women, were allowed to participate in the democracy</a:t>
            </a:r>
            <a:r>
              <a:rPr lang="en-GB" sz="2000"/>
              <a:t>).</a:t>
            </a:r>
          </a:p>
        </p:txBody>
      </p:sp>
      <p:sp>
        <p:nvSpPr>
          <p:cNvPr id="10" name="TextBox 9">
            <a:extLst>
              <a:ext uri="{FF2B5EF4-FFF2-40B4-BE49-F238E27FC236}">
                <a16:creationId xmlns:a16="http://schemas.microsoft.com/office/drawing/2014/main" id="{B1A0955B-3AC0-407C-A195-619D0308263E}"/>
              </a:ext>
            </a:extLst>
          </p:cNvPr>
          <p:cNvSpPr txBox="1"/>
          <p:nvPr/>
        </p:nvSpPr>
        <p:spPr>
          <a:xfrm>
            <a:off x="2845331" y="2064236"/>
            <a:ext cx="3367468" cy="132343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a:t>Young men on horses (probably wealthy citizens and contestants in the equestrian contests)</a:t>
            </a:r>
          </a:p>
        </p:txBody>
      </p:sp>
    </p:spTree>
    <p:extLst>
      <p:ext uri="{BB962C8B-B14F-4D97-AF65-F5344CB8AC3E}">
        <p14:creationId xmlns:p14="http://schemas.microsoft.com/office/powerpoint/2010/main" val="406304027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C83DD13-3D6A-47AF-A10D-A2210D7E8F69}"/>
              </a:ext>
            </a:extLst>
          </p:cNvPr>
          <p:cNvSpPr>
            <a:spLocks noGrp="1"/>
          </p:cNvSpPr>
          <p:nvPr>
            <p:ph idx="1"/>
          </p:nvPr>
        </p:nvSpPr>
        <p:spPr>
          <a:xfrm>
            <a:off x="0" y="1171252"/>
            <a:ext cx="6390526" cy="2693553"/>
          </a:xfr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a:normAutofit fontScale="85000" lnSpcReduction="10000"/>
          </a:bodyPr>
          <a:lstStyle/>
          <a:p>
            <a:pPr marL="0" indent="0" algn="ctr">
              <a:buNone/>
            </a:pPr>
            <a:r>
              <a:rPr lang="en-GB" sz="2000" b="1"/>
              <a:t>In the image below are four of the Olympians (more are shown to the left and the right of this section of the Parthenon Frieze). Here is who they are and how we can identify them:</a:t>
            </a:r>
          </a:p>
          <a:p>
            <a:pPr marL="0" indent="0" algn="ctr">
              <a:buNone/>
            </a:pPr>
            <a:r>
              <a:rPr lang="en-GB" sz="2000"/>
              <a:t>29: Hera: She is a woman sat next to Zeus.</a:t>
            </a:r>
          </a:p>
          <a:p>
            <a:pPr marL="0" indent="0" algn="ctr">
              <a:buNone/>
            </a:pPr>
            <a:r>
              <a:rPr lang="en-GB" sz="2000"/>
              <a:t>30: Zeus: He has a fancier chair than the other gods</a:t>
            </a:r>
          </a:p>
          <a:p>
            <a:pPr marL="0" indent="0" algn="ctr">
              <a:buNone/>
            </a:pPr>
            <a:r>
              <a:rPr lang="en-GB" sz="2000"/>
              <a:t>36: </a:t>
            </a:r>
            <a:r>
              <a:rPr lang="en-GB" sz="2000" b="1"/>
              <a:t>Athena: </a:t>
            </a:r>
            <a:r>
              <a:rPr lang="en-GB" sz="2000"/>
              <a:t>She mirrors Zeus’ position, showing her importance. She is next to the peplos (handled by figures 34 and 35). Remains of snakes found near her wrist (Athena is associated with snakes). </a:t>
            </a:r>
            <a:endParaRPr lang="en-GB" sz="2000" b="1"/>
          </a:p>
          <a:p>
            <a:pPr marL="0" indent="0" algn="ctr">
              <a:buNone/>
            </a:pPr>
            <a:r>
              <a:rPr lang="en-GB" sz="2000"/>
              <a:t>37: Hephaistos: He has a walking stick tucked under his left arm.</a:t>
            </a:r>
          </a:p>
        </p:txBody>
      </p:sp>
      <p:sp>
        <p:nvSpPr>
          <p:cNvPr id="2" name="Title 1">
            <a:extLst>
              <a:ext uri="{FF2B5EF4-FFF2-40B4-BE49-F238E27FC236}">
                <a16:creationId xmlns:a16="http://schemas.microsoft.com/office/drawing/2014/main" id="{D337C08B-FA28-42D3-B9F8-88E5A247FEBF}"/>
              </a:ext>
            </a:extLst>
          </p:cNvPr>
          <p:cNvSpPr>
            <a:spLocks noGrp="1"/>
          </p:cNvSpPr>
          <p:nvPr>
            <p:ph type="title"/>
          </p:nvPr>
        </p:nvSpPr>
        <p:spPr>
          <a:xfrm>
            <a:off x="0" y="0"/>
            <a:ext cx="12191999" cy="1171253"/>
          </a:xfr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a:noAutofit/>
          </a:bodyPr>
          <a:lstStyle/>
          <a:p>
            <a:pPr algn="ctr"/>
            <a:r>
              <a:rPr lang="en-GB" sz="2800" b="1"/>
              <a:t>On the east side Parthenon Frieze we see </a:t>
            </a:r>
            <a:r>
              <a:rPr lang="en-GB" sz="2800" b="1" u="sng"/>
              <a:t>all</a:t>
            </a:r>
            <a:r>
              <a:rPr lang="en-GB" sz="2800" b="1"/>
              <a:t> of the Olympian gods appear. We know that they are gods because they are bigger than the mortals. Remember that this is the front of the temple.</a:t>
            </a:r>
          </a:p>
        </p:txBody>
      </p:sp>
      <p:pic>
        <p:nvPicPr>
          <p:cNvPr id="5" name="Picture 4">
            <a:extLst>
              <a:ext uri="{FF2B5EF4-FFF2-40B4-BE49-F238E27FC236}">
                <a16:creationId xmlns:a16="http://schemas.microsoft.com/office/drawing/2014/main" id="{EA3DA20E-0DA2-4392-95A1-F4ADDB76F4F0}"/>
              </a:ext>
            </a:extLst>
          </p:cNvPr>
          <p:cNvPicPr>
            <a:picLocks noChangeAspect="1"/>
          </p:cNvPicPr>
          <p:nvPr/>
        </p:nvPicPr>
        <p:blipFill>
          <a:blip r:embed="rId2"/>
          <a:stretch>
            <a:fillRect/>
          </a:stretch>
        </p:blipFill>
        <p:spPr>
          <a:xfrm>
            <a:off x="0" y="3864805"/>
            <a:ext cx="12192000" cy="2993195"/>
          </a:xfrm>
          <a:prstGeom prst="rect">
            <a:avLst/>
          </a:prstGeom>
        </p:spPr>
      </p:pic>
      <p:sp>
        <p:nvSpPr>
          <p:cNvPr id="4" name="TextBox 3">
            <a:extLst>
              <a:ext uri="{FF2B5EF4-FFF2-40B4-BE49-F238E27FC236}">
                <a16:creationId xmlns:a16="http://schemas.microsoft.com/office/drawing/2014/main" id="{37DBB346-6C98-48B0-9985-8A9B3CABFEE4}"/>
              </a:ext>
            </a:extLst>
          </p:cNvPr>
          <p:cNvSpPr txBox="1"/>
          <p:nvPr/>
        </p:nvSpPr>
        <p:spPr>
          <a:xfrm>
            <a:off x="6390526" y="1171252"/>
            <a:ext cx="5691883" cy="2246769"/>
          </a:xfrm>
          <a:prstGeom prst="rect">
            <a:avLst/>
          </a:prstGeom>
          <a:noFill/>
        </p:spPr>
        <p:txBody>
          <a:bodyPr wrap="square" rtlCol="0">
            <a:spAutoFit/>
          </a:bodyPr>
          <a:lstStyle/>
          <a:p>
            <a:pPr algn="ctr"/>
            <a:r>
              <a:rPr lang="en-GB" sz="2000" b="1"/>
              <a:t>The Peplos</a:t>
            </a:r>
          </a:p>
          <a:p>
            <a:pPr algn="ctr"/>
            <a:r>
              <a:rPr lang="en-GB" sz="2000"/>
              <a:t>Figures 34 and 35 are unfolding the </a:t>
            </a:r>
            <a:r>
              <a:rPr lang="en-GB" sz="2000" b="1"/>
              <a:t>peplos, </a:t>
            </a:r>
            <a:r>
              <a:rPr lang="en-GB" sz="2000"/>
              <a:t>which is to be given to Athena as part of her birthday celebrations. This is a reflection of a real moment which occurred during the Panathenaic Procession on day 6 of the festival, possibly near to where this scene is sculpted!</a:t>
            </a:r>
          </a:p>
        </p:txBody>
      </p:sp>
    </p:spTree>
    <p:extLst>
      <p:ext uri="{BB962C8B-B14F-4D97-AF65-F5344CB8AC3E}">
        <p14:creationId xmlns:p14="http://schemas.microsoft.com/office/powerpoint/2010/main" val="296209605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C83DD13-3D6A-47AF-A10D-A2210D7E8F69}"/>
              </a:ext>
            </a:extLst>
          </p:cNvPr>
          <p:cNvSpPr>
            <a:spLocks noGrp="1"/>
          </p:cNvSpPr>
          <p:nvPr>
            <p:ph idx="1"/>
          </p:nvPr>
        </p:nvSpPr>
        <p:spPr>
          <a:xfrm>
            <a:off x="1" y="638175"/>
            <a:ext cx="12191998" cy="6219825"/>
          </a:xfr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a:normAutofit fontScale="77500" lnSpcReduction="20000"/>
          </a:bodyPr>
          <a:lstStyle/>
          <a:p>
            <a:pPr marL="0" indent="0" algn="ctr">
              <a:buNone/>
            </a:pPr>
            <a:r>
              <a:rPr lang="en-GB" sz="3100" b="1"/>
              <a:t>Celebrated Athens and democracy: </a:t>
            </a:r>
            <a:r>
              <a:rPr lang="en-GB" sz="3100"/>
              <a:t>The wide range of Athenians shown on the Parthenon Frieze was intended to present the Athenians as a unified group.</a:t>
            </a:r>
          </a:p>
          <a:p>
            <a:pPr marL="0" indent="0" algn="ctr">
              <a:buNone/>
            </a:pPr>
            <a:r>
              <a:rPr lang="en-GB" sz="3100" b="1"/>
              <a:t>Showed that the Athenians were respectful towards the gods: </a:t>
            </a:r>
            <a:r>
              <a:rPr lang="en-GB" sz="3100"/>
              <a:t>We see many sacrificial victims on the Parthenon Frieze, as well as many other items which were used in sacrifices, such as pots for pouring libations and baskets. The number of people participating in this procession before a sacrifice, in addition to the large number of victims, would have made it seem as though the Athenians put a lot of effort into worshipping the gods, especially Athena. This in turn would have presented the Athenians as people who the gods were likely to support.</a:t>
            </a:r>
            <a:endParaRPr lang="en-GB" sz="3100" b="1"/>
          </a:p>
          <a:p>
            <a:pPr marL="0" indent="0" algn="ctr">
              <a:buNone/>
            </a:pPr>
            <a:r>
              <a:rPr lang="en-GB" sz="3100" b="1"/>
              <a:t>Presented the Athenians as good soldiers: </a:t>
            </a:r>
            <a:r>
              <a:rPr lang="en-GB" sz="3100"/>
              <a:t>The chariots are meant to make us think about chariot racing and, more importantly, the </a:t>
            </a:r>
            <a:r>
              <a:rPr lang="en-GB" sz="3100" b="1" err="1"/>
              <a:t>apobates</a:t>
            </a:r>
            <a:r>
              <a:rPr lang="en-GB" sz="3100" b="1"/>
              <a:t>. </a:t>
            </a:r>
            <a:r>
              <a:rPr lang="en-GB" sz="3100"/>
              <a:t>The latter of these was intended to show off strength and endurance of Athenians through athletes competing in a race whilst carrying a heavy hoplite shield and wearing some hoplite armour. </a:t>
            </a:r>
          </a:p>
          <a:p>
            <a:pPr marL="0" indent="0" algn="ctr">
              <a:buNone/>
            </a:pPr>
            <a:r>
              <a:rPr lang="en-GB" sz="3100" b="1"/>
              <a:t>Presented the gods as being on Athens’ side: </a:t>
            </a:r>
            <a:r>
              <a:rPr lang="en-GB" sz="3100"/>
              <a:t>Not only Athena, but </a:t>
            </a:r>
            <a:r>
              <a:rPr lang="en-GB" sz="3100" i="1"/>
              <a:t>all </a:t>
            </a:r>
            <a:r>
              <a:rPr lang="en-GB" sz="3100"/>
              <a:t>of the Olympian gods appear on the east side. This would have been intended to communicate the idea that </a:t>
            </a:r>
            <a:r>
              <a:rPr lang="en-GB" sz="3100" i="1"/>
              <a:t>all </a:t>
            </a:r>
            <a:r>
              <a:rPr lang="en-GB" sz="3100"/>
              <a:t>of the gods supported the Athenians. </a:t>
            </a:r>
          </a:p>
          <a:p>
            <a:pPr marL="0" indent="0" algn="ctr">
              <a:buNone/>
            </a:pPr>
            <a:r>
              <a:rPr lang="en-GB" sz="3100" b="1"/>
              <a:t>Huge and well-sculpted: </a:t>
            </a:r>
            <a:r>
              <a:rPr lang="en-GB" sz="3100"/>
              <a:t>The quality and size of the Parthenon Frieze suggests that it must have cost a lot of money to make. Remember that this is a frieze which is actually partially hidden behind the Doric frieze- the Athenians are showing themselves to be so rich that they can afford to spend money on sculpture which you can’t even see from afar!</a:t>
            </a:r>
            <a:endParaRPr lang="en-GB" sz="3100" b="1"/>
          </a:p>
          <a:p>
            <a:pPr marL="0" indent="0" algn="ctr">
              <a:buNone/>
            </a:pPr>
            <a:r>
              <a:rPr lang="en-GB" sz="2000"/>
              <a:t> </a:t>
            </a:r>
            <a:endParaRPr lang="en-GB" sz="2000" b="1"/>
          </a:p>
        </p:txBody>
      </p:sp>
      <p:sp>
        <p:nvSpPr>
          <p:cNvPr id="2" name="Title 1">
            <a:extLst>
              <a:ext uri="{FF2B5EF4-FFF2-40B4-BE49-F238E27FC236}">
                <a16:creationId xmlns:a16="http://schemas.microsoft.com/office/drawing/2014/main" id="{D337C08B-FA28-42D3-B9F8-88E5A247FEBF}"/>
              </a:ext>
            </a:extLst>
          </p:cNvPr>
          <p:cNvSpPr>
            <a:spLocks noGrp="1"/>
          </p:cNvSpPr>
          <p:nvPr>
            <p:ph type="title"/>
          </p:nvPr>
        </p:nvSpPr>
        <p:spPr>
          <a:xfrm>
            <a:off x="0" y="0"/>
            <a:ext cx="12191999" cy="638175"/>
          </a:xfr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a:noAutofit/>
          </a:bodyPr>
          <a:lstStyle/>
          <a:p>
            <a:pPr algn="ctr"/>
            <a:r>
              <a:rPr lang="en-GB" sz="2800" b="1"/>
              <a:t>How did the Parthenon Frieze work as a symbol of power?</a:t>
            </a:r>
          </a:p>
        </p:txBody>
      </p:sp>
    </p:spTree>
    <p:extLst>
      <p:ext uri="{BB962C8B-B14F-4D97-AF65-F5344CB8AC3E}">
        <p14:creationId xmlns:p14="http://schemas.microsoft.com/office/powerpoint/2010/main" val="34552779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assoon Primary Std"/>
        <a:ea typeface=""/>
        <a:cs typeface=""/>
      </a:majorFont>
      <a:minorFont>
        <a:latin typeface="Sassoon Primary St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cc80ccfc-485b-4c58-abee-ef3f3c2ab2dc">
      <Terms xmlns="http://schemas.microsoft.com/office/infopath/2007/PartnerControls"/>
    </lcf76f155ced4ddcb4097134ff3c332f>
    <TaxCatchAll xmlns="67800f14-558e-4a38-925c-b042f8fde14e"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22BDEB291AA314394FC038018A56742" ma:contentTypeVersion="15" ma:contentTypeDescription="Create a new document." ma:contentTypeScope="" ma:versionID="d8746106bae1724c7ddbf238c9ae2f32">
  <xsd:schema xmlns:xsd="http://www.w3.org/2001/XMLSchema" xmlns:xs="http://www.w3.org/2001/XMLSchema" xmlns:p="http://schemas.microsoft.com/office/2006/metadata/properties" xmlns:ns2="cc80ccfc-485b-4c58-abee-ef3f3c2ab2dc" xmlns:ns3="67800f14-558e-4a38-925c-b042f8fde14e" targetNamespace="http://schemas.microsoft.com/office/2006/metadata/properties" ma:root="true" ma:fieldsID="e8a43d0b69d4c630a31554f22e8a4c21" ns2:_="" ns3:_="">
    <xsd:import namespace="cc80ccfc-485b-4c58-abee-ef3f3c2ab2dc"/>
    <xsd:import namespace="67800f14-558e-4a38-925c-b042f8fde14e"/>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DateTaken" minOccurs="0"/>
                <xsd:element ref="ns3:SharedWithUsers" minOccurs="0"/>
                <xsd:element ref="ns3:SharedWithDetails" minOccurs="0"/>
                <xsd:element ref="ns2:MediaServiceObjectDetectorVersions" minOccurs="0"/>
                <xsd:element ref="ns2:MediaServiceLocatio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80ccfc-485b-4c58-abee-ef3f3c2ab2d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Location" ma:index="15" nillable="true" ma:displayName="Location" ma:indexed="true"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2c759e9e-bede-4528-92cc-6ba15c182e7f"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7800f14-558e-4a38-925c-b042f8fde14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7989fdc3-21fa-47d2-9fdd-673b516a1ae0}" ma:internalName="TaxCatchAll" ma:showField="CatchAllData" ma:web="67800f14-558e-4a38-925c-b042f8fde14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4B9C3A2-4125-48A2-A44F-BB2BA297A81F}">
  <ds:schemaRefs>
    <ds:schemaRef ds:uri="http://schemas.microsoft.com/office/2006/metadata/properties"/>
    <ds:schemaRef ds:uri="http://www.w3.org/2000/xmlns/"/>
    <ds:schemaRef ds:uri="http://schemas.microsoft.com/office/infopath/2007/PartnerControls"/>
  </ds:schemaRefs>
</ds:datastoreItem>
</file>

<file path=customXml/itemProps2.xml><?xml version="1.0" encoding="utf-8"?>
<ds:datastoreItem xmlns:ds="http://schemas.openxmlformats.org/officeDocument/2006/customXml" ds:itemID="{2DA68DC1-A17E-4561-B60A-1997AEB67618}"/>
</file>

<file path=customXml/itemProps3.xml><?xml version="1.0" encoding="utf-8"?>
<ds:datastoreItem xmlns:ds="http://schemas.openxmlformats.org/officeDocument/2006/customXml" ds:itemID="{5E35E23C-B6B2-4343-8601-B2844E0B137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142</Slides>
  <Notes>4</Notes>
  <HiddenSlides>0</HiddenSlides>
  <ScaleCrop>false</ScaleCrop>
  <HeadingPairs>
    <vt:vector size="4" baseType="variant">
      <vt:variant>
        <vt:lpstr>Theme</vt:lpstr>
      </vt:variant>
      <vt:variant>
        <vt:i4>1</vt:i4>
      </vt:variant>
      <vt:variant>
        <vt:lpstr>Slide Titles</vt:lpstr>
      </vt:variant>
      <vt:variant>
        <vt:i4>142</vt:i4>
      </vt:variant>
    </vt:vector>
  </HeadingPairs>
  <TitlesOfParts>
    <vt:vector size="143" baseType="lpstr">
      <vt:lpstr>Office Theme</vt:lpstr>
      <vt:lpstr>Topic 1.1: The Gods</vt:lpstr>
      <vt:lpstr>Key vocabulary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Prescribed Source: The Homeric Hymn to Demeter</vt:lpstr>
      <vt:lpstr>Hades asks Zeus for permission to marry Persephone. Zeus is afraid of Demeter’s anger, so comes up with a plan to allow Hades to kidnap Persephone.</vt:lpstr>
      <vt:lpstr>PowerPoint Presentation</vt:lpstr>
      <vt:lpstr>When Persephone goes to pick the narcissus, the ground opens up and Hades, riding out on his chariot, snatches Persephone.  </vt:lpstr>
      <vt:lpstr>Persephone screams for help, but nobody except Hecate and Helios hear her. Persephone is hopeful that she will escape Hades until the chariot goes back underground again. </vt:lpstr>
      <vt:lpstr>When Demeter discovers that Persephone is missing, she tears off her veil and cloak and wanders the world looking for her daughter, holding a torch in each hand to help her search, ‘like a bird of prey’. Nobody tells her anything about where Persephone is for nine days. In this time, she does not eat or drink or even wash! </vt:lpstr>
      <vt:lpstr>On the tenth day, Demeter meets Hecate. Hecate asks Demeter if she knows who kidnapped Persephone, whose screams she heard. Demeter does not answer her. Hecate, also holding two torches, goes with Demeter to help with the search. </vt:lpstr>
      <vt:lpstr>The goddesses go to Helios, who reveals that Zeus gave Hades permission to carry off Persephone. However, Helios says that Demeter should not be angry, and he gives the following reasons for why he thinks that Hades is a suitable husband: - Hades is Demeter’s own brother - He rules a third of the world    </vt:lpstr>
      <vt:lpstr>Demeter, furious at Zeus, refuses to return to Olympus and instead wanders the world in disguise. Eventually, she comes to Eleusis, where she sits next to a well, disguised as an old woman. An olive tree grows above her head. </vt:lpstr>
      <vt:lpstr>NOTE: YOU WILL NOT BE ASKED ABOUT THIS SECTION IN THE EXAM, BUT IT IS STILL WORTH KNOWING ABOUT</vt:lpstr>
      <vt:lpstr>Demeter decides to punish Zeus and the other gods. She causes a year-long famine to occur and this comes close to wiping out all of humanity (and therefore denying the gods gifts from humans), but Zeus notices what is happening. </vt:lpstr>
      <vt:lpstr>Zeus sends his messenger, Iris, to order Demeter to return to Olympus. Demeter refuses. </vt:lpstr>
      <vt:lpstr>Zeus sends the rest of the gods with gifts to try to persuade Demeter to come back to Olympus. Demeter says that she will not return to Olympus until Persephone is returned to her.</vt:lpstr>
      <vt:lpstr>Zeus sends Hermes to order Hades to return Persephone. Hermes finds Hades sitting with Persephone, who is miserable. Hermes tells Hades about Demeter’s plan to wipe out humanity to stop the gods being worshipped. </vt:lpstr>
      <vt:lpstr>Hades tries to persuade Persephone to stay, using the following arguments: - He is Zeus’ brother and will therefore be a suitable husband - Persephone will become the ruler of all living beings if she stays with Hades (since all living things will die one day) - Persephone will be able to punish any mortal who offends her once they reach the underworld</vt:lpstr>
      <vt:lpstr>Hades secretly forces Persephone to eat a  pomegranate seed, fearing that she will not return to him. He knows that, if she eats in the underworld, then she will be forever bound to the underworld. </vt:lpstr>
      <vt:lpstr>Hades brings Hermes and Persephone back to the surface in his chariot. Demeter and Persephone are reunited. Demeter hugs Persephone, but steps away when she realises that Persephone might have eaten in the underworld. Demeter reveals that, if Persephone has, then she will be forced to live a third of the year (one season) in the underworld. Persephone tells Demeter everything that has happened to her. They spend the day together with Hecate, who has now become Demeter’s close friend.  </vt:lpstr>
      <vt:lpstr>Zeus sends his mother, Rhea, to offer Demeter anything which she wants if she will return to Olympus. Rhea also reports that Zeus has agreed that, because she ate the pomegranate seed, Persephone will spend a third of the year in the underworld. Finally, Rhea tells Demeter to end the famine.  </vt:lpstr>
      <vt:lpstr>Demeter agrees and calls off the famine. All across the world, flowers burst out of the ground. </vt:lpstr>
      <vt:lpstr>Homeric Hymn to Demeter: What you could talk about in the exam.</vt:lpstr>
      <vt:lpstr>Homeric Hymn to Demeter: What you could talk about in the exam.</vt:lpstr>
      <vt:lpstr>Homeric Hymn to Demeter: What you could talk about in the exam.</vt:lpstr>
      <vt:lpstr>Only move on from this topic once you can do the following.</vt:lpstr>
      <vt:lpstr>Topic 1.2: The Universal Hero: Heracles/Hercules</vt:lpstr>
      <vt:lpstr>Key vocabulary and names</vt:lpstr>
      <vt:lpstr>How to recognise Heracles in visual sources: the Nemean Lion’s skin, worn as armour by Heracles.</vt:lpstr>
      <vt:lpstr>How to recognise Heracles in visual sources: Heracles often is shown holding a club (his weapon of choice).</vt:lpstr>
      <vt:lpstr>How to recognise Heracles in visual sources: Heracles very often appears completing one of his labours or fighting a well-known enemy.</vt:lpstr>
      <vt:lpstr>Zeus disguised himself as Amphitryon in order to sleep with Alcmene. Alcmene became pregnant and Zeus boasted to the other gods that his son would match him on earth: whilst Zeus ruled the skies, his son would rule the earth. </vt:lpstr>
      <vt:lpstr>Hera, angered about Zeus cheating on her, made her daughter Eileithyia prolong Alcmene’s labour, hoping that this would kill both her and her unborn son. </vt:lpstr>
      <vt:lpstr>Alcmene’s midwife saved both her and her baby, so Hera sent two snakes to kill Heracles. Heracles killed both of these by strangling them.</vt:lpstr>
      <vt:lpstr>Alcmene was terrified of Hera’s anger and so abandoned Heracles in some woods. He was found by Athena and taken up to Olympus, where Hera rejected him and ordered that Alcmene raise him. </vt:lpstr>
      <vt:lpstr>Heracles grew up and married Megara, a princess, but Hera drove him mad. This led Heracles to murder both Megara and his children. </vt:lpstr>
      <vt:lpstr>When he realised what he had done, Heracles exiled himself from Thebes and went to Delphi to consult the oracle. Hera made the oracle say that Heracles needed to serve his cousin, King Eurystheus of Mycenae, for ten years to purify himself of his miasma. </vt:lpstr>
      <vt:lpstr>Labour 1 The Nemean Lion</vt:lpstr>
      <vt:lpstr>Labour 2 The Lernaean Hydra</vt:lpstr>
      <vt:lpstr>Labour 3 The Ceryneian (Golden) Hind</vt:lpstr>
      <vt:lpstr>Labour 4 The Erymanthian Boar</vt:lpstr>
      <vt:lpstr>Labour 5 The Augean Stables</vt:lpstr>
      <vt:lpstr>Labour 6 The Stymphalian Birds</vt:lpstr>
      <vt:lpstr>Labour 7 The Cretan Bull</vt:lpstr>
      <vt:lpstr>Labour 8 The Mares of Diomedes</vt:lpstr>
      <vt:lpstr>Labour 9 The Belt of Hippolyte</vt:lpstr>
      <vt:lpstr>Labour 10 The Cattle of Geryon</vt:lpstr>
      <vt:lpstr>Labour 11 The Apples of Hesperides</vt:lpstr>
      <vt:lpstr>Labour 12 Cerberus</vt:lpstr>
      <vt:lpstr>PowerPoint Presentation</vt:lpstr>
      <vt:lpstr>PowerPoint Presentation</vt:lpstr>
      <vt:lpstr>Why was Heracles/Hercules important?</vt:lpstr>
      <vt:lpstr>Why was Heracles/Hercules impressive/heroic?</vt:lpstr>
      <vt:lpstr> Metopes of the Temple of Zeus at Olympia</vt:lpstr>
      <vt:lpstr>1.3: Religion and the City Key Vocabulary- Temples</vt:lpstr>
      <vt:lpstr>1.3: Religion and the City Key Vocabulary- Priests and Sacrifices</vt:lpstr>
      <vt:lpstr>PowerPoint Presentation</vt:lpstr>
      <vt:lpstr>Myths on the Parthenon’s Pediments</vt:lpstr>
      <vt:lpstr>Myths on the Parthenon’s Metopes These myths were meant to make the viewer think about Athens’ role in the recent victory over the Persian Empire. </vt:lpstr>
      <vt:lpstr>Myths on the Temple of Zeus at Olympia’s Pediments</vt:lpstr>
      <vt:lpstr>PowerPoint Presentation</vt:lpstr>
      <vt:lpstr>Greek Sacrifice</vt:lpstr>
      <vt:lpstr>Roman Sacrifice</vt:lpstr>
      <vt:lpstr>PowerPoint Presentation</vt:lpstr>
      <vt:lpstr>PowerPoint Presentation</vt:lpstr>
      <vt:lpstr>Day 1: Music and rhapsodic contests</vt:lpstr>
      <vt:lpstr>Days 2 and 3: Athletic events</vt:lpstr>
      <vt:lpstr>Day 4: Equestrian Events</vt:lpstr>
      <vt:lpstr>Day 5: Tribal Contests</vt:lpstr>
      <vt:lpstr>Day 6: All-night celebration, procession and sacrifice</vt:lpstr>
      <vt:lpstr>Day 8: All-night celebration, procession and sacrifice</vt:lpstr>
      <vt:lpstr>Day 7: Boat race and apobates</vt:lpstr>
      <vt:lpstr>Day 8: Prize giving</vt:lpstr>
      <vt:lpstr>Tragedy </vt:lpstr>
      <vt:lpstr>Comedy </vt:lpstr>
      <vt:lpstr>Satyr Play</vt:lpstr>
      <vt:lpstr>Greek Symbols of Power: The Persian Wars</vt:lpstr>
      <vt:lpstr>Greek Symbols of Power: The Delian League/Athenian Empire</vt:lpstr>
      <vt:lpstr>Parthenon: Key Facts</vt:lpstr>
      <vt:lpstr>Recognising the Parthenon:</vt:lpstr>
      <vt:lpstr>PowerPoint Presentation</vt:lpstr>
      <vt:lpstr>East pediment: Athena’s birth</vt:lpstr>
      <vt:lpstr>West Pediment: The Patronage Contest</vt:lpstr>
      <vt:lpstr>Myths on the Parthenon’s Metopes These myths were meant to make the viewer think about Athens’ role in the recent victory over the Persian Empire. </vt:lpstr>
      <vt:lpstr>Parthenon Frieze</vt:lpstr>
      <vt:lpstr>A variety of different citizens are shown on the Parthenon Frieze:</vt:lpstr>
      <vt:lpstr>On the east side Parthenon Frieze we see all of the Olympian gods appear. We know that they are gods because they are bigger than the mortals. Remember that this is the front of the temple.</vt:lpstr>
      <vt:lpstr>How did the Parthenon Frieze work as a symbol of power?</vt:lpstr>
      <vt:lpstr>Overview of the Parthenon as a symbol of power:</vt:lpstr>
      <vt:lpstr>Civilisation versus barbarism:</vt:lpstr>
      <vt:lpstr>Temple of Apollo at Bassae: Key Facts</vt:lpstr>
      <vt:lpstr>In the exam, you might be asked to assess how good a piece of sculpture is. If you are, explain how well the sculptor:</vt:lpstr>
      <vt:lpstr>1. Create a realistic scene</vt:lpstr>
      <vt:lpstr>2. Fill the space</vt:lpstr>
      <vt:lpstr>3. Create a recognisable scene</vt:lpstr>
      <vt:lpstr>Augustus’ rise to power</vt:lpstr>
      <vt:lpstr>Augustus’ Artistic Goals:  Recreate the Golden Age of art and architecture</vt:lpstr>
      <vt:lpstr>Augustus’ Artistic Goals: Pax Romana</vt:lpstr>
      <vt:lpstr>Augustus’ Artistic Goals: Pax Deorum</vt:lpstr>
      <vt:lpstr>PowerPoint Presentation</vt:lpstr>
      <vt:lpstr>Prima Porta Statue of Augustus</vt:lpstr>
      <vt:lpstr>The right arm</vt:lpstr>
      <vt:lpstr>The clothing</vt:lpstr>
      <vt:lpstr>The statue of Cupid</vt:lpstr>
      <vt:lpstr>The feet</vt:lpstr>
      <vt:lpstr>The breastplate- Gods</vt:lpstr>
      <vt:lpstr>The breastplate- Standards</vt:lpstr>
      <vt:lpstr>Ara Pacis</vt:lpstr>
      <vt:lpstr>PowerPoint Presentation</vt:lpstr>
      <vt:lpstr>PowerPoint Presentation</vt:lpstr>
      <vt:lpstr>Aeneas or Numa?</vt:lpstr>
      <vt:lpstr>PowerPoint Presentation</vt:lpstr>
      <vt:lpstr>PowerPoint Presentation</vt:lpstr>
      <vt:lpstr>PowerPoint Presentation</vt:lpstr>
      <vt:lpstr>PowerPoint Presentation</vt:lpstr>
      <vt:lpstr>Greek and Roman Funerals</vt:lpstr>
      <vt:lpstr>Funeral stele example: Grave stele of Hegeso</vt:lpstr>
      <vt:lpstr>Funeral stele example: Grave stele of an unnamed hoplite (from the Kerameikos in Athens).</vt:lpstr>
      <vt:lpstr>Stele example: Grave stele of Philoxenos and Philoumene</vt:lpstr>
      <vt:lpstr>Stele example: Grave stele of a family</vt:lpstr>
      <vt:lpstr>Example of a Roman sarcophagus</vt:lpstr>
      <vt:lpstr>Example of a Roman sarcophagus</vt:lpstr>
      <vt:lpstr>Example of Roman tombs </vt:lpstr>
      <vt:lpstr>Example of a Roman tomb: The tomb of Naevoleia Tyche</vt:lpstr>
      <vt:lpstr>Example of a Roman grave marker: The grave Tyrannia</vt:lpstr>
      <vt:lpstr>Example of a Roman grave stele: The stele of Lucius Duccius Rufus</vt:lpstr>
      <vt:lpstr>Example of a funerary club’s tomb: A columbarium</vt:lpstr>
      <vt:lpstr>Example of a Roman mass grave (puticulus)</vt:lpstr>
      <vt:lpstr>Greek (Athenian) festivals.</vt:lpstr>
      <vt:lpstr>PowerPoint Presentation</vt:lpstr>
      <vt:lpstr>PowerPoint Presentation</vt:lpstr>
    </vt:vector>
  </TitlesOfParts>
  <Company>Eastern Learning Alliance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Elliot Elstob</dc:creator>
  <cp:revision>2</cp:revision>
  <dcterms:created xsi:type="dcterms:W3CDTF">2022-12-30T18:08:18Z</dcterms:created>
  <dcterms:modified xsi:type="dcterms:W3CDTF">2024-04-26T10:47:56Z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0x010100FBC5C07D9AAD0D4292764AA80E647074</vt:lpwstr>
  </property>
</Properties>
</file>