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7" r:id="rId4"/>
    <p:sldId id="311" r:id="rId5"/>
    <p:sldId id="258" r:id="rId6"/>
    <p:sldId id="259" r:id="rId7"/>
    <p:sldId id="312" r:id="rId8"/>
    <p:sldId id="313" r:id="rId9"/>
    <p:sldId id="260" r:id="rId10"/>
    <p:sldId id="261" r:id="rId11"/>
    <p:sldId id="318" r:id="rId12"/>
    <p:sldId id="262" r:id="rId13"/>
    <p:sldId id="264" r:id="rId14"/>
    <p:sldId id="265" r:id="rId15"/>
    <p:sldId id="315" r:id="rId16"/>
    <p:sldId id="316" r:id="rId17"/>
    <p:sldId id="303" r:id="rId18"/>
    <p:sldId id="319"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7" d="100"/>
          <a:sy n="67"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D09F81-DC7B-4CF9-B300-1D54B51706C4}"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261231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9F81-DC7B-4CF9-B300-1D54B51706C4}"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5552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9F81-DC7B-4CF9-B300-1D54B51706C4}"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126693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09F81-DC7B-4CF9-B300-1D54B51706C4}"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154234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D09F81-DC7B-4CF9-B300-1D54B51706C4}" type="datetimeFigureOut">
              <a:rPr lang="en-GB" smtClean="0"/>
              <a:t>13/06/2025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97998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D09F81-DC7B-4CF9-B300-1D54B51706C4}" type="datetimeFigureOut">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300408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D09F81-DC7B-4CF9-B300-1D54B51706C4}" type="datetimeFigureOut">
              <a:rPr lang="en-GB" smtClean="0"/>
              <a:t>13/06/2025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7932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D09F81-DC7B-4CF9-B300-1D54B51706C4}" type="datetimeFigureOut">
              <a:rPr lang="en-GB" smtClean="0"/>
              <a:t>13/06/2025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45067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09F81-DC7B-4CF9-B300-1D54B51706C4}" type="datetimeFigureOut">
              <a:rPr lang="en-GB" smtClean="0"/>
              <a:t>13/06/2025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326579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09F81-DC7B-4CF9-B300-1D54B51706C4}" type="datetimeFigureOut">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313996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D09F81-DC7B-4CF9-B300-1D54B51706C4}" type="datetimeFigureOut">
              <a:rPr lang="en-GB" smtClean="0"/>
              <a:t>13/06/2025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6CBFD5-5E0C-49F8-8509-600F43AA1783}" type="slidenum">
              <a:rPr lang="en-GB" smtClean="0"/>
              <a:t>‹#›</a:t>
            </a:fld>
            <a:endParaRPr lang="en-GB"/>
          </a:p>
        </p:txBody>
      </p:sp>
    </p:spTree>
    <p:extLst>
      <p:ext uri="{BB962C8B-B14F-4D97-AF65-F5344CB8AC3E}">
        <p14:creationId xmlns:p14="http://schemas.microsoft.com/office/powerpoint/2010/main" val="346027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09F81-DC7B-4CF9-B300-1D54B51706C4}" type="datetimeFigureOut">
              <a:rPr lang="en-GB" smtClean="0"/>
              <a:t>13/06/2025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CBFD5-5E0C-49F8-8509-600F43AA1783}" type="slidenum">
              <a:rPr lang="en-GB" smtClean="0"/>
              <a:t>‹#›</a:t>
            </a:fld>
            <a:endParaRPr lang="en-GB"/>
          </a:p>
        </p:txBody>
      </p:sp>
    </p:spTree>
    <p:extLst>
      <p:ext uri="{BB962C8B-B14F-4D97-AF65-F5344CB8AC3E}">
        <p14:creationId xmlns:p14="http://schemas.microsoft.com/office/powerpoint/2010/main" val="178814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quizlet.com/gb/576906520/year-7-history-timeline-flash-cards/?i=t6bni&amp;x=1jqt" TargetMode="External"/><Relationship Id="rId2" Type="http://schemas.openxmlformats.org/officeDocument/2006/relationships/hyperlink" Target="https://quizlet.com/gb/1053977439/key-events-in-early-modern-european-history-flash-cards/?i=t6bni&amp;x=1jqt" TargetMode="External"/><Relationship Id="rId1" Type="http://schemas.openxmlformats.org/officeDocument/2006/relationships/slideLayout" Target="../slideLayouts/slideLayout2.xml"/><Relationship Id="rId5" Type="http://schemas.openxmlformats.org/officeDocument/2006/relationships/hyperlink" Target="https://www.bbc.co.uk/bitesize/articles/zgkcr2p#zhvsn9q" TargetMode="External"/><Relationship Id="rId4" Type="http://schemas.openxmlformats.org/officeDocument/2006/relationships/hyperlink" Target="https://www.bbc.co.uk/bitesize/guides/zrpcwmn/revision/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place/Songhai-empire" TargetMode="External"/><Relationship Id="rId2" Type="http://schemas.openxmlformats.org/officeDocument/2006/relationships/hyperlink" Target="https://www.ducksters.com/history/africa/songhai_empire.php"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youtube.com/watch?v=11XUwCcC9twm" TargetMode="External"/><Relationship Id="rId4" Type="http://schemas.openxmlformats.org/officeDocument/2006/relationships/hyperlink" Target="http://www.blackpast.org/gah/songhai-empire-ca-1375-159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lay.blooket.com/solo?id=684bd67b93c0fc7d3e8ce6a9" TargetMode="External"/><Relationship Id="rId2" Type="http://schemas.openxmlformats.org/officeDocument/2006/relationships/hyperlink" Target="https://quizlet.com/gb/1053981382/key-concepts-of-the-stuart-period-in-england-flash-cards/?i=t6bni&amp;x=1jq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bc.co.uk/bitesize/articles/zgkcr2p#zhvsn9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istoryofroyalwomen.com/nur-jahan/empress-mughal-india-nur-jahan/" TargetMode="External"/><Relationship Id="rId2" Type="http://schemas.openxmlformats.org/officeDocument/2006/relationships/hyperlink" Target="http://www.open.edu/openlearn/history-the-arts/world-changing-women-nur-jahan"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quizlet.com/gb/1053977439/key-events-in-early-modern-european-history-flash-cards/?i=t6bni&amp;x=1jqt" TargetMode="External"/><Relationship Id="rId2" Type="http://schemas.openxmlformats.org/officeDocument/2006/relationships/hyperlink" Target="https://www.bbc.co.uk/bitesize/topics/zk4cwmn/articles/zxxgg7h?topicJourney=true#zxv66g83" TargetMode="External"/><Relationship Id="rId1" Type="http://schemas.openxmlformats.org/officeDocument/2006/relationships/slideLayout" Target="../slideLayouts/slideLayout2.xml"/><Relationship Id="rId4" Type="http://schemas.openxmlformats.org/officeDocument/2006/relationships/hyperlink" Target="https://quizlet.com/gb/576906520/year-7-history-timeline-flash-cards/?i=t6bni&amp;x=1jq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bitesize/subjects/zk26n3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bc.co.uk/teach/how-the-tudor-dynasty-shaped-modern-britain/zrhdbd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quizlet.com/gb/1053707503/key-concepts-of-the-reformation-and-the-tudors-flash-cards/?i=t6bni&amp;x=1jqt" TargetMode="External"/><Relationship Id="rId2" Type="http://schemas.openxmlformats.org/officeDocument/2006/relationships/hyperlink" Target="https://play.blooket.com/solo?id=684aa17c7d07d828b1a07a0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lay.blooket.com/solo?id=684bd03a29986cba4771ddaf" TargetMode="External"/><Relationship Id="rId2" Type="http://schemas.openxmlformats.org/officeDocument/2006/relationships/hyperlink" Target="https://quizlet.com/gb/1053977439/key-events-in-early-modern-european-history-flash-cards/?i=t6bni&amp;x=1jqt" TargetMode="External"/><Relationship Id="rId1" Type="http://schemas.openxmlformats.org/officeDocument/2006/relationships/slideLayout" Target="../slideLayouts/slideLayout2.xml"/><Relationship Id="rId4" Type="http://schemas.openxmlformats.org/officeDocument/2006/relationships/hyperlink" Target="https://quizlet.com/gb/576906520/year-7-history-timeline-flash-cards/?i=t6bni&amp;x=1jq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assage-new.cappelendamm.no/c453153/artikkel/vis.html?tid=49853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8 History Homework Booklet</a:t>
            </a:r>
          </a:p>
        </p:txBody>
      </p:sp>
      <p:sp>
        <p:nvSpPr>
          <p:cNvPr id="3" name="Subtitle 2"/>
          <p:cNvSpPr>
            <a:spLocks noGrp="1"/>
          </p:cNvSpPr>
          <p:nvPr>
            <p:ph type="subTitle" idx="1"/>
          </p:nvPr>
        </p:nvSpPr>
        <p:spPr/>
        <p:txBody>
          <a:bodyPr/>
          <a:lstStyle/>
          <a:p>
            <a:r>
              <a:rPr lang="en-GB" dirty="0"/>
              <a:t>Complete one task after every lesson and submit to Teams. If you have any problems, email your teacher rather than leaving it till the lesson to talk to them! </a:t>
            </a:r>
          </a:p>
        </p:txBody>
      </p:sp>
    </p:spTree>
    <p:extLst>
      <p:ext uri="{BB962C8B-B14F-4D97-AF65-F5344CB8AC3E}">
        <p14:creationId xmlns:p14="http://schemas.microsoft.com/office/powerpoint/2010/main" val="36262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848"/>
            <a:ext cx="10515600" cy="1325563"/>
          </a:xfrm>
        </p:spPr>
        <p:txBody>
          <a:bodyPr/>
          <a:lstStyle/>
          <a:p>
            <a:r>
              <a:rPr lang="en-GB" b="1" dirty="0"/>
              <a:t>Autumn Term: Task 8</a:t>
            </a:r>
          </a:p>
        </p:txBody>
      </p:sp>
      <p:sp>
        <p:nvSpPr>
          <p:cNvPr id="3" name="Content Placeholder 2"/>
          <p:cNvSpPr>
            <a:spLocks noGrp="1"/>
          </p:cNvSpPr>
          <p:nvPr>
            <p:ph idx="1"/>
          </p:nvPr>
        </p:nvSpPr>
        <p:spPr>
          <a:xfrm>
            <a:off x="507441" y="1405585"/>
            <a:ext cx="11177118" cy="5014265"/>
          </a:xfrm>
        </p:spPr>
        <p:txBody>
          <a:bodyPr>
            <a:normAutofit fontScale="92500" lnSpcReduction="10000"/>
          </a:bodyPr>
          <a:lstStyle/>
          <a:p>
            <a:pPr marL="0" indent="0">
              <a:buNone/>
            </a:pPr>
            <a:r>
              <a:rPr lang="en-GB" sz="2200" b="1" dirty="0"/>
              <a:t>Purpose: This is revision for your assessment next lesson</a:t>
            </a:r>
          </a:p>
          <a:p>
            <a:pPr marL="457200" indent="-457200">
              <a:buAutoNum type="arabicParenR"/>
            </a:pPr>
            <a:r>
              <a:rPr lang="en-GB" sz="2200" dirty="0"/>
              <a:t>Create three flashcards to revise for your essay “Why did the Reformation matter so much to people at the time?” Create one flashcard on why it mattered to protestant martyrs, one on why it mattered to monarchs, and one on why it mattered to ordinary people. E.g.</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2) Revise your key dates again using the Quizlets: </a:t>
            </a:r>
            <a:r>
              <a:rPr lang="en-GB" sz="2400" dirty="0">
                <a:hlinkClick r:id="rId2"/>
              </a:rPr>
              <a:t>https://quizlet.com/gb/1053977439/key-events-in-early-modern-european-history-flash-cards/?i=t6bni&amp;x=1jqt</a:t>
            </a:r>
            <a:endParaRPr lang="en-GB" sz="2400" dirty="0"/>
          </a:p>
          <a:p>
            <a:pPr marL="0" indent="0">
              <a:buNone/>
            </a:pPr>
            <a:r>
              <a:rPr lang="en-GB" sz="2200" b="0" i="0" dirty="0">
                <a:solidFill>
                  <a:srgbClr val="282E3E"/>
                </a:solidFill>
                <a:effectLst/>
                <a:hlinkClick r:id="rId3"/>
              </a:rPr>
              <a:t>https://quizlet.com/gb/576906520/year-7-history-timeline-flash-cards/?i=t6bni&amp;x=1jqt</a:t>
            </a:r>
            <a:r>
              <a:rPr lang="en-GB" sz="2200" b="0" i="0" dirty="0">
                <a:solidFill>
                  <a:srgbClr val="282E3E"/>
                </a:solidFill>
                <a:effectLst/>
              </a:rPr>
              <a:t> </a:t>
            </a:r>
            <a:endParaRPr lang="en-GB" sz="2200" dirty="0"/>
          </a:p>
          <a:p>
            <a:pPr marL="0" indent="0">
              <a:buNone/>
            </a:pPr>
            <a:endParaRPr lang="en-GB" sz="2400" dirty="0"/>
          </a:p>
          <a:p>
            <a:pPr marL="0" indent="0">
              <a:buNone/>
            </a:pPr>
            <a:endParaRPr lang="en-GB" sz="2200" dirty="0"/>
          </a:p>
        </p:txBody>
      </p:sp>
      <p:sp>
        <p:nvSpPr>
          <p:cNvPr id="9" name="Rectangle 8"/>
          <p:cNvSpPr/>
          <p:nvPr/>
        </p:nvSpPr>
        <p:spPr>
          <a:xfrm>
            <a:off x="574116" y="4058356"/>
            <a:ext cx="11110443" cy="1323439"/>
          </a:xfrm>
          <a:prstGeom prst="rect">
            <a:avLst/>
          </a:prstGeom>
        </p:spPr>
        <p:txBody>
          <a:bodyPr wrap="square">
            <a:spAutoFit/>
          </a:bodyPr>
          <a:lstStyle/>
          <a:p>
            <a:r>
              <a:rPr lang="en-GB" sz="2000" dirty="0"/>
              <a:t>Use the BBC Bitesize Revision Guide on the Reformation or the knowledge organiser on the next slide if you get stuck:</a:t>
            </a:r>
            <a:endParaRPr lang="en-GB" sz="2000" dirty="0">
              <a:hlinkClick r:id="rId4"/>
            </a:endParaRPr>
          </a:p>
          <a:p>
            <a:r>
              <a:rPr lang="en-GB" sz="2000" dirty="0">
                <a:hlinkClick r:id="rId5"/>
              </a:rPr>
              <a:t>https://www.bbc.co.uk/bitesize/articles/zgkcr2p#zhvsn9q</a:t>
            </a:r>
            <a:r>
              <a:rPr lang="en-GB" sz="2000" dirty="0"/>
              <a:t> </a:t>
            </a:r>
          </a:p>
          <a:p>
            <a:endParaRPr lang="en-GB" sz="2000" dirty="0"/>
          </a:p>
        </p:txBody>
      </p:sp>
      <p:sp>
        <p:nvSpPr>
          <p:cNvPr id="4" name="Rectangle 3">
            <a:extLst>
              <a:ext uri="{FF2B5EF4-FFF2-40B4-BE49-F238E27FC236}">
                <a16:creationId xmlns:a16="http://schemas.microsoft.com/office/drawing/2014/main" id="{F3D6B7D7-1B5E-7D84-3688-95A37C747D29}"/>
              </a:ext>
            </a:extLst>
          </p:cNvPr>
          <p:cNvSpPr/>
          <p:nvPr/>
        </p:nvSpPr>
        <p:spPr>
          <a:xfrm>
            <a:off x="671982" y="2716651"/>
            <a:ext cx="4362450" cy="13417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One side of your flashcard:</a:t>
            </a:r>
          </a:p>
          <a:p>
            <a:pPr algn="ctr"/>
            <a:r>
              <a:rPr lang="en-GB" dirty="0"/>
              <a:t>Why did the Reformation matter so much to protestant martyrs?</a:t>
            </a:r>
          </a:p>
        </p:txBody>
      </p:sp>
      <p:sp>
        <p:nvSpPr>
          <p:cNvPr id="5" name="Rectangle 4">
            <a:extLst>
              <a:ext uri="{FF2B5EF4-FFF2-40B4-BE49-F238E27FC236}">
                <a16:creationId xmlns:a16="http://schemas.microsoft.com/office/drawing/2014/main" id="{7265AA95-FE83-D83A-0068-4CA90E0424C3}"/>
              </a:ext>
            </a:extLst>
          </p:cNvPr>
          <p:cNvSpPr/>
          <p:nvPr/>
        </p:nvSpPr>
        <p:spPr>
          <a:xfrm>
            <a:off x="5312568" y="2716651"/>
            <a:ext cx="4976813" cy="13255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The other side of your flashcard:</a:t>
            </a:r>
          </a:p>
          <a:p>
            <a:pPr algn="ctr"/>
            <a:r>
              <a:rPr lang="en-GB" dirty="0"/>
              <a:t>e.g. Thomas Cranmer was willing to be burned to death rather than become a Catholic.</a:t>
            </a:r>
          </a:p>
          <a:p>
            <a:pPr algn="ctr"/>
            <a:r>
              <a:rPr lang="en-GB" dirty="0"/>
              <a:t>This was because he thought that… </a:t>
            </a:r>
          </a:p>
        </p:txBody>
      </p:sp>
    </p:spTree>
    <p:extLst>
      <p:ext uri="{BB962C8B-B14F-4D97-AF65-F5344CB8AC3E}">
        <p14:creationId xmlns:p14="http://schemas.microsoft.com/office/powerpoint/2010/main" val="328431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E764C6F-765D-E69C-C7DA-9D8181290F88}"/>
              </a:ext>
            </a:extLst>
          </p:cNvPr>
          <p:cNvGraphicFramePr>
            <a:graphicFrameLocks noGrp="1"/>
          </p:cNvGraphicFramePr>
          <p:nvPr>
            <p:extLst>
              <p:ext uri="{D42A27DB-BD31-4B8C-83A1-F6EECF244321}">
                <p14:modId xmlns:p14="http://schemas.microsoft.com/office/powerpoint/2010/main" val="3969139680"/>
              </p:ext>
            </p:extLst>
          </p:nvPr>
        </p:nvGraphicFramePr>
        <p:xfrm>
          <a:off x="0" y="0"/>
          <a:ext cx="12192000" cy="6793231"/>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646374351"/>
                    </a:ext>
                  </a:extLst>
                </a:gridCol>
                <a:gridCol w="3476625">
                  <a:extLst>
                    <a:ext uri="{9D8B030D-6E8A-4147-A177-3AD203B41FA5}">
                      <a16:colId xmlns:a16="http://schemas.microsoft.com/office/drawing/2014/main" val="2843193066"/>
                    </a:ext>
                  </a:extLst>
                </a:gridCol>
                <a:gridCol w="3409950">
                  <a:extLst>
                    <a:ext uri="{9D8B030D-6E8A-4147-A177-3AD203B41FA5}">
                      <a16:colId xmlns:a16="http://schemas.microsoft.com/office/drawing/2014/main" val="2263000004"/>
                    </a:ext>
                  </a:extLst>
                </a:gridCol>
                <a:gridCol w="3286125">
                  <a:extLst>
                    <a:ext uri="{9D8B030D-6E8A-4147-A177-3AD203B41FA5}">
                      <a16:colId xmlns:a16="http://schemas.microsoft.com/office/drawing/2014/main" val="2331918538"/>
                    </a:ext>
                  </a:extLst>
                </a:gridCol>
              </a:tblGrid>
              <a:tr h="397551">
                <a:tc gridSpan="3">
                  <a:txBody>
                    <a:bodyPr/>
                    <a:lstStyle/>
                    <a:p>
                      <a:r>
                        <a:rPr lang="en-GB" dirty="0"/>
                        <a:t>Knowledge Organiser: Why did the Reformation matter to people at the time?</a:t>
                      </a:r>
                    </a:p>
                  </a:txBody>
                  <a:tcPr>
                    <a:solidFill>
                      <a:srgbClr val="002060"/>
                    </a:solidFill>
                  </a:tcPr>
                </a:tc>
                <a:tc hMerge="1">
                  <a:txBody>
                    <a:bodyPr/>
                    <a:lstStyle/>
                    <a:p>
                      <a:endParaRPr lang="en-GB" dirty="0"/>
                    </a:p>
                  </a:txBody>
                  <a:tcPr>
                    <a:solidFill>
                      <a:srgbClr val="002060"/>
                    </a:solidFill>
                  </a:tcPr>
                </a:tc>
                <a:tc hMerge="1">
                  <a:txBody>
                    <a:bodyPr/>
                    <a:lstStyle/>
                    <a:p>
                      <a:endParaRPr lang="en-GB" dirty="0"/>
                    </a:p>
                  </a:txBody>
                  <a:tcPr>
                    <a:solidFill>
                      <a:srgbClr val="002060"/>
                    </a:solidFill>
                  </a:tcPr>
                </a:tc>
                <a:tc rowSpan="2">
                  <a:txBody>
                    <a:bodyPr/>
                    <a:lstStyle/>
                    <a:p>
                      <a:r>
                        <a:rPr lang="en-GB" dirty="0"/>
                        <a:t>Questions to answer to check your understanding: </a:t>
                      </a:r>
                    </a:p>
                  </a:txBody>
                  <a:tcPr>
                    <a:solidFill>
                      <a:srgbClr val="7030A0"/>
                    </a:solidFill>
                  </a:tcPr>
                </a:tc>
                <a:extLst>
                  <a:ext uri="{0D108BD9-81ED-4DB2-BD59-A6C34878D82A}">
                    <a16:rowId xmlns:a16="http://schemas.microsoft.com/office/drawing/2014/main" val="69885899"/>
                  </a:ext>
                </a:extLst>
              </a:tr>
              <a:tr h="397551">
                <a:tc>
                  <a:txBody>
                    <a:bodyPr/>
                    <a:lstStyle/>
                    <a:p>
                      <a:r>
                        <a:rPr lang="en-GB" dirty="0">
                          <a:solidFill>
                            <a:schemeClr val="bg1"/>
                          </a:solidFill>
                        </a:rPr>
                        <a:t>Group</a:t>
                      </a:r>
                    </a:p>
                  </a:txBody>
                  <a:tcPr>
                    <a:solidFill>
                      <a:schemeClr val="accent1"/>
                    </a:solidFill>
                  </a:tcPr>
                </a:tc>
                <a:tc>
                  <a:txBody>
                    <a:bodyPr/>
                    <a:lstStyle/>
                    <a:p>
                      <a:r>
                        <a:rPr lang="en-GB" dirty="0">
                          <a:solidFill>
                            <a:schemeClr val="bg1"/>
                          </a:solidFill>
                        </a:rPr>
                        <a:t>Action</a:t>
                      </a:r>
                    </a:p>
                  </a:txBody>
                  <a:tcPr>
                    <a:solidFill>
                      <a:schemeClr val="accent1"/>
                    </a:solidFill>
                  </a:tcPr>
                </a:tc>
                <a:tc>
                  <a:txBody>
                    <a:bodyPr/>
                    <a:lstStyle/>
                    <a:p>
                      <a:r>
                        <a:rPr lang="en-GB" dirty="0">
                          <a:solidFill>
                            <a:schemeClr val="bg1"/>
                          </a:solidFill>
                        </a:rPr>
                        <a:t>Reason</a:t>
                      </a:r>
                    </a:p>
                  </a:txBody>
                  <a:tcPr>
                    <a:solidFill>
                      <a:schemeClr val="accent1"/>
                    </a:solidFill>
                  </a:tcPr>
                </a:tc>
                <a:tc vMerge="1">
                  <a:txBody>
                    <a:bodyPr/>
                    <a:lstStyle/>
                    <a:p>
                      <a:endParaRPr lang="en-GB"/>
                    </a:p>
                  </a:txBody>
                  <a:tcPr/>
                </a:tc>
                <a:extLst>
                  <a:ext uri="{0D108BD9-81ED-4DB2-BD59-A6C34878D82A}">
                    <a16:rowId xmlns:a16="http://schemas.microsoft.com/office/drawing/2014/main" val="2126046614"/>
                  </a:ext>
                </a:extLst>
              </a:tr>
              <a:tr h="1811623">
                <a:tc>
                  <a:txBody>
                    <a:bodyPr/>
                    <a:lstStyle/>
                    <a:p>
                      <a:r>
                        <a:rPr lang="en-GB" dirty="0"/>
                        <a:t>Martyrs (people willing to die for their religion)</a:t>
                      </a:r>
                    </a:p>
                  </a:txBody>
                  <a:tcPr/>
                </a:tc>
                <a:tc>
                  <a:txBody>
                    <a:bodyPr/>
                    <a:lstStyle/>
                    <a:p>
                      <a:r>
                        <a:rPr lang="en-GB" sz="1800" kern="1200" dirty="0">
                          <a:solidFill>
                            <a:schemeClr val="dk1"/>
                          </a:solidFill>
                          <a:effectLst/>
                          <a:latin typeface="+mn-lt"/>
                          <a:ea typeface="+mn-ea"/>
                          <a:cs typeface="+mn-cs"/>
                        </a:rPr>
                        <a:t>Refused to follow the official religion and were willing to die for their beliefs (for example, Latimer and Ridley were burned to death under Mary I). </a:t>
                      </a:r>
                      <a:endParaRPr lang="en-GB" dirty="0"/>
                    </a:p>
                  </a:txBody>
                  <a:tcPr/>
                </a:tc>
                <a:tc>
                  <a:txBody>
                    <a:bodyPr/>
                    <a:lstStyle/>
                    <a:p>
                      <a:r>
                        <a:rPr lang="en-GB" sz="1800" kern="1200" dirty="0">
                          <a:solidFill>
                            <a:schemeClr val="dk1"/>
                          </a:solidFill>
                          <a:effectLst/>
                          <a:latin typeface="+mn-lt"/>
                          <a:ea typeface="+mn-ea"/>
                          <a:cs typeface="+mn-cs"/>
                        </a:rPr>
                        <a:t>They believed that the official religion was false (heresy) and needed to protect their own souls so that they would go to heaven. </a:t>
                      </a:r>
                      <a:endParaRPr lang="en-GB" dirty="0"/>
                    </a:p>
                  </a:txBody>
                  <a:tcPr/>
                </a:tc>
                <a:tc>
                  <a:txBody>
                    <a:bodyPr/>
                    <a:lstStyle/>
                    <a:p>
                      <a:r>
                        <a:rPr lang="en-GB" b="1" dirty="0"/>
                        <a:t>What is a martyr?</a:t>
                      </a:r>
                    </a:p>
                    <a:p>
                      <a:r>
                        <a:rPr lang="en-GB" b="1" dirty="0"/>
                        <a:t>What did they do?</a:t>
                      </a:r>
                    </a:p>
                    <a:p>
                      <a:r>
                        <a:rPr lang="en-GB" b="1" dirty="0"/>
                        <a:t>Why?</a:t>
                      </a:r>
                    </a:p>
                    <a:p>
                      <a:r>
                        <a:rPr lang="en-GB" b="1" dirty="0"/>
                        <a:t>Why did they care so much about following the true religion?</a:t>
                      </a:r>
                    </a:p>
                  </a:txBody>
                  <a:tcPr/>
                </a:tc>
                <a:extLst>
                  <a:ext uri="{0D108BD9-81ED-4DB2-BD59-A6C34878D82A}">
                    <a16:rowId xmlns:a16="http://schemas.microsoft.com/office/drawing/2014/main" val="709212717"/>
                  </a:ext>
                </a:extLst>
              </a:tr>
              <a:tr h="2174826">
                <a:tc>
                  <a:txBody>
                    <a:bodyPr/>
                    <a:lstStyle/>
                    <a:p>
                      <a:r>
                        <a:rPr lang="en-GB" dirty="0"/>
                        <a:t>Monarchs (king or queen)</a:t>
                      </a:r>
                    </a:p>
                  </a:txBody>
                  <a:tcPr/>
                </a:tc>
                <a:tc>
                  <a:txBody>
                    <a:bodyPr/>
                    <a:lstStyle/>
                    <a:p>
                      <a:r>
                        <a:rPr lang="en-GB" sz="1800" kern="1200" dirty="0">
                          <a:solidFill>
                            <a:schemeClr val="dk1"/>
                          </a:solidFill>
                          <a:effectLst/>
                          <a:latin typeface="+mn-lt"/>
                          <a:ea typeface="+mn-ea"/>
                          <a:cs typeface="+mn-cs"/>
                        </a:rPr>
                        <a:t>Took control of the Church, for example Henry VIII introduced their own Bible and Edward VI removed images and statues from churches. </a:t>
                      </a:r>
                    </a:p>
                    <a:p>
                      <a:r>
                        <a:rPr lang="en-GB" sz="1800" b="1" kern="1200" dirty="0">
                          <a:solidFill>
                            <a:schemeClr val="dk1"/>
                          </a:solidFill>
                          <a:effectLst/>
                          <a:latin typeface="+mn-lt"/>
                          <a:ea typeface="+mn-ea"/>
                          <a:cs typeface="+mn-cs"/>
                        </a:rPr>
                        <a:t>Can you find any further examples in your classwork? </a:t>
                      </a:r>
                      <a:endParaRPr lang="en-GB" b="1" dirty="0"/>
                    </a:p>
                  </a:txBody>
                  <a:tcPr/>
                </a:tc>
                <a:tc>
                  <a:txBody>
                    <a:bodyPr/>
                    <a:lstStyle/>
                    <a:p>
                      <a:r>
                        <a:rPr lang="en-GB" sz="1800" kern="1200" dirty="0">
                          <a:solidFill>
                            <a:schemeClr val="dk1"/>
                          </a:solidFill>
                          <a:effectLst/>
                          <a:latin typeface="+mn-lt"/>
                          <a:ea typeface="+mn-ea"/>
                          <a:cs typeface="+mn-cs"/>
                        </a:rPr>
                        <a:t>It gave them an opportunity to increase their own power, for example Henry VIII was able to take control of the Church and divorce his wife. But they also wanted to protect their own souls and those of their people.</a:t>
                      </a:r>
                      <a:endParaRPr lang="en-GB" dirty="0"/>
                    </a:p>
                  </a:txBody>
                  <a:tcPr/>
                </a:tc>
                <a:tc>
                  <a:txBody>
                    <a:bodyPr/>
                    <a:lstStyle/>
                    <a:p>
                      <a:r>
                        <a:rPr lang="en-GB" b="1" dirty="0"/>
                        <a:t>What is a monarch?</a:t>
                      </a:r>
                    </a:p>
                    <a:p>
                      <a:r>
                        <a:rPr lang="en-GB" b="1" dirty="0"/>
                        <a:t>What did Henry VIII do after taking control of the Church?</a:t>
                      </a:r>
                    </a:p>
                    <a:p>
                      <a:r>
                        <a:rPr lang="en-GB" b="1" dirty="0"/>
                        <a:t>Why did monarchs want to control the Church?</a:t>
                      </a:r>
                    </a:p>
                    <a:p>
                      <a:endParaRPr lang="en-GB" b="1" dirty="0"/>
                    </a:p>
                  </a:txBody>
                  <a:tcPr/>
                </a:tc>
                <a:extLst>
                  <a:ext uri="{0D108BD9-81ED-4DB2-BD59-A6C34878D82A}">
                    <a16:rowId xmlns:a16="http://schemas.microsoft.com/office/drawing/2014/main" val="135275980"/>
                  </a:ext>
                </a:extLst>
              </a:tr>
              <a:tr h="1835778">
                <a:tc>
                  <a:txBody>
                    <a:bodyPr/>
                    <a:lstStyle/>
                    <a:p>
                      <a:r>
                        <a:rPr lang="en-GB" dirty="0"/>
                        <a:t>Ordinary people</a:t>
                      </a:r>
                    </a:p>
                  </a:txBody>
                  <a:tcPr/>
                </a:tc>
                <a:tc>
                  <a:txBody>
                    <a:bodyPr/>
                    <a:lstStyle/>
                    <a:p>
                      <a:r>
                        <a:rPr lang="en-GB" sz="1800" kern="1200" dirty="0">
                          <a:solidFill>
                            <a:schemeClr val="dk1"/>
                          </a:solidFill>
                          <a:effectLst/>
                          <a:latin typeface="+mn-lt"/>
                          <a:ea typeface="+mn-ea"/>
                          <a:cs typeface="+mn-cs"/>
                        </a:rPr>
                        <a:t>Some rebelled against the new changes, for example going on the Pilgrimage of Grace in 1536 against the shutting down of the monasteries. </a:t>
                      </a:r>
                      <a:endParaRPr lang="en-GB" dirty="0"/>
                    </a:p>
                  </a:txBody>
                  <a:tcPr/>
                </a:tc>
                <a:tc>
                  <a:txBody>
                    <a:bodyPr/>
                    <a:lstStyle/>
                    <a:p>
                      <a:r>
                        <a:rPr lang="en-GB" sz="1800" kern="1200" dirty="0">
                          <a:solidFill>
                            <a:schemeClr val="dk1"/>
                          </a:solidFill>
                          <a:effectLst/>
                          <a:latin typeface="+mn-lt"/>
                          <a:ea typeface="+mn-ea"/>
                          <a:cs typeface="+mn-cs"/>
                        </a:rPr>
                        <a:t>They were distressed by the attacks on the religion that had been part of their everyday life for centuries. They also relied on monasteries as a place of support and charity. </a:t>
                      </a:r>
                      <a:endParaRPr lang="en-GB" dirty="0"/>
                    </a:p>
                  </a:txBody>
                  <a:tcPr/>
                </a:tc>
                <a:tc>
                  <a:txBody>
                    <a:bodyPr/>
                    <a:lstStyle/>
                    <a:p>
                      <a:r>
                        <a:rPr lang="en-GB" b="1" dirty="0"/>
                        <a:t>What was the Pilgrimage of Grace?</a:t>
                      </a:r>
                    </a:p>
                    <a:p>
                      <a:r>
                        <a:rPr lang="en-GB" b="1" dirty="0"/>
                        <a:t>Why did ordinary people take part?</a:t>
                      </a:r>
                    </a:p>
                    <a:p>
                      <a:r>
                        <a:rPr lang="en-GB" b="1" dirty="0"/>
                        <a:t>Why would ordinary people have been shocked by the speed of change?</a:t>
                      </a:r>
                    </a:p>
                  </a:txBody>
                  <a:tcPr/>
                </a:tc>
                <a:extLst>
                  <a:ext uri="{0D108BD9-81ED-4DB2-BD59-A6C34878D82A}">
                    <a16:rowId xmlns:a16="http://schemas.microsoft.com/office/drawing/2014/main" val="4093639871"/>
                  </a:ext>
                </a:extLst>
              </a:tr>
            </a:tbl>
          </a:graphicData>
        </a:graphic>
      </p:graphicFrame>
    </p:spTree>
    <p:extLst>
      <p:ext uri="{BB962C8B-B14F-4D97-AF65-F5344CB8AC3E}">
        <p14:creationId xmlns:p14="http://schemas.microsoft.com/office/powerpoint/2010/main" val="75558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Autumn Term: Task 9</a:t>
            </a:r>
          </a:p>
        </p:txBody>
      </p:sp>
      <p:sp>
        <p:nvSpPr>
          <p:cNvPr id="3" name="Content Placeholder 2"/>
          <p:cNvSpPr>
            <a:spLocks noGrp="1"/>
          </p:cNvSpPr>
          <p:nvPr>
            <p:ph idx="1"/>
          </p:nvPr>
        </p:nvSpPr>
        <p:spPr>
          <a:xfrm>
            <a:off x="123825" y="1447800"/>
            <a:ext cx="11229975" cy="4594226"/>
          </a:xfrm>
        </p:spPr>
        <p:txBody>
          <a:bodyPr>
            <a:normAutofit/>
          </a:bodyPr>
          <a:lstStyle/>
          <a:p>
            <a:pPr marL="0" indent="0">
              <a:buNone/>
            </a:pPr>
            <a:r>
              <a:rPr lang="en-GB" sz="2400" b="1" u="sng" dirty="0">
                <a:latin typeface="+mj-lt"/>
              </a:rPr>
              <a:t>Purpose: This will help you to broaden your knowledge beyond Europe </a:t>
            </a:r>
          </a:p>
          <a:p>
            <a:pPr marL="0" indent="0">
              <a:buNone/>
            </a:pPr>
            <a:r>
              <a:rPr lang="en-GB" sz="2400" dirty="0">
                <a:latin typeface="+mj-lt"/>
              </a:rPr>
              <a:t>The Tudor family ruled England...</a:t>
            </a:r>
            <a:r>
              <a:rPr lang="en-GB" sz="2400" u="sng" dirty="0">
                <a:latin typeface="+mj-lt"/>
              </a:rPr>
              <a:t>meanwhile, elsewhere</a:t>
            </a:r>
            <a:r>
              <a:rPr lang="en-GB" sz="2400" dirty="0">
                <a:latin typeface="+mj-lt"/>
              </a:rPr>
              <a:t> the Songhai Empire flourished in West Africa. Use the links below to copy and complete the key information box and to answer the questions. </a:t>
            </a:r>
          </a:p>
          <a:p>
            <a:pPr marL="0" indent="0">
              <a:buNone/>
            </a:pPr>
            <a:r>
              <a:rPr lang="en-GB" sz="1400" dirty="0">
                <a:latin typeface="+mj-lt"/>
                <a:hlinkClick r:id="rId2"/>
              </a:rPr>
              <a:t>https://www.ducksters.com/history/africa/songhai_empire.php</a:t>
            </a:r>
            <a:r>
              <a:rPr lang="en-GB" sz="1400" dirty="0">
                <a:latin typeface="+mj-lt"/>
              </a:rPr>
              <a:t> </a:t>
            </a:r>
          </a:p>
          <a:p>
            <a:pPr marL="0" indent="0">
              <a:buNone/>
            </a:pPr>
            <a:r>
              <a:rPr lang="en-GB" sz="1400" dirty="0">
                <a:latin typeface="+mj-lt"/>
                <a:hlinkClick r:id="rId3"/>
              </a:rPr>
              <a:t>https://www.britannica.com/place/Songhai-empire</a:t>
            </a:r>
            <a:r>
              <a:rPr lang="en-GB" sz="1400" dirty="0">
                <a:latin typeface="+mj-lt"/>
              </a:rPr>
              <a:t> </a:t>
            </a:r>
          </a:p>
          <a:p>
            <a:pPr marL="0" indent="0">
              <a:buNone/>
            </a:pPr>
            <a:r>
              <a:rPr lang="en-GB" sz="1400" dirty="0">
                <a:latin typeface="+mj-lt"/>
                <a:hlinkClick r:id="rId4"/>
              </a:rPr>
              <a:t>http://www.blackpast.org/gah/songhai-empire-ca-1375-1591</a:t>
            </a:r>
            <a:r>
              <a:rPr lang="en-GB" sz="1400" dirty="0">
                <a:latin typeface="+mj-lt"/>
              </a:rPr>
              <a:t> </a:t>
            </a:r>
          </a:p>
          <a:p>
            <a:pPr marL="0" indent="0">
              <a:buNone/>
            </a:pPr>
            <a:r>
              <a:rPr lang="en-GB" sz="1400" dirty="0">
                <a:latin typeface="+mj-lt"/>
                <a:hlinkClick r:id="rId5"/>
              </a:rPr>
              <a:t>https://www.youtube.com/watch?v=11XUwCcC9twm</a:t>
            </a:r>
            <a:r>
              <a:rPr lang="en-GB" sz="1400" dirty="0">
                <a:latin typeface="+mj-lt"/>
              </a:rPr>
              <a:t> </a:t>
            </a:r>
          </a:p>
          <a:p>
            <a:pPr marL="0" indent="0">
              <a:buNone/>
            </a:pPr>
            <a:endParaRPr lang="en-GB" sz="1400" dirty="0">
              <a:latin typeface="+mj-lt"/>
            </a:endParaRPr>
          </a:p>
          <a:p>
            <a:pPr marL="342900" indent="-342900">
              <a:buAutoNum type="arabicParenR"/>
            </a:pPr>
            <a:r>
              <a:rPr lang="en-GB" sz="2400" dirty="0">
                <a:latin typeface="+mj-lt"/>
              </a:rPr>
              <a:t>How did the Empire begin?</a:t>
            </a:r>
          </a:p>
          <a:p>
            <a:pPr marL="342900" indent="-342900">
              <a:buAutoNum type="arabicParenR"/>
            </a:pPr>
            <a:r>
              <a:rPr lang="en-GB" sz="2400" dirty="0">
                <a:latin typeface="+mj-lt"/>
              </a:rPr>
              <a:t>What religion was the Empire?</a:t>
            </a:r>
          </a:p>
          <a:p>
            <a:pPr marL="342900" indent="-342900">
              <a:buAutoNum type="arabicParenR"/>
            </a:pPr>
            <a:r>
              <a:rPr lang="en-GB" sz="2400" dirty="0">
                <a:latin typeface="+mj-lt"/>
              </a:rPr>
              <a:t>How was it governed?</a:t>
            </a:r>
          </a:p>
          <a:p>
            <a:pPr marL="0" indent="0">
              <a:buNone/>
            </a:pPr>
            <a:endParaRPr lang="en-GB" sz="1400" dirty="0">
              <a:latin typeface="+mj-lt"/>
            </a:endParaRPr>
          </a:p>
        </p:txBody>
      </p:sp>
      <p:pic>
        <p:nvPicPr>
          <p:cNvPr id="4" name="Picture 3"/>
          <p:cNvPicPr>
            <a:picLocks noChangeAspect="1"/>
          </p:cNvPicPr>
          <p:nvPr/>
        </p:nvPicPr>
        <p:blipFill rotWithShape="1">
          <a:blip r:embed="rId6"/>
          <a:srcRect l="22077" t="34735" r="36409" b="53428"/>
          <a:stretch/>
        </p:blipFill>
        <p:spPr>
          <a:xfrm>
            <a:off x="4883240" y="3136206"/>
            <a:ext cx="6980349" cy="1118987"/>
          </a:xfrm>
          <a:prstGeom prst="rect">
            <a:avLst/>
          </a:prstGeom>
        </p:spPr>
      </p:pic>
    </p:spTree>
    <p:extLst>
      <p:ext uri="{BB962C8B-B14F-4D97-AF65-F5344CB8AC3E}">
        <p14:creationId xmlns:p14="http://schemas.microsoft.com/office/powerpoint/2010/main" val="274386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26" y="291383"/>
            <a:ext cx="10515600" cy="672075"/>
          </a:xfrm>
        </p:spPr>
        <p:txBody>
          <a:bodyPr>
            <a:normAutofit fontScale="90000"/>
          </a:bodyPr>
          <a:lstStyle/>
          <a:p>
            <a:r>
              <a:rPr lang="en-GB" dirty="0"/>
              <a:t>Autumn Term: Task 10</a:t>
            </a:r>
          </a:p>
        </p:txBody>
      </p:sp>
      <p:sp>
        <p:nvSpPr>
          <p:cNvPr id="3" name="Content Placeholder 2"/>
          <p:cNvSpPr>
            <a:spLocks noGrp="1"/>
          </p:cNvSpPr>
          <p:nvPr>
            <p:ph idx="1"/>
          </p:nvPr>
        </p:nvSpPr>
        <p:spPr>
          <a:xfrm>
            <a:off x="535550" y="1086004"/>
            <a:ext cx="11580249" cy="3905096"/>
          </a:xfrm>
        </p:spPr>
        <p:txBody>
          <a:bodyPr>
            <a:normAutofit/>
          </a:bodyPr>
          <a:lstStyle/>
          <a:p>
            <a:pPr marL="0" indent="0">
              <a:buNone/>
            </a:pPr>
            <a:r>
              <a:rPr lang="en-GB" sz="1800" b="1" u="sng" dirty="0"/>
              <a:t>Purpose: This is vocabulary learning to help you to understand the next few lessons.</a:t>
            </a:r>
          </a:p>
          <a:p>
            <a:pPr marL="0" indent="0">
              <a:buNone/>
            </a:pPr>
            <a:r>
              <a:rPr lang="en-GB" sz="1800" dirty="0"/>
              <a:t>Learn these key words and their meanings for next lesson. Quiz yourself afterwards using the Quizlet or </a:t>
            </a:r>
            <a:r>
              <a:rPr lang="en-GB" sz="1800" dirty="0" err="1"/>
              <a:t>Blooket</a:t>
            </a:r>
            <a:r>
              <a:rPr lang="en-GB" sz="1800" dirty="0"/>
              <a:t> link below. Post a screenshot of your score to Teams as evidence. </a:t>
            </a:r>
          </a:p>
          <a:p>
            <a:pPr marL="0" indent="0">
              <a:buNone/>
            </a:pPr>
            <a:r>
              <a:rPr lang="en-GB" sz="1800" b="0" i="0" dirty="0">
                <a:solidFill>
                  <a:srgbClr val="282E3E"/>
                </a:solidFill>
                <a:effectLst/>
                <a:latin typeface="hurme_no2-webfont"/>
                <a:hlinkClick r:id="rId2"/>
              </a:rPr>
              <a:t>https://quizlet.com/gb/1053981382/key-concepts-of-the-stuart-period-in-england-flash-cards/?i=t6bni&amp;x=1jqt</a:t>
            </a:r>
            <a:r>
              <a:rPr lang="en-GB" sz="1800" b="0" i="0" dirty="0">
                <a:solidFill>
                  <a:srgbClr val="282E3E"/>
                </a:solidFill>
                <a:effectLst/>
                <a:latin typeface="hurme_no2-webfont"/>
              </a:rPr>
              <a:t> </a:t>
            </a:r>
          </a:p>
          <a:p>
            <a:pPr marL="0" indent="0">
              <a:buNone/>
            </a:pPr>
            <a:r>
              <a:rPr lang="en-GB" sz="1800" dirty="0">
                <a:hlinkClick r:id="rId3"/>
              </a:rPr>
              <a:t>https://play.blooket.com/solo?id=684bd67b93c0fc7d3e8ce6a9</a:t>
            </a:r>
            <a:r>
              <a:rPr lang="en-GB" sz="1800" dirty="0">
                <a:solidFill>
                  <a:srgbClr val="282E3E"/>
                </a:solidFill>
                <a:latin typeface="hurme_no2-webfont"/>
              </a:rPr>
              <a:t> </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346307494"/>
              </p:ext>
            </p:extLst>
          </p:nvPr>
        </p:nvGraphicFramePr>
        <p:xfrm>
          <a:off x="602226" y="3016251"/>
          <a:ext cx="10924148" cy="3403600"/>
        </p:xfrm>
        <a:graphic>
          <a:graphicData uri="http://schemas.openxmlformats.org/drawingml/2006/table">
            <a:tbl>
              <a:tblPr firstRow="1" bandRow="1">
                <a:tableStyleId>{5940675A-B579-460E-94D1-54222C63F5DA}</a:tableStyleId>
              </a:tblPr>
              <a:tblGrid>
                <a:gridCol w="2501366">
                  <a:extLst>
                    <a:ext uri="{9D8B030D-6E8A-4147-A177-3AD203B41FA5}">
                      <a16:colId xmlns:a16="http://schemas.microsoft.com/office/drawing/2014/main" val="20000"/>
                    </a:ext>
                  </a:extLst>
                </a:gridCol>
                <a:gridCol w="8422782">
                  <a:extLst>
                    <a:ext uri="{9D8B030D-6E8A-4147-A177-3AD203B41FA5}">
                      <a16:colId xmlns:a16="http://schemas.microsoft.com/office/drawing/2014/main" val="20001"/>
                    </a:ext>
                  </a:extLst>
                </a:gridCol>
              </a:tblGrid>
              <a:tr h="370840">
                <a:tc>
                  <a:txBody>
                    <a:bodyPr/>
                    <a:lstStyle/>
                    <a:p>
                      <a:r>
                        <a:rPr lang="en-GB" b="1" dirty="0"/>
                        <a:t>The Stuarts</a:t>
                      </a:r>
                    </a:p>
                  </a:txBody>
                  <a:tcPr/>
                </a:tc>
                <a:tc>
                  <a:txBody>
                    <a:bodyPr/>
                    <a:lstStyle/>
                    <a:p>
                      <a:r>
                        <a:rPr lang="en-GB" dirty="0"/>
                        <a:t>The royal family on the throne from 1603-1714</a:t>
                      </a:r>
                    </a:p>
                  </a:txBody>
                  <a:tcPr/>
                </a:tc>
                <a:extLst>
                  <a:ext uri="{0D108BD9-81ED-4DB2-BD59-A6C34878D82A}">
                    <a16:rowId xmlns:a16="http://schemas.microsoft.com/office/drawing/2014/main" val="10000"/>
                  </a:ext>
                </a:extLst>
              </a:tr>
              <a:tr h="370840">
                <a:tc>
                  <a:txBody>
                    <a:bodyPr/>
                    <a:lstStyle/>
                    <a:p>
                      <a:r>
                        <a:rPr lang="en-GB" b="1" dirty="0"/>
                        <a:t>Divine Right</a:t>
                      </a:r>
                      <a:r>
                        <a:rPr lang="en-GB" b="1" baseline="0" dirty="0"/>
                        <a:t> of Kings</a:t>
                      </a:r>
                      <a:endParaRPr lang="en-GB" b="1" dirty="0"/>
                    </a:p>
                  </a:txBody>
                  <a:tcPr/>
                </a:tc>
                <a:tc>
                  <a:txBody>
                    <a:bodyPr/>
                    <a:lstStyle/>
                    <a:p>
                      <a:r>
                        <a:rPr lang="en-GB" dirty="0"/>
                        <a:t>The belief that the King’s power came from God and therefore that the King</a:t>
                      </a:r>
                      <a:r>
                        <a:rPr lang="en-GB" baseline="0" dirty="0"/>
                        <a:t> could not be challenged. </a:t>
                      </a:r>
                      <a:endParaRPr lang="en-GB" dirty="0"/>
                    </a:p>
                  </a:txBody>
                  <a:tcPr/>
                </a:tc>
                <a:extLst>
                  <a:ext uri="{0D108BD9-81ED-4DB2-BD59-A6C34878D82A}">
                    <a16:rowId xmlns:a16="http://schemas.microsoft.com/office/drawing/2014/main" val="10001"/>
                  </a:ext>
                </a:extLst>
              </a:tr>
              <a:tr h="370840">
                <a:tc>
                  <a:txBody>
                    <a:bodyPr/>
                    <a:lstStyle/>
                    <a:p>
                      <a:r>
                        <a:rPr lang="en-GB" b="1" dirty="0"/>
                        <a:t>Tyranny </a:t>
                      </a:r>
                    </a:p>
                  </a:txBody>
                  <a:tcPr/>
                </a:tc>
                <a:tc>
                  <a:txBody>
                    <a:bodyPr/>
                    <a:lstStyle/>
                    <a:p>
                      <a:r>
                        <a:rPr lang="en-GB" dirty="0"/>
                        <a:t>When one person has all the</a:t>
                      </a:r>
                      <a:r>
                        <a:rPr lang="en-GB" baseline="0" dirty="0"/>
                        <a:t> power and rules in a cruel or self-interested way. </a:t>
                      </a:r>
                      <a:endParaRPr lang="en-GB" dirty="0"/>
                    </a:p>
                  </a:txBody>
                  <a:tcPr/>
                </a:tc>
                <a:extLst>
                  <a:ext uri="{0D108BD9-81ED-4DB2-BD59-A6C34878D82A}">
                    <a16:rowId xmlns:a16="http://schemas.microsoft.com/office/drawing/2014/main" val="10002"/>
                  </a:ext>
                </a:extLst>
              </a:tr>
              <a:tr h="370840">
                <a:tc>
                  <a:txBody>
                    <a:bodyPr/>
                    <a:lstStyle/>
                    <a:p>
                      <a:r>
                        <a:rPr lang="en-GB" b="1" dirty="0"/>
                        <a:t>Puritan </a:t>
                      </a:r>
                    </a:p>
                  </a:txBody>
                  <a:tcPr/>
                </a:tc>
                <a:tc>
                  <a:txBody>
                    <a:bodyPr/>
                    <a:lstStyle/>
                    <a:p>
                      <a:r>
                        <a:rPr lang="en-GB" dirty="0"/>
                        <a:t>A radical or extreme Protestant. </a:t>
                      </a:r>
                    </a:p>
                  </a:txBody>
                  <a:tcPr/>
                </a:tc>
                <a:extLst>
                  <a:ext uri="{0D108BD9-81ED-4DB2-BD59-A6C34878D82A}">
                    <a16:rowId xmlns:a16="http://schemas.microsoft.com/office/drawing/2014/main" val="10003"/>
                  </a:ext>
                </a:extLst>
              </a:tr>
              <a:tr h="370840">
                <a:tc>
                  <a:txBody>
                    <a:bodyPr/>
                    <a:lstStyle/>
                    <a:p>
                      <a:r>
                        <a:rPr lang="en-GB" b="1" dirty="0"/>
                        <a:t>Parliament</a:t>
                      </a:r>
                    </a:p>
                  </a:txBody>
                  <a:tcPr/>
                </a:tc>
                <a:tc>
                  <a:txBody>
                    <a:bodyPr/>
                    <a:lstStyle/>
                    <a:p>
                      <a:r>
                        <a:rPr lang="en-GB" dirty="0"/>
                        <a:t>A group of people (MPs)</a:t>
                      </a:r>
                      <a:r>
                        <a:rPr lang="en-GB" baseline="0" dirty="0"/>
                        <a:t> that pass laws and approve taxation. </a:t>
                      </a:r>
                      <a:endParaRPr lang="en-GB" dirty="0"/>
                    </a:p>
                  </a:txBody>
                  <a:tcPr/>
                </a:tc>
                <a:extLst>
                  <a:ext uri="{0D108BD9-81ED-4DB2-BD59-A6C34878D82A}">
                    <a16:rowId xmlns:a16="http://schemas.microsoft.com/office/drawing/2014/main" val="10004"/>
                  </a:ext>
                </a:extLst>
              </a:tr>
              <a:tr h="349638">
                <a:tc>
                  <a:txBody>
                    <a:bodyPr/>
                    <a:lstStyle/>
                    <a:p>
                      <a:r>
                        <a:rPr lang="en-GB" b="1" dirty="0"/>
                        <a:t>Archbishop Laud</a:t>
                      </a:r>
                    </a:p>
                  </a:txBody>
                  <a:tcPr/>
                </a:tc>
                <a:tc>
                  <a:txBody>
                    <a:bodyPr/>
                    <a:lstStyle/>
                    <a:p>
                      <a:r>
                        <a:rPr lang="en-GB" dirty="0"/>
                        <a:t>Archbishop of Canterbury and advisor to the King. He believed in the “beauty of holiness”.</a:t>
                      </a:r>
                    </a:p>
                  </a:txBody>
                  <a:tcPr/>
                </a:tc>
                <a:extLst>
                  <a:ext uri="{0D108BD9-81ED-4DB2-BD59-A6C34878D82A}">
                    <a16:rowId xmlns:a16="http://schemas.microsoft.com/office/drawing/2014/main" val="10005"/>
                  </a:ext>
                </a:extLst>
              </a:tr>
              <a:tr h="349638">
                <a:tc>
                  <a:txBody>
                    <a:bodyPr/>
                    <a:lstStyle/>
                    <a:p>
                      <a:r>
                        <a:rPr lang="en-GB" b="1" dirty="0"/>
                        <a:t>Civil War</a:t>
                      </a:r>
                    </a:p>
                  </a:txBody>
                  <a:tcPr/>
                </a:tc>
                <a:tc>
                  <a:txBody>
                    <a:bodyPr/>
                    <a:lstStyle/>
                    <a:p>
                      <a:r>
                        <a:rPr lang="en-GB" b="0" dirty="0"/>
                        <a:t>A war that happens </a:t>
                      </a:r>
                      <a:r>
                        <a:rPr lang="en-GB" b="0" u="sng" dirty="0"/>
                        <a:t>within</a:t>
                      </a:r>
                      <a:r>
                        <a:rPr lang="en-GB" b="0" u="none" dirty="0"/>
                        <a:t> a country. In our case, it happened between supporters of the Parliament (Parliamentarians) and the King (Royalists).</a:t>
                      </a:r>
                      <a:endParaRPr lang="en-GB" b="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6468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Task 11</a:t>
            </a:r>
          </a:p>
        </p:txBody>
      </p:sp>
      <p:sp>
        <p:nvSpPr>
          <p:cNvPr id="3" name="Content Placeholder 2"/>
          <p:cNvSpPr>
            <a:spLocks noGrp="1"/>
          </p:cNvSpPr>
          <p:nvPr>
            <p:ph idx="1"/>
          </p:nvPr>
        </p:nvSpPr>
        <p:spPr>
          <a:xfrm>
            <a:off x="295275" y="1581150"/>
            <a:ext cx="8448675" cy="4643438"/>
          </a:xfrm>
        </p:spPr>
        <p:txBody>
          <a:bodyPr>
            <a:normAutofit fontScale="92500" lnSpcReduction="20000"/>
          </a:bodyPr>
          <a:lstStyle/>
          <a:p>
            <a:pPr marL="0" indent="0">
              <a:buNone/>
            </a:pPr>
            <a:r>
              <a:rPr lang="en-GB" b="1" dirty="0"/>
              <a:t>Purpose: This is to help you to link your knowledge of the civil war to your previous knowledge to strengthen both.</a:t>
            </a:r>
          </a:p>
          <a:p>
            <a:pPr marL="0" indent="0">
              <a:buNone/>
            </a:pPr>
            <a:r>
              <a:rPr lang="en-GB" u="sng" dirty="0"/>
              <a:t>Looking back at last half term…</a:t>
            </a:r>
          </a:p>
          <a:p>
            <a:pPr marL="0" indent="0">
              <a:buNone/>
            </a:pPr>
            <a:r>
              <a:rPr lang="en-GB" dirty="0"/>
              <a:t>Answer these questions in full sentences.</a:t>
            </a:r>
          </a:p>
          <a:p>
            <a:pPr marL="514350" indent="-514350">
              <a:buAutoNum type="arabicParenR"/>
            </a:pPr>
            <a:r>
              <a:rPr lang="en-GB" dirty="0"/>
              <a:t>What happened during the English Reformation? (Think back to Henry VIII and the Church…)</a:t>
            </a:r>
          </a:p>
          <a:p>
            <a:pPr marL="514350" indent="-514350">
              <a:buAutoNum type="arabicParenR"/>
            </a:pPr>
            <a:r>
              <a:rPr lang="en-GB" dirty="0"/>
              <a:t>How do Charles’s problems and the outbreak of Civil War in Britain link back to the Reformation in England? (Hint: What were Charles’s </a:t>
            </a:r>
            <a:r>
              <a:rPr lang="en-GB" u="sng" dirty="0"/>
              <a:t>religious</a:t>
            </a:r>
            <a:r>
              <a:rPr lang="en-GB" dirty="0"/>
              <a:t> problems?)</a:t>
            </a:r>
          </a:p>
          <a:p>
            <a:pPr marL="514350" indent="-514350">
              <a:buAutoNum type="arabicParenR"/>
            </a:pPr>
            <a:endParaRPr lang="en-GB" dirty="0"/>
          </a:p>
          <a:p>
            <a:r>
              <a:rPr lang="en-GB" dirty="0"/>
              <a:t>If you have forgotten about the Reformation, this site might help: </a:t>
            </a:r>
            <a:r>
              <a:rPr lang="en-GB" sz="2800" dirty="0">
                <a:hlinkClick r:id="rId2"/>
              </a:rPr>
              <a:t>https://www.bbc.co.uk/bitesize/articles/zgkcr2p#zhvsn9q</a:t>
            </a:r>
            <a:r>
              <a:rPr lang="en-GB" sz="2800" dirty="0"/>
              <a:t> </a:t>
            </a:r>
          </a:p>
          <a:p>
            <a:pPr marL="0" indent="0">
              <a:buNone/>
            </a:pPr>
            <a:endParaRPr lang="en-GB" dirty="0"/>
          </a:p>
        </p:txBody>
      </p:sp>
      <p:sp>
        <p:nvSpPr>
          <p:cNvPr id="4" name="Oval 3">
            <a:extLst>
              <a:ext uri="{FF2B5EF4-FFF2-40B4-BE49-F238E27FC236}">
                <a16:creationId xmlns:a16="http://schemas.microsoft.com/office/drawing/2014/main" id="{70835721-410C-8CF2-91ED-4312FAE299EE}"/>
              </a:ext>
            </a:extLst>
          </p:cNvPr>
          <p:cNvSpPr/>
          <p:nvPr/>
        </p:nvSpPr>
        <p:spPr>
          <a:xfrm>
            <a:off x="8639175" y="538956"/>
            <a:ext cx="3467100" cy="578008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Challenge (show your teacher for a House Point): </a:t>
            </a:r>
            <a:r>
              <a:rPr lang="en-GB" dirty="0"/>
              <a:t>These key events are part of the </a:t>
            </a:r>
            <a:r>
              <a:rPr lang="en-GB" b="1" dirty="0"/>
              <a:t>early modern period. </a:t>
            </a:r>
            <a:r>
              <a:rPr lang="en-GB" dirty="0"/>
              <a:t>What would you say are the key features of the </a:t>
            </a:r>
            <a:r>
              <a:rPr lang="en-GB" b="1" dirty="0"/>
              <a:t>early modern period </a:t>
            </a:r>
            <a:r>
              <a:rPr lang="en-GB" dirty="0"/>
              <a:t>and how is it different to the Middle Ages</a:t>
            </a:r>
            <a:r>
              <a:rPr lang="en-GB" b="1" dirty="0"/>
              <a:t>? </a:t>
            </a:r>
            <a:r>
              <a:rPr lang="en-GB" dirty="0"/>
              <a:t>Write down 5 differences between the Middle Ages and the early modern period.</a:t>
            </a:r>
          </a:p>
          <a:p>
            <a:pPr algn="ctr"/>
            <a:r>
              <a:rPr lang="en-GB" dirty="0"/>
              <a:t>(Hint: Think about the Church, religion, exploration, power)</a:t>
            </a:r>
          </a:p>
        </p:txBody>
      </p:sp>
    </p:spTree>
    <p:extLst>
      <p:ext uri="{BB962C8B-B14F-4D97-AF65-F5344CB8AC3E}">
        <p14:creationId xmlns:p14="http://schemas.microsoft.com/office/powerpoint/2010/main" val="3462619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Task 12</a:t>
            </a:r>
          </a:p>
        </p:txBody>
      </p:sp>
      <p:sp>
        <p:nvSpPr>
          <p:cNvPr id="3" name="Content Placeholder 2"/>
          <p:cNvSpPr>
            <a:spLocks noGrp="1"/>
          </p:cNvSpPr>
          <p:nvPr>
            <p:ph idx="1"/>
          </p:nvPr>
        </p:nvSpPr>
        <p:spPr>
          <a:xfrm>
            <a:off x="227527" y="1485900"/>
            <a:ext cx="9417917" cy="4556126"/>
          </a:xfrm>
        </p:spPr>
        <p:txBody>
          <a:bodyPr>
            <a:normAutofit fontScale="92500" lnSpcReduction="10000"/>
          </a:bodyPr>
          <a:lstStyle/>
          <a:p>
            <a:pPr marL="0" indent="0">
              <a:buNone/>
            </a:pPr>
            <a:r>
              <a:rPr lang="en-GB" sz="2400" b="1" dirty="0">
                <a:latin typeface="+mj-lt"/>
              </a:rPr>
              <a:t>Purpose: This will help you to broaden your knowledge beyond European history. </a:t>
            </a:r>
          </a:p>
          <a:p>
            <a:pPr marL="0" indent="0">
              <a:buNone/>
            </a:pPr>
            <a:r>
              <a:rPr lang="en-GB" sz="2400" dirty="0">
                <a:latin typeface="+mj-lt"/>
              </a:rPr>
              <a:t>The Stuarts came to the throne in Britain...</a:t>
            </a:r>
            <a:r>
              <a:rPr lang="en-GB" sz="2400" u="sng" dirty="0">
                <a:latin typeface="+mj-lt"/>
              </a:rPr>
              <a:t>meanwhile, elsewhere</a:t>
            </a:r>
            <a:r>
              <a:rPr lang="en-GB" sz="2400" dirty="0">
                <a:latin typeface="+mj-lt"/>
              </a:rPr>
              <a:t> </a:t>
            </a:r>
            <a:r>
              <a:rPr lang="en-GB" sz="2400" dirty="0"/>
              <a:t>Nur Jahan fought tigers and helped rule an empire</a:t>
            </a:r>
            <a:r>
              <a:rPr lang="en-GB" sz="2400" dirty="0">
                <a:latin typeface="+mj-lt"/>
              </a:rPr>
              <a:t>. Use the following slide to copy and complete the key information box and to answer the questions. Use the links below for extra reading about Nur Jahan. </a:t>
            </a:r>
          </a:p>
          <a:p>
            <a:pPr marL="0" indent="0">
              <a:buNone/>
            </a:pPr>
            <a:r>
              <a:rPr lang="en-GB" sz="1400" dirty="0">
                <a:hlinkClick r:id="rId2"/>
              </a:rPr>
              <a:t>http://www.open.edu/openlearn/history-the-arts/world-changing-women-nur-jahan</a:t>
            </a:r>
            <a:r>
              <a:rPr lang="en-GB" sz="1400" dirty="0"/>
              <a:t>  </a:t>
            </a:r>
          </a:p>
          <a:p>
            <a:pPr marL="0" indent="0">
              <a:buNone/>
            </a:pPr>
            <a:r>
              <a:rPr lang="en-GB" sz="1400" dirty="0">
                <a:hlinkClick r:id="rId3"/>
              </a:rPr>
              <a:t>https://www.historyofroyalwomen.com/nur-jahan/empress-mughal-india-nur-jahan/</a:t>
            </a:r>
            <a:r>
              <a:rPr lang="en-GB" sz="1400" dirty="0"/>
              <a:t>  </a:t>
            </a:r>
          </a:p>
          <a:p>
            <a:pPr marL="0" indent="0">
              <a:buNone/>
            </a:pPr>
            <a:endParaRPr lang="en-GB" sz="1400" dirty="0">
              <a:latin typeface="+mj-lt"/>
            </a:endParaRPr>
          </a:p>
          <a:p>
            <a:pPr marL="0" indent="0">
              <a:buNone/>
            </a:pPr>
            <a:endParaRPr lang="en-GB" sz="1400" dirty="0">
              <a:latin typeface="+mj-lt"/>
            </a:endParaRPr>
          </a:p>
          <a:p>
            <a:pPr marL="0" indent="0">
              <a:buNone/>
            </a:pPr>
            <a:endParaRPr lang="en-GB" sz="1400" dirty="0">
              <a:latin typeface="+mj-lt"/>
            </a:endParaRPr>
          </a:p>
          <a:p>
            <a:pPr marL="0" indent="0">
              <a:buNone/>
            </a:pPr>
            <a:endParaRPr lang="en-GB" sz="2000" dirty="0">
              <a:latin typeface="+mj-lt"/>
            </a:endParaRPr>
          </a:p>
          <a:p>
            <a:pPr marL="457200" indent="-457200">
              <a:buAutoNum type="arabicParenR"/>
            </a:pPr>
            <a:r>
              <a:rPr lang="en-GB" sz="2000" dirty="0">
                <a:latin typeface="+mj-lt"/>
              </a:rPr>
              <a:t>Why was she able to rule instead of her husband?</a:t>
            </a:r>
          </a:p>
          <a:p>
            <a:pPr marL="457200" indent="-457200">
              <a:buAutoNum type="arabicParenR"/>
            </a:pPr>
            <a:endParaRPr lang="en-GB" sz="2000" dirty="0">
              <a:latin typeface="+mj-lt"/>
            </a:endParaRPr>
          </a:p>
          <a:p>
            <a:pPr marL="457200" indent="-457200">
              <a:buAutoNum type="arabicParenR"/>
            </a:pPr>
            <a:r>
              <a:rPr lang="en-GB" sz="2000" dirty="0">
                <a:latin typeface="+mj-lt"/>
              </a:rPr>
              <a:t>What were her achievements as a ruler? </a:t>
            </a:r>
          </a:p>
        </p:txBody>
      </p:sp>
      <p:pic>
        <p:nvPicPr>
          <p:cNvPr id="5" name="Picture 4"/>
          <p:cNvPicPr>
            <a:picLocks noChangeAspect="1"/>
          </p:cNvPicPr>
          <p:nvPr/>
        </p:nvPicPr>
        <p:blipFill>
          <a:blip r:embed="rId4"/>
          <a:stretch>
            <a:fillRect/>
          </a:stretch>
        </p:blipFill>
        <p:spPr>
          <a:xfrm>
            <a:off x="9862011" y="68289"/>
            <a:ext cx="2102461" cy="3244798"/>
          </a:xfrm>
          <a:prstGeom prst="rect">
            <a:avLst/>
          </a:prstGeom>
        </p:spPr>
      </p:pic>
      <p:pic>
        <p:nvPicPr>
          <p:cNvPr id="6" name="Picture 5"/>
          <p:cNvPicPr>
            <a:picLocks noChangeAspect="1"/>
          </p:cNvPicPr>
          <p:nvPr/>
        </p:nvPicPr>
        <p:blipFill rotWithShape="1">
          <a:blip r:embed="rId5"/>
          <a:srcRect l="12688" t="38279" r="11344" b="52258"/>
          <a:stretch/>
        </p:blipFill>
        <p:spPr>
          <a:xfrm>
            <a:off x="230573" y="3689375"/>
            <a:ext cx="9360310" cy="874425"/>
          </a:xfrm>
          <a:prstGeom prst="rect">
            <a:avLst/>
          </a:prstGeom>
        </p:spPr>
      </p:pic>
    </p:spTree>
    <p:extLst>
      <p:ext uri="{BB962C8B-B14F-4D97-AF65-F5344CB8AC3E}">
        <p14:creationId xmlns:p14="http://schemas.microsoft.com/office/powerpoint/2010/main" val="190564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609600"/>
          </a:xfrm>
          <a:ln>
            <a:solidFill>
              <a:schemeClr val="tx1"/>
            </a:solidFill>
          </a:ln>
        </p:spPr>
        <p:txBody>
          <a:bodyPr>
            <a:normAutofit fontScale="90000"/>
          </a:bodyPr>
          <a:lstStyle/>
          <a:p>
            <a:r>
              <a:rPr lang="en-GB" sz="4000" dirty="0"/>
              <a:t>The Mughal Empire - </a:t>
            </a:r>
            <a:r>
              <a:rPr lang="en-GB" sz="4000" b="1" dirty="0"/>
              <a:t>Empress Nur Jahan</a:t>
            </a:r>
            <a:endParaRPr lang="en-GB" sz="4000" dirty="0"/>
          </a:p>
        </p:txBody>
      </p:sp>
      <p:sp>
        <p:nvSpPr>
          <p:cNvPr id="3" name="Subtitle 2"/>
          <p:cNvSpPr>
            <a:spLocks noGrp="1"/>
          </p:cNvSpPr>
          <p:nvPr>
            <p:ph type="subTitle" idx="1"/>
          </p:nvPr>
        </p:nvSpPr>
        <p:spPr>
          <a:xfrm>
            <a:off x="219181" y="711200"/>
            <a:ext cx="11753637" cy="6146800"/>
          </a:xfrm>
          <a:solidFill>
            <a:schemeClr val="accent4">
              <a:lumMod val="20000"/>
              <a:lumOff val="80000"/>
            </a:schemeClr>
          </a:solidFill>
        </p:spPr>
        <p:txBody>
          <a:bodyPr>
            <a:normAutofit/>
          </a:bodyPr>
          <a:lstStyle/>
          <a:p>
            <a:pPr algn="l"/>
            <a:r>
              <a:rPr lang="en-GB" sz="1800" b="1" dirty="0"/>
              <a:t>	     Empress Nur Jahan was the most powerful woman in 17th Century India. She played a very important role in 	    running the huge Mughal empire.</a:t>
            </a:r>
          </a:p>
          <a:p>
            <a:pPr algn="l"/>
            <a:r>
              <a:rPr lang="en-GB" sz="1800" dirty="0"/>
              <a:t>Nur Jahan was born in 1577 near Kandahar (in present-day Afghanistan), she was from a Persian family, who had left their home in Iran amid increasing intolerance to seek refuge in the more liberal Mughal empire of India. Nur Jahan was brought to court in 1607, to serve as lady-in-waiting.  Reputedly very beautiful, she attracted the attention of the Emperor and they were married in 1611; she would be Jahangir’s twentieth and last wife.  During the next ten years, she assumed all the rights of sovereignty and government. Her husband, Jahangir’s addiction to alcohol and opium, and preference for artistic pursuits made him dependent upon her to rule in his name. She controlled all matters of government.</a:t>
            </a:r>
          </a:p>
          <a:p>
            <a:pPr algn="l"/>
            <a:r>
              <a:rPr lang="en-GB" sz="1800" dirty="0"/>
              <a:t>She has been portrayed as a schemer who took advantage of her husband’s addiction to take power. But evidence also points to her physical strength and courage, a talent for administration, and responsibility for the many artistic, architectural, and cultural achievements of Jahangir’s rule. She designed the gardens of Kashmir and Agra and was a patron of poetry. She took a special interest in women’s affairs and provided land for women and opportunities for orphan girls. She was a poet, an expert hunter and an innovative architect. Her design for her parents' tomb in Agra later inspired the construction of the Taj Mahal. One courtier described an incident where she surprised many by appearing in the imperial balcony, which was reserved for men only. This was not her only act of defiance. Be it hunting, issuing imperial orders and coins, designing public buildings, taking measures to support poor women or champion the disadvantaged, Nur lived a life that was unusual among women at the time. She also led an army to save the emperor when he was taken captive. She was also known as a “tiger-slayer” after taking down four tigers with six bullets during a single hunt.</a:t>
            </a:r>
          </a:p>
        </p:txBody>
      </p:sp>
      <p:pic>
        <p:nvPicPr>
          <p:cNvPr id="1026" name="Picture 2" descr="The Mughal Queen Nur Jahan Playing Polo with Other Princes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6509" y="5211282"/>
            <a:ext cx="2715491" cy="16370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22093" y="5211282"/>
            <a:ext cx="2356207" cy="523220"/>
          </a:xfrm>
          <a:prstGeom prst="rect">
            <a:avLst/>
          </a:prstGeom>
          <a:ln>
            <a:solidFill>
              <a:schemeClr val="tx1"/>
            </a:solidFill>
          </a:ln>
        </p:spPr>
        <p:txBody>
          <a:bodyPr wrap="square">
            <a:spAutoFit/>
          </a:bodyPr>
          <a:lstStyle/>
          <a:p>
            <a:r>
              <a:rPr lang="en-GB" sz="1400" b="0" i="0" dirty="0">
                <a:effectLst/>
                <a:latin typeface="ReithSans"/>
              </a:rPr>
              <a:t>Nur Jahan is shown playing polo with other women</a:t>
            </a:r>
            <a:endParaRPr lang="en-GB" sz="1400" dirty="0"/>
          </a:p>
        </p:txBody>
      </p:sp>
      <p:pic>
        <p:nvPicPr>
          <p:cNvPr id="1028" name="Picture 4" descr="A portrait of Nur Jah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58" t="1500" r="20909" b="-1"/>
          <a:stretch/>
        </p:blipFill>
        <p:spPr bwMode="auto">
          <a:xfrm>
            <a:off x="13698" y="0"/>
            <a:ext cx="1266735" cy="11360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7625" y="5454359"/>
            <a:ext cx="9260441" cy="1200329"/>
          </a:xfrm>
          <a:prstGeom prst="rect">
            <a:avLst/>
          </a:prstGeom>
        </p:spPr>
        <p:txBody>
          <a:bodyPr wrap="square">
            <a:spAutoFit/>
          </a:bodyPr>
          <a:lstStyle/>
          <a:p>
            <a:r>
              <a:rPr lang="en-GB" dirty="0"/>
              <a:t>Jahangir’s failure to name an heir before his death in 1627 led to a power struggle amongst his sons. Nur Jahan’s power weakened and she was confined by Jahangir's third son, Shah Jahan. Her imprisonment ended her influence at court, and she spent her final years in exile. She died on 17 December 1645 and is buried in Lahore.</a:t>
            </a:r>
          </a:p>
        </p:txBody>
      </p:sp>
    </p:spTree>
    <p:extLst>
      <p:ext uri="{BB962C8B-B14F-4D97-AF65-F5344CB8AC3E}">
        <p14:creationId xmlns:p14="http://schemas.microsoft.com/office/powerpoint/2010/main" val="419865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98" y="0"/>
            <a:ext cx="10515600" cy="1325563"/>
          </a:xfrm>
        </p:spPr>
        <p:txBody>
          <a:bodyPr/>
          <a:lstStyle/>
          <a:p>
            <a:r>
              <a:rPr lang="en-GB" b="1" dirty="0"/>
              <a:t>Autumn Term: Task 13</a:t>
            </a:r>
          </a:p>
        </p:txBody>
      </p:sp>
      <p:sp>
        <p:nvSpPr>
          <p:cNvPr id="3" name="Content Placeholder 2"/>
          <p:cNvSpPr>
            <a:spLocks noGrp="1"/>
          </p:cNvSpPr>
          <p:nvPr>
            <p:ph idx="1"/>
          </p:nvPr>
        </p:nvSpPr>
        <p:spPr>
          <a:xfrm>
            <a:off x="226484" y="1072211"/>
            <a:ext cx="11755966" cy="4351338"/>
          </a:xfrm>
        </p:spPr>
        <p:txBody>
          <a:bodyPr>
            <a:normAutofit/>
          </a:bodyPr>
          <a:lstStyle/>
          <a:p>
            <a:pPr marL="0" indent="0">
              <a:buNone/>
            </a:pPr>
            <a:r>
              <a:rPr lang="en-GB" sz="2200" b="1" u="sng" dirty="0"/>
              <a:t>Purpose: </a:t>
            </a:r>
            <a:r>
              <a:rPr lang="en-GB" sz="2200" b="1" dirty="0"/>
              <a:t>This will help you to </a:t>
            </a:r>
            <a:r>
              <a:rPr lang="en-GB" sz="2200" b="1" u="sng" dirty="0"/>
              <a:t>r</a:t>
            </a:r>
            <a:r>
              <a:rPr lang="en-GB" sz="2200" b="1" dirty="0"/>
              <a:t>evise for your assessment next lesson “Why did civil war break out in 1642?”</a:t>
            </a:r>
            <a:r>
              <a:rPr lang="en-GB" sz="2200" dirty="0"/>
              <a:t> </a:t>
            </a:r>
          </a:p>
          <a:p>
            <a:pPr marL="0" indent="0">
              <a:buNone/>
            </a:pPr>
            <a:r>
              <a:rPr lang="en-GB" sz="2200" dirty="0"/>
              <a:t>1) Use your classwork and the knowledge organiser on the next slide to create three flashcards, one for each cause (see boxes below). On the back, include specific evidence you want to include in that paragraph. Use your flashcards at regular intervals to test yourself. You may also find this website useful:</a:t>
            </a:r>
          </a:p>
          <a:p>
            <a:pPr marL="0" indent="0">
              <a:buNone/>
            </a:pPr>
            <a:r>
              <a:rPr lang="en-GB" sz="2200" dirty="0">
                <a:hlinkClick r:id="rId2"/>
              </a:rPr>
              <a:t>https://www.bbc.co.uk/bitesize/topics/zk4cwmn/articles/zxxgg7h?topicJourney=true#zxv66g83</a:t>
            </a:r>
            <a:endParaRPr lang="en-GB" sz="2200" dirty="0"/>
          </a:p>
          <a:p>
            <a:pPr marL="0" indent="0">
              <a:buNone/>
            </a:pPr>
            <a:r>
              <a:rPr lang="en-GB" sz="2200" dirty="0"/>
              <a:t>2) There will also be a timeline quiz in your assessment on key events from Y7 and Y8. Use these Quizlet links below to revise:</a:t>
            </a:r>
          </a:p>
          <a:p>
            <a:pPr marL="0" indent="0">
              <a:buNone/>
            </a:pPr>
            <a:r>
              <a:rPr lang="en-GB" sz="2000" dirty="0">
                <a:hlinkClick r:id="rId3"/>
              </a:rPr>
              <a:t>https://quizlet.com/gb/1053977439/key-events-in-early-modern-european-history-flash-cards/?i=t6bni&amp;x=1jqt</a:t>
            </a:r>
            <a:endParaRPr lang="en-GB" sz="2000" dirty="0"/>
          </a:p>
          <a:p>
            <a:pPr marL="0" indent="0">
              <a:buNone/>
            </a:pPr>
            <a:r>
              <a:rPr lang="en-GB" sz="2000" b="0" i="0" dirty="0">
                <a:solidFill>
                  <a:srgbClr val="282E3E"/>
                </a:solidFill>
                <a:effectLst/>
                <a:hlinkClick r:id="rId4"/>
              </a:rPr>
              <a:t>https://quizlet.com/gb/576906520/year-7-history-timeline-flash-cards/?i=t6bni&amp;x=1jqt</a:t>
            </a:r>
            <a:r>
              <a:rPr lang="en-GB" sz="2000" b="0" i="0" dirty="0">
                <a:solidFill>
                  <a:srgbClr val="282E3E"/>
                </a:solidFill>
                <a:effectLst/>
              </a:rPr>
              <a:t> </a:t>
            </a:r>
            <a:endParaRPr lang="en-GB" sz="2000" dirty="0"/>
          </a:p>
          <a:p>
            <a:pPr marL="0" indent="0">
              <a:buNone/>
            </a:pPr>
            <a:endParaRPr lang="en-GB" sz="2200" dirty="0"/>
          </a:p>
          <a:p>
            <a:pPr marL="0" indent="0">
              <a:buNone/>
            </a:pPr>
            <a:endParaRPr lang="en-GB" sz="2200" dirty="0"/>
          </a:p>
          <a:p>
            <a:pPr marL="0" indent="0">
              <a:buNone/>
            </a:pPr>
            <a:endParaRPr lang="en-GB" dirty="0"/>
          </a:p>
        </p:txBody>
      </p:sp>
      <p:sp>
        <p:nvSpPr>
          <p:cNvPr id="4" name="Rounded Rectangle 3"/>
          <p:cNvSpPr/>
          <p:nvPr/>
        </p:nvSpPr>
        <p:spPr>
          <a:xfrm>
            <a:off x="291799" y="5423548"/>
            <a:ext cx="3022902" cy="1326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Paragraph 1 (cause 1)</a:t>
            </a:r>
          </a:p>
          <a:p>
            <a:pPr algn="ctr"/>
            <a:r>
              <a:rPr lang="en-GB" sz="2400" dirty="0"/>
              <a:t>e.g. Conflict over power</a:t>
            </a:r>
            <a:endParaRPr lang="en-GB" sz="3200" dirty="0"/>
          </a:p>
        </p:txBody>
      </p:sp>
      <p:sp>
        <p:nvSpPr>
          <p:cNvPr id="5" name="Rounded Rectangle 4"/>
          <p:cNvSpPr/>
          <p:nvPr/>
        </p:nvSpPr>
        <p:spPr>
          <a:xfrm>
            <a:off x="3886199" y="5423548"/>
            <a:ext cx="3781425" cy="13261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a:t>Paragraph 2 (cause 2)</a:t>
            </a:r>
          </a:p>
          <a:p>
            <a:pPr algn="ctr"/>
            <a:r>
              <a:rPr lang="en-GB" sz="2800" dirty="0"/>
              <a:t>e.g. Religious tensions</a:t>
            </a:r>
          </a:p>
        </p:txBody>
      </p:sp>
      <p:sp>
        <p:nvSpPr>
          <p:cNvPr id="6" name="Rounded Rectangle 5"/>
          <p:cNvSpPr/>
          <p:nvPr/>
        </p:nvSpPr>
        <p:spPr>
          <a:xfrm>
            <a:off x="8134349" y="5423548"/>
            <a:ext cx="3476625" cy="132616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800" dirty="0"/>
              <a:t>Paragraph 3 (cause 3) e.g. Money problems</a:t>
            </a:r>
          </a:p>
        </p:txBody>
      </p:sp>
    </p:spTree>
    <p:extLst>
      <p:ext uri="{BB962C8B-B14F-4D97-AF65-F5344CB8AC3E}">
        <p14:creationId xmlns:p14="http://schemas.microsoft.com/office/powerpoint/2010/main" val="240222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864FB9-0F45-C556-3907-34C80D39CBCA}"/>
              </a:ext>
            </a:extLst>
          </p:cNvPr>
          <p:cNvGraphicFramePr>
            <a:graphicFrameLocks noGrp="1"/>
          </p:cNvGraphicFramePr>
          <p:nvPr>
            <p:extLst>
              <p:ext uri="{D42A27DB-BD31-4B8C-83A1-F6EECF244321}">
                <p14:modId xmlns:p14="http://schemas.microsoft.com/office/powerpoint/2010/main" val="2463120559"/>
              </p:ext>
            </p:extLst>
          </p:nvPr>
        </p:nvGraphicFramePr>
        <p:xfrm>
          <a:off x="0" y="0"/>
          <a:ext cx="12192002" cy="6861100"/>
        </p:xfrm>
        <a:graphic>
          <a:graphicData uri="http://schemas.openxmlformats.org/drawingml/2006/table">
            <a:tbl>
              <a:tblPr firstRow="1" firstCol="1" bandRow="1"/>
              <a:tblGrid>
                <a:gridCol w="4089780">
                  <a:extLst>
                    <a:ext uri="{9D8B030D-6E8A-4147-A177-3AD203B41FA5}">
                      <a16:colId xmlns:a16="http://schemas.microsoft.com/office/drawing/2014/main" val="762607725"/>
                    </a:ext>
                  </a:extLst>
                </a:gridCol>
                <a:gridCol w="4078322">
                  <a:extLst>
                    <a:ext uri="{9D8B030D-6E8A-4147-A177-3AD203B41FA5}">
                      <a16:colId xmlns:a16="http://schemas.microsoft.com/office/drawing/2014/main" val="3828599643"/>
                    </a:ext>
                  </a:extLst>
                </a:gridCol>
                <a:gridCol w="4023900">
                  <a:extLst>
                    <a:ext uri="{9D8B030D-6E8A-4147-A177-3AD203B41FA5}">
                      <a16:colId xmlns:a16="http://schemas.microsoft.com/office/drawing/2014/main" val="3499541628"/>
                    </a:ext>
                  </a:extLst>
                </a:gridCol>
              </a:tblGrid>
              <a:tr h="443328">
                <a:tc gridSpan="3">
                  <a:txBody>
                    <a:bodyPr/>
                    <a:lstStyle/>
                    <a:p>
                      <a:pPr algn="l" fontAlgn="t">
                        <a:lnSpc>
                          <a:spcPct val="107000"/>
                        </a:lnSpc>
                        <a:spcAft>
                          <a:spcPts val="800"/>
                        </a:spcAft>
                        <a:buNone/>
                      </a:pPr>
                      <a:r>
                        <a:rPr lang="en-GB" sz="2000" b="1" i="0" u="none" strike="noStrike" dirty="0">
                          <a:effectLst/>
                          <a:latin typeface="Arial" panose="020B0604020202020204" pitchFamily="34" charset="0"/>
                        </a:rPr>
                        <a:t>Knowledge Organiser – Why did Civil War break out in 1642</a:t>
                      </a:r>
                      <a:r>
                        <a:rPr lang="en-GB" sz="2200" b="1" i="0" u="none" strike="noStrike" dirty="0">
                          <a:effectLst/>
                          <a:latin typeface="Arial" panose="020B0604020202020204" pitchFamily="34" charset="0"/>
                        </a:rPr>
                        <a:t>?</a:t>
                      </a: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t">
                        <a:lnSpc>
                          <a:spcPct val="107000"/>
                        </a:lnSpc>
                        <a:spcAft>
                          <a:spcPts val="800"/>
                        </a:spcAft>
                        <a:buNone/>
                      </a:pPr>
                      <a:endParaRPr lang="en-GB" sz="2200" b="0" i="0" u="none" strike="noStrike">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fontAlgn="t">
                        <a:lnSpc>
                          <a:spcPct val="107000"/>
                        </a:lnSpc>
                        <a:spcAft>
                          <a:spcPts val="800"/>
                        </a:spcAft>
                        <a:buNone/>
                      </a:pPr>
                      <a:endParaRPr lang="en-GB" sz="22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631950"/>
                  </a:ext>
                </a:extLst>
              </a:tr>
              <a:tr h="1135881">
                <a:tc>
                  <a:txBody>
                    <a:bodyPr/>
                    <a:lstStyle/>
                    <a:p>
                      <a:pPr algn="l" fontAlgn="t">
                        <a:lnSpc>
                          <a:spcPct val="107000"/>
                        </a:lnSpc>
                        <a:spcAft>
                          <a:spcPts val="800"/>
                        </a:spcAft>
                        <a:buNone/>
                      </a:pPr>
                      <a:r>
                        <a:rPr lang="en-GB" sz="1700" b="0" i="0" u="none" strike="noStrike" dirty="0">
                          <a:effectLst/>
                          <a:latin typeface="Calibri" panose="020F0502020204030204" pitchFamily="34" charset="0"/>
                          <a:ea typeface="Calibri" panose="020F0502020204030204" pitchFamily="34" charset="0"/>
                          <a:cs typeface="Times New Roman" panose="02020603050405020304" pitchFamily="18" charset="0"/>
                        </a:rPr>
                        <a:t>James I taught his son Charles that God had given him the power to rule alone. This was known as the Divine Right of Kings. </a:t>
                      </a: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7000"/>
                        </a:lnSpc>
                        <a:spcBef>
                          <a:spcPts val="0"/>
                        </a:spcBef>
                        <a:spcAft>
                          <a:spcPts val="80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Charles had a Catholic wife, Henrietta Maria. She was unpopular with many in Parliament, especially the Puritans. </a:t>
                      </a: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algn="l" fontAlgn="t">
                        <a:lnSpc>
                          <a:spcPct val="107000"/>
                        </a:lnSpc>
                        <a:spcAft>
                          <a:spcPts val="800"/>
                        </a:spcAft>
                        <a:buNone/>
                      </a:pP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7000"/>
                        </a:lnSpc>
                        <a:spcBef>
                          <a:spcPts val="0"/>
                        </a:spcBef>
                        <a:spcAft>
                          <a:spcPts val="80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1629, Charles decided to rule without Parliament for 11 years when it would not give him the taxes he wanted. </a:t>
                      </a: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algn="l" fontAlgn="t">
                        <a:lnSpc>
                          <a:spcPct val="107000"/>
                        </a:lnSpc>
                        <a:spcAft>
                          <a:spcPts val="800"/>
                        </a:spcAft>
                        <a:buNone/>
                      </a:pP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1520655"/>
                  </a:ext>
                </a:extLst>
              </a:tr>
              <a:tr h="1596333">
                <a:tc>
                  <a:txBody>
                    <a:bodyPr/>
                    <a:lstStyle/>
                    <a:p>
                      <a:pPr algn="l" fontAlgn="t">
                        <a:lnSpc>
                          <a:spcPct val="107000"/>
                        </a:lnSpc>
                        <a:spcAft>
                          <a:spcPts val="800"/>
                        </a:spcAft>
                        <a:buNone/>
                      </a:pPr>
                      <a:r>
                        <a:rPr lang="en-GB" sz="1700" b="0" i="0" u="none" strike="noStrike" dirty="0">
                          <a:effectLst/>
                          <a:latin typeface="Calibri" panose="020F0502020204030204" pitchFamily="34" charset="0"/>
                          <a:ea typeface="Calibri" panose="020F0502020204030204" pitchFamily="34" charset="0"/>
                          <a:cs typeface="Times New Roman" panose="02020603050405020304" pitchFamily="18" charset="0"/>
                        </a:rPr>
                        <a:t>In 1633, Charles made Laud Archbishop of Canterbury. Laud didn’t like Puritans, and wanted to make the Church look more beautiful, more like the Catholic Church. </a:t>
                      </a: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700" b="0" i="0" u="none" strike="noStrike" dirty="0">
                          <a:effectLst/>
                          <a:latin typeface="Calibri" panose="020F0502020204030204" pitchFamily="34" charset="0"/>
                          <a:ea typeface="Calibri" panose="020F0502020204030204" pitchFamily="34" charset="0"/>
                          <a:cs typeface="Times New Roman" panose="02020603050405020304" pitchFamily="18" charset="0"/>
                        </a:rPr>
                        <a:t>By the 1630s there were many Puritans in Parliament and in parts of England like London. They were angry at Laud who seemed to be making the Church more like the Catholic Church. </a:t>
                      </a: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7000"/>
                        </a:lnSpc>
                        <a:spcBef>
                          <a:spcPts val="0"/>
                        </a:spcBef>
                        <a:spcAft>
                          <a:spcPts val="80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1635, Charles collected Ship Money from inland counties and it looked like it would become a regular tax. Some people thought Charles shouldn’t have the power to do that. </a:t>
                      </a: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algn="l" fontAlgn="t">
                        <a:lnSpc>
                          <a:spcPct val="107000"/>
                        </a:lnSpc>
                        <a:spcAft>
                          <a:spcPts val="800"/>
                        </a:spcAft>
                        <a:buNone/>
                      </a:pP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9239579"/>
                  </a:ext>
                </a:extLst>
              </a:tr>
              <a:tr h="1596333">
                <a:tc>
                  <a:txBody>
                    <a:bodyPr/>
                    <a:lstStyle/>
                    <a:p>
                      <a:pPr algn="l" fontAlgn="t">
                        <a:lnSpc>
                          <a:spcPct val="107000"/>
                        </a:lnSpc>
                        <a:spcAft>
                          <a:spcPts val="800"/>
                        </a:spcAft>
                        <a:buNone/>
                      </a:pP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the 1630s, Charles needed to come up with ways of getting money which didn’t involve Parliament so he could rule by himself. He introduced unpopular taxes. </a:t>
                      </a: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1700" b="0" i="0" u="none" strike="noStrike" dirty="0">
                          <a:effectLst/>
                          <a:latin typeface="Calibri" panose="020F0502020204030204" pitchFamily="34" charset="0"/>
                          <a:ea typeface="Calibri" panose="020F0502020204030204" pitchFamily="34" charset="0"/>
                          <a:cs typeface="Times New Roman" panose="02020603050405020304" pitchFamily="18" charset="0"/>
                        </a:rPr>
                        <a:t>In 1639, Scottish rebels who hated Laud’s new prayer book attacked England. This meant that Charles had to call Parliament to raise money to defend England. </a:t>
                      </a: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7000"/>
                        </a:lnSpc>
                        <a:spcBef>
                          <a:spcPts val="0"/>
                        </a:spcBef>
                        <a:spcAft>
                          <a:spcPts val="80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Charles finally called Parliament in 1640, it took the opportunity to criticise him, to demand that he lose some of his power, and to arrest Archbishop Laud, a favourite of Charles. </a:t>
                      </a: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algn="l" fontAlgn="t">
                        <a:lnSpc>
                          <a:spcPct val="107000"/>
                        </a:lnSpc>
                        <a:spcAft>
                          <a:spcPts val="800"/>
                        </a:spcAft>
                        <a:buNone/>
                      </a:pPr>
                      <a:endParaRPr lang="en-GB" sz="1700" b="0" i="0" u="none" strike="noStrike" dirty="0">
                        <a:effectLst/>
                        <a:latin typeface="Arial" panose="020B0604020202020204" pitchFamily="34" charset="0"/>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8706709"/>
                  </a:ext>
                </a:extLst>
              </a:tr>
              <a:tr h="1548008">
                <a:tc>
                  <a:txBody>
                    <a:bodyPr/>
                    <a:lstStyle/>
                    <a:p>
                      <a:pPr marL="0" marR="0" lvl="0" indent="0" algn="l" defTabSz="914400" rtl="0" eaLnBrk="1" fontAlgn="t"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October 1641, Irish Catholics rebelled against their Protestant rulers. Rumours spread that Charles was behind the rebellion. Parliament would not allow Charles to lead an army against it.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t"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On 4th January 1642, Charles forced his way into Parliament, but failed to arrest 5 leading MPs. He was angry about Parliament’s demands and their opposition to him leading an army against the Irish rebellion. </a:t>
                      </a: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Aft>
                          <a:spcPts val="800"/>
                        </a:spcAft>
                        <a:buNone/>
                      </a:pPr>
                      <a:r>
                        <a:rPr lang="en-GB" sz="2000" b="1" i="0" u="none" strike="noStrike" dirty="0">
                          <a:effectLst/>
                          <a:latin typeface="Arial" panose="020B0604020202020204" pitchFamily="34" charset="0"/>
                        </a:rPr>
                        <a:t>Can you sort these into tension or conflict over money, religion, and power? Can you use them to add extra detail to your flashcards?</a:t>
                      </a:r>
                    </a:p>
                  </a:txBody>
                  <a:tcPr marL="83588" marR="83588" marT="116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0653640"/>
                  </a:ext>
                </a:extLst>
              </a:tr>
            </a:tbl>
          </a:graphicData>
        </a:graphic>
      </p:graphicFrame>
    </p:spTree>
    <p:extLst>
      <p:ext uri="{BB962C8B-B14F-4D97-AF65-F5344CB8AC3E}">
        <p14:creationId xmlns:p14="http://schemas.microsoft.com/office/powerpoint/2010/main" val="145585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15000"/>
            </a:schemeClr>
          </a:lnRef>
          <a:fillRef idx="1">
            <a:schemeClr val="accent6"/>
          </a:fillRef>
          <a:effectRef idx="0">
            <a:schemeClr val="accent6"/>
          </a:effectRef>
          <a:fontRef idx="minor">
            <a:schemeClr val="lt1"/>
          </a:fontRef>
        </p:style>
        <p:txBody>
          <a:bodyPr/>
          <a:lstStyle/>
          <a:p>
            <a:r>
              <a:rPr lang="en-GB" dirty="0"/>
              <a:t>Autumn Term: Challenge homework – show your teacher for a house point</a:t>
            </a:r>
          </a:p>
        </p:txBody>
      </p:sp>
      <p:sp>
        <p:nvSpPr>
          <p:cNvPr id="3" name="Content Placeholder 2"/>
          <p:cNvSpPr>
            <a:spLocks noGrp="1"/>
          </p:cNvSpPr>
          <p:nvPr>
            <p:ph idx="1"/>
          </p:nvPr>
        </p:nvSpPr>
        <p:spPr>
          <a:xfrm>
            <a:off x="609600" y="1825625"/>
            <a:ext cx="11125200" cy="4813300"/>
          </a:xfrm>
        </p:spPr>
        <p:txBody>
          <a:bodyPr>
            <a:normAutofit fontScale="92500" lnSpcReduction="10000"/>
          </a:bodyPr>
          <a:lstStyle/>
          <a:p>
            <a:pPr marL="0" indent="0">
              <a:buNone/>
            </a:pPr>
            <a:r>
              <a:rPr lang="en-GB" b="1" dirty="0">
                <a:latin typeface="+mj-lt"/>
              </a:rPr>
              <a:t>Purpose: This will help you to see the bigger picture and will strengthen your knowledge from Year 7 and Year 8</a:t>
            </a:r>
          </a:p>
          <a:p>
            <a:pPr marL="0" indent="0">
              <a:buNone/>
            </a:pPr>
            <a:r>
              <a:rPr lang="en-GB" u="sng" dirty="0">
                <a:latin typeface="+mj-lt"/>
              </a:rPr>
              <a:t>Thematic Overview: Power and the monarchy</a:t>
            </a:r>
          </a:p>
          <a:p>
            <a:pPr marL="0" indent="0">
              <a:buNone/>
            </a:pPr>
            <a:r>
              <a:rPr lang="en-GB" dirty="0">
                <a:latin typeface="+mj-lt"/>
              </a:rPr>
              <a:t>Using your learning from Year 7 and Year 8, think about how the power of the monarchy (the king/queen) has changed between 1000 and 1700. Complete the following tasks:</a:t>
            </a:r>
          </a:p>
          <a:p>
            <a:pPr marL="0" indent="0">
              <a:buNone/>
            </a:pPr>
            <a:endParaRPr lang="en-GB" dirty="0">
              <a:latin typeface="+mj-lt"/>
            </a:endParaRPr>
          </a:p>
          <a:p>
            <a:pPr marL="514350" indent="-514350">
              <a:buAutoNum type="arabicParenR"/>
            </a:pPr>
            <a:r>
              <a:rPr lang="en-GB" dirty="0">
                <a:latin typeface="+mj-lt"/>
              </a:rPr>
              <a:t>Pick one event, development or change from this period (1000-1700) that has </a:t>
            </a:r>
            <a:r>
              <a:rPr lang="en-GB" b="1" dirty="0">
                <a:latin typeface="+mj-lt"/>
              </a:rPr>
              <a:t>increased</a:t>
            </a:r>
            <a:r>
              <a:rPr lang="en-GB" dirty="0">
                <a:latin typeface="+mj-lt"/>
              </a:rPr>
              <a:t> the power of the monarchy. Explain how it did this. </a:t>
            </a:r>
          </a:p>
          <a:p>
            <a:pPr marL="514350" indent="-514350">
              <a:buAutoNum type="arabicParenR"/>
            </a:pPr>
            <a:endParaRPr lang="en-GB" dirty="0">
              <a:latin typeface="+mj-lt"/>
            </a:endParaRPr>
          </a:p>
          <a:p>
            <a:pPr marL="0" indent="0">
              <a:buNone/>
            </a:pPr>
            <a:r>
              <a:rPr lang="en-GB" dirty="0">
                <a:latin typeface="+mj-lt"/>
              </a:rPr>
              <a:t>2) Pick one event, development or change from this period (1000-1700) that has </a:t>
            </a:r>
            <a:r>
              <a:rPr lang="en-GB" b="1" dirty="0">
                <a:latin typeface="+mj-lt"/>
              </a:rPr>
              <a:t>decreased</a:t>
            </a:r>
            <a:r>
              <a:rPr lang="en-GB" dirty="0">
                <a:latin typeface="+mj-lt"/>
              </a:rPr>
              <a:t> the power of the monarchy. Explain how they did this. </a:t>
            </a: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181412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0"/>
            <a:ext cx="10515600" cy="1325563"/>
          </a:xfrm>
        </p:spPr>
        <p:txBody>
          <a:bodyPr/>
          <a:lstStyle/>
          <a:p>
            <a:r>
              <a:rPr lang="en-GB" b="1" dirty="0"/>
              <a:t>Autumn Term: Task 1</a:t>
            </a:r>
          </a:p>
        </p:txBody>
      </p:sp>
      <p:sp>
        <p:nvSpPr>
          <p:cNvPr id="3" name="Content Placeholder 2"/>
          <p:cNvSpPr>
            <a:spLocks noGrp="1"/>
          </p:cNvSpPr>
          <p:nvPr>
            <p:ph idx="1"/>
          </p:nvPr>
        </p:nvSpPr>
        <p:spPr>
          <a:xfrm>
            <a:off x="374983" y="1161306"/>
            <a:ext cx="10824411" cy="5306169"/>
          </a:xfrm>
        </p:spPr>
        <p:txBody>
          <a:bodyPr>
            <a:normAutofit lnSpcReduction="10000"/>
          </a:bodyPr>
          <a:lstStyle/>
          <a:p>
            <a:pPr marL="0" indent="0">
              <a:buNone/>
            </a:pPr>
            <a:r>
              <a:rPr lang="en-GB" b="1" dirty="0"/>
              <a:t>Purpose: This will help to strengthen your key knowledge from Year 7 to help you to be successful this year. </a:t>
            </a:r>
          </a:p>
          <a:p>
            <a:pPr marL="0" indent="0">
              <a:buNone/>
            </a:pPr>
            <a:r>
              <a:rPr lang="en-GB" dirty="0"/>
              <a:t>What can you remember about medieval history or the Middle Ages from your work in Year 7? See if you can describe these events or places in a sentence. If you are stuck, look back at your Year 7 work or do some research! You could even look at Bitesize: </a:t>
            </a:r>
            <a:r>
              <a:rPr lang="en-GB" dirty="0">
                <a:hlinkClick r:id="rId2"/>
              </a:rPr>
              <a:t>https://www.bbc.co.uk/bitesize/subjects/zk26n39</a:t>
            </a:r>
            <a:r>
              <a:rPr lang="en-GB" dirty="0"/>
              <a:t> </a:t>
            </a:r>
          </a:p>
          <a:p>
            <a:pPr marL="0" indent="0">
              <a:buNone/>
            </a:pPr>
            <a:r>
              <a:rPr lang="en-GB" dirty="0"/>
              <a:t>Medieval Baghdad (founded 762) - </a:t>
            </a:r>
          </a:p>
          <a:p>
            <a:pPr marL="0" indent="0">
              <a:buNone/>
            </a:pPr>
            <a:r>
              <a:rPr lang="en-GB" dirty="0"/>
              <a:t>Battle of Hastings (1066) – </a:t>
            </a:r>
          </a:p>
          <a:p>
            <a:pPr marL="0" indent="0">
              <a:buNone/>
            </a:pPr>
            <a:r>
              <a:rPr lang="en-GB" dirty="0"/>
              <a:t>Murder of Thomas Becket (1170) - </a:t>
            </a:r>
          </a:p>
          <a:p>
            <a:pPr marL="0" indent="0">
              <a:buNone/>
            </a:pPr>
            <a:r>
              <a:rPr lang="en-GB" dirty="0"/>
              <a:t>Magna Carta (1215) – </a:t>
            </a:r>
          </a:p>
          <a:p>
            <a:pPr marL="0" indent="0">
              <a:buNone/>
            </a:pPr>
            <a:r>
              <a:rPr lang="en-GB" dirty="0"/>
              <a:t>Mali Empire (Medieval Mali) - </a:t>
            </a:r>
          </a:p>
          <a:p>
            <a:pPr marL="0" indent="0">
              <a:buNone/>
            </a:pPr>
            <a:endParaRPr lang="en-GB" dirty="0"/>
          </a:p>
          <a:p>
            <a:pPr marL="0" indent="0">
              <a:buNone/>
            </a:pPr>
            <a:endParaRPr lang="en-GB" dirty="0"/>
          </a:p>
          <a:p>
            <a:pPr marL="0" indent="0">
              <a:buNone/>
            </a:pPr>
            <a:endParaRPr lang="en-GB" dirty="0"/>
          </a:p>
          <a:p>
            <a:pPr marL="514350" indent="-514350">
              <a:buAutoNum type="arabicParenR"/>
            </a:pPr>
            <a:endParaRPr lang="en-GB" dirty="0"/>
          </a:p>
        </p:txBody>
      </p:sp>
      <p:sp>
        <p:nvSpPr>
          <p:cNvPr id="4" name="Oval 3">
            <a:extLst>
              <a:ext uri="{FF2B5EF4-FFF2-40B4-BE49-F238E27FC236}">
                <a16:creationId xmlns:a16="http://schemas.microsoft.com/office/drawing/2014/main" id="{134F9B7E-17C3-11BF-48A5-078C38F81617}"/>
              </a:ext>
            </a:extLst>
          </p:cNvPr>
          <p:cNvSpPr/>
          <p:nvPr/>
        </p:nvSpPr>
        <p:spPr>
          <a:xfrm>
            <a:off x="6677025" y="3676650"/>
            <a:ext cx="4972050" cy="293370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Challenge (show your teacher for a house point)</a:t>
            </a:r>
            <a:r>
              <a:rPr lang="en-GB" dirty="0"/>
              <a:t>: What would you say are the main features of the Middle Ages or medieval period? What did people care about? What happened a lot? What were they key developments? Write down 5 ideas. </a:t>
            </a:r>
          </a:p>
        </p:txBody>
      </p:sp>
    </p:spTree>
    <p:extLst>
      <p:ext uri="{BB962C8B-B14F-4D97-AF65-F5344CB8AC3E}">
        <p14:creationId xmlns:p14="http://schemas.microsoft.com/office/powerpoint/2010/main" val="287321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
            <a:ext cx="11262360" cy="796834"/>
          </a:xfrm>
        </p:spPr>
        <p:txBody>
          <a:bodyPr>
            <a:normAutofit/>
          </a:bodyPr>
          <a:lstStyle/>
          <a:p>
            <a:r>
              <a:rPr lang="en-GB" u="sng" dirty="0"/>
              <a:t>Autumn Term: Task 2</a:t>
            </a:r>
          </a:p>
        </p:txBody>
      </p:sp>
      <p:sp>
        <p:nvSpPr>
          <p:cNvPr id="3" name="Content Placeholder 2"/>
          <p:cNvSpPr>
            <a:spLocks noGrp="1"/>
          </p:cNvSpPr>
          <p:nvPr>
            <p:ph idx="1"/>
          </p:nvPr>
        </p:nvSpPr>
        <p:spPr>
          <a:xfrm>
            <a:off x="0" y="866275"/>
            <a:ext cx="8791303" cy="1963104"/>
          </a:xfrm>
        </p:spPr>
        <p:txBody>
          <a:bodyPr>
            <a:normAutofit fontScale="92500" lnSpcReduction="10000"/>
          </a:bodyPr>
          <a:lstStyle/>
          <a:p>
            <a:pPr marL="0" indent="0">
              <a:buNone/>
            </a:pPr>
            <a:r>
              <a:rPr lang="en-GB" sz="2400" b="1" dirty="0"/>
              <a:t>Purpose: this will help you to consolidate your knowledge of the Renaissance and will help you to practice for our first assessment. </a:t>
            </a:r>
          </a:p>
          <a:p>
            <a:pPr marL="0" indent="0">
              <a:buNone/>
            </a:pPr>
            <a:r>
              <a:rPr lang="en-GB" sz="2400" dirty="0"/>
              <a:t>In your lesson this week, you learned about the </a:t>
            </a:r>
            <a:r>
              <a:rPr lang="en-GB" sz="2400" b="1" dirty="0"/>
              <a:t>Renaissance, </a:t>
            </a:r>
            <a:r>
              <a:rPr lang="en-GB" sz="2400" dirty="0"/>
              <a:t>when people were very interested in Ancient Greece and Rome. </a:t>
            </a:r>
            <a:r>
              <a:rPr lang="en-GB" sz="2400" b="1" dirty="0"/>
              <a:t>Renaissance </a:t>
            </a:r>
            <a:r>
              <a:rPr lang="en-GB" sz="2400" dirty="0"/>
              <a:t>buildings often copied ancient styles. Look at the image below of St Peter’s in Rome. Take a screenshot and label it. Can you find the features below?</a:t>
            </a:r>
            <a:endParaRPr lang="en-GB" sz="2400" b="1" dirty="0"/>
          </a:p>
        </p:txBody>
      </p:sp>
      <p:pic>
        <p:nvPicPr>
          <p:cNvPr id="4" name="Picture 3"/>
          <p:cNvPicPr>
            <a:picLocks noChangeAspect="1"/>
          </p:cNvPicPr>
          <p:nvPr/>
        </p:nvPicPr>
        <p:blipFill>
          <a:blip r:embed="rId2"/>
          <a:stretch>
            <a:fillRect/>
          </a:stretch>
        </p:blipFill>
        <p:spPr>
          <a:xfrm>
            <a:off x="1622843" y="3026954"/>
            <a:ext cx="5256057" cy="3141889"/>
          </a:xfrm>
          <a:prstGeom prst="rect">
            <a:avLst/>
          </a:prstGeom>
        </p:spPr>
      </p:pic>
      <p:sp>
        <p:nvSpPr>
          <p:cNvPr id="5" name="Rounded Rectangle 4"/>
          <p:cNvSpPr/>
          <p:nvPr/>
        </p:nvSpPr>
        <p:spPr>
          <a:xfrm>
            <a:off x="8895806" y="209007"/>
            <a:ext cx="3030584" cy="6439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Can you label:</a:t>
            </a:r>
          </a:p>
          <a:p>
            <a:pPr algn="ctr"/>
            <a:r>
              <a:rPr lang="en-GB" b="1" dirty="0"/>
              <a:t>The front </a:t>
            </a:r>
            <a:r>
              <a:rPr lang="en-GB" dirty="0"/>
              <a:t>- The front or "façade" of the buildings were generally symmetrical.</a:t>
            </a:r>
          </a:p>
          <a:p>
            <a:pPr algn="ctr"/>
            <a:r>
              <a:rPr lang="en-GB" dirty="0"/>
              <a:t> </a:t>
            </a:r>
            <a:r>
              <a:rPr lang="en-GB" b="1" dirty="0"/>
              <a:t>Columns</a:t>
            </a:r>
            <a:r>
              <a:rPr lang="en-GB" dirty="0"/>
              <a:t> - They used Roman type columns.</a:t>
            </a:r>
          </a:p>
          <a:p>
            <a:pPr algn="ctr"/>
            <a:endParaRPr lang="en-GB" dirty="0"/>
          </a:p>
          <a:p>
            <a:pPr algn="ctr"/>
            <a:r>
              <a:rPr lang="en-GB" b="1" dirty="0"/>
              <a:t>Arches and Domes </a:t>
            </a:r>
            <a:r>
              <a:rPr lang="en-GB" dirty="0"/>
              <a:t>- Arches and domes were popular. This was again taken from Roman and Greek architecture.</a:t>
            </a:r>
          </a:p>
          <a:p>
            <a:pPr algn="ctr"/>
            <a:endParaRPr lang="en-GB" dirty="0"/>
          </a:p>
          <a:p>
            <a:pPr algn="ctr"/>
            <a:r>
              <a:rPr lang="en-GB" b="1" dirty="0"/>
              <a:t>Ceilings </a:t>
            </a:r>
            <a:r>
              <a:rPr lang="en-GB" dirty="0"/>
              <a:t>- The ceilings of buildings were generally flat. </a:t>
            </a:r>
          </a:p>
          <a:p>
            <a:pPr algn="ctr"/>
            <a:endParaRPr lang="en-GB" dirty="0"/>
          </a:p>
          <a:p>
            <a:pPr algn="ctr"/>
            <a:r>
              <a:rPr lang="en-GB" b="1" dirty="0"/>
              <a:t>Square shaped </a:t>
            </a:r>
            <a:r>
              <a:rPr lang="en-GB" dirty="0"/>
              <a:t>– often buildings were square shaped.</a:t>
            </a:r>
          </a:p>
        </p:txBody>
      </p:sp>
    </p:spTree>
    <p:extLst>
      <p:ext uri="{BB962C8B-B14F-4D97-AF65-F5344CB8AC3E}">
        <p14:creationId xmlns:p14="http://schemas.microsoft.com/office/powerpoint/2010/main" val="235817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Autumn Term: Task 3</a:t>
            </a:r>
          </a:p>
        </p:txBody>
      </p:sp>
      <p:sp>
        <p:nvSpPr>
          <p:cNvPr id="3" name="Content Placeholder 2"/>
          <p:cNvSpPr>
            <a:spLocks noGrp="1"/>
          </p:cNvSpPr>
          <p:nvPr>
            <p:ph idx="1"/>
          </p:nvPr>
        </p:nvSpPr>
        <p:spPr>
          <a:xfrm>
            <a:off x="6283234" y="1825625"/>
            <a:ext cx="5070566" cy="4340044"/>
          </a:xfrm>
        </p:spPr>
        <p:txBody>
          <a:bodyPr>
            <a:normAutofit lnSpcReduction="10000"/>
          </a:bodyPr>
          <a:lstStyle/>
          <a:p>
            <a:pPr marL="514350" indent="-514350">
              <a:buAutoNum type="arabicParenR"/>
            </a:pPr>
            <a:r>
              <a:rPr lang="en-GB" dirty="0"/>
              <a:t>Learn the order of the Tudor Monarchs (dates are optional)</a:t>
            </a:r>
          </a:p>
          <a:p>
            <a:pPr marL="514350" indent="-514350">
              <a:buAutoNum type="arabicParenR"/>
            </a:pPr>
            <a:r>
              <a:rPr lang="en-GB" dirty="0"/>
              <a:t>Research one monarch you don’t know much about and find out 3 facts about them. You might find this website useful: </a:t>
            </a:r>
            <a:r>
              <a:rPr lang="en-GB" dirty="0">
                <a:hlinkClick r:id="rId2"/>
              </a:rPr>
              <a:t>https://www.bbc.co.uk/teach/how-the-tudor-dynasty-shaped-modern-britain/zrhdbdm</a:t>
            </a:r>
            <a:endParaRPr lang="en-GB" dirty="0"/>
          </a:p>
          <a:p>
            <a:pPr marL="0" indent="0">
              <a:buNone/>
            </a:pPr>
            <a:endParaRPr lang="en-GB" dirty="0"/>
          </a:p>
          <a:p>
            <a:pPr marL="0" indent="0">
              <a:buNone/>
            </a:pPr>
            <a:endParaRPr lang="en-GB" dirty="0"/>
          </a:p>
          <a:p>
            <a:pPr marL="514350" indent="-514350">
              <a:buAutoNum type="arabicParenR"/>
            </a:pPr>
            <a:endParaRPr lang="en-GB" dirty="0"/>
          </a:p>
        </p:txBody>
      </p:sp>
      <p:pic>
        <p:nvPicPr>
          <p:cNvPr id="1026" name="Picture 2" descr="Tudor Kings and Queens Powerpoint Presentation Tudor Monar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93" y="1560059"/>
            <a:ext cx="5966641" cy="44749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840EBD4-2004-3733-AD4B-23CBF237F2F7}"/>
              </a:ext>
            </a:extLst>
          </p:cNvPr>
          <p:cNvSpPr/>
          <p:nvPr/>
        </p:nvSpPr>
        <p:spPr>
          <a:xfrm>
            <a:off x="6381549" y="192505"/>
            <a:ext cx="5168767" cy="136755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Purpose: this is pre-learning that will help you to be successful over the next few weeks.  </a:t>
            </a:r>
          </a:p>
        </p:txBody>
      </p:sp>
    </p:spTree>
    <p:extLst>
      <p:ext uri="{BB962C8B-B14F-4D97-AF65-F5344CB8AC3E}">
        <p14:creationId xmlns:p14="http://schemas.microsoft.com/office/powerpoint/2010/main" val="184607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03806" cy="704169"/>
          </a:xfrm>
        </p:spPr>
        <p:txBody>
          <a:bodyPr/>
          <a:lstStyle/>
          <a:p>
            <a:r>
              <a:rPr lang="en-GB" dirty="0"/>
              <a:t>Autumn Term: Task 4</a:t>
            </a:r>
          </a:p>
        </p:txBody>
      </p:sp>
      <p:sp>
        <p:nvSpPr>
          <p:cNvPr id="3" name="Content Placeholder 2"/>
          <p:cNvSpPr>
            <a:spLocks noGrp="1"/>
          </p:cNvSpPr>
          <p:nvPr>
            <p:ph idx="1"/>
          </p:nvPr>
        </p:nvSpPr>
        <p:spPr>
          <a:xfrm>
            <a:off x="164431" y="776288"/>
            <a:ext cx="11934525" cy="4351338"/>
          </a:xfrm>
        </p:spPr>
        <p:txBody>
          <a:bodyPr/>
          <a:lstStyle/>
          <a:p>
            <a:pPr marL="0" indent="0">
              <a:buNone/>
            </a:pPr>
            <a:r>
              <a:rPr lang="en-GB" sz="2400" b="1" u="sng" dirty="0"/>
              <a:t>Purpose: This is vocabulary learning that will help you to understand the next few lessons</a:t>
            </a:r>
          </a:p>
          <a:p>
            <a:pPr marL="0" indent="0">
              <a:buNone/>
            </a:pPr>
            <a:r>
              <a:rPr lang="en-GB" sz="2400" dirty="0"/>
              <a:t>Learn these key words and their meanings for next lesson. Cover them up and test yourself. Once you have done this, use the Quizlet link or </a:t>
            </a:r>
            <a:r>
              <a:rPr lang="en-GB" sz="2400" dirty="0" err="1"/>
              <a:t>Blooket</a:t>
            </a:r>
            <a:r>
              <a:rPr lang="en-GB" sz="2400" dirty="0"/>
              <a:t> link below to test yourself and upload a picture of your quiz score to Teams. </a:t>
            </a:r>
          </a:p>
          <a:p>
            <a:pPr marL="0" indent="0">
              <a:buNone/>
            </a:pPr>
            <a:r>
              <a:rPr lang="en-GB" sz="2000" dirty="0">
                <a:hlinkClick r:id="rId2"/>
              </a:rPr>
              <a:t>https://play.blooket.com/solo?id=684aa17c7d07d828b1a07a06</a:t>
            </a:r>
            <a:r>
              <a:rPr lang="en-GB" sz="2000" dirty="0"/>
              <a:t> </a:t>
            </a:r>
          </a:p>
          <a:p>
            <a:pPr marL="0" indent="0">
              <a:buNone/>
            </a:pPr>
            <a:r>
              <a:rPr lang="en-GB" sz="2000" b="0" i="0" dirty="0">
                <a:solidFill>
                  <a:srgbClr val="282E3E"/>
                </a:solidFill>
                <a:effectLst/>
                <a:latin typeface="hurme_no2-webfont"/>
                <a:hlinkClick r:id="rId3"/>
              </a:rPr>
              <a:t>https://quizlet.com/gb/1053707503/key-concepts-of-the-reformation-and-the-tudors-flash-cards/?i=t6bni&amp;x=1jqt</a:t>
            </a:r>
            <a:r>
              <a:rPr lang="en-GB" sz="2000" b="0" i="0" dirty="0">
                <a:solidFill>
                  <a:srgbClr val="282E3E"/>
                </a:solidFill>
                <a:effectLst/>
                <a:latin typeface="hurme_no2-webfont"/>
              </a:rPr>
              <a:t> </a:t>
            </a:r>
            <a:endParaRPr lang="en-GB" sz="2000"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7565734"/>
              </p:ext>
            </p:extLst>
          </p:nvPr>
        </p:nvGraphicFramePr>
        <p:xfrm>
          <a:off x="279658" y="3429000"/>
          <a:ext cx="10924148" cy="3225800"/>
        </p:xfrm>
        <a:graphic>
          <a:graphicData uri="http://schemas.openxmlformats.org/drawingml/2006/table">
            <a:tbl>
              <a:tblPr firstRow="1" bandRow="1">
                <a:tableStyleId>{5940675A-B579-460E-94D1-54222C63F5DA}</a:tableStyleId>
              </a:tblPr>
              <a:tblGrid>
                <a:gridCol w="2501366">
                  <a:extLst>
                    <a:ext uri="{9D8B030D-6E8A-4147-A177-3AD203B41FA5}">
                      <a16:colId xmlns:a16="http://schemas.microsoft.com/office/drawing/2014/main" val="20000"/>
                    </a:ext>
                  </a:extLst>
                </a:gridCol>
                <a:gridCol w="8422782">
                  <a:extLst>
                    <a:ext uri="{9D8B030D-6E8A-4147-A177-3AD203B41FA5}">
                      <a16:colId xmlns:a16="http://schemas.microsoft.com/office/drawing/2014/main" val="20001"/>
                    </a:ext>
                  </a:extLst>
                </a:gridCol>
              </a:tblGrid>
              <a:tr h="370840">
                <a:tc>
                  <a:txBody>
                    <a:bodyPr/>
                    <a:lstStyle/>
                    <a:p>
                      <a:r>
                        <a:rPr lang="en-GB" b="1" dirty="0"/>
                        <a:t>The Tudors</a:t>
                      </a:r>
                    </a:p>
                  </a:txBody>
                  <a:tcPr/>
                </a:tc>
                <a:tc>
                  <a:txBody>
                    <a:bodyPr/>
                    <a:lstStyle/>
                    <a:p>
                      <a:r>
                        <a:rPr lang="en-GB" dirty="0"/>
                        <a:t>The royal family on the throne from 1485-1603</a:t>
                      </a:r>
                    </a:p>
                  </a:txBody>
                  <a:tcPr/>
                </a:tc>
                <a:extLst>
                  <a:ext uri="{0D108BD9-81ED-4DB2-BD59-A6C34878D82A}">
                    <a16:rowId xmlns:a16="http://schemas.microsoft.com/office/drawing/2014/main" val="10000"/>
                  </a:ext>
                </a:extLst>
              </a:tr>
              <a:tr h="370840">
                <a:tc>
                  <a:txBody>
                    <a:bodyPr/>
                    <a:lstStyle/>
                    <a:p>
                      <a:r>
                        <a:rPr lang="en-GB" b="1" dirty="0"/>
                        <a:t>The Pope</a:t>
                      </a:r>
                    </a:p>
                  </a:txBody>
                  <a:tcPr/>
                </a:tc>
                <a:tc>
                  <a:txBody>
                    <a:bodyPr/>
                    <a:lstStyle/>
                    <a:p>
                      <a:r>
                        <a:rPr lang="en-GB" dirty="0"/>
                        <a:t>The head of the (Catholic) Church</a:t>
                      </a:r>
                    </a:p>
                  </a:txBody>
                  <a:tcPr/>
                </a:tc>
                <a:extLst>
                  <a:ext uri="{0D108BD9-81ED-4DB2-BD59-A6C34878D82A}">
                    <a16:rowId xmlns:a16="http://schemas.microsoft.com/office/drawing/2014/main" val="10001"/>
                  </a:ext>
                </a:extLst>
              </a:tr>
              <a:tr h="370840">
                <a:tc>
                  <a:txBody>
                    <a:bodyPr/>
                    <a:lstStyle/>
                    <a:p>
                      <a:r>
                        <a:rPr lang="en-GB" b="1" dirty="0"/>
                        <a:t>The Reformation</a:t>
                      </a:r>
                    </a:p>
                  </a:txBody>
                  <a:tcPr/>
                </a:tc>
                <a:tc>
                  <a:txBody>
                    <a:bodyPr/>
                    <a:lstStyle/>
                    <a:p>
                      <a:r>
                        <a:rPr lang="en-GB" dirty="0"/>
                        <a:t>When the European</a:t>
                      </a:r>
                      <a:r>
                        <a:rPr lang="en-GB" baseline="0" dirty="0"/>
                        <a:t> Church split into Protestantism and Catholicism (1500s)</a:t>
                      </a:r>
                      <a:endParaRPr lang="en-GB" dirty="0"/>
                    </a:p>
                  </a:txBody>
                  <a:tcPr/>
                </a:tc>
                <a:extLst>
                  <a:ext uri="{0D108BD9-81ED-4DB2-BD59-A6C34878D82A}">
                    <a16:rowId xmlns:a16="http://schemas.microsoft.com/office/drawing/2014/main" val="10002"/>
                  </a:ext>
                </a:extLst>
              </a:tr>
              <a:tr h="370840">
                <a:tc>
                  <a:txBody>
                    <a:bodyPr/>
                    <a:lstStyle/>
                    <a:p>
                      <a:r>
                        <a:rPr lang="en-GB" b="1" dirty="0"/>
                        <a:t>The Wars of Religion</a:t>
                      </a:r>
                    </a:p>
                  </a:txBody>
                  <a:tcPr/>
                </a:tc>
                <a:tc>
                  <a:txBody>
                    <a:bodyPr/>
                    <a:lstStyle/>
                    <a:p>
                      <a:r>
                        <a:rPr lang="en-GB" dirty="0"/>
                        <a:t>The wars in Europe that started due to the Reformation (1500s and 1600s)</a:t>
                      </a:r>
                    </a:p>
                  </a:txBody>
                  <a:tcPr/>
                </a:tc>
                <a:extLst>
                  <a:ext uri="{0D108BD9-81ED-4DB2-BD59-A6C34878D82A}">
                    <a16:rowId xmlns:a16="http://schemas.microsoft.com/office/drawing/2014/main" val="10003"/>
                  </a:ext>
                </a:extLst>
              </a:tr>
              <a:tr h="370840">
                <a:tc>
                  <a:txBody>
                    <a:bodyPr/>
                    <a:lstStyle/>
                    <a:p>
                      <a:r>
                        <a:rPr lang="en-GB" b="1" dirty="0"/>
                        <a:t>Catholics</a:t>
                      </a:r>
                    </a:p>
                  </a:txBody>
                  <a:tcPr/>
                </a:tc>
                <a:tc>
                  <a:txBody>
                    <a:bodyPr/>
                    <a:lstStyle/>
                    <a:p>
                      <a:r>
                        <a:rPr lang="en-GB" dirty="0"/>
                        <a:t>They wanted the Church to stay the same and they supported the Pope</a:t>
                      </a:r>
                    </a:p>
                  </a:txBody>
                  <a:tcPr/>
                </a:tc>
                <a:extLst>
                  <a:ext uri="{0D108BD9-81ED-4DB2-BD59-A6C34878D82A}">
                    <a16:rowId xmlns:a16="http://schemas.microsoft.com/office/drawing/2014/main" val="10004"/>
                  </a:ext>
                </a:extLst>
              </a:tr>
              <a:tr h="349638">
                <a:tc>
                  <a:txBody>
                    <a:bodyPr/>
                    <a:lstStyle/>
                    <a:p>
                      <a:r>
                        <a:rPr lang="en-GB" b="1" dirty="0"/>
                        <a:t>Protestants</a:t>
                      </a:r>
                    </a:p>
                  </a:txBody>
                  <a:tcPr/>
                </a:tc>
                <a:tc>
                  <a:txBody>
                    <a:bodyPr/>
                    <a:lstStyle/>
                    <a:p>
                      <a:r>
                        <a:rPr lang="en-GB" dirty="0"/>
                        <a:t>They </a:t>
                      </a:r>
                      <a:r>
                        <a:rPr lang="en-GB" u="sng" dirty="0"/>
                        <a:t>protested</a:t>
                      </a:r>
                      <a:r>
                        <a:rPr lang="en-GB" u="none" dirty="0"/>
                        <a:t> against the Catholic Church and wanted to get rid of the Pope as the head of the Church.</a:t>
                      </a:r>
                      <a:endParaRPr lang="en-GB" dirty="0"/>
                    </a:p>
                  </a:txBody>
                  <a:tcPr/>
                </a:tc>
                <a:extLst>
                  <a:ext uri="{0D108BD9-81ED-4DB2-BD59-A6C34878D82A}">
                    <a16:rowId xmlns:a16="http://schemas.microsoft.com/office/drawing/2014/main" val="10005"/>
                  </a:ext>
                </a:extLst>
              </a:tr>
              <a:tr h="349638">
                <a:tc>
                  <a:txBody>
                    <a:bodyPr/>
                    <a:lstStyle/>
                    <a:p>
                      <a:r>
                        <a:rPr lang="en-GB" b="1" dirty="0"/>
                        <a:t>Indulgence</a:t>
                      </a:r>
                    </a:p>
                  </a:txBody>
                  <a:tcPr/>
                </a:tc>
                <a:tc>
                  <a:txBody>
                    <a:bodyPr/>
                    <a:lstStyle/>
                    <a:p>
                      <a:r>
                        <a:rPr lang="en-GB" b="0" dirty="0"/>
                        <a:t>Something</a:t>
                      </a:r>
                      <a:r>
                        <a:rPr lang="en-GB" b="0" baseline="0" dirty="0"/>
                        <a:t> you buy from the Church in order to have your sins forgiven. </a:t>
                      </a:r>
                      <a:endParaRPr lang="en-GB" b="0" dirty="0"/>
                    </a:p>
                  </a:txBody>
                  <a:tcPr/>
                </a:tc>
                <a:extLst>
                  <a:ext uri="{0D108BD9-81ED-4DB2-BD59-A6C34878D82A}">
                    <a16:rowId xmlns:a16="http://schemas.microsoft.com/office/drawing/2014/main" val="10006"/>
                  </a:ext>
                </a:extLst>
              </a:tr>
              <a:tr h="349638">
                <a:tc>
                  <a:txBody>
                    <a:bodyPr/>
                    <a:lstStyle/>
                    <a:p>
                      <a:r>
                        <a:rPr lang="en-GB" b="1" dirty="0"/>
                        <a:t>Mass</a:t>
                      </a:r>
                    </a:p>
                  </a:txBody>
                  <a:tcPr/>
                </a:tc>
                <a:tc>
                  <a:txBody>
                    <a:bodyPr/>
                    <a:lstStyle/>
                    <a:p>
                      <a:r>
                        <a:rPr lang="en-GB" b="0" dirty="0"/>
                        <a:t>Part</a:t>
                      </a:r>
                      <a:r>
                        <a:rPr lang="en-GB" b="0" baseline="0" dirty="0"/>
                        <a:t> of the Church service where the congregation shares bread and wine. </a:t>
                      </a:r>
                      <a:endParaRPr lang="en-GB" b="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7971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1"/>
            <a:ext cx="10515600" cy="704850"/>
          </a:xfrm>
        </p:spPr>
        <p:txBody>
          <a:bodyPr/>
          <a:lstStyle/>
          <a:p>
            <a:r>
              <a:rPr lang="en-GB" dirty="0"/>
              <a:t>Autumn Term: Task 5</a:t>
            </a:r>
          </a:p>
        </p:txBody>
      </p:sp>
      <p:sp>
        <p:nvSpPr>
          <p:cNvPr id="3" name="Content Placeholder 2"/>
          <p:cNvSpPr>
            <a:spLocks noGrp="1"/>
          </p:cNvSpPr>
          <p:nvPr>
            <p:ph idx="1"/>
          </p:nvPr>
        </p:nvSpPr>
        <p:spPr>
          <a:xfrm>
            <a:off x="226139" y="704851"/>
            <a:ext cx="11230692" cy="4351338"/>
          </a:xfrm>
        </p:spPr>
        <p:txBody>
          <a:bodyPr>
            <a:normAutofit/>
          </a:bodyPr>
          <a:lstStyle/>
          <a:p>
            <a:pPr marL="0" indent="0">
              <a:buNone/>
            </a:pPr>
            <a:r>
              <a:rPr lang="en-GB" sz="2000" b="1" u="sng" dirty="0"/>
              <a:t>Purpose</a:t>
            </a:r>
            <a:r>
              <a:rPr lang="en-GB" sz="2000" u="sng" dirty="0"/>
              <a:t>: </a:t>
            </a:r>
            <a:r>
              <a:rPr lang="en-GB" sz="2000" b="1" u="sng" dirty="0"/>
              <a:t>You will be tested on these dates in your next history assessment and they will help to strengthen your mental timeline</a:t>
            </a:r>
            <a:endParaRPr lang="en-GB" sz="2000" u="sng" dirty="0"/>
          </a:p>
          <a:p>
            <a:pPr marL="0" indent="0">
              <a:buNone/>
            </a:pPr>
            <a:r>
              <a:rPr lang="en-GB" sz="2000" dirty="0"/>
              <a:t>Read them, cover them up and test yourself or ask someone else to test you! Once you have finished, use the Quizlet or </a:t>
            </a:r>
            <a:r>
              <a:rPr lang="en-GB" sz="2000" dirty="0" err="1"/>
              <a:t>Blooket</a:t>
            </a:r>
            <a:r>
              <a:rPr lang="en-GB" sz="2000" dirty="0"/>
              <a:t> links below to test yourself and post a screenshot to Teams of your final score</a:t>
            </a:r>
          </a:p>
          <a:p>
            <a:pPr marL="0" indent="0">
              <a:buNone/>
            </a:pPr>
            <a:r>
              <a:rPr lang="en-GB" sz="2000" dirty="0">
                <a:hlinkClick r:id="rId2"/>
              </a:rPr>
              <a:t>https://quizlet.com/gb/1053977439/key-events-in-early-modern-european-history-flash-cards/?i=t6bni&amp;x=1jqt</a:t>
            </a:r>
            <a:endParaRPr lang="en-GB" sz="2000" dirty="0"/>
          </a:p>
          <a:p>
            <a:pPr marL="0" indent="0">
              <a:buNone/>
            </a:pPr>
            <a:r>
              <a:rPr lang="en-GB" sz="2000" dirty="0"/>
              <a:t> </a:t>
            </a:r>
            <a:r>
              <a:rPr lang="en-GB" sz="2000" dirty="0">
                <a:hlinkClick r:id="rId3"/>
              </a:rPr>
              <a:t>https://play.blooket.com/solo?id=684bd03a29986cba4771ddaf</a:t>
            </a:r>
            <a:r>
              <a:rPr lang="en-GB" sz="2000" dirty="0"/>
              <a:t> </a:t>
            </a:r>
          </a:p>
          <a:p>
            <a:pPr marL="0" indent="0">
              <a:buNone/>
            </a:pPr>
            <a:r>
              <a:rPr lang="en-GB" sz="2000" dirty="0"/>
              <a:t>When you have finished, use the Quizlet at the bottom to test yourself on the key dates from Year 7 which will also be part of your first assessment. </a:t>
            </a:r>
          </a:p>
        </p:txBody>
      </p:sp>
      <p:graphicFrame>
        <p:nvGraphicFramePr>
          <p:cNvPr id="4" name="Table 3"/>
          <p:cNvGraphicFramePr>
            <a:graphicFrameLocks noGrp="1"/>
          </p:cNvGraphicFramePr>
          <p:nvPr>
            <p:extLst>
              <p:ext uri="{D42A27DB-BD31-4B8C-83A1-F6EECF244321}">
                <p14:modId xmlns:p14="http://schemas.microsoft.com/office/powerpoint/2010/main" val="3340640685"/>
              </p:ext>
            </p:extLst>
          </p:nvPr>
        </p:nvGraphicFramePr>
        <p:xfrm>
          <a:off x="735169" y="3833112"/>
          <a:ext cx="10924148" cy="1981200"/>
        </p:xfrm>
        <a:graphic>
          <a:graphicData uri="http://schemas.openxmlformats.org/drawingml/2006/table">
            <a:tbl>
              <a:tblPr firstRow="1" bandRow="1">
                <a:tableStyleId>{5940675A-B579-460E-94D1-54222C63F5DA}</a:tableStyleId>
              </a:tblPr>
              <a:tblGrid>
                <a:gridCol w="2501366">
                  <a:extLst>
                    <a:ext uri="{9D8B030D-6E8A-4147-A177-3AD203B41FA5}">
                      <a16:colId xmlns:a16="http://schemas.microsoft.com/office/drawing/2014/main" val="20000"/>
                    </a:ext>
                  </a:extLst>
                </a:gridCol>
                <a:gridCol w="8422782">
                  <a:extLst>
                    <a:ext uri="{9D8B030D-6E8A-4147-A177-3AD203B41FA5}">
                      <a16:colId xmlns:a16="http://schemas.microsoft.com/office/drawing/2014/main" val="20001"/>
                    </a:ext>
                  </a:extLst>
                </a:gridCol>
              </a:tblGrid>
              <a:tr h="370840">
                <a:tc>
                  <a:txBody>
                    <a:bodyPr/>
                    <a:lstStyle/>
                    <a:p>
                      <a:r>
                        <a:rPr lang="en-GB" sz="2000" b="1" dirty="0"/>
                        <a:t>1485</a:t>
                      </a:r>
                    </a:p>
                  </a:txBody>
                  <a:tcPr/>
                </a:tc>
                <a:tc>
                  <a:txBody>
                    <a:bodyPr/>
                    <a:lstStyle/>
                    <a:p>
                      <a:r>
                        <a:rPr lang="en-GB" sz="2000" dirty="0"/>
                        <a:t>The Battle of Bosworth, Henry Tudor</a:t>
                      </a:r>
                      <a:r>
                        <a:rPr lang="en-GB" sz="2000" baseline="0" dirty="0"/>
                        <a:t> becomes King. </a:t>
                      </a:r>
                      <a:endParaRPr lang="en-GB" sz="2000" dirty="0"/>
                    </a:p>
                  </a:txBody>
                  <a:tcPr/>
                </a:tc>
                <a:extLst>
                  <a:ext uri="{0D108BD9-81ED-4DB2-BD59-A6C34878D82A}">
                    <a16:rowId xmlns:a16="http://schemas.microsoft.com/office/drawing/2014/main" val="10000"/>
                  </a:ext>
                </a:extLst>
              </a:tr>
              <a:tr h="370840">
                <a:tc>
                  <a:txBody>
                    <a:bodyPr/>
                    <a:lstStyle/>
                    <a:p>
                      <a:r>
                        <a:rPr lang="en-GB" sz="2000" b="1" dirty="0"/>
                        <a:t>1492</a:t>
                      </a:r>
                    </a:p>
                  </a:txBody>
                  <a:tcPr/>
                </a:tc>
                <a:tc>
                  <a:txBody>
                    <a:bodyPr/>
                    <a:lstStyle/>
                    <a:p>
                      <a:r>
                        <a:rPr lang="en-GB" sz="2000" dirty="0"/>
                        <a:t>Columbus sails to America</a:t>
                      </a:r>
                    </a:p>
                  </a:txBody>
                  <a:tcPr/>
                </a:tc>
                <a:extLst>
                  <a:ext uri="{0D108BD9-81ED-4DB2-BD59-A6C34878D82A}">
                    <a16:rowId xmlns:a16="http://schemas.microsoft.com/office/drawing/2014/main" val="1284053337"/>
                  </a:ext>
                </a:extLst>
              </a:tr>
              <a:tr h="370840">
                <a:tc>
                  <a:txBody>
                    <a:bodyPr/>
                    <a:lstStyle/>
                    <a:p>
                      <a:r>
                        <a:rPr lang="en-GB" sz="2000" b="1" dirty="0"/>
                        <a:t>1517</a:t>
                      </a:r>
                    </a:p>
                  </a:txBody>
                  <a:tcPr/>
                </a:tc>
                <a:tc>
                  <a:txBody>
                    <a:bodyPr/>
                    <a:lstStyle/>
                    <a:p>
                      <a:r>
                        <a:rPr lang="en-GB" sz="2000" dirty="0"/>
                        <a:t>Martin Luther nails his 95 theses</a:t>
                      </a:r>
                      <a:r>
                        <a:rPr lang="en-GB" sz="2000" baseline="0" dirty="0"/>
                        <a:t> to the door of a German church. </a:t>
                      </a:r>
                      <a:endParaRPr lang="en-GB" sz="2000" dirty="0"/>
                    </a:p>
                  </a:txBody>
                  <a:tcPr/>
                </a:tc>
                <a:extLst>
                  <a:ext uri="{0D108BD9-81ED-4DB2-BD59-A6C34878D82A}">
                    <a16:rowId xmlns:a16="http://schemas.microsoft.com/office/drawing/2014/main" val="10001"/>
                  </a:ext>
                </a:extLst>
              </a:tr>
              <a:tr h="370840">
                <a:tc>
                  <a:txBody>
                    <a:bodyPr/>
                    <a:lstStyle/>
                    <a:p>
                      <a:r>
                        <a:rPr lang="en-GB" sz="2000" b="1" dirty="0"/>
                        <a:t>1530s</a:t>
                      </a:r>
                    </a:p>
                  </a:txBody>
                  <a:tcPr/>
                </a:tc>
                <a:tc>
                  <a:txBody>
                    <a:bodyPr/>
                    <a:lstStyle/>
                    <a:p>
                      <a:r>
                        <a:rPr lang="en-GB" sz="2000" dirty="0"/>
                        <a:t>Henry VIII takes control of the English</a:t>
                      </a:r>
                      <a:r>
                        <a:rPr lang="en-GB" sz="2000" baseline="0" dirty="0"/>
                        <a:t> Church</a:t>
                      </a:r>
                      <a:endParaRPr lang="en-GB" sz="2000" dirty="0"/>
                    </a:p>
                  </a:txBody>
                  <a:tcPr/>
                </a:tc>
                <a:extLst>
                  <a:ext uri="{0D108BD9-81ED-4DB2-BD59-A6C34878D82A}">
                    <a16:rowId xmlns:a16="http://schemas.microsoft.com/office/drawing/2014/main" val="10002"/>
                  </a:ext>
                </a:extLst>
              </a:tr>
              <a:tr h="370840">
                <a:tc>
                  <a:txBody>
                    <a:bodyPr/>
                    <a:lstStyle/>
                    <a:p>
                      <a:r>
                        <a:rPr lang="en-GB" sz="2000" b="1" dirty="0"/>
                        <a:t>1588</a:t>
                      </a:r>
                    </a:p>
                  </a:txBody>
                  <a:tcPr/>
                </a:tc>
                <a:tc>
                  <a:txBody>
                    <a:bodyPr/>
                    <a:lstStyle/>
                    <a:p>
                      <a:r>
                        <a:rPr lang="en-GB" sz="2000" dirty="0"/>
                        <a:t>The Spanish Armada: Catholic Spain tries to invade Protestant England</a:t>
                      </a:r>
                      <a:r>
                        <a:rPr lang="en-GB" sz="2000" baseline="0" dirty="0"/>
                        <a:t> and fails. </a:t>
                      </a:r>
                      <a:endParaRPr lang="en-GB" sz="2000" dirty="0"/>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64236ADD-3A55-97CA-1FED-3381B22538C5}"/>
              </a:ext>
            </a:extLst>
          </p:cNvPr>
          <p:cNvSpPr txBox="1"/>
          <p:nvPr/>
        </p:nvSpPr>
        <p:spPr>
          <a:xfrm>
            <a:off x="540544" y="6058586"/>
            <a:ext cx="10041731" cy="369332"/>
          </a:xfrm>
          <a:prstGeom prst="rect">
            <a:avLst/>
          </a:prstGeom>
          <a:noFill/>
        </p:spPr>
        <p:txBody>
          <a:bodyPr wrap="square">
            <a:spAutoFit/>
          </a:bodyPr>
          <a:lstStyle/>
          <a:p>
            <a:r>
              <a:rPr lang="en-GB" b="0" i="0" dirty="0">
                <a:solidFill>
                  <a:srgbClr val="282E3E"/>
                </a:solidFill>
                <a:effectLst/>
                <a:latin typeface="hurme_no2-webfont"/>
                <a:hlinkClick r:id="rId4"/>
              </a:rPr>
              <a:t>https://quizlet.com/gb/576906520/year-7-history-timeline-flash-cards/?i=t6bni&amp;x=1jqt</a:t>
            </a:r>
            <a:r>
              <a:rPr lang="en-GB" b="0" i="0" dirty="0">
                <a:solidFill>
                  <a:srgbClr val="282E3E"/>
                </a:solidFill>
                <a:effectLst/>
                <a:latin typeface="hurme_no2-webfont"/>
              </a:rPr>
              <a:t> </a:t>
            </a:r>
            <a:endParaRPr lang="en-GB" dirty="0"/>
          </a:p>
        </p:txBody>
      </p:sp>
    </p:spTree>
    <p:extLst>
      <p:ext uri="{BB962C8B-B14F-4D97-AF65-F5344CB8AC3E}">
        <p14:creationId xmlns:p14="http://schemas.microsoft.com/office/powerpoint/2010/main" val="331565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7" y="131193"/>
            <a:ext cx="11871961" cy="1325563"/>
          </a:xfrm>
        </p:spPr>
        <p:style>
          <a:lnRef idx="2">
            <a:schemeClr val="dk1"/>
          </a:lnRef>
          <a:fillRef idx="1">
            <a:schemeClr val="lt1"/>
          </a:fillRef>
          <a:effectRef idx="0">
            <a:schemeClr val="dk1"/>
          </a:effectRef>
          <a:fontRef idx="minor">
            <a:schemeClr val="dk1"/>
          </a:fontRef>
        </p:style>
        <p:txBody>
          <a:bodyPr/>
          <a:lstStyle/>
          <a:p>
            <a:r>
              <a:rPr lang="en-GB" b="1" dirty="0"/>
              <a:t>Autumn Term: Task 6 </a:t>
            </a:r>
          </a:p>
        </p:txBody>
      </p:sp>
      <p:sp>
        <p:nvSpPr>
          <p:cNvPr id="3" name="Content Placeholder 2"/>
          <p:cNvSpPr>
            <a:spLocks noGrp="1"/>
          </p:cNvSpPr>
          <p:nvPr>
            <p:ph idx="1"/>
          </p:nvPr>
        </p:nvSpPr>
        <p:spPr>
          <a:xfrm>
            <a:off x="276498" y="1694995"/>
            <a:ext cx="7874726" cy="4810307"/>
          </a:xfrm>
        </p:spPr>
        <p:txBody>
          <a:bodyPr/>
          <a:lstStyle/>
          <a:p>
            <a:pPr marL="0" indent="0">
              <a:buNone/>
            </a:pPr>
            <a:r>
              <a:rPr lang="en-GB" b="1" dirty="0"/>
              <a:t>How does the Reformation still affect the world today? </a:t>
            </a:r>
            <a:r>
              <a:rPr lang="en-GB" dirty="0"/>
              <a:t>Although there is </a:t>
            </a:r>
            <a:r>
              <a:rPr lang="en-GB" u="sng" dirty="0"/>
              <a:t>much less</a:t>
            </a:r>
            <a:r>
              <a:rPr lang="en-GB" dirty="0"/>
              <a:t> conflict between Catholics and Protestants today, the division between Catholics and Protestants is still important in some places. </a:t>
            </a:r>
          </a:p>
          <a:p>
            <a:pPr marL="0" indent="0">
              <a:buNone/>
            </a:pPr>
            <a:endParaRPr lang="en-GB" dirty="0"/>
          </a:p>
          <a:p>
            <a:pPr marL="0" indent="0">
              <a:buNone/>
            </a:pPr>
            <a:r>
              <a:rPr lang="en-GB" dirty="0"/>
              <a:t>Task: Read the information on the next page and answer this question: </a:t>
            </a:r>
            <a:r>
              <a:rPr lang="en-GB" i="1" dirty="0"/>
              <a:t>Why is the division between Catholics and Protestants still important in Northern Ireland today? </a:t>
            </a:r>
          </a:p>
          <a:p>
            <a:pPr marL="0" indent="0">
              <a:buNone/>
            </a:pPr>
            <a:r>
              <a:rPr lang="en-GB" dirty="0"/>
              <a:t> </a:t>
            </a:r>
            <a:endParaRPr lang="en-GB" b="1" dirty="0"/>
          </a:p>
        </p:txBody>
      </p:sp>
      <p:pic>
        <p:nvPicPr>
          <p:cNvPr id="4" name="Picture 3"/>
          <p:cNvPicPr>
            <a:picLocks noChangeAspect="1"/>
          </p:cNvPicPr>
          <p:nvPr/>
        </p:nvPicPr>
        <p:blipFill>
          <a:blip r:embed="rId2"/>
          <a:stretch>
            <a:fillRect/>
          </a:stretch>
        </p:blipFill>
        <p:spPr>
          <a:xfrm>
            <a:off x="8310464" y="1456756"/>
            <a:ext cx="3707363" cy="5243537"/>
          </a:xfrm>
          <a:prstGeom prst="rect">
            <a:avLst/>
          </a:prstGeom>
        </p:spPr>
      </p:pic>
    </p:spTree>
    <p:extLst>
      <p:ext uri="{BB962C8B-B14F-4D97-AF65-F5344CB8AC3E}">
        <p14:creationId xmlns:p14="http://schemas.microsoft.com/office/powerpoint/2010/main" val="291138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7" y="166641"/>
            <a:ext cx="11754394" cy="6430101"/>
          </a:xfrm>
        </p:spPr>
        <p:txBody>
          <a:bodyPr>
            <a:normAutofit fontScale="92500" lnSpcReduction="10000"/>
          </a:bodyPr>
          <a:lstStyle/>
          <a:p>
            <a:pPr marL="0" indent="0">
              <a:buNone/>
            </a:pPr>
            <a:r>
              <a:rPr lang="en-GB" b="1" dirty="0">
                <a:latin typeface="+mj-lt"/>
              </a:rPr>
              <a:t>(Taken from </a:t>
            </a:r>
            <a:r>
              <a:rPr lang="en-GB" dirty="0">
                <a:hlinkClick r:id="rId2"/>
              </a:rPr>
              <a:t>https://passage-new.cappelendamm.no/c453153/artikkel/vis.html?tid=498532</a:t>
            </a:r>
            <a:r>
              <a:rPr lang="en-GB" dirty="0"/>
              <a:t>)</a:t>
            </a:r>
            <a:endParaRPr lang="en-GB" b="1" dirty="0">
              <a:latin typeface="+mj-lt"/>
            </a:endParaRPr>
          </a:p>
          <a:p>
            <a:pPr marL="0" indent="0">
              <a:buNone/>
            </a:pPr>
            <a:r>
              <a:rPr lang="en-GB" b="1" dirty="0">
                <a:latin typeface="+mj-lt"/>
              </a:rPr>
              <a:t>Why is there so much talk of Catholics and Protestants in the conflict in Northern Ireland?</a:t>
            </a:r>
            <a:endParaRPr lang="en-GB" dirty="0">
              <a:latin typeface="+mj-lt"/>
            </a:endParaRPr>
          </a:p>
          <a:p>
            <a:pPr marL="0" indent="0">
              <a:buNone/>
            </a:pPr>
            <a:r>
              <a:rPr lang="en-GB" dirty="0">
                <a:latin typeface="+mj-lt"/>
              </a:rPr>
              <a:t>The Republic of Ireland is historically a Catholic country and a large majority of the Irish are Catholics. Many people in Northern Ireland are descendants of the original population of this region and are also Catholics. However, the majority of the Northern Irish have ancestors who emigrated from England and Scotland and these two countries have been Protestant for almost 500 years. Therefore, we end up with a rather confusing situation with a split population from two different cultural and religious backgrounds.</a:t>
            </a:r>
          </a:p>
          <a:p>
            <a:pPr marL="0" indent="0">
              <a:buNone/>
            </a:pPr>
            <a:endParaRPr lang="en-GB" dirty="0"/>
          </a:p>
          <a:p>
            <a:pPr marL="0" indent="0">
              <a:buNone/>
            </a:pPr>
            <a:r>
              <a:rPr lang="en-GB" b="1" dirty="0"/>
              <a:t>What do the Catholics and the Protestants want in Northern Ireland?</a:t>
            </a:r>
            <a:endParaRPr lang="en-GB" dirty="0"/>
          </a:p>
          <a:p>
            <a:pPr marL="0" indent="0">
              <a:buNone/>
            </a:pPr>
            <a:r>
              <a:rPr lang="en-GB" dirty="0">
                <a:latin typeface="+mj-lt"/>
              </a:rPr>
              <a:t>Many Catholics want to be reunited with the rest of Ireland and to leave the union with England, Scotland and Wales. Many Protestants, on the other hand, wish to remain within the UK because they feel culturally and historically a part of this union since their ancestors emigrated from England and Scotland hundreds of years ago.</a:t>
            </a:r>
          </a:p>
          <a:p>
            <a:pPr marL="0" indent="0">
              <a:buNone/>
            </a:pPr>
            <a:endParaRPr lang="en-GB" dirty="0"/>
          </a:p>
        </p:txBody>
      </p:sp>
    </p:spTree>
    <p:extLst>
      <p:ext uri="{BB962C8B-B14F-4D97-AF65-F5344CB8AC3E}">
        <p14:creationId xmlns:p14="http://schemas.microsoft.com/office/powerpoint/2010/main" val="2488203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Autumn Term: Task 7</a:t>
            </a:r>
          </a:p>
        </p:txBody>
      </p:sp>
      <p:sp>
        <p:nvSpPr>
          <p:cNvPr id="3" name="Content Placeholder 2"/>
          <p:cNvSpPr>
            <a:spLocks noGrp="1"/>
          </p:cNvSpPr>
          <p:nvPr>
            <p:ph idx="1"/>
          </p:nvPr>
        </p:nvSpPr>
        <p:spPr>
          <a:xfrm>
            <a:off x="433265" y="1593035"/>
            <a:ext cx="6923498" cy="4575176"/>
          </a:xfrm>
        </p:spPr>
        <p:txBody>
          <a:bodyPr>
            <a:normAutofit/>
          </a:bodyPr>
          <a:lstStyle/>
          <a:p>
            <a:pPr marL="0" indent="0">
              <a:buNone/>
            </a:pPr>
            <a:r>
              <a:rPr lang="en-GB" b="1" u="sng" dirty="0"/>
              <a:t>Purpose: This is a practice paragraph for our assessment in two weeks time.</a:t>
            </a:r>
          </a:p>
          <a:p>
            <a:pPr marL="0" indent="0">
              <a:buNone/>
            </a:pPr>
            <a:r>
              <a:rPr lang="en-GB" u="sng" dirty="0"/>
              <a:t>Written Task:</a:t>
            </a:r>
            <a:r>
              <a:rPr lang="en-GB" dirty="0"/>
              <a:t> </a:t>
            </a:r>
            <a:r>
              <a:rPr lang="en-GB" b="1" dirty="0"/>
              <a:t>Why did the Reformation matter so much to people at the time?</a:t>
            </a:r>
          </a:p>
          <a:p>
            <a:pPr marL="0" indent="0">
              <a:buNone/>
            </a:pPr>
            <a:r>
              <a:rPr lang="en-GB" dirty="0"/>
              <a:t>Task: Write a paragraph explaining why the Reformation mattered so much to people at the time. Make sure you support your ideas with knowledge from the past two lessons. How did it affect ordinary people? What problems did it cause? Why were people willing to die for their religion? </a:t>
            </a:r>
          </a:p>
          <a:p>
            <a:pPr marL="0" indent="0">
              <a:buNone/>
            </a:pPr>
            <a:endParaRPr lang="en-GB" dirty="0"/>
          </a:p>
        </p:txBody>
      </p:sp>
      <p:sp>
        <p:nvSpPr>
          <p:cNvPr id="5" name="TextBox 4"/>
          <p:cNvSpPr txBox="1"/>
          <p:nvPr/>
        </p:nvSpPr>
        <p:spPr>
          <a:xfrm>
            <a:off x="7661006" y="905232"/>
            <a:ext cx="3997037" cy="5262979"/>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800" b="1" dirty="0"/>
              <a:t>Possible sentence starters:</a:t>
            </a:r>
          </a:p>
          <a:p>
            <a:endParaRPr lang="en-GB" sz="2800" b="1" dirty="0"/>
          </a:p>
          <a:p>
            <a:r>
              <a:rPr lang="en-GB" sz="2800" dirty="0"/>
              <a:t>The Reformation mattered to ordinary people because…</a:t>
            </a:r>
          </a:p>
          <a:p>
            <a:endParaRPr lang="en-GB" sz="2800" dirty="0"/>
          </a:p>
          <a:p>
            <a:r>
              <a:rPr lang="en-GB" sz="2800" dirty="0"/>
              <a:t>The Reformation mattered to Kings and Queens because…</a:t>
            </a:r>
          </a:p>
          <a:p>
            <a:endParaRPr lang="en-GB" sz="2800" dirty="0"/>
          </a:p>
          <a:p>
            <a:endParaRPr lang="en-GB" sz="2800" b="1" dirty="0"/>
          </a:p>
        </p:txBody>
      </p:sp>
    </p:spTree>
    <p:extLst>
      <p:ext uri="{BB962C8B-B14F-4D97-AF65-F5344CB8AC3E}">
        <p14:creationId xmlns:p14="http://schemas.microsoft.com/office/powerpoint/2010/main" val="160837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D520C2CB99E541891B2C81846845D6" ma:contentTypeVersion="20" ma:contentTypeDescription="Create a new document." ma:contentTypeScope="" ma:versionID="2ef90192b58b9bba6be9aa1792e23e12">
  <xsd:schema xmlns:xsd="http://www.w3.org/2001/XMLSchema" xmlns:xs="http://www.w3.org/2001/XMLSchema" xmlns:p="http://schemas.microsoft.com/office/2006/metadata/properties" xmlns:ns2="218a4f35-23c9-4d37-82b5-0630e713b178" xmlns:ns3="ff207a2b-2c14-44a9-8711-9941a0c39fd6" targetNamespace="http://schemas.microsoft.com/office/2006/metadata/properties" ma:root="true" ma:fieldsID="3564fdf43530a2230e8b2d9ba26df0f8" ns2:_="" ns3:_="">
    <xsd:import namespace="218a4f35-23c9-4d37-82b5-0630e713b178"/>
    <xsd:import namespace="ff207a2b-2c14-44a9-8711-9941a0c39f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Date_x002f_Time"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a4f35-23c9-4d37-82b5-0630e713b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Date_x002f_Time" ma:index="23" nillable="true" ma:displayName="Date/Time" ma:format="DateOnly" ma:internalName="Date_x002f_Time">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207a2b-2c14-44a9-8711-9941a0c39f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ed5104-eaf7-40df-b8b3-1d517bf876a6}" ma:internalName="TaxCatchAll" ma:showField="CatchAllData" ma:web="ff207a2b-2c14-44a9-8711-9941a0c39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207a2b-2c14-44a9-8711-9941a0c39fd6" xsi:nil="true"/>
    <lcf76f155ced4ddcb4097134ff3c332f xmlns="218a4f35-23c9-4d37-82b5-0630e713b178">
      <Terms xmlns="http://schemas.microsoft.com/office/infopath/2007/PartnerControls"/>
    </lcf76f155ced4ddcb4097134ff3c332f>
    <Date_x002f_Time xmlns="218a4f35-23c9-4d37-82b5-0630e713b178" xsi:nil="true"/>
  </documentManagement>
</p:properties>
</file>

<file path=customXml/itemProps1.xml><?xml version="1.0" encoding="utf-8"?>
<ds:datastoreItem xmlns:ds="http://schemas.openxmlformats.org/officeDocument/2006/customXml" ds:itemID="{BF788CED-C2B5-4C35-9DD8-CD996C20A596}"/>
</file>

<file path=customXml/itemProps2.xml><?xml version="1.0" encoding="utf-8"?>
<ds:datastoreItem xmlns:ds="http://schemas.openxmlformats.org/officeDocument/2006/customXml" ds:itemID="{F8E8D6DF-E2AD-45B5-A5AC-B2A3D90297D3}"/>
</file>

<file path=customXml/itemProps3.xml><?xml version="1.0" encoding="utf-8"?>
<ds:datastoreItem xmlns:ds="http://schemas.openxmlformats.org/officeDocument/2006/customXml" ds:itemID="{9EAB21CD-A624-4D67-9226-39DC8F2277CB}"/>
</file>

<file path=docProps/app.xml><?xml version="1.0" encoding="utf-8"?>
<Properties xmlns="http://schemas.openxmlformats.org/officeDocument/2006/extended-properties" xmlns:vt="http://schemas.openxmlformats.org/officeDocument/2006/docPropsVTypes">
  <TotalTime>569</TotalTime>
  <Words>3597</Words>
  <Application>Microsoft Office PowerPoint</Application>
  <PresentationFormat>Widescreen</PresentationFormat>
  <Paragraphs>225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hurme_no2-webfont</vt:lpstr>
      <vt:lpstr>ReithSans</vt:lpstr>
      <vt:lpstr>Office Theme</vt:lpstr>
      <vt:lpstr>Year 8 History Homework Booklet</vt:lpstr>
      <vt:lpstr>Autumn Term: Task 1</vt:lpstr>
      <vt:lpstr>Autumn Term: Task 2</vt:lpstr>
      <vt:lpstr>Autumn Term: Task 3</vt:lpstr>
      <vt:lpstr>Autumn Term: Task 4</vt:lpstr>
      <vt:lpstr>Autumn Term: Task 5</vt:lpstr>
      <vt:lpstr>Autumn Term: Task 6 </vt:lpstr>
      <vt:lpstr>PowerPoint Presentation</vt:lpstr>
      <vt:lpstr>Autumn Term: Task 7</vt:lpstr>
      <vt:lpstr>Autumn Term: Task 8</vt:lpstr>
      <vt:lpstr>PowerPoint Presentation</vt:lpstr>
      <vt:lpstr>Autumn Term: Task 9</vt:lpstr>
      <vt:lpstr>Autumn Term: Task 10</vt:lpstr>
      <vt:lpstr>Autumn Term: Task 11</vt:lpstr>
      <vt:lpstr>Autumn Term: Task 12</vt:lpstr>
      <vt:lpstr>The Mughal Empire - Empress Nur Jahan</vt:lpstr>
      <vt:lpstr>Autumn Term: Task 13</vt:lpstr>
      <vt:lpstr>PowerPoint Presentation</vt:lpstr>
      <vt:lpstr>Autumn Term: Challenge homework – show your teacher for a house point</vt:lpstr>
    </vt:vector>
  </TitlesOfParts>
  <Company>Downham Market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 History Homework Booklet</dc:title>
  <dc:creator>Louise Cornick</dc:creator>
  <cp:lastModifiedBy>Suzanne Powell</cp:lastModifiedBy>
  <cp:revision>70</cp:revision>
  <dcterms:created xsi:type="dcterms:W3CDTF">2019-06-10T16:41:46Z</dcterms:created>
  <dcterms:modified xsi:type="dcterms:W3CDTF">2025-06-13T08:50:43Z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0x010100D1D520C2CB99E541891B2C81846845D6</vt:lpwstr>
  </property>
</Properties>
</file>