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32" autoAdjust="0"/>
    <p:restoredTop sz="94660"/>
  </p:normalViewPr>
  <p:slideViewPr>
    <p:cSldViewPr snapToGrid="0">
      <p:cViewPr varScale="1">
        <p:scale>
          <a:sx n="67" d="100"/>
          <a:sy n="67" d="100"/>
        </p:scale>
        <p:origin x="7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A11C8-0ED9-9659-7746-93F3A1FCA1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1259E3C-94F8-4493-DF37-5B12DE6FF6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299F663-0758-D941-95E3-5B28C5EC9B7C}"/>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81E5C85C-EE03-7B97-BDBD-200F57248E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5672A0-DB3C-5B59-83CD-6D4778158583}"/>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172027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F89A0-078C-1849-2C9A-4BE84078C8D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F3A1AFC-ECD1-89F6-8B4A-8B30CF0AD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74852B-C689-E382-386B-1182A57AF557}"/>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EE4D89F7-78C3-7A6E-3B09-23F5521F45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20DFA1-CD07-8E17-4451-B0E3426B4E86}"/>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1653963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FFB2CF-8B9F-492D-E325-B388A9EB2BF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BE36F0-DAD5-3927-EF96-6DEC0C1C47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A80314-21F2-5283-1F71-D0AA285D1333}"/>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FE75516A-6DA0-42A0-8412-5410AD9E13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0EC163-F8CB-CA01-D9AA-BC24AA314A33}"/>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1476095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744D2-59CE-CF49-0647-9B5339C903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D2BCD5-D1C1-86D1-34E1-71986ACB1F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30AF3B-32BE-6D22-F949-1B934E9CA00F}"/>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9026577D-395E-1B48-C2BC-6B99F6FF15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2BEE4F-694C-EB52-E2F9-B534AFAF437D}"/>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416818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98E82-B6AD-1A66-0FB8-8742372A9C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2446D7C-40A5-A86D-F02E-149A3AE54B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15953E-6877-75AF-3103-FB919A79C806}"/>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93F93755-18D6-CD95-DB0F-145E6B5CD3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7C04E9-D7AD-AC87-3896-4D6D34D2F70B}"/>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4219974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70D68-0B6E-D693-C07E-4E50F5EB53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C13978-2708-EF6F-CFF5-E3889FEDE5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634015-D3A3-EC19-A91C-7E60C70079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FE06BB-0657-35B0-F104-3A244581CA51}"/>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6" name="Footer Placeholder 5">
            <a:extLst>
              <a:ext uri="{FF2B5EF4-FFF2-40B4-BE49-F238E27FC236}">
                <a16:creationId xmlns:a16="http://schemas.microsoft.com/office/drawing/2014/main" id="{90060893-619D-0AEC-BB9C-003C596469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9EBBDD-40E5-EC26-0A7C-D8B9EDEE749E}"/>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2303379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31989-E447-B75E-078D-F4CD0AE30DB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76BACF-0A6A-00B1-A63E-1019B68B7A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DC0C00-FC8A-C030-26D6-DBD96E0A62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6F6C04-1415-0AE5-6E61-127746E9C7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0C64F2-EE4A-51BD-FD2A-88F5B617AE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9E7EEF7-34FC-215C-D9CB-04EC7C89E627}"/>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8" name="Footer Placeholder 7">
            <a:extLst>
              <a:ext uri="{FF2B5EF4-FFF2-40B4-BE49-F238E27FC236}">
                <a16:creationId xmlns:a16="http://schemas.microsoft.com/office/drawing/2014/main" id="{291AA416-41B3-5D32-EC1D-3713E49951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315044-F2CE-8A88-0089-79F823A6E06D}"/>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2608631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4BD2F-79F8-D466-45ED-40E00F62FEA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402D23F-F9C5-6F76-5714-343285D86EC0}"/>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4" name="Footer Placeholder 3">
            <a:extLst>
              <a:ext uri="{FF2B5EF4-FFF2-40B4-BE49-F238E27FC236}">
                <a16:creationId xmlns:a16="http://schemas.microsoft.com/office/drawing/2014/main" id="{40AC4899-7C96-04DF-5C39-56A928F89B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CABFE3E-68D6-A10D-621C-5267DCDD274A}"/>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46690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9ABE07-A529-5028-F7CD-77897F8AA92C}"/>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3" name="Footer Placeholder 2">
            <a:extLst>
              <a:ext uri="{FF2B5EF4-FFF2-40B4-BE49-F238E27FC236}">
                <a16:creationId xmlns:a16="http://schemas.microsoft.com/office/drawing/2014/main" id="{3833C19E-FBE0-D4DE-F59E-CAFD41D3C9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54A29D-1B84-2911-B0D1-984DE9D5E1E1}"/>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271761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A13AC-74FE-1C4F-34F2-68E6B0DF0F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198D1B-594C-5B45-04EB-F2B6E6C80A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DA2AB7-EA91-AEBC-731E-8BE4A1A8A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5B4450-BEB5-6423-3588-6FC6E71B7449}"/>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6" name="Footer Placeholder 5">
            <a:extLst>
              <a:ext uri="{FF2B5EF4-FFF2-40B4-BE49-F238E27FC236}">
                <a16:creationId xmlns:a16="http://schemas.microsoft.com/office/drawing/2014/main" id="{BAA2144B-84B9-843F-2EB1-E4C9302726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D27BF4-41C5-D264-6F66-F938640EF32B}"/>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2206059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F9DBB-DAEF-9E24-50C6-B5516CF3A7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B9736F-F6B8-2EB2-56F5-22AFD697CE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CCE195B-37A8-F6BA-88A4-7923B471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1AA34-833A-43C1-7EE2-2C9F291BAC56}"/>
              </a:ext>
            </a:extLst>
          </p:cNvPr>
          <p:cNvSpPr>
            <a:spLocks noGrp="1"/>
          </p:cNvSpPr>
          <p:nvPr>
            <p:ph type="dt" sz="half" idx="10"/>
          </p:nvPr>
        </p:nvSpPr>
        <p:spPr/>
        <p:txBody>
          <a:bodyPr/>
          <a:lstStyle/>
          <a:p>
            <a:fld id="{DCDB4C6B-974E-4E6D-9C24-A03DE6E2DBC9}" type="datetimeFigureOut">
              <a:rPr lang="en-GB" smtClean="0"/>
              <a:t>05/08/2025</a:t>
            </a:fld>
            <a:endParaRPr lang="en-GB"/>
          </a:p>
        </p:txBody>
      </p:sp>
      <p:sp>
        <p:nvSpPr>
          <p:cNvPr id="6" name="Footer Placeholder 5">
            <a:extLst>
              <a:ext uri="{FF2B5EF4-FFF2-40B4-BE49-F238E27FC236}">
                <a16:creationId xmlns:a16="http://schemas.microsoft.com/office/drawing/2014/main" id="{C01D8AD6-470A-040E-13B1-3C21768B29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29B17A-3DB4-0004-1148-FD008BCDE802}"/>
              </a:ext>
            </a:extLst>
          </p:cNvPr>
          <p:cNvSpPr>
            <a:spLocks noGrp="1"/>
          </p:cNvSpPr>
          <p:nvPr>
            <p:ph type="sldNum" sz="quarter" idx="12"/>
          </p:nvPr>
        </p:nvSpPr>
        <p:spPr/>
        <p:txBody>
          <a:bodyPr/>
          <a:lstStyle/>
          <a:p>
            <a:fld id="{1D14BA3B-BAE6-4E2C-AED9-C76DB24001D0}" type="slidenum">
              <a:rPr lang="en-GB" smtClean="0"/>
              <a:t>‹#›</a:t>
            </a:fld>
            <a:endParaRPr lang="en-GB"/>
          </a:p>
        </p:txBody>
      </p:sp>
    </p:spTree>
    <p:extLst>
      <p:ext uri="{BB962C8B-B14F-4D97-AF65-F5344CB8AC3E}">
        <p14:creationId xmlns:p14="http://schemas.microsoft.com/office/powerpoint/2010/main" val="3969691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4A6A30-A801-7A08-9191-87CD9215ED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411239-99A5-3F8D-DBC7-6A6EB05A6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CF4997-887A-15BF-006F-B033C426FD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B4C6B-974E-4E6D-9C24-A03DE6E2DBC9}" type="datetimeFigureOut">
              <a:rPr lang="en-GB" smtClean="0"/>
              <a:t>05/08/2025</a:t>
            </a:fld>
            <a:endParaRPr lang="en-GB"/>
          </a:p>
        </p:txBody>
      </p:sp>
      <p:sp>
        <p:nvSpPr>
          <p:cNvPr id="5" name="Footer Placeholder 4">
            <a:extLst>
              <a:ext uri="{FF2B5EF4-FFF2-40B4-BE49-F238E27FC236}">
                <a16:creationId xmlns:a16="http://schemas.microsoft.com/office/drawing/2014/main" id="{874B6C81-AA67-B20D-5A7C-F5379CD417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3DFF9B9-7B63-A1B5-81B0-B6437D384A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4BA3B-BAE6-4E2C-AED9-C76DB24001D0}" type="slidenum">
              <a:rPr lang="en-GB" smtClean="0"/>
              <a:t>‹#›</a:t>
            </a:fld>
            <a:endParaRPr lang="en-GB"/>
          </a:p>
        </p:txBody>
      </p:sp>
    </p:spTree>
    <p:extLst>
      <p:ext uri="{BB962C8B-B14F-4D97-AF65-F5344CB8AC3E}">
        <p14:creationId xmlns:p14="http://schemas.microsoft.com/office/powerpoint/2010/main" val="141997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275" y="774634"/>
            <a:ext cx="11163299" cy="1511366"/>
          </a:xfrm>
        </p:spPr>
        <p:txBody>
          <a:bodyPr>
            <a:normAutofit fontScale="90000"/>
          </a:bodyPr>
          <a:lstStyle/>
          <a:p>
            <a:r>
              <a:rPr lang="en-GB" dirty="0">
                <a:latin typeface="Stencil" panose="040409050D0802020404" pitchFamily="82" charset="0"/>
              </a:rPr>
              <a:t>Politics Homework Booklet</a:t>
            </a:r>
          </a:p>
        </p:txBody>
      </p:sp>
      <p:sp>
        <p:nvSpPr>
          <p:cNvPr id="3" name="Subtitle 2"/>
          <p:cNvSpPr>
            <a:spLocks noGrp="1"/>
          </p:cNvSpPr>
          <p:nvPr>
            <p:ph type="subTitle" idx="1"/>
          </p:nvPr>
        </p:nvSpPr>
        <p:spPr>
          <a:xfrm>
            <a:off x="361950" y="3429000"/>
            <a:ext cx="11163299" cy="2722562"/>
          </a:xfrm>
        </p:spPr>
        <p:txBody>
          <a:bodyPr>
            <a:normAutofit/>
          </a:bodyPr>
          <a:lstStyle/>
          <a:p>
            <a:r>
              <a:rPr lang="en-GB" sz="3600" dirty="0">
                <a:latin typeface="Stencil" panose="040409050D0802020404" pitchFamily="82" charset="0"/>
              </a:rPr>
              <a:t>Year 11</a:t>
            </a:r>
            <a:r>
              <a:rPr lang="en-GB" sz="3600" b="1" dirty="0">
                <a:latin typeface="Stencil" panose="040409050D0802020404" pitchFamily="82" charset="0"/>
              </a:rPr>
              <a:t> Term 1</a:t>
            </a:r>
          </a:p>
          <a:p>
            <a:endParaRPr lang="en-GB" sz="3600" b="1" dirty="0">
              <a:latin typeface="Stencil" panose="040409050D0802020404" pitchFamily="82" charset="0"/>
            </a:endParaRPr>
          </a:p>
          <a:p>
            <a:r>
              <a:rPr lang="en-GB" sz="3600" b="1" dirty="0">
                <a:latin typeface="Stencil" panose="040409050D0802020404" pitchFamily="82" charset="0"/>
              </a:rPr>
              <a:t>Lesson topics covered: Media, Economy and UK wider world </a:t>
            </a:r>
          </a:p>
        </p:txBody>
      </p:sp>
    </p:spTree>
    <p:extLst>
      <p:ext uri="{BB962C8B-B14F-4D97-AF65-F5344CB8AC3E}">
        <p14:creationId xmlns:p14="http://schemas.microsoft.com/office/powerpoint/2010/main" val="322535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144"/>
            <a:ext cx="10515600" cy="1325563"/>
          </a:xfrm>
        </p:spPr>
        <p:txBody>
          <a:bodyPr/>
          <a:lstStyle/>
          <a:p>
            <a:r>
              <a:rPr lang="en-GB" dirty="0">
                <a:latin typeface="Stencil" panose="040409050D0802020404" pitchFamily="82" charset="0"/>
              </a:rPr>
              <a:t>Homework advice</a:t>
            </a:r>
          </a:p>
        </p:txBody>
      </p:sp>
      <p:sp>
        <p:nvSpPr>
          <p:cNvPr id="3" name="Content Placeholder 2"/>
          <p:cNvSpPr>
            <a:spLocks noGrp="1"/>
          </p:cNvSpPr>
          <p:nvPr>
            <p:ph idx="1"/>
          </p:nvPr>
        </p:nvSpPr>
        <p:spPr>
          <a:xfrm>
            <a:off x="838200" y="1519707"/>
            <a:ext cx="10515600" cy="4657256"/>
          </a:xfrm>
        </p:spPr>
        <p:txBody>
          <a:bodyPr>
            <a:normAutofit/>
          </a:bodyPr>
          <a:lstStyle/>
          <a:p>
            <a:r>
              <a:rPr lang="en-GB" dirty="0"/>
              <a:t>You will receive a new homework booklet each term.</a:t>
            </a:r>
          </a:p>
          <a:p>
            <a:endParaRPr lang="en-GB" dirty="0"/>
          </a:p>
          <a:p>
            <a:r>
              <a:rPr lang="en-GB" dirty="0"/>
              <a:t>Each week, you will be asked to complete some tasks– usually, each task will follow on from what you did in lesson. </a:t>
            </a:r>
          </a:p>
          <a:p>
            <a:endParaRPr lang="en-GB" dirty="0"/>
          </a:p>
          <a:p>
            <a:r>
              <a:rPr lang="en-GB" dirty="0"/>
              <a:t>If you are stuck on anything, your teacher will be happy to help. If you cannot meet the deadline you need to ensure that you let your teacher know with at least 24 hours' notice in order to not receive a homework detention.</a:t>
            </a:r>
          </a:p>
        </p:txBody>
      </p:sp>
    </p:spTree>
    <p:extLst>
      <p:ext uri="{BB962C8B-B14F-4D97-AF65-F5344CB8AC3E}">
        <p14:creationId xmlns:p14="http://schemas.microsoft.com/office/powerpoint/2010/main" val="99380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1- Media lesson 1</a:t>
            </a:r>
          </a:p>
        </p:txBody>
      </p:sp>
      <p:sp>
        <p:nvSpPr>
          <p:cNvPr id="3" name="Content Placeholder 2"/>
          <p:cNvSpPr>
            <a:spLocks noGrp="1"/>
          </p:cNvSpPr>
          <p:nvPr>
            <p:ph idx="1"/>
          </p:nvPr>
        </p:nvSpPr>
        <p:spPr>
          <a:xfrm>
            <a:off x="485774" y="2601450"/>
            <a:ext cx="11544300" cy="3780299"/>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rights and responsibilities </a:t>
            </a:r>
            <a:r>
              <a:rPr lang="en-GB" sz="2200" dirty="0"/>
              <a:t>to test to see how much you remember. This is key knowledge you need to understand media.</a:t>
            </a:r>
          </a:p>
          <a:p>
            <a:pPr marL="514350" indent="-514350">
              <a:buAutoNum type="arabicPeriod"/>
            </a:pPr>
            <a:endParaRPr lang="en-GB" sz="2200" dirty="0"/>
          </a:p>
          <a:p>
            <a:pPr marL="514350" indent="-514350">
              <a:buAutoNum type="arabicPeriod"/>
            </a:pPr>
            <a:r>
              <a:rPr lang="en-GB" sz="2200" dirty="0"/>
              <a:t>Make sure you know your key facts about Devolution complete the devolution </a:t>
            </a:r>
            <a:r>
              <a:rPr lang="en-GB" sz="2200" dirty="0" err="1"/>
              <a:t>blooket</a:t>
            </a:r>
            <a:r>
              <a:rPr lang="en-GB" sz="2200" dirty="0"/>
              <a:t>.</a:t>
            </a:r>
          </a:p>
          <a:p>
            <a:pPr marL="0" indent="0">
              <a:buNone/>
            </a:pPr>
            <a:endParaRPr lang="en-GB" sz="2200" dirty="0"/>
          </a:p>
          <a:p>
            <a:pPr marL="0" indent="0">
              <a:buNone/>
            </a:pPr>
            <a:r>
              <a:rPr lang="en-GB" sz="2200" dirty="0"/>
              <a:t>3. Make sure you are up to speed with the topic we covered at the end of year 10 complete the </a:t>
            </a:r>
            <a:r>
              <a:rPr lang="en-GB" sz="2200" i="1" u="sng" dirty="0">
                <a:solidFill>
                  <a:srgbClr val="FF0000"/>
                </a:solidFill>
              </a:rPr>
              <a:t>law</a:t>
            </a:r>
            <a:r>
              <a:rPr lang="en-GB" sz="2200" dirty="0"/>
              <a:t> word wall.</a:t>
            </a: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067550" y="6343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7582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2- Media lesson 2</a:t>
            </a:r>
          </a:p>
        </p:txBody>
      </p:sp>
      <p:sp>
        <p:nvSpPr>
          <p:cNvPr id="3" name="Content Placeholder 2"/>
          <p:cNvSpPr>
            <a:spLocks noGrp="1"/>
          </p:cNvSpPr>
          <p:nvPr>
            <p:ph idx="1"/>
          </p:nvPr>
        </p:nvSpPr>
        <p:spPr>
          <a:xfrm>
            <a:off x="485774" y="2601450"/>
            <a:ext cx="11544300" cy="3780299"/>
          </a:xfrm>
        </p:spPr>
        <p:txBody>
          <a:bodyPr>
            <a:normAutofit/>
          </a:bodyPr>
          <a:lstStyle/>
          <a:p>
            <a:pPr marL="514350" indent="-514350">
              <a:buAutoNum type="arabicPeriod"/>
            </a:pPr>
            <a:r>
              <a:rPr lang="en-GB" sz="2200" dirty="0"/>
              <a:t>Make sure you know your key facts about the UK’s democracy. Complete the Microsoft forms quiz </a:t>
            </a:r>
            <a:r>
              <a:rPr lang="en-GB" sz="2200" i="1" u="sng" dirty="0">
                <a:solidFill>
                  <a:srgbClr val="FF0000"/>
                </a:solidFill>
              </a:rPr>
              <a:t>Democracy  </a:t>
            </a:r>
            <a:r>
              <a:rPr lang="en-GB" sz="2200" dirty="0"/>
              <a:t>to test to see how much you remember. This is key knowledge you need to understand media.</a:t>
            </a:r>
          </a:p>
          <a:p>
            <a:pPr marL="514350" indent="-514350">
              <a:buAutoNum type="arabicPeriod"/>
            </a:pPr>
            <a:endParaRPr lang="en-GB" sz="2200" dirty="0"/>
          </a:p>
          <a:p>
            <a:pPr marL="514350" indent="-514350">
              <a:buAutoNum type="arabicPeriod"/>
            </a:pPr>
            <a:r>
              <a:rPr lang="en-GB" sz="2200" dirty="0"/>
              <a:t>Make sure you know your key facts about rights and responsibilities. Complete the British Constitution word wall.</a:t>
            </a:r>
          </a:p>
          <a:p>
            <a:pPr marL="0" indent="0">
              <a:buNone/>
            </a:pPr>
            <a:endParaRPr lang="en-GB" sz="2200" dirty="0"/>
          </a:p>
          <a:p>
            <a:pPr marL="0" indent="0">
              <a:buNone/>
            </a:pPr>
            <a:r>
              <a:rPr lang="en-GB" sz="2200" dirty="0"/>
              <a:t>3.  Look over the knowledge organisers in the folder on teams use these to revise for your first assessment. </a:t>
            </a: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067550" y="6343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4230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3- Economy </a:t>
            </a:r>
          </a:p>
        </p:txBody>
      </p:sp>
      <p:sp>
        <p:nvSpPr>
          <p:cNvPr id="3" name="Content Placeholder 2"/>
          <p:cNvSpPr>
            <a:spLocks noGrp="1"/>
          </p:cNvSpPr>
          <p:nvPr>
            <p:ph idx="1"/>
          </p:nvPr>
        </p:nvSpPr>
        <p:spPr>
          <a:xfrm>
            <a:off x="485774" y="2601450"/>
            <a:ext cx="11544300" cy="3780299"/>
          </a:xfrm>
        </p:spPr>
        <p:txBody>
          <a:bodyPr>
            <a:normAutofit/>
          </a:bodyPr>
          <a:lstStyle/>
          <a:p>
            <a:pPr marL="514350" indent="-514350">
              <a:buAutoNum type="arabicPeriod"/>
            </a:pPr>
            <a:r>
              <a:rPr lang="en-GB" sz="2200" dirty="0"/>
              <a:t>Make sure you know your key facts about British Constitution complete the </a:t>
            </a:r>
            <a:r>
              <a:rPr lang="en-GB" sz="2200" b="1" i="1" u="sng" dirty="0">
                <a:solidFill>
                  <a:srgbClr val="FF0000"/>
                </a:solidFill>
              </a:rPr>
              <a:t>British Constitution </a:t>
            </a:r>
            <a:r>
              <a:rPr lang="en-GB" sz="2200" b="1" i="1" dirty="0">
                <a:solidFill>
                  <a:srgbClr val="FF0000"/>
                </a:solidFill>
              </a:rPr>
              <a:t>Microsoft qu</a:t>
            </a:r>
            <a:r>
              <a:rPr lang="en-GB" sz="2200" b="1" dirty="0">
                <a:solidFill>
                  <a:srgbClr val="FF0000"/>
                </a:solidFill>
              </a:rPr>
              <a:t>iz. </a:t>
            </a:r>
            <a:r>
              <a:rPr lang="en-GB" sz="2200" dirty="0"/>
              <a:t>Make sure you make note of the questions you got wrong and turn them into flash cards.</a:t>
            </a:r>
          </a:p>
          <a:p>
            <a:pPr marL="514350" indent="-514350">
              <a:buAutoNum type="arabicPeriod"/>
            </a:pPr>
            <a:endParaRPr lang="en-GB" sz="2200" dirty="0"/>
          </a:p>
          <a:p>
            <a:pPr marL="514350" indent="-514350">
              <a:buAutoNum type="arabicPeriod"/>
            </a:pPr>
            <a:r>
              <a:rPr lang="en-GB" sz="2200" dirty="0"/>
              <a:t>Make sure you know your key facts about our last topic media by completing the </a:t>
            </a:r>
            <a:r>
              <a:rPr lang="en-GB" sz="2200" b="1" i="1" u="sng" dirty="0">
                <a:solidFill>
                  <a:srgbClr val="FF0000"/>
                </a:solidFill>
              </a:rPr>
              <a:t>media word wall.</a:t>
            </a:r>
          </a:p>
          <a:p>
            <a:pPr marL="0" indent="0">
              <a:buNone/>
            </a:pPr>
            <a:endParaRPr lang="en-GB" sz="2200" i="1" u="sng" dirty="0">
              <a:solidFill>
                <a:srgbClr val="FF0000"/>
              </a:solidFill>
            </a:endParaRPr>
          </a:p>
          <a:p>
            <a:pPr marL="0" indent="0">
              <a:buNone/>
            </a:pPr>
            <a:r>
              <a:rPr lang="en-GB" sz="2200" dirty="0"/>
              <a:t>3.   Look over the </a:t>
            </a:r>
            <a:r>
              <a:rPr lang="en-GB" sz="2200" b="1" i="1" u="sng" dirty="0">
                <a:solidFill>
                  <a:srgbClr val="FF0000"/>
                </a:solidFill>
              </a:rPr>
              <a:t>12-mark plan PowerPoint </a:t>
            </a:r>
            <a:r>
              <a:rPr lang="en-GB" sz="2200" dirty="0"/>
              <a:t>and familiarise yourself with some key evidence you will likely need to include in the 12 marker for your first assessment and your mock.</a:t>
            </a:r>
          </a:p>
        </p:txBody>
      </p:sp>
      <p:sp>
        <p:nvSpPr>
          <p:cNvPr id="4" name="Rectangle 3">
            <a:extLst>
              <a:ext uri="{FF2B5EF4-FFF2-40B4-BE49-F238E27FC236}">
                <a16:creationId xmlns:a16="http://schemas.microsoft.com/office/drawing/2014/main" id="{BEB6EC55-00CE-187E-3FEB-B732B35BB7B1}"/>
              </a:ext>
            </a:extLst>
          </p:cNvPr>
          <p:cNvSpPr/>
          <p:nvPr/>
        </p:nvSpPr>
        <p:spPr>
          <a:xfrm>
            <a:off x="7477124" y="868663"/>
            <a:ext cx="4267200"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87686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4-  Mock revision </a:t>
            </a:r>
          </a:p>
        </p:txBody>
      </p:sp>
      <p:sp>
        <p:nvSpPr>
          <p:cNvPr id="3" name="Content Placeholder 2"/>
          <p:cNvSpPr>
            <a:spLocks noGrp="1"/>
          </p:cNvSpPr>
          <p:nvPr>
            <p:ph idx="1"/>
          </p:nvPr>
        </p:nvSpPr>
        <p:spPr>
          <a:xfrm>
            <a:off x="419099" y="2601449"/>
            <a:ext cx="11544300" cy="3780299"/>
          </a:xfrm>
        </p:spPr>
        <p:txBody>
          <a:bodyPr>
            <a:normAutofit/>
          </a:bodyPr>
          <a:lstStyle/>
          <a:p>
            <a:pPr marL="514350" indent="-514350">
              <a:buAutoNum type="arabicPeriod"/>
            </a:pPr>
            <a:r>
              <a:rPr lang="en-GB" sz="2200" dirty="0"/>
              <a:t>Make sure you know your key facts about Rights and Responsibilities by completing </a:t>
            </a:r>
            <a:r>
              <a:rPr lang="en-GB" sz="2200" b="1" i="1" dirty="0">
                <a:solidFill>
                  <a:srgbClr val="FF0000"/>
                </a:solidFill>
              </a:rPr>
              <a:t>the rights and responsibilities quiz . </a:t>
            </a:r>
            <a:r>
              <a:rPr lang="en-GB" sz="2200" dirty="0"/>
              <a:t>Make sure you make note of the questions you got wrong and turn them into flash cards.</a:t>
            </a:r>
          </a:p>
          <a:p>
            <a:pPr marL="514350" indent="-514350">
              <a:buAutoNum type="arabicPeriod"/>
            </a:pPr>
            <a:endParaRPr lang="en-GB" sz="2200" dirty="0"/>
          </a:p>
          <a:p>
            <a:pPr marL="514350" indent="-514350">
              <a:buAutoNum type="arabicPeriod"/>
            </a:pPr>
            <a:r>
              <a:rPr lang="en-GB" sz="2200" dirty="0"/>
              <a:t>Make sure you know your key facts about our last topic media by completing </a:t>
            </a:r>
            <a:r>
              <a:rPr lang="en-GB" sz="2200" b="1" i="1" dirty="0">
                <a:solidFill>
                  <a:srgbClr val="FF0000"/>
                </a:solidFill>
              </a:rPr>
              <a:t>the Law and Legal system word wall </a:t>
            </a:r>
            <a:endParaRPr lang="en-GB" sz="2200" b="1" i="1" u="sng" dirty="0">
              <a:solidFill>
                <a:srgbClr val="FF0000"/>
              </a:solidFill>
            </a:endParaRPr>
          </a:p>
          <a:p>
            <a:pPr marL="0" indent="0">
              <a:buNone/>
            </a:pPr>
            <a:endParaRPr lang="en-GB" sz="2200" i="1" u="sng" dirty="0">
              <a:solidFill>
                <a:srgbClr val="FF0000"/>
              </a:solidFill>
            </a:endParaRPr>
          </a:p>
          <a:p>
            <a:pPr marL="0" indent="0">
              <a:buNone/>
            </a:pPr>
            <a:r>
              <a:rPr lang="en-GB" sz="2200" dirty="0"/>
              <a:t>3.   Look over the </a:t>
            </a:r>
            <a:r>
              <a:rPr lang="en-GB" sz="2200" b="1" i="1" u="sng" dirty="0">
                <a:solidFill>
                  <a:srgbClr val="FF0000"/>
                </a:solidFill>
              </a:rPr>
              <a:t>12-mark plan PowerPoint </a:t>
            </a:r>
            <a:r>
              <a:rPr lang="en-GB" sz="2200" dirty="0"/>
              <a:t>and the knowledge organisers to revise for the mock exam after half term. </a:t>
            </a:r>
          </a:p>
        </p:txBody>
      </p:sp>
      <p:sp>
        <p:nvSpPr>
          <p:cNvPr id="4" name="Rectangle 3">
            <a:extLst>
              <a:ext uri="{FF2B5EF4-FFF2-40B4-BE49-F238E27FC236}">
                <a16:creationId xmlns:a16="http://schemas.microsoft.com/office/drawing/2014/main" id="{BEB6EC55-00CE-187E-3FEB-B732B35BB7B1}"/>
              </a:ext>
            </a:extLst>
          </p:cNvPr>
          <p:cNvSpPr/>
          <p:nvPr/>
        </p:nvSpPr>
        <p:spPr>
          <a:xfrm>
            <a:off x="7477124" y="868663"/>
            <a:ext cx="4267200"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70759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5-  UK wider world lesson 1  </a:t>
            </a:r>
          </a:p>
        </p:txBody>
      </p:sp>
      <p:sp>
        <p:nvSpPr>
          <p:cNvPr id="3" name="Content Placeholder 2"/>
          <p:cNvSpPr>
            <a:spLocks noGrp="1"/>
          </p:cNvSpPr>
          <p:nvPr>
            <p:ph idx="1"/>
          </p:nvPr>
        </p:nvSpPr>
        <p:spPr>
          <a:xfrm>
            <a:off x="361950" y="2991974"/>
            <a:ext cx="11544300" cy="3780299"/>
          </a:xfrm>
        </p:spPr>
        <p:txBody>
          <a:bodyPr>
            <a:normAutofit/>
          </a:bodyPr>
          <a:lstStyle/>
          <a:p>
            <a:pPr marL="514350" indent="-514350">
              <a:buAutoNum type="arabicPeriod"/>
            </a:pPr>
            <a:r>
              <a:rPr lang="en-GB" sz="2200" dirty="0"/>
              <a:t>Make sure you know your key facts about Devolution by completing the </a:t>
            </a:r>
            <a:r>
              <a:rPr lang="en-GB" sz="2200" b="1" i="1" dirty="0">
                <a:solidFill>
                  <a:srgbClr val="FF0000"/>
                </a:solidFill>
              </a:rPr>
              <a:t>Devolution Microsoft forms quiz.</a:t>
            </a:r>
          </a:p>
          <a:p>
            <a:pPr marL="514350" indent="-514350">
              <a:buAutoNum type="arabicPeriod"/>
            </a:pPr>
            <a:r>
              <a:rPr lang="en-GB" sz="2200" dirty="0"/>
              <a:t>Make sure you know your key facts about </a:t>
            </a:r>
            <a:r>
              <a:rPr lang="en-GB" sz="2200" b="1" i="1" u="sng" dirty="0">
                <a:solidFill>
                  <a:srgbClr val="FF0000"/>
                </a:solidFill>
              </a:rPr>
              <a:t>Rights and responsibilities word wall </a:t>
            </a:r>
            <a:r>
              <a:rPr lang="en-GB" sz="2200" dirty="0"/>
              <a:t>as this links to UK wider world </a:t>
            </a:r>
          </a:p>
          <a:p>
            <a:pPr marL="0" indent="0">
              <a:buNone/>
            </a:pPr>
            <a:endParaRPr lang="en-GB" sz="2200" i="1" u="sng" dirty="0">
              <a:solidFill>
                <a:srgbClr val="FF0000"/>
              </a:solidFill>
            </a:endParaRPr>
          </a:p>
          <a:p>
            <a:pPr marL="0" indent="0">
              <a:buNone/>
            </a:pPr>
            <a:r>
              <a:rPr lang="en-GB" sz="2200" dirty="0"/>
              <a:t>3.   Complete the </a:t>
            </a:r>
            <a:r>
              <a:rPr lang="en-GB" sz="2200" b="1" i="1" u="sng" dirty="0">
                <a:solidFill>
                  <a:srgbClr val="FF0000"/>
                </a:solidFill>
              </a:rPr>
              <a:t>Law and Legal system </a:t>
            </a:r>
            <a:r>
              <a:rPr lang="en-GB" sz="2200" b="1" i="1" u="sng" dirty="0" err="1">
                <a:solidFill>
                  <a:srgbClr val="FF0000"/>
                </a:solidFill>
              </a:rPr>
              <a:t>blooket</a:t>
            </a:r>
            <a:r>
              <a:rPr lang="en-GB" sz="2200" b="1" i="1" u="sng" dirty="0">
                <a:solidFill>
                  <a:srgbClr val="FF0000"/>
                </a:solidFill>
              </a:rPr>
              <a:t>.</a:t>
            </a:r>
          </a:p>
        </p:txBody>
      </p:sp>
      <p:sp>
        <p:nvSpPr>
          <p:cNvPr id="4" name="Rectangle 3">
            <a:extLst>
              <a:ext uri="{FF2B5EF4-FFF2-40B4-BE49-F238E27FC236}">
                <a16:creationId xmlns:a16="http://schemas.microsoft.com/office/drawing/2014/main" id="{BEB6EC55-00CE-187E-3FEB-B732B35BB7B1}"/>
              </a:ext>
            </a:extLst>
          </p:cNvPr>
          <p:cNvSpPr/>
          <p:nvPr/>
        </p:nvSpPr>
        <p:spPr>
          <a:xfrm>
            <a:off x="7639050" y="1459213"/>
            <a:ext cx="4267200"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3777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6-  UK wider world lesson 1  </a:t>
            </a:r>
          </a:p>
        </p:txBody>
      </p:sp>
      <p:sp>
        <p:nvSpPr>
          <p:cNvPr id="3" name="Content Placeholder 2"/>
          <p:cNvSpPr>
            <a:spLocks noGrp="1"/>
          </p:cNvSpPr>
          <p:nvPr>
            <p:ph idx="1"/>
          </p:nvPr>
        </p:nvSpPr>
        <p:spPr>
          <a:xfrm>
            <a:off x="361950" y="2991974"/>
            <a:ext cx="11544300" cy="3780299"/>
          </a:xfrm>
        </p:spPr>
        <p:txBody>
          <a:bodyPr>
            <a:normAutofit/>
          </a:bodyPr>
          <a:lstStyle/>
          <a:p>
            <a:pPr marL="514350" indent="-514350">
              <a:buAutoNum type="arabicPeriod"/>
            </a:pPr>
            <a:r>
              <a:rPr lang="en-GB" sz="2200" dirty="0"/>
              <a:t>Make sure you know your key facts about Devolution by completing the </a:t>
            </a:r>
            <a:r>
              <a:rPr lang="en-GB" sz="2200" b="1" i="1" dirty="0">
                <a:solidFill>
                  <a:srgbClr val="FF0000"/>
                </a:solidFill>
              </a:rPr>
              <a:t>Devolution Microsoft forms quiz.</a:t>
            </a:r>
          </a:p>
          <a:p>
            <a:pPr marL="514350" indent="-514350">
              <a:buAutoNum type="arabicPeriod"/>
            </a:pPr>
            <a:r>
              <a:rPr lang="en-GB" sz="2200" dirty="0"/>
              <a:t>Make sure you know your key facts about the economy by completing the </a:t>
            </a:r>
            <a:r>
              <a:rPr lang="en-GB" sz="2200" b="1" i="1" u="sng" dirty="0">
                <a:solidFill>
                  <a:srgbClr val="FF0000"/>
                </a:solidFill>
              </a:rPr>
              <a:t>economy</a:t>
            </a:r>
            <a:r>
              <a:rPr lang="en-GB" sz="2200" dirty="0"/>
              <a:t> </a:t>
            </a:r>
            <a:r>
              <a:rPr lang="en-GB" sz="2200" b="1" i="1" u="sng" dirty="0">
                <a:solidFill>
                  <a:srgbClr val="FF0000"/>
                </a:solidFill>
              </a:rPr>
              <a:t>word wall </a:t>
            </a:r>
            <a:r>
              <a:rPr lang="en-GB" sz="2200" dirty="0"/>
              <a:t>as this links to UK wider world </a:t>
            </a:r>
          </a:p>
          <a:p>
            <a:pPr marL="0" indent="0">
              <a:buNone/>
            </a:pPr>
            <a:endParaRPr lang="en-GB" sz="2200" i="1" u="sng" dirty="0">
              <a:solidFill>
                <a:srgbClr val="FF0000"/>
              </a:solidFill>
            </a:endParaRPr>
          </a:p>
          <a:p>
            <a:pPr marL="0" indent="0">
              <a:buNone/>
            </a:pPr>
            <a:r>
              <a:rPr lang="en-GB" sz="2200" dirty="0"/>
              <a:t>3.   Complete the </a:t>
            </a:r>
            <a:r>
              <a:rPr lang="en-GB" sz="2200" b="1" i="1" u="sng" dirty="0">
                <a:solidFill>
                  <a:srgbClr val="FF0000"/>
                </a:solidFill>
              </a:rPr>
              <a:t>Law and Legal system </a:t>
            </a:r>
            <a:r>
              <a:rPr lang="en-GB" sz="2200" b="1" i="1" u="sng" dirty="0" err="1">
                <a:solidFill>
                  <a:srgbClr val="FF0000"/>
                </a:solidFill>
              </a:rPr>
              <a:t>blooket</a:t>
            </a:r>
            <a:r>
              <a:rPr lang="en-GB" sz="2200" b="1" i="1" u="sng" dirty="0">
                <a:solidFill>
                  <a:srgbClr val="FF0000"/>
                </a:solidFill>
              </a:rPr>
              <a:t>.</a:t>
            </a:r>
          </a:p>
        </p:txBody>
      </p:sp>
      <p:sp>
        <p:nvSpPr>
          <p:cNvPr id="4" name="Rectangle 3">
            <a:extLst>
              <a:ext uri="{FF2B5EF4-FFF2-40B4-BE49-F238E27FC236}">
                <a16:creationId xmlns:a16="http://schemas.microsoft.com/office/drawing/2014/main" id="{BEB6EC55-00CE-187E-3FEB-B732B35BB7B1}"/>
              </a:ext>
            </a:extLst>
          </p:cNvPr>
          <p:cNvSpPr/>
          <p:nvPr/>
        </p:nvSpPr>
        <p:spPr>
          <a:xfrm>
            <a:off x="7639050" y="1459213"/>
            <a:ext cx="4267200"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1063687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lstStyle/>
          <a:p>
            <a:r>
              <a:rPr lang="en-GB" b="1" u="sng" dirty="0">
                <a:latin typeface="Stencil" panose="040409050D0802020404" pitchFamily="82" charset="0"/>
              </a:rPr>
              <a:t>Task 7-  UK wider world lesson 2  </a:t>
            </a:r>
          </a:p>
        </p:txBody>
      </p:sp>
      <p:sp>
        <p:nvSpPr>
          <p:cNvPr id="3" name="Content Placeholder 2"/>
          <p:cNvSpPr>
            <a:spLocks noGrp="1"/>
          </p:cNvSpPr>
          <p:nvPr>
            <p:ph idx="1"/>
          </p:nvPr>
        </p:nvSpPr>
        <p:spPr>
          <a:xfrm>
            <a:off x="361950" y="2991974"/>
            <a:ext cx="11544300" cy="3780299"/>
          </a:xfrm>
        </p:spPr>
        <p:txBody>
          <a:bodyPr>
            <a:normAutofit/>
          </a:bodyPr>
          <a:lstStyle/>
          <a:p>
            <a:pPr marL="514350" indent="-514350">
              <a:buAutoNum type="arabicPeriod"/>
            </a:pPr>
            <a:r>
              <a:rPr lang="en-GB" sz="2200" dirty="0"/>
              <a:t>Make sure you know your key facts about Devolution by completing the </a:t>
            </a:r>
            <a:r>
              <a:rPr lang="en-GB" sz="2200" b="1" i="1" dirty="0">
                <a:solidFill>
                  <a:srgbClr val="FF0000"/>
                </a:solidFill>
              </a:rPr>
              <a:t>Rights and </a:t>
            </a:r>
            <a:r>
              <a:rPr lang="en-GB" sz="2200" b="1" i="1" dirty="0" err="1">
                <a:solidFill>
                  <a:srgbClr val="FF0000"/>
                </a:solidFill>
              </a:rPr>
              <a:t>Reposnabilities</a:t>
            </a:r>
            <a:r>
              <a:rPr lang="en-GB" sz="2200" b="1" i="1" dirty="0">
                <a:solidFill>
                  <a:srgbClr val="FF0000"/>
                </a:solidFill>
              </a:rPr>
              <a:t> Microsoft forms quiz.</a:t>
            </a:r>
          </a:p>
          <a:p>
            <a:pPr marL="514350" indent="-514350">
              <a:buAutoNum type="arabicPeriod"/>
            </a:pPr>
            <a:endParaRPr lang="en-GB" sz="2200" b="1" i="1" dirty="0">
              <a:solidFill>
                <a:srgbClr val="FF0000"/>
              </a:solidFill>
            </a:endParaRPr>
          </a:p>
          <a:p>
            <a:pPr marL="514350" indent="-514350">
              <a:buAutoNum type="arabicPeriod"/>
            </a:pPr>
            <a:r>
              <a:rPr lang="en-GB" sz="2200" dirty="0"/>
              <a:t>Make sure you know your key facts about the economy by completing the </a:t>
            </a:r>
            <a:r>
              <a:rPr lang="en-GB" sz="2200" b="1" i="1" u="sng" dirty="0">
                <a:solidFill>
                  <a:srgbClr val="FF0000"/>
                </a:solidFill>
              </a:rPr>
              <a:t>Law word wall </a:t>
            </a:r>
            <a:r>
              <a:rPr lang="en-GB" sz="2200" dirty="0"/>
              <a:t>as this links to UK wider world </a:t>
            </a:r>
          </a:p>
          <a:p>
            <a:pPr marL="0" indent="0">
              <a:buNone/>
            </a:pPr>
            <a:endParaRPr lang="en-GB" sz="2200" i="1" u="sng" dirty="0">
              <a:solidFill>
                <a:srgbClr val="FF0000"/>
              </a:solidFill>
            </a:endParaRPr>
          </a:p>
          <a:p>
            <a:pPr marL="0" indent="0">
              <a:buNone/>
            </a:pPr>
            <a:r>
              <a:rPr lang="en-GB" sz="2200" dirty="0"/>
              <a:t>3.   Complete the </a:t>
            </a:r>
            <a:r>
              <a:rPr lang="en-GB" sz="2200" b="1" i="1" u="sng" dirty="0">
                <a:solidFill>
                  <a:srgbClr val="FF0000"/>
                </a:solidFill>
              </a:rPr>
              <a:t>Media </a:t>
            </a:r>
            <a:r>
              <a:rPr lang="en-GB" sz="2200" b="1" i="1" u="sng" dirty="0" err="1">
                <a:solidFill>
                  <a:srgbClr val="FF0000"/>
                </a:solidFill>
              </a:rPr>
              <a:t>blooket</a:t>
            </a:r>
            <a:r>
              <a:rPr lang="en-GB" sz="2200" b="1" i="1" u="sng" dirty="0">
                <a:solidFill>
                  <a:srgbClr val="FF0000"/>
                </a:solidFill>
              </a:rPr>
              <a:t>.</a:t>
            </a:r>
          </a:p>
        </p:txBody>
      </p:sp>
      <p:sp>
        <p:nvSpPr>
          <p:cNvPr id="4" name="Rectangle 3">
            <a:extLst>
              <a:ext uri="{FF2B5EF4-FFF2-40B4-BE49-F238E27FC236}">
                <a16:creationId xmlns:a16="http://schemas.microsoft.com/office/drawing/2014/main" id="{BEB6EC55-00CE-187E-3FEB-B732B35BB7B1}"/>
              </a:ext>
            </a:extLst>
          </p:cNvPr>
          <p:cNvSpPr/>
          <p:nvPr/>
        </p:nvSpPr>
        <p:spPr>
          <a:xfrm>
            <a:off x="7639050" y="1459213"/>
            <a:ext cx="4267200"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81626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D520C2CB99E541891B2C81846845D6" ma:contentTypeVersion="20" ma:contentTypeDescription="Create a new document." ma:contentTypeScope="" ma:versionID="2ef90192b58b9bba6be9aa1792e23e12">
  <xsd:schema xmlns:xsd="http://www.w3.org/2001/XMLSchema" xmlns:xs="http://www.w3.org/2001/XMLSchema" xmlns:p="http://schemas.microsoft.com/office/2006/metadata/properties" xmlns:ns2="218a4f35-23c9-4d37-82b5-0630e713b178" xmlns:ns3="ff207a2b-2c14-44a9-8711-9941a0c39fd6" targetNamespace="http://schemas.microsoft.com/office/2006/metadata/properties" ma:root="true" ma:fieldsID="3564fdf43530a2230e8b2d9ba26df0f8" ns2:_="" ns3:_="">
    <xsd:import namespace="218a4f35-23c9-4d37-82b5-0630e713b178"/>
    <xsd:import namespace="ff207a2b-2c14-44a9-8711-9941a0c39f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Date_x002f_Tim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8a4f35-23c9-4d37-82b5-0630e713b1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Date_x002f_Time" ma:index="23" nillable="true" ma:displayName="Date/Time" ma:format="DateOnly" ma:internalName="Date_x002f_Time">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207a2b-2c14-44a9-8711-9941a0c39f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ed5104-eaf7-40df-b8b3-1d517bf876a6}" ma:internalName="TaxCatchAll" ma:showField="CatchAllData" ma:web="ff207a2b-2c14-44a9-8711-9941a0c39f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207a2b-2c14-44a9-8711-9941a0c39fd6" xsi:nil="true"/>
    <lcf76f155ced4ddcb4097134ff3c332f xmlns="218a4f35-23c9-4d37-82b5-0630e713b178">
      <Terms xmlns="http://schemas.microsoft.com/office/infopath/2007/PartnerControls"/>
    </lcf76f155ced4ddcb4097134ff3c332f>
    <Date_x002f_Time xmlns="218a4f35-23c9-4d37-82b5-0630e713b178" xsi:nil="true"/>
  </documentManagement>
</p:properties>
</file>

<file path=customXml/itemProps1.xml><?xml version="1.0" encoding="utf-8"?>
<ds:datastoreItem xmlns:ds="http://schemas.openxmlformats.org/officeDocument/2006/customXml" ds:itemID="{416C9073-7E67-4BCE-AC6F-C84FEF38E49C}"/>
</file>

<file path=customXml/itemProps2.xml><?xml version="1.0" encoding="utf-8"?>
<ds:datastoreItem xmlns:ds="http://schemas.openxmlformats.org/officeDocument/2006/customXml" ds:itemID="{B456D924-06FD-4C08-A6E0-95ED21CDA87A}"/>
</file>

<file path=customXml/itemProps3.xml><?xml version="1.0" encoding="utf-8"?>
<ds:datastoreItem xmlns:ds="http://schemas.openxmlformats.org/officeDocument/2006/customXml" ds:itemID="{0ADD1693-6E0C-45FD-B95E-FFA932CEEB85}"/>
</file>

<file path=docProps/app.xml><?xml version="1.0" encoding="utf-8"?>
<Properties xmlns="http://schemas.openxmlformats.org/officeDocument/2006/extended-properties" xmlns:vt="http://schemas.openxmlformats.org/officeDocument/2006/docPropsVTypes">
  <TotalTime>36</TotalTime>
  <Words>771</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Stencil</vt:lpstr>
      <vt:lpstr>Office Theme</vt:lpstr>
      <vt:lpstr>Politics Homework Booklet</vt:lpstr>
      <vt:lpstr>Homework advice</vt:lpstr>
      <vt:lpstr>Task 1- Media lesson 1</vt:lpstr>
      <vt:lpstr>Task 2- Media lesson 2</vt:lpstr>
      <vt:lpstr>Task 3- Economy </vt:lpstr>
      <vt:lpstr>Task 4-  Mock revision </vt:lpstr>
      <vt:lpstr>Task 5-  UK wider world lesson 1  </vt:lpstr>
      <vt:lpstr>Task 6-  UK wider world lesson 1  </vt:lpstr>
      <vt:lpstr>Task 7-  UK wider world lesson 2  </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Homework Booklet</dc:title>
  <dc:creator>Cameron Reed</dc:creator>
  <cp:lastModifiedBy>Cameron Reed</cp:lastModifiedBy>
  <cp:revision>2</cp:revision>
  <dcterms:created xsi:type="dcterms:W3CDTF">2025-08-04T14:06:27Z</dcterms:created>
  <dcterms:modified xsi:type="dcterms:W3CDTF">2025-08-05T13:35:24Z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0x010100D1D520C2CB99E541891B2C81846845D6</vt:lpwstr>
  </property>
</Properties>
</file>