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2" r:id="rId5"/>
    <p:sldId id="263" r:id="rId6"/>
    <p:sldId id="264" r:id="rId7"/>
    <p:sldId id="265" r:id="rId8"/>
    <p:sldId id="266"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46B34-B7A9-D944-0984-CD9FCFE65B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3C10658-EFA9-D06A-24AB-06CBDCDE49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497F0B-2048-8CFE-7E31-CF57BFAFF9A1}"/>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5" name="Footer Placeholder 4">
            <a:extLst>
              <a:ext uri="{FF2B5EF4-FFF2-40B4-BE49-F238E27FC236}">
                <a16:creationId xmlns:a16="http://schemas.microsoft.com/office/drawing/2014/main" id="{FB51BC67-F5E2-888B-434A-638694DC12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789570-A802-A0E9-5863-801F62422702}"/>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3095570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98A40-B321-247B-39DB-7ABA6D0EBFF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1A9323-58FB-16BB-E879-4F10701591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CACD7A-73FB-0CD9-0AEA-A8966A7FDC9F}"/>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5" name="Footer Placeholder 4">
            <a:extLst>
              <a:ext uri="{FF2B5EF4-FFF2-40B4-BE49-F238E27FC236}">
                <a16:creationId xmlns:a16="http://schemas.microsoft.com/office/drawing/2014/main" id="{21DA522E-550F-86CA-11EE-E6F9F9D9FB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082556-7C33-4AD2-F8A3-ADFD5A0571FC}"/>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1146569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E936B8-6B1D-75E2-2EA8-ED094ABF375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C500AC7-D0D4-A94B-58D5-EA7CEC3F1B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BAF009-5E26-6932-97C7-C106EFD6C6DE}"/>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5" name="Footer Placeholder 4">
            <a:extLst>
              <a:ext uri="{FF2B5EF4-FFF2-40B4-BE49-F238E27FC236}">
                <a16:creationId xmlns:a16="http://schemas.microsoft.com/office/drawing/2014/main" id="{41C4D396-E9CE-19A5-BAD2-D82C59B5BC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EF384D-C9BE-B205-6423-8227E7F39BCA}"/>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3356427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D39AA-55C6-790A-668B-03B437D4FA2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517E2B-CBA1-8C6F-8D77-FEDA77119B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5D0A55-F9A8-C7AA-5663-48CBF4759590}"/>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5" name="Footer Placeholder 4">
            <a:extLst>
              <a:ext uri="{FF2B5EF4-FFF2-40B4-BE49-F238E27FC236}">
                <a16:creationId xmlns:a16="http://schemas.microsoft.com/office/drawing/2014/main" id="{2776E8B8-B6DE-9C46-FE78-6AC29553B1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34CB91-9909-EF55-8498-528C1A016708}"/>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565803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45537-EB5F-D829-A75E-7ECB2C210C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49AFE5A-2ABF-2C3B-7DA9-6104F2F2B7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AE945E-A999-B54A-8CA0-BE42E8B7B04A}"/>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5" name="Footer Placeholder 4">
            <a:extLst>
              <a:ext uri="{FF2B5EF4-FFF2-40B4-BE49-F238E27FC236}">
                <a16:creationId xmlns:a16="http://schemas.microsoft.com/office/drawing/2014/main" id="{41A080C2-924B-088B-8BFD-295E33DF2D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4B9224-F2A4-51EB-D707-AFC26C1B852E}"/>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2595192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3472C-D6B9-E80D-4E14-546E48AB47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06604EB-B07F-3844-5EE6-25BF2FDCF0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D0D48D1-B02C-F51E-85D5-D0623167EA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8DB5D10-166E-C523-E354-8945186C521D}"/>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6" name="Footer Placeholder 5">
            <a:extLst>
              <a:ext uri="{FF2B5EF4-FFF2-40B4-BE49-F238E27FC236}">
                <a16:creationId xmlns:a16="http://schemas.microsoft.com/office/drawing/2014/main" id="{7B60E821-D4A7-21BE-241B-B6329A3CB0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FBE98C-8D80-602B-2D70-7B43948C14E8}"/>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1967758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B1213-59D3-CC53-217A-39C343EE112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C8D6B7A-AAD7-AE75-D9BC-9ADF8267A8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90324D-12D3-FF12-58DA-45943E6DE9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ECB9AAA-0F4C-E451-5184-F9252E82E3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FF1DD0-9626-CF7E-7F6D-F50EB7B0B1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26B720-8112-24FF-E518-05499159D06B}"/>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8" name="Footer Placeholder 7">
            <a:extLst>
              <a:ext uri="{FF2B5EF4-FFF2-40B4-BE49-F238E27FC236}">
                <a16:creationId xmlns:a16="http://schemas.microsoft.com/office/drawing/2014/main" id="{792E2916-313B-D8DB-3555-2F9533D16B0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16D9BE5-7D05-33EA-BD4F-4A446200528B}"/>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6634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889D1-7A33-127D-82A1-5DBA9036F90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E32BC60-8EAF-4BC2-63FE-DF42B2EA1DF6}"/>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4" name="Footer Placeholder 3">
            <a:extLst>
              <a:ext uri="{FF2B5EF4-FFF2-40B4-BE49-F238E27FC236}">
                <a16:creationId xmlns:a16="http://schemas.microsoft.com/office/drawing/2014/main" id="{494E92D8-1DFB-960D-9A87-9B410C29C0F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8436EB0-2208-9CD0-AE15-7608CA9779FB}"/>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2851514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2BD3C6-7027-BDA9-89B7-C5D95B73F7F6}"/>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3" name="Footer Placeholder 2">
            <a:extLst>
              <a:ext uri="{FF2B5EF4-FFF2-40B4-BE49-F238E27FC236}">
                <a16:creationId xmlns:a16="http://schemas.microsoft.com/office/drawing/2014/main" id="{9313B22C-A213-BF88-4F1F-E1166E4E599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2E42379-19A7-B0B5-50D8-D71710E1F71B}"/>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671314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74861-FCA7-19BD-E3F9-99F3A2551E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C7512A9-39E9-A782-F373-6D9971A354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4D3A76-BFE2-5204-1A64-832B00DC13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0D7564-2F50-6A7B-F112-74F795E24DF8}"/>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6" name="Footer Placeholder 5">
            <a:extLst>
              <a:ext uri="{FF2B5EF4-FFF2-40B4-BE49-F238E27FC236}">
                <a16:creationId xmlns:a16="http://schemas.microsoft.com/office/drawing/2014/main" id="{B0D73025-1EEC-BD9D-7728-0C3B1519FE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C5FB36-AB20-4433-11D8-3502C9D26F43}"/>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3904410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3CDC1-1F1E-0701-8D33-84A3C28F8C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E1E0E4C-5E3A-FD53-3016-AA6C694FAB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2A950D7-912E-2C3C-E87B-A78EE32848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AE2DFC-2A33-7E6D-DC1C-209E6CF59D19}"/>
              </a:ext>
            </a:extLst>
          </p:cNvPr>
          <p:cNvSpPr>
            <a:spLocks noGrp="1"/>
          </p:cNvSpPr>
          <p:nvPr>
            <p:ph type="dt" sz="half" idx="10"/>
          </p:nvPr>
        </p:nvSpPr>
        <p:spPr/>
        <p:txBody>
          <a:bodyPr/>
          <a:lstStyle/>
          <a:p>
            <a:fld id="{DA9124A9-A188-454D-90DE-4CDAB3286613}" type="datetimeFigureOut">
              <a:rPr lang="en-GB" smtClean="0"/>
              <a:t>05/08/2025</a:t>
            </a:fld>
            <a:endParaRPr lang="en-GB"/>
          </a:p>
        </p:txBody>
      </p:sp>
      <p:sp>
        <p:nvSpPr>
          <p:cNvPr id="6" name="Footer Placeholder 5">
            <a:extLst>
              <a:ext uri="{FF2B5EF4-FFF2-40B4-BE49-F238E27FC236}">
                <a16:creationId xmlns:a16="http://schemas.microsoft.com/office/drawing/2014/main" id="{C2E6722D-83AE-7076-62CF-266CE3F9DF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C9384F9-772A-5DAC-E8A0-E5ED9D11D77E}"/>
              </a:ext>
            </a:extLst>
          </p:cNvPr>
          <p:cNvSpPr>
            <a:spLocks noGrp="1"/>
          </p:cNvSpPr>
          <p:nvPr>
            <p:ph type="sldNum" sz="quarter" idx="12"/>
          </p:nvPr>
        </p:nvSpPr>
        <p:spPr/>
        <p:txBody>
          <a:bodyPr/>
          <a:lstStyle/>
          <a:p>
            <a:fld id="{CBC316D1-665B-4B04-B270-23D8609DB117}" type="slidenum">
              <a:rPr lang="en-GB" smtClean="0"/>
              <a:t>‹#›</a:t>
            </a:fld>
            <a:endParaRPr lang="en-GB"/>
          </a:p>
        </p:txBody>
      </p:sp>
    </p:spTree>
    <p:extLst>
      <p:ext uri="{BB962C8B-B14F-4D97-AF65-F5344CB8AC3E}">
        <p14:creationId xmlns:p14="http://schemas.microsoft.com/office/powerpoint/2010/main" val="3714853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C83578-A440-D969-6553-F166CD3AB1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7A8C09-0406-4863-AAA1-0470A52E74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EBC5F5-056E-BDB0-BA0E-EFC9C7ED99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9124A9-A188-454D-90DE-4CDAB3286613}" type="datetimeFigureOut">
              <a:rPr lang="en-GB" smtClean="0"/>
              <a:t>05/08/2025</a:t>
            </a:fld>
            <a:endParaRPr lang="en-GB"/>
          </a:p>
        </p:txBody>
      </p:sp>
      <p:sp>
        <p:nvSpPr>
          <p:cNvPr id="5" name="Footer Placeholder 4">
            <a:extLst>
              <a:ext uri="{FF2B5EF4-FFF2-40B4-BE49-F238E27FC236}">
                <a16:creationId xmlns:a16="http://schemas.microsoft.com/office/drawing/2014/main" id="{E3D7ED30-12CA-F9B4-A536-21A6FEC1F9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ED71F8A-935E-711D-56C8-B3E66131D2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316D1-665B-4B04-B270-23D8609DB117}" type="slidenum">
              <a:rPr lang="en-GB" smtClean="0"/>
              <a:t>‹#›</a:t>
            </a:fld>
            <a:endParaRPr lang="en-GB"/>
          </a:p>
        </p:txBody>
      </p:sp>
    </p:spTree>
    <p:extLst>
      <p:ext uri="{BB962C8B-B14F-4D97-AF65-F5344CB8AC3E}">
        <p14:creationId xmlns:p14="http://schemas.microsoft.com/office/powerpoint/2010/main" val="1436397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lectoral-reform.org.uk/campaigns/votes-at-16/" TargetMode="External"/><Relationship Id="rId2" Type="http://schemas.openxmlformats.org/officeDocument/2006/relationships/hyperlink" Target="https://www.revisely.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6275" y="774634"/>
            <a:ext cx="11163299" cy="1511366"/>
          </a:xfrm>
        </p:spPr>
        <p:txBody>
          <a:bodyPr>
            <a:normAutofit fontScale="90000"/>
          </a:bodyPr>
          <a:lstStyle/>
          <a:p>
            <a:r>
              <a:rPr lang="en-GB" dirty="0">
                <a:latin typeface="Stencil" panose="040409050D0802020404" pitchFamily="82" charset="0"/>
              </a:rPr>
              <a:t>Politics Homework Booklet</a:t>
            </a:r>
          </a:p>
        </p:txBody>
      </p:sp>
      <p:sp>
        <p:nvSpPr>
          <p:cNvPr id="3" name="Subtitle 2"/>
          <p:cNvSpPr>
            <a:spLocks noGrp="1"/>
          </p:cNvSpPr>
          <p:nvPr>
            <p:ph type="subTitle" idx="1"/>
          </p:nvPr>
        </p:nvSpPr>
        <p:spPr>
          <a:xfrm>
            <a:off x="361950" y="3429000"/>
            <a:ext cx="11163299" cy="2722562"/>
          </a:xfrm>
        </p:spPr>
        <p:txBody>
          <a:bodyPr>
            <a:normAutofit fontScale="92500" lnSpcReduction="10000"/>
          </a:bodyPr>
          <a:lstStyle/>
          <a:p>
            <a:r>
              <a:rPr lang="en-GB" sz="3600" dirty="0">
                <a:latin typeface="Stencil" panose="040409050D0802020404" pitchFamily="82" charset="0"/>
              </a:rPr>
              <a:t>Year 10</a:t>
            </a:r>
            <a:r>
              <a:rPr lang="en-GB" sz="3600" b="1" dirty="0">
                <a:latin typeface="Stencil" panose="040409050D0802020404" pitchFamily="82" charset="0"/>
              </a:rPr>
              <a:t> Term 1 </a:t>
            </a:r>
          </a:p>
          <a:p>
            <a:endParaRPr lang="en-GB" sz="3600" b="1" dirty="0">
              <a:latin typeface="Stencil" panose="040409050D0802020404" pitchFamily="82" charset="0"/>
            </a:endParaRPr>
          </a:p>
          <a:p>
            <a:r>
              <a:rPr lang="en-GB" sz="3600" b="1" dirty="0">
                <a:latin typeface="Stencil" panose="040409050D0802020404" pitchFamily="82" charset="0"/>
              </a:rPr>
              <a:t>Lesson topics: Democracy</a:t>
            </a:r>
          </a:p>
          <a:p>
            <a:r>
              <a:rPr lang="en-GB" sz="3600" b="1" dirty="0">
                <a:latin typeface="Stencil" panose="040409050D0802020404" pitchFamily="82" charset="0"/>
              </a:rPr>
              <a:t> and </a:t>
            </a:r>
          </a:p>
          <a:p>
            <a:r>
              <a:rPr lang="en-GB" sz="3600" b="1" dirty="0">
                <a:latin typeface="Stencil" panose="040409050D0802020404" pitchFamily="82" charset="0"/>
              </a:rPr>
              <a:t>Rights and Responsibilities </a:t>
            </a:r>
            <a:endParaRPr lang="en-GB" sz="3600" dirty="0">
              <a:latin typeface="Stencil" panose="040409050D0802020404" pitchFamily="82" charset="0"/>
            </a:endParaRPr>
          </a:p>
        </p:txBody>
      </p:sp>
    </p:spTree>
    <p:extLst>
      <p:ext uri="{BB962C8B-B14F-4D97-AF65-F5344CB8AC3E}">
        <p14:creationId xmlns:p14="http://schemas.microsoft.com/office/powerpoint/2010/main" val="3225358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4144"/>
            <a:ext cx="10515600" cy="1325563"/>
          </a:xfrm>
        </p:spPr>
        <p:txBody>
          <a:bodyPr/>
          <a:lstStyle/>
          <a:p>
            <a:r>
              <a:rPr lang="en-GB" dirty="0">
                <a:latin typeface="Stencil" panose="040409050D0802020404" pitchFamily="82" charset="0"/>
              </a:rPr>
              <a:t>Homework advice</a:t>
            </a:r>
          </a:p>
        </p:txBody>
      </p:sp>
      <p:sp>
        <p:nvSpPr>
          <p:cNvPr id="3" name="Content Placeholder 2"/>
          <p:cNvSpPr>
            <a:spLocks noGrp="1"/>
          </p:cNvSpPr>
          <p:nvPr>
            <p:ph idx="1"/>
          </p:nvPr>
        </p:nvSpPr>
        <p:spPr>
          <a:xfrm>
            <a:off x="838200" y="1519707"/>
            <a:ext cx="10515600" cy="4657256"/>
          </a:xfrm>
        </p:spPr>
        <p:txBody>
          <a:bodyPr>
            <a:normAutofit/>
          </a:bodyPr>
          <a:lstStyle/>
          <a:p>
            <a:r>
              <a:rPr lang="en-GB" dirty="0"/>
              <a:t>You will receive a new homework booklet each term.</a:t>
            </a:r>
          </a:p>
          <a:p>
            <a:endParaRPr lang="en-GB" dirty="0"/>
          </a:p>
          <a:p>
            <a:r>
              <a:rPr lang="en-GB" dirty="0"/>
              <a:t>Each week, you will be asked to complete some tasks– usually, each task will follow on from what you did in lesson. </a:t>
            </a:r>
          </a:p>
          <a:p>
            <a:endParaRPr lang="en-GB" dirty="0"/>
          </a:p>
          <a:p>
            <a:r>
              <a:rPr lang="en-GB" dirty="0"/>
              <a:t>If you are stuck on anything, your teacher will be happy to help. If you cannot meet the deadline you need to ensure that you let your teacher know with at least 24 hours' notice in order to not receive a homework detention.</a:t>
            </a:r>
          </a:p>
        </p:txBody>
      </p:sp>
    </p:spTree>
    <p:extLst>
      <p:ext uri="{BB962C8B-B14F-4D97-AF65-F5344CB8AC3E}">
        <p14:creationId xmlns:p14="http://schemas.microsoft.com/office/powerpoint/2010/main" val="99380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1- Democracy lesson 1</a:t>
            </a:r>
          </a:p>
        </p:txBody>
      </p:sp>
      <p:sp>
        <p:nvSpPr>
          <p:cNvPr id="3" name="Content Placeholder 2"/>
          <p:cNvSpPr>
            <a:spLocks noGrp="1"/>
          </p:cNvSpPr>
          <p:nvPr>
            <p:ph idx="1"/>
          </p:nvPr>
        </p:nvSpPr>
        <p:spPr>
          <a:xfrm>
            <a:off x="485774" y="2601451"/>
            <a:ext cx="11544300" cy="2690812"/>
          </a:xfrm>
        </p:spPr>
        <p:txBody>
          <a:bodyPr>
            <a:normAutofit/>
          </a:bodyPr>
          <a:lstStyle/>
          <a:p>
            <a:pPr marL="514350" indent="-514350">
              <a:buAutoNum type="arabicPeriod"/>
            </a:pPr>
            <a:r>
              <a:rPr lang="en-GB" sz="2200" dirty="0"/>
              <a:t>Make sure you know your key facts about the UK’s democracy. Complete the Microsoft forms quiz </a:t>
            </a:r>
            <a:r>
              <a:rPr lang="en-GB" sz="2200" i="1" u="sng" dirty="0">
                <a:solidFill>
                  <a:srgbClr val="FF0000"/>
                </a:solidFill>
              </a:rPr>
              <a:t>Democracy lesson 1 </a:t>
            </a:r>
            <a:r>
              <a:rPr lang="en-GB" sz="2200" dirty="0"/>
              <a:t>to test to see how much you remember.</a:t>
            </a:r>
          </a:p>
          <a:p>
            <a:pPr marL="0" indent="0">
              <a:buNone/>
            </a:pPr>
            <a:endParaRPr lang="en-GB" sz="2200" dirty="0"/>
          </a:p>
          <a:p>
            <a:pPr marL="0" indent="0">
              <a:buNone/>
            </a:pPr>
            <a:r>
              <a:rPr lang="en-GB" sz="2200" dirty="0"/>
              <a:t>2. Look at the questions you have got wrong. By doing this you have identified a gap in your knowledge which needs to be addressed. Make an account on the website </a:t>
            </a:r>
            <a:r>
              <a:rPr lang="en-GB" sz="2200" dirty="0">
                <a:hlinkClick r:id="rId2"/>
              </a:rPr>
              <a:t>https://www.revisely.com/</a:t>
            </a:r>
            <a:r>
              <a:rPr lang="en-GB" sz="2200" dirty="0"/>
              <a:t> and create flash cards for the questions you have got wrong.</a:t>
            </a:r>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
        <p:nvSpPr>
          <p:cNvPr id="5" name="Rectangle 4">
            <a:extLst>
              <a:ext uri="{FF2B5EF4-FFF2-40B4-BE49-F238E27FC236}">
                <a16:creationId xmlns:a16="http://schemas.microsoft.com/office/drawing/2014/main" id="{03BBA87E-86E7-A745-1A5E-DF87182BAA38}"/>
              </a:ext>
            </a:extLst>
          </p:cNvPr>
          <p:cNvSpPr/>
          <p:nvPr/>
        </p:nvSpPr>
        <p:spPr>
          <a:xfrm>
            <a:off x="161926" y="5301647"/>
            <a:ext cx="11953874" cy="1233486"/>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Challenge: Read this article on why there is a debate over lowering the voting age </a:t>
            </a:r>
          </a:p>
          <a:p>
            <a:pPr algn="ctr"/>
            <a:endParaRPr lang="en-GB" dirty="0"/>
          </a:p>
          <a:p>
            <a:pPr algn="ctr"/>
            <a:r>
              <a:rPr lang="en-GB" dirty="0">
                <a:hlinkClick r:id="rId3"/>
              </a:rPr>
              <a:t>https://electoral-reform.org.uk/campaigns/votes-at-16/</a:t>
            </a:r>
            <a:endParaRPr lang="en-GB" dirty="0"/>
          </a:p>
          <a:p>
            <a:pPr algn="ctr"/>
            <a:endParaRPr lang="en-GB" dirty="0"/>
          </a:p>
        </p:txBody>
      </p:sp>
    </p:spTree>
    <p:extLst>
      <p:ext uri="{BB962C8B-B14F-4D97-AF65-F5344CB8AC3E}">
        <p14:creationId xmlns:p14="http://schemas.microsoft.com/office/powerpoint/2010/main" val="375821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2- Democracy lesson 2</a:t>
            </a:r>
          </a:p>
        </p:txBody>
      </p:sp>
      <p:sp>
        <p:nvSpPr>
          <p:cNvPr id="3" name="Content Placeholder 2"/>
          <p:cNvSpPr>
            <a:spLocks noGrp="1"/>
          </p:cNvSpPr>
          <p:nvPr>
            <p:ph idx="1"/>
          </p:nvPr>
        </p:nvSpPr>
        <p:spPr>
          <a:xfrm>
            <a:off x="485774" y="2601451"/>
            <a:ext cx="11544300" cy="2690812"/>
          </a:xfrm>
        </p:spPr>
        <p:txBody>
          <a:bodyPr>
            <a:normAutofit/>
          </a:bodyPr>
          <a:lstStyle/>
          <a:p>
            <a:pPr marL="514350" indent="-514350">
              <a:buAutoNum type="arabicPeriod"/>
            </a:pPr>
            <a:r>
              <a:rPr lang="en-GB" sz="2200" dirty="0"/>
              <a:t>Make sure you know your key facts about the UK’s democracy. Complete the Microsoft forms quiz </a:t>
            </a:r>
            <a:r>
              <a:rPr lang="en-GB" sz="2200" i="1" u="sng" dirty="0">
                <a:solidFill>
                  <a:srgbClr val="FF0000"/>
                </a:solidFill>
              </a:rPr>
              <a:t>Democracy lesson 1 and 2 </a:t>
            </a:r>
            <a:r>
              <a:rPr lang="en-GB" sz="2200" dirty="0"/>
              <a:t>to test to see how much you remember.</a:t>
            </a:r>
          </a:p>
          <a:p>
            <a:pPr marL="0" indent="0">
              <a:buNone/>
            </a:pPr>
            <a:endParaRPr lang="en-GB" sz="2200" dirty="0"/>
          </a:p>
          <a:p>
            <a:pPr marL="0" indent="0">
              <a:buNone/>
            </a:pPr>
            <a:r>
              <a:rPr lang="en-GB" sz="2200" dirty="0"/>
              <a:t>2.  Use the Democracy lessons 1 -2 knowledge organiser to revise for your upcoming assessment. </a:t>
            </a: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1879505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3- Democracy lesson 3</a:t>
            </a:r>
          </a:p>
        </p:txBody>
      </p:sp>
      <p:sp>
        <p:nvSpPr>
          <p:cNvPr id="3" name="Content Placeholder 2"/>
          <p:cNvSpPr>
            <a:spLocks noGrp="1"/>
          </p:cNvSpPr>
          <p:nvPr>
            <p:ph idx="1"/>
          </p:nvPr>
        </p:nvSpPr>
        <p:spPr>
          <a:xfrm>
            <a:off x="485774" y="2601451"/>
            <a:ext cx="11544300" cy="2690812"/>
          </a:xfrm>
        </p:spPr>
        <p:txBody>
          <a:bodyPr>
            <a:normAutofit/>
          </a:bodyPr>
          <a:lstStyle/>
          <a:p>
            <a:pPr marL="514350" indent="-514350">
              <a:buAutoNum type="arabicPeriod"/>
            </a:pPr>
            <a:r>
              <a:rPr lang="en-GB" sz="2200" dirty="0"/>
              <a:t>Make sure you know your key facts about the UK’s democracy. Complete the Microsoft forms quiz </a:t>
            </a:r>
            <a:r>
              <a:rPr lang="en-GB" sz="2200" i="1" u="sng" dirty="0">
                <a:solidFill>
                  <a:srgbClr val="FF0000"/>
                </a:solidFill>
              </a:rPr>
              <a:t>Democracy </a:t>
            </a:r>
            <a:r>
              <a:rPr lang="en-GB" sz="2200" dirty="0"/>
              <a:t>to test to see how much you remember.</a:t>
            </a:r>
          </a:p>
          <a:p>
            <a:pPr marL="0" indent="0">
              <a:buNone/>
            </a:pPr>
            <a:endParaRPr lang="en-GB" sz="2200" dirty="0"/>
          </a:p>
          <a:p>
            <a:pPr marL="0" indent="0">
              <a:buNone/>
            </a:pPr>
            <a:r>
              <a:rPr lang="en-GB" sz="2200" dirty="0"/>
              <a:t>2.  Complete the Democracy word wall to ensure you know the meaning of key terms. </a:t>
            </a: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3742126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fontScale="90000"/>
          </a:bodyPr>
          <a:lstStyle/>
          <a:p>
            <a:r>
              <a:rPr lang="en-GB" b="1" u="sng" dirty="0">
                <a:latin typeface="Stencil" panose="040409050D0802020404" pitchFamily="82" charset="0"/>
              </a:rPr>
              <a:t>Task 4- Rights and Responsibilities lesson 1</a:t>
            </a:r>
          </a:p>
        </p:txBody>
      </p:sp>
      <p:sp>
        <p:nvSpPr>
          <p:cNvPr id="3" name="Content Placeholder 2"/>
          <p:cNvSpPr>
            <a:spLocks noGrp="1"/>
          </p:cNvSpPr>
          <p:nvPr>
            <p:ph idx="1"/>
          </p:nvPr>
        </p:nvSpPr>
        <p:spPr>
          <a:xfrm>
            <a:off x="219074" y="3172951"/>
            <a:ext cx="11544300" cy="2690812"/>
          </a:xfrm>
        </p:spPr>
        <p:txBody>
          <a:bodyPr>
            <a:normAutofit/>
          </a:bodyPr>
          <a:lstStyle/>
          <a:p>
            <a:pPr marL="514350" indent="-514350">
              <a:buAutoNum type="arabicPeriod"/>
            </a:pPr>
            <a:r>
              <a:rPr lang="en-GB" sz="2200" dirty="0"/>
              <a:t>Make sure you know your key facts about Rights and Responsibilities complete the Rights and Responsibilities word wall.</a:t>
            </a:r>
          </a:p>
          <a:p>
            <a:pPr marL="514350" indent="-514350">
              <a:buAutoNum type="arabicPeriod"/>
            </a:pPr>
            <a:endParaRPr lang="en-GB" sz="2200" dirty="0"/>
          </a:p>
          <a:p>
            <a:pPr marL="514350" indent="-514350">
              <a:buAutoNum type="arabicPeriod"/>
            </a:pPr>
            <a:r>
              <a:rPr lang="en-GB" sz="2200" dirty="0"/>
              <a:t>Complete the Democracy </a:t>
            </a:r>
            <a:r>
              <a:rPr lang="en-GB" sz="2200" dirty="0" err="1"/>
              <a:t>blooket</a:t>
            </a:r>
            <a:r>
              <a:rPr lang="en-GB" sz="2200" dirty="0"/>
              <a:t>. </a:t>
            </a: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100940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fontScale="90000"/>
          </a:bodyPr>
          <a:lstStyle/>
          <a:p>
            <a:r>
              <a:rPr lang="en-GB" b="1" u="sng" dirty="0">
                <a:latin typeface="Stencil" panose="040409050D0802020404" pitchFamily="82" charset="0"/>
              </a:rPr>
              <a:t>Task 5- Rights and Responsibilities lesson 2</a:t>
            </a:r>
          </a:p>
        </p:txBody>
      </p:sp>
      <p:sp>
        <p:nvSpPr>
          <p:cNvPr id="3" name="Content Placeholder 2"/>
          <p:cNvSpPr>
            <a:spLocks noGrp="1"/>
          </p:cNvSpPr>
          <p:nvPr>
            <p:ph idx="1"/>
          </p:nvPr>
        </p:nvSpPr>
        <p:spPr>
          <a:xfrm>
            <a:off x="219074" y="3172951"/>
            <a:ext cx="11544300" cy="2690812"/>
          </a:xfrm>
        </p:spPr>
        <p:txBody>
          <a:bodyPr>
            <a:normAutofit lnSpcReduction="10000"/>
          </a:bodyPr>
          <a:lstStyle/>
          <a:p>
            <a:pPr marL="514350" indent="-514350">
              <a:buAutoNum type="arabicPeriod"/>
            </a:pPr>
            <a:endParaRPr lang="en-GB" sz="2200" dirty="0"/>
          </a:p>
          <a:p>
            <a:pPr marL="514350" indent="-514350">
              <a:buAutoNum type="arabicPeriod"/>
            </a:pPr>
            <a:r>
              <a:rPr lang="en-GB" sz="2200" dirty="0"/>
              <a:t>Complete the Rights and Responsibilities Quiz ( R&amp;R and  Human rights)  Microsoft forms quiz.</a:t>
            </a:r>
          </a:p>
          <a:p>
            <a:pPr marL="514350" indent="-514350">
              <a:buAutoNum type="arabicPeriod"/>
            </a:pPr>
            <a:endParaRPr lang="en-GB" sz="2200" dirty="0"/>
          </a:p>
          <a:p>
            <a:pPr marL="514350" indent="-514350">
              <a:buFont typeface="Arial" panose="020B0604020202020204" pitchFamily="34" charset="0"/>
              <a:buAutoNum type="arabicPeriod"/>
            </a:pPr>
            <a:r>
              <a:rPr lang="en-GB" sz="2200" dirty="0"/>
              <a:t>Complete the Democracy Microsoft forms quiz.</a:t>
            </a:r>
          </a:p>
          <a:p>
            <a:pPr marL="0" indent="0">
              <a:buNone/>
            </a:pPr>
            <a:endParaRPr lang="en-GB" sz="2200" dirty="0"/>
          </a:p>
          <a:p>
            <a:pPr marL="0" indent="0">
              <a:buNone/>
            </a:pPr>
            <a:r>
              <a:rPr lang="en-GB" sz="2200" dirty="0"/>
              <a:t>3.     Revise for your upcoming assessment using the Democracy and Rights and Responsibilities knowledge organisers.</a:t>
            </a:r>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939125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fontScale="90000"/>
          </a:bodyPr>
          <a:lstStyle/>
          <a:p>
            <a:r>
              <a:rPr lang="en-GB" b="1" u="sng" dirty="0">
                <a:latin typeface="Stencil" panose="040409050D0802020404" pitchFamily="82" charset="0"/>
              </a:rPr>
              <a:t>Task 6- Rights and Responsibilities lesson 3</a:t>
            </a:r>
          </a:p>
        </p:txBody>
      </p:sp>
      <p:sp>
        <p:nvSpPr>
          <p:cNvPr id="3" name="Content Placeholder 2"/>
          <p:cNvSpPr>
            <a:spLocks noGrp="1"/>
          </p:cNvSpPr>
          <p:nvPr>
            <p:ph idx="1"/>
          </p:nvPr>
        </p:nvSpPr>
        <p:spPr>
          <a:xfrm>
            <a:off x="219074" y="3172951"/>
            <a:ext cx="11544300" cy="2690812"/>
          </a:xfrm>
        </p:spPr>
        <p:txBody>
          <a:bodyPr>
            <a:normAutofit lnSpcReduction="10000"/>
          </a:bodyPr>
          <a:lstStyle/>
          <a:p>
            <a:pPr marL="514350" indent="-514350">
              <a:buAutoNum type="arabicPeriod"/>
            </a:pPr>
            <a:endParaRPr lang="en-GB" sz="2200" dirty="0"/>
          </a:p>
          <a:p>
            <a:pPr marL="514350" indent="-514350">
              <a:buAutoNum type="arabicPeriod"/>
            </a:pPr>
            <a:r>
              <a:rPr lang="en-GB" sz="2200" dirty="0"/>
              <a:t>Complete the Rights and Responsibilities Quiz ( R&amp;R and  Human rights)  Microsoft forms quiz.</a:t>
            </a:r>
          </a:p>
          <a:p>
            <a:pPr marL="514350" indent="-514350">
              <a:buAutoNum type="arabicPeriod"/>
            </a:pPr>
            <a:endParaRPr lang="en-GB" sz="2200" dirty="0"/>
          </a:p>
          <a:p>
            <a:pPr marL="514350" indent="-514350">
              <a:buFont typeface="Arial" panose="020B0604020202020204" pitchFamily="34" charset="0"/>
              <a:buAutoNum type="arabicPeriod"/>
            </a:pPr>
            <a:r>
              <a:rPr lang="en-GB" sz="2200" dirty="0"/>
              <a:t>Complete the Democracy Microsoft forms quiz.</a:t>
            </a:r>
          </a:p>
          <a:p>
            <a:pPr marL="0" indent="0">
              <a:buNone/>
            </a:pPr>
            <a:endParaRPr lang="en-GB" sz="2200" dirty="0"/>
          </a:p>
          <a:p>
            <a:pPr marL="0" indent="0">
              <a:buNone/>
            </a:pPr>
            <a:r>
              <a:rPr lang="en-GB" sz="2200" dirty="0"/>
              <a:t>3.     Revise for your upcoming assessment using the Democracy and Rights and Responsibilities knowledge organisers.</a:t>
            </a:r>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582201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fontScale="90000"/>
          </a:bodyPr>
          <a:lstStyle/>
          <a:p>
            <a:r>
              <a:rPr lang="en-GB" b="1" u="sng" dirty="0">
                <a:latin typeface="Stencil" panose="040409050D0802020404" pitchFamily="82" charset="0"/>
              </a:rPr>
              <a:t>Task 7- British constitution lesson 1 </a:t>
            </a:r>
          </a:p>
        </p:txBody>
      </p:sp>
      <p:sp>
        <p:nvSpPr>
          <p:cNvPr id="3" name="Content Placeholder 2"/>
          <p:cNvSpPr>
            <a:spLocks noGrp="1"/>
          </p:cNvSpPr>
          <p:nvPr>
            <p:ph idx="1"/>
          </p:nvPr>
        </p:nvSpPr>
        <p:spPr>
          <a:xfrm>
            <a:off x="219074" y="3163425"/>
            <a:ext cx="11544300" cy="3208799"/>
          </a:xfrm>
        </p:spPr>
        <p:txBody>
          <a:bodyPr>
            <a:normAutofit/>
          </a:bodyPr>
          <a:lstStyle/>
          <a:p>
            <a:pPr marL="514350" indent="-514350">
              <a:buAutoNum type="arabicPeriod"/>
            </a:pPr>
            <a:endParaRPr lang="en-GB" sz="2200" dirty="0"/>
          </a:p>
          <a:p>
            <a:pPr marL="514350" indent="-514350">
              <a:buAutoNum type="arabicPeriod"/>
            </a:pPr>
            <a:endParaRPr lang="en-GB" sz="2200" dirty="0"/>
          </a:p>
          <a:p>
            <a:pPr marL="514350" indent="-514350">
              <a:buFont typeface="Arial" panose="020B0604020202020204" pitchFamily="34" charset="0"/>
              <a:buAutoNum type="arabicPeriod"/>
            </a:pPr>
            <a:r>
              <a:rPr lang="en-GB" sz="2200" dirty="0"/>
              <a:t>Complete the Democracy and Rights and Responsibilities Microsoft forms quizzes.</a:t>
            </a:r>
          </a:p>
          <a:p>
            <a:pPr marL="514350" indent="-514350">
              <a:buFont typeface="Arial" panose="020B0604020202020204" pitchFamily="34" charset="0"/>
              <a:buAutoNum type="arabicPeriod"/>
            </a:pPr>
            <a:endParaRPr lang="en-GB" sz="2200" dirty="0"/>
          </a:p>
          <a:p>
            <a:pPr marL="514350" indent="-514350">
              <a:buFont typeface="Arial" panose="020B0604020202020204" pitchFamily="34" charset="0"/>
              <a:buAutoNum type="arabicPeriod"/>
            </a:pPr>
            <a:r>
              <a:rPr lang="en-GB" sz="2200" dirty="0"/>
              <a:t>Complete the Democracy and Rights and </a:t>
            </a:r>
            <a:r>
              <a:rPr lang="en-GB" sz="2200" dirty="0" err="1"/>
              <a:t>Responsbailities</a:t>
            </a:r>
            <a:r>
              <a:rPr lang="en-GB" sz="2200" dirty="0"/>
              <a:t> word wall.</a:t>
            </a:r>
          </a:p>
          <a:p>
            <a:pPr marL="514350" indent="-514350">
              <a:buFont typeface="Arial" panose="020B0604020202020204" pitchFamily="34" charset="0"/>
              <a:buAutoNum type="arabicPeriod"/>
            </a:pPr>
            <a:endParaRPr lang="en-GB" sz="2200" dirty="0"/>
          </a:p>
          <a:p>
            <a:pPr marL="514350" indent="-514350">
              <a:buFont typeface="Arial" panose="020B0604020202020204" pitchFamily="34" charset="0"/>
              <a:buAutoNum type="arabicPeriod"/>
            </a:pPr>
            <a:endParaRPr lang="en-GB" sz="2200" dirty="0"/>
          </a:p>
          <a:p>
            <a:pPr marL="0" indent="0">
              <a:buNone/>
            </a:pPr>
            <a:endParaRPr lang="en-GB" sz="2200"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24653477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D520C2CB99E541891B2C81846845D6" ma:contentTypeVersion="20" ma:contentTypeDescription="Create a new document." ma:contentTypeScope="" ma:versionID="2ef90192b58b9bba6be9aa1792e23e12">
  <xsd:schema xmlns:xsd="http://www.w3.org/2001/XMLSchema" xmlns:xs="http://www.w3.org/2001/XMLSchema" xmlns:p="http://schemas.microsoft.com/office/2006/metadata/properties" xmlns:ns2="218a4f35-23c9-4d37-82b5-0630e713b178" xmlns:ns3="ff207a2b-2c14-44a9-8711-9941a0c39fd6" targetNamespace="http://schemas.microsoft.com/office/2006/metadata/properties" ma:root="true" ma:fieldsID="3564fdf43530a2230e8b2d9ba26df0f8" ns2:_="" ns3:_="">
    <xsd:import namespace="218a4f35-23c9-4d37-82b5-0630e713b178"/>
    <xsd:import namespace="ff207a2b-2c14-44a9-8711-9941a0c39fd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Date_x002f_Tim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8a4f35-23c9-4d37-82b5-0630e713b1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Date_x002f_Time" ma:index="23" nillable="true" ma:displayName="Date/Time" ma:format="DateOnly" ma:internalName="Date_x002f_Time">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207a2b-2c14-44a9-8711-9941a0c39fd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eed5104-eaf7-40df-b8b3-1d517bf876a6}" ma:internalName="TaxCatchAll" ma:showField="CatchAllData" ma:web="ff207a2b-2c14-44a9-8711-9941a0c39f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207a2b-2c14-44a9-8711-9941a0c39fd6" xsi:nil="true"/>
    <lcf76f155ced4ddcb4097134ff3c332f xmlns="218a4f35-23c9-4d37-82b5-0630e713b178">
      <Terms xmlns="http://schemas.microsoft.com/office/infopath/2007/PartnerControls"/>
    </lcf76f155ced4ddcb4097134ff3c332f>
    <Date_x002f_Time xmlns="218a4f35-23c9-4d37-82b5-0630e713b178" xsi:nil="true"/>
  </documentManagement>
</p:properties>
</file>

<file path=customXml/itemProps1.xml><?xml version="1.0" encoding="utf-8"?>
<ds:datastoreItem xmlns:ds="http://schemas.openxmlformats.org/officeDocument/2006/customXml" ds:itemID="{1AFDDE6B-483C-47A4-BB3C-238B52B8BD52}"/>
</file>

<file path=customXml/itemProps2.xml><?xml version="1.0" encoding="utf-8"?>
<ds:datastoreItem xmlns:ds="http://schemas.openxmlformats.org/officeDocument/2006/customXml" ds:itemID="{3EEA0375-4706-4AB1-A258-DDF0B3544E47}"/>
</file>

<file path=customXml/itemProps3.xml><?xml version="1.0" encoding="utf-8"?>
<ds:datastoreItem xmlns:ds="http://schemas.openxmlformats.org/officeDocument/2006/customXml" ds:itemID="{9EC04E8D-92A6-459B-AA34-8C403DC0C30D}"/>
</file>

<file path=docProps/app.xml><?xml version="1.0" encoding="utf-8"?>
<Properties xmlns="http://schemas.openxmlformats.org/officeDocument/2006/extended-properties" xmlns:vt="http://schemas.openxmlformats.org/officeDocument/2006/docPropsVTypes">
  <TotalTime>527</TotalTime>
  <Words>637</Words>
  <Application>Microsoft Office PowerPoint</Application>
  <PresentationFormat>Widescreen</PresentationFormat>
  <Paragraphs>59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Stencil</vt:lpstr>
      <vt:lpstr>Office Theme</vt:lpstr>
      <vt:lpstr>Politics Homework Booklet</vt:lpstr>
      <vt:lpstr>Homework advice</vt:lpstr>
      <vt:lpstr>Task 1- Democracy lesson 1</vt:lpstr>
      <vt:lpstr>Task 2- Democracy lesson 2</vt:lpstr>
      <vt:lpstr>Task 3- Democracy lesson 3</vt:lpstr>
      <vt:lpstr>Task 4- Rights and Responsibilities lesson 1</vt:lpstr>
      <vt:lpstr>Task 5- Rights and Responsibilities lesson 2</vt:lpstr>
      <vt:lpstr>Task 6- Rights and Responsibilities lesson 3</vt:lpstr>
      <vt:lpstr>Task 7- British constitution lesson 1 </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Politics Homework Booklet</dc:title>
  <dc:creator>Cameron Reed</dc:creator>
  <cp:lastModifiedBy>Cameron Reed</cp:lastModifiedBy>
  <cp:revision>3</cp:revision>
  <dcterms:created xsi:type="dcterms:W3CDTF">2025-07-16T07:05:12Z</dcterms:created>
  <dcterms:modified xsi:type="dcterms:W3CDTF">2025-08-05T11:30:59Z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0x010100D1D520C2CB99E541891B2C81846845D6</vt:lpwstr>
  </property>
</Properties>
</file>