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3.xml" ContentType="application/vnd.openxmlformats-officedocument.presentationml.slide+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webextensions/webextension1.xml" ContentType="application/vnd.ms-office.webextension+xml"/>
  <Override PartName="/ppt/webextensions/taskpanes.xml" ContentType="application/vnd.ms-office.webextensiontaskpanes+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2" r:id="rId5"/>
    <p:sldId id="263" r:id="rId6"/>
    <p:sldId id="264" r:id="rId7"/>
    <p:sldId id="260"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F76F3-780F-6105-6842-2EB81DB924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02AE623-8FD3-9753-D482-43985A2D0A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ECB2D4B-CFE8-8DEE-8FAA-08526BAA6B60}"/>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5" name="Footer Placeholder 4">
            <a:extLst>
              <a:ext uri="{FF2B5EF4-FFF2-40B4-BE49-F238E27FC236}">
                <a16:creationId xmlns:a16="http://schemas.microsoft.com/office/drawing/2014/main" id="{A8E05179-551E-C13B-AB73-DBB458FB21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99DD29-5C5E-D855-1918-798A94F9F4DE}"/>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3298751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DF3A7-9DC6-9D3F-BA0F-F20E530E5F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A47D8DC-E803-BC2A-2506-399D5714AD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2D006B-D1BF-BA0A-E08E-6B083E5DA525}"/>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5" name="Footer Placeholder 4">
            <a:extLst>
              <a:ext uri="{FF2B5EF4-FFF2-40B4-BE49-F238E27FC236}">
                <a16:creationId xmlns:a16="http://schemas.microsoft.com/office/drawing/2014/main" id="{D7AA76DA-BD5A-F9CC-8ECC-8EF1D6C1D0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FA09F6-CD10-9CBA-ACD4-75965218F5BA}"/>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470045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0D9FE4-4A47-3B9F-E3B6-33B80F173F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8458E8-60A3-0C80-3062-E81524D702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0713EB-25CE-03B4-D98A-A8B99F17227B}"/>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5" name="Footer Placeholder 4">
            <a:extLst>
              <a:ext uri="{FF2B5EF4-FFF2-40B4-BE49-F238E27FC236}">
                <a16:creationId xmlns:a16="http://schemas.microsoft.com/office/drawing/2014/main" id="{1FD09004-1B03-A631-70C2-2C92842AFA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4B1AFE-61B9-03B0-F2AF-162F99652D60}"/>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364036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8D1C3-3AC2-9755-CA74-5F470DE273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E61D8E7-B2BD-62D9-2BBD-1C24E87718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692413-AB7D-EE97-D6CD-BB37802972DB}"/>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5" name="Footer Placeholder 4">
            <a:extLst>
              <a:ext uri="{FF2B5EF4-FFF2-40B4-BE49-F238E27FC236}">
                <a16:creationId xmlns:a16="http://schemas.microsoft.com/office/drawing/2014/main" id="{BC2AD1A2-78A4-D4B7-CBE8-45E19C784C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026A70-50EA-3C4D-1EEC-2E2A251F127E}"/>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3288309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D4F53-CA21-001F-56FC-7CD157F343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1FAA5C5-2CB8-8628-B28F-98CE984A13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E79097-3A21-6EC5-8FC0-C5BD2286C88E}"/>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5" name="Footer Placeholder 4">
            <a:extLst>
              <a:ext uri="{FF2B5EF4-FFF2-40B4-BE49-F238E27FC236}">
                <a16:creationId xmlns:a16="http://schemas.microsoft.com/office/drawing/2014/main" id="{965F3BA7-E8D0-FB63-1DE3-3746FF0D78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647F8A-A657-BA6A-D404-B93855037F93}"/>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1716281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9754F-6C7D-2286-0609-B7565449EC9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C520BD-8084-3C74-816B-B2E530899D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0366DF1-21F7-D43B-E954-464ECD4B19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C956B5-F09D-9C02-3372-9C5D54C8AE29}"/>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6" name="Footer Placeholder 5">
            <a:extLst>
              <a:ext uri="{FF2B5EF4-FFF2-40B4-BE49-F238E27FC236}">
                <a16:creationId xmlns:a16="http://schemas.microsoft.com/office/drawing/2014/main" id="{D15FE69B-5906-6B12-5CF0-A779BB97EB3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22FE6C-794B-6F12-3175-CE7DC7FD9CAA}"/>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83560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0AB00-5DF1-0FBF-B8F1-290404E95C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6E284B2-8195-69FE-6CE5-0B21C987D8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254F4A-2E70-B364-EE46-F6F65F69E1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2B043C-1956-99A9-4F78-56451CFC91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FAE111-180C-B5D0-F7D5-485BA8D979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F5FAF1C-1837-271D-65CA-90CEEA77942D}"/>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8" name="Footer Placeholder 7">
            <a:extLst>
              <a:ext uri="{FF2B5EF4-FFF2-40B4-BE49-F238E27FC236}">
                <a16:creationId xmlns:a16="http://schemas.microsoft.com/office/drawing/2014/main" id="{F7EE4782-BC8F-EB77-55A6-676E1E59FD2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1E30C7-6EC5-1EC3-D389-F99BB3F523E8}"/>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229468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F3BFE-787D-752A-D968-0FCAE2A7420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26B1ED8-AA82-0DD8-1CA3-C407D29A5FE6}"/>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4" name="Footer Placeholder 3">
            <a:extLst>
              <a:ext uri="{FF2B5EF4-FFF2-40B4-BE49-F238E27FC236}">
                <a16:creationId xmlns:a16="http://schemas.microsoft.com/office/drawing/2014/main" id="{21508A2D-0C72-9D44-5943-8502B69096E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8ABF64-8F75-E5DC-6473-1CF5FAA97DB4}"/>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982868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EBD78-4DAE-F4FC-8B21-73989DDEE6E7}"/>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3" name="Footer Placeholder 2">
            <a:extLst>
              <a:ext uri="{FF2B5EF4-FFF2-40B4-BE49-F238E27FC236}">
                <a16:creationId xmlns:a16="http://schemas.microsoft.com/office/drawing/2014/main" id="{72BBAF2C-3E92-33C2-8EA7-C0475AEE8B7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1A87C6-A0C6-0AE0-89B3-4979E730CDE5}"/>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2750595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73DF1-2F1F-13A9-485E-DDAE92286B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3642C7-EF52-82B4-24B7-388397F5DC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B30E125-9B69-73FA-2A45-BAF093246F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B609F6-6154-7D6A-2660-5B14D736BFCA}"/>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6" name="Footer Placeholder 5">
            <a:extLst>
              <a:ext uri="{FF2B5EF4-FFF2-40B4-BE49-F238E27FC236}">
                <a16:creationId xmlns:a16="http://schemas.microsoft.com/office/drawing/2014/main" id="{C58CA47D-A927-CF02-E1B6-579782FD03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8D3085-3670-80EC-40CA-141D53C4A3A0}"/>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2894188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C5156-CE21-5755-3F3B-03E48CFE7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60BDEA-547B-FBD1-5C50-4D23E3A2FD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AD449C1-DDE4-04D7-557A-4C984165D9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02DE72-0F3A-81ED-8738-222AB63ED0DE}"/>
              </a:ext>
            </a:extLst>
          </p:cNvPr>
          <p:cNvSpPr>
            <a:spLocks noGrp="1"/>
          </p:cNvSpPr>
          <p:nvPr>
            <p:ph type="dt" sz="half" idx="10"/>
          </p:nvPr>
        </p:nvSpPr>
        <p:spPr/>
        <p:txBody>
          <a:bodyPr/>
          <a:lstStyle/>
          <a:p>
            <a:fld id="{91E89FD8-14C5-43D6-94F7-7D2561D2B450}" type="datetimeFigureOut">
              <a:rPr lang="en-GB" smtClean="0"/>
              <a:t>08/08/2025</a:t>
            </a:fld>
            <a:endParaRPr lang="en-GB"/>
          </a:p>
        </p:txBody>
      </p:sp>
      <p:sp>
        <p:nvSpPr>
          <p:cNvPr id="6" name="Footer Placeholder 5">
            <a:extLst>
              <a:ext uri="{FF2B5EF4-FFF2-40B4-BE49-F238E27FC236}">
                <a16:creationId xmlns:a16="http://schemas.microsoft.com/office/drawing/2014/main" id="{7D5792FD-3D68-82F2-9A8C-2A054C3C9B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B72AC3-C493-ED8A-4632-838D1E41F0B0}"/>
              </a:ext>
            </a:extLst>
          </p:cNvPr>
          <p:cNvSpPr>
            <a:spLocks noGrp="1"/>
          </p:cNvSpPr>
          <p:nvPr>
            <p:ph type="sldNum" sz="quarter" idx="12"/>
          </p:nvPr>
        </p:nvSpPr>
        <p:spPr/>
        <p:txBody>
          <a:bodyPr/>
          <a:lstStyle/>
          <a:p>
            <a:fld id="{DC52417E-F2F2-4CD2-9562-E9F2A075E45C}" type="slidenum">
              <a:rPr lang="en-GB" smtClean="0"/>
              <a:t>‹#›</a:t>
            </a:fld>
            <a:endParaRPr lang="en-GB"/>
          </a:p>
        </p:txBody>
      </p:sp>
    </p:spTree>
    <p:extLst>
      <p:ext uri="{BB962C8B-B14F-4D97-AF65-F5344CB8AC3E}">
        <p14:creationId xmlns:p14="http://schemas.microsoft.com/office/powerpoint/2010/main" val="917167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67F504-0DC8-9E72-789D-BB903B6CB5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C5B66A-734F-67EF-6A9E-2C8BA98AC0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4756EE-DE4F-7494-0152-C0A36BA5B7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89FD8-14C5-43D6-94F7-7D2561D2B450}" type="datetimeFigureOut">
              <a:rPr lang="en-GB" smtClean="0"/>
              <a:t>08/08/2025</a:t>
            </a:fld>
            <a:endParaRPr lang="en-GB"/>
          </a:p>
        </p:txBody>
      </p:sp>
      <p:sp>
        <p:nvSpPr>
          <p:cNvPr id="5" name="Footer Placeholder 4">
            <a:extLst>
              <a:ext uri="{FF2B5EF4-FFF2-40B4-BE49-F238E27FC236}">
                <a16:creationId xmlns:a16="http://schemas.microsoft.com/office/drawing/2014/main" id="{3D4FD79A-904F-93CB-C5AA-CA48018372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1CC9C46-146F-786A-025F-4AB55061F0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52417E-F2F2-4CD2-9562-E9F2A075E45C}" type="slidenum">
              <a:rPr lang="en-GB" smtClean="0"/>
              <a:t>‹#›</a:t>
            </a:fld>
            <a:endParaRPr lang="en-GB"/>
          </a:p>
        </p:txBody>
      </p:sp>
    </p:spTree>
    <p:extLst>
      <p:ext uri="{BB962C8B-B14F-4D97-AF65-F5344CB8AC3E}">
        <p14:creationId xmlns:p14="http://schemas.microsoft.com/office/powerpoint/2010/main" val="382068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6275" y="774634"/>
            <a:ext cx="11163299" cy="1511366"/>
          </a:xfrm>
        </p:spPr>
        <p:txBody>
          <a:bodyPr>
            <a:normAutofit fontScale="90000"/>
          </a:bodyPr>
          <a:lstStyle/>
          <a:p>
            <a:r>
              <a:rPr lang="en-GB" dirty="0">
                <a:latin typeface="Stencil" panose="040409050D0802020404" pitchFamily="82" charset="0"/>
              </a:rPr>
              <a:t>Politics Homework Booklet</a:t>
            </a:r>
          </a:p>
        </p:txBody>
      </p:sp>
      <p:sp>
        <p:nvSpPr>
          <p:cNvPr id="3" name="Subtitle 2"/>
          <p:cNvSpPr>
            <a:spLocks noGrp="1"/>
          </p:cNvSpPr>
          <p:nvPr>
            <p:ph type="subTitle" idx="1"/>
          </p:nvPr>
        </p:nvSpPr>
        <p:spPr>
          <a:xfrm>
            <a:off x="361950" y="3379854"/>
            <a:ext cx="11163299" cy="2722562"/>
          </a:xfrm>
        </p:spPr>
        <p:txBody>
          <a:bodyPr>
            <a:normAutofit/>
          </a:bodyPr>
          <a:lstStyle/>
          <a:p>
            <a:r>
              <a:rPr lang="en-GB" sz="3600" dirty="0">
                <a:latin typeface="Stencil" panose="040409050D0802020404" pitchFamily="82" charset="0"/>
              </a:rPr>
              <a:t>Year 10</a:t>
            </a:r>
            <a:r>
              <a:rPr lang="en-GB" sz="3600" b="1" dirty="0">
                <a:latin typeface="Stencil" panose="040409050D0802020404" pitchFamily="82" charset="0"/>
              </a:rPr>
              <a:t>  Summer (Term 3) </a:t>
            </a:r>
          </a:p>
          <a:p>
            <a:endParaRPr lang="en-GB" sz="3600" b="1" dirty="0">
              <a:latin typeface="Stencil" panose="040409050D0802020404" pitchFamily="82" charset="0"/>
            </a:endParaRPr>
          </a:p>
          <a:p>
            <a:r>
              <a:rPr lang="en-GB" sz="3600" b="1" dirty="0">
                <a:latin typeface="Stencil" panose="040409050D0802020404" pitchFamily="82" charset="0"/>
              </a:rPr>
              <a:t>Lesson topics: Law, Legal system and Media </a:t>
            </a:r>
            <a:endParaRPr lang="en-GB" sz="3600" dirty="0">
              <a:latin typeface="Stencil" panose="040409050D0802020404" pitchFamily="82" charset="0"/>
            </a:endParaRPr>
          </a:p>
        </p:txBody>
      </p:sp>
    </p:spTree>
    <p:extLst>
      <p:ext uri="{BB962C8B-B14F-4D97-AF65-F5344CB8AC3E}">
        <p14:creationId xmlns:p14="http://schemas.microsoft.com/office/powerpoint/2010/main" val="322535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4144"/>
            <a:ext cx="10515600" cy="1325563"/>
          </a:xfrm>
        </p:spPr>
        <p:txBody>
          <a:bodyPr/>
          <a:lstStyle/>
          <a:p>
            <a:r>
              <a:rPr lang="en-GB" dirty="0">
                <a:latin typeface="Stencil" panose="040409050D0802020404" pitchFamily="82" charset="0"/>
              </a:rPr>
              <a:t>Homework advice</a:t>
            </a:r>
          </a:p>
        </p:txBody>
      </p:sp>
      <p:sp>
        <p:nvSpPr>
          <p:cNvPr id="3" name="Content Placeholder 2"/>
          <p:cNvSpPr>
            <a:spLocks noGrp="1"/>
          </p:cNvSpPr>
          <p:nvPr>
            <p:ph idx="1"/>
          </p:nvPr>
        </p:nvSpPr>
        <p:spPr>
          <a:xfrm>
            <a:off x="838200" y="1519707"/>
            <a:ext cx="10515600" cy="4657256"/>
          </a:xfrm>
        </p:spPr>
        <p:txBody>
          <a:bodyPr>
            <a:normAutofit/>
          </a:bodyPr>
          <a:lstStyle/>
          <a:p>
            <a:r>
              <a:rPr lang="en-GB" dirty="0"/>
              <a:t>You will receive a new homework booklet each term.</a:t>
            </a:r>
          </a:p>
          <a:p>
            <a:endParaRPr lang="en-GB" dirty="0"/>
          </a:p>
          <a:p>
            <a:r>
              <a:rPr lang="en-GB" dirty="0"/>
              <a:t>Each week, you will be asked to complete some tasks– usually, each task will follow on from what you did in lesson. </a:t>
            </a:r>
          </a:p>
          <a:p>
            <a:endParaRPr lang="en-GB" dirty="0"/>
          </a:p>
          <a:p>
            <a:r>
              <a:rPr lang="en-GB" dirty="0"/>
              <a:t>If you are stuck on anything, your teacher will be happy to help. If you cannot meet the deadline you need to ensure that you let your teacher know with at least 24 hours' notice in order to not receive a homework detention.</a:t>
            </a:r>
          </a:p>
        </p:txBody>
      </p:sp>
    </p:spTree>
    <p:extLst>
      <p:ext uri="{BB962C8B-B14F-4D97-AF65-F5344CB8AC3E}">
        <p14:creationId xmlns:p14="http://schemas.microsoft.com/office/powerpoint/2010/main" val="99380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49" y="340934"/>
            <a:ext cx="10810875" cy="1205057"/>
          </a:xfrm>
        </p:spPr>
        <p:txBody>
          <a:bodyPr>
            <a:normAutofit/>
          </a:bodyPr>
          <a:lstStyle/>
          <a:p>
            <a:r>
              <a:rPr lang="en-GB" b="1" u="sng" dirty="0">
                <a:latin typeface="Stencil" panose="040409050D0802020404" pitchFamily="82" charset="0"/>
              </a:rPr>
              <a:t>Task 14- Legal system </a:t>
            </a:r>
          </a:p>
        </p:txBody>
      </p:sp>
      <p:sp>
        <p:nvSpPr>
          <p:cNvPr id="3" name="Content Placeholder 2"/>
          <p:cNvSpPr>
            <a:spLocks noGrp="1"/>
          </p:cNvSpPr>
          <p:nvPr>
            <p:ph idx="1"/>
          </p:nvPr>
        </p:nvSpPr>
        <p:spPr>
          <a:xfrm>
            <a:off x="276226" y="2987344"/>
            <a:ext cx="11696699" cy="2690812"/>
          </a:xfrm>
          <a:solidFill>
            <a:schemeClr val="accent3">
              <a:lumMod val="20000"/>
              <a:lumOff val="80000"/>
            </a:schemeClr>
          </a:solidFill>
        </p:spPr>
        <p:txBody>
          <a:bodyPr>
            <a:normAutofit lnSpcReduction="10000"/>
          </a:bodyPr>
          <a:lstStyle/>
          <a:p>
            <a:pPr marL="514350" indent="-514350">
              <a:buAutoNum type="arabicPeriod"/>
            </a:pPr>
            <a:r>
              <a:rPr lang="en-GB" sz="2200" dirty="0"/>
              <a:t>Complete the</a:t>
            </a:r>
            <a:r>
              <a:rPr lang="en-GB" sz="2200" b="1" i="1" u="sng" dirty="0">
                <a:solidFill>
                  <a:srgbClr val="FF0000"/>
                </a:solidFill>
              </a:rPr>
              <a:t> Law Microsoft forms quiz, </a:t>
            </a:r>
            <a:r>
              <a:rPr lang="en-GB" sz="2200" dirty="0"/>
              <a:t>as this knowledge links to what you're learning with the British Constitution topic.</a:t>
            </a:r>
          </a:p>
          <a:p>
            <a:pPr marL="514350" indent="-514350">
              <a:buAutoNum type="arabicPeriod"/>
            </a:pPr>
            <a:endParaRPr lang="en-GB" sz="2200" dirty="0"/>
          </a:p>
          <a:p>
            <a:pPr marL="0" indent="0">
              <a:buNone/>
            </a:pPr>
            <a:r>
              <a:rPr lang="en-GB" sz="2200" dirty="0"/>
              <a:t>2. Complete </a:t>
            </a:r>
            <a:r>
              <a:rPr lang="en-GB" sz="2200" b="1" i="1" u="sng" dirty="0">
                <a:solidFill>
                  <a:srgbClr val="FF0000"/>
                </a:solidFill>
              </a:rPr>
              <a:t>the word wall for Devolution </a:t>
            </a:r>
            <a:r>
              <a:rPr lang="en-GB" sz="2200" dirty="0"/>
              <a:t>as this will be good revision for your next assessment.</a:t>
            </a:r>
          </a:p>
          <a:p>
            <a:pPr marL="0" indent="0">
              <a:buNone/>
            </a:pPr>
            <a:endParaRPr lang="en-GB" sz="2200" dirty="0"/>
          </a:p>
          <a:p>
            <a:pPr marL="0" indent="0">
              <a:buNone/>
            </a:pPr>
            <a:r>
              <a:rPr lang="en-GB" sz="2200" dirty="0"/>
              <a:t>3. Revise for our upcoming assessment using the knowledge democracy, rights and responsibilities and British Constitution knowledge organisers. </a:t>
            </a:r>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254923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49" y="340934"/>
            <a:ext cx="10810875" cy="1205057"/>
          </a:xfrm>
        </p:spPr>
        <p:txBody>
          <a:bodyPr>
            <a:normAutofit/>
          </a:bodyPr>
          <a:lstStyle/>
          <a:p>
            <a:r>
              <a:rPr lang="en-GB" b="1" u="sng" dirty="0">
                <a:latin typeface="Stencil" panose="040409050D0802020404" pitchFamily="82" charset="0"/>
              </a:rPr>
              <a:t>Task 15- Legal system </a:t>
            </a:r>
          </a:p>
        </p:txBody>
      </p:sp>
      <p:sp>
        <p:nvSpPr>
          <p:cNvPr id="3" name="Content Placeholder 2"/>
          <p:cNvSpPr>
            <a:spLocks noGrp="1"/>
          </p:cNvSpPr>
          <p:nvPr>
            <p:ph idx="1"/>
          </p:nvPr>
        </p:nvSpPr>
        <p:spPr>
          <a:xfrm>
            <a:off x="276226" y="2987344"/>
            <a:ext cx="11696699" cy="2690812"/>
          </a:xfrm>
          <a:solidFill>
            <a:schemeClr val="accent3">
              <a:lumMod val="20000"/>
              <a:lumOff val="80000"/>
            </a:schemeClr>
          </a:solidFill>
        </p:spPr>
        <p:txBody>
          <a:bodyPr>
            <a:normAutofit/>
          </a:bodyPr>
          <a:lstStyle/>
          <a:p>
            <a:pPr marL="514350" indent="-514350">
              <a:buAutoNum type="arabicPeriod"/>
            </a:pPr>
            <a:r>
              <a:rPr lang="en-GB" sz="2200" dirty="0"/>
              <a:t>Complete the</a:t>
            </a:r>
            <a:r>
              <a:rPr lang="en-GB" sz="2200" b="1" i="1" u="sng" dirty="0">
                <a:solidFill>
                  <a:srgbClr val="FF0000"/>
                </a:solidFill>
              </a:rPr>
              <a:t> Law Microsoft forms quiz, </a:t>
            </a:r>
            <a:r>
              <a:rPr lang="en-GB" sz="2200" dirty="0"/>
              <a:t>as this knowledge links to what you're learning with the British Constitution topic.</a:t>
            </a:r>
          </a:p>
          <a:p>
            <a:pPr marL="514350" indent="-514350">
              <a:buAutoNum type="arabicPeriod"/>
            </a:pPr>
            <a:endParaRPr lang="en-GB" sz="2200" dirty="0"/>
          </a:p>
          <a:p>
            <a:pPr marL="0" indent="0">
              <a:buNone/>
            </a:pPr>
            <a:r>
              <a:rPr lang="en-GB" sz="2200" dirty="0"/>
              <a:t>2. Complete </a:t>
            </a:r>
            <a:r>
              <a:rPr lang="en-GB" sz="2200" b="1" i="1" u="sng" dirty="0">
                <a:solidFill>
                  <a:srgbClr val="FF0000"/>
                </a:solidFill>
              </a:rPr>
              <a:t>the word wall for Devolution </a:t>
            </a:r>
            <a:r>
              <a:rPr lang="en-GB" sz="2200" dirty="0"/>
              <a:t>as this will be good revision for your next assessment.</a:t>
            </a:r>
          </a:p>
          <a:p>
            <a:pPr marL="0" indent="0">
              <a:buNone/>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2440482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49" y="340934"/>
            <a:ext cx="10810875" cy="1205057"/>
          </a:xfrm>
        </p:spPr>
        <p:txBody>
          <a:bodyPr>
            <a:normAutofit/>
          </a:bodyPr>
          <a:lstStyle/>
          <a:p>
            <a:r>
              <a:rPr lang="en-GB" b="1" u="sng" dirty="0">
                <a:latin typeface="Stencil" panose="040409050D0802020404" pitchFamily="82" charset="0"/>
              </a:rPr>
              <a:t>Task 16- Feedback </a:t>
            </a:r>
          </a:p>
        </p:txBody>
      </p:sp>
      <p:sp>
        <p:nvSpPr>
          <p:cNvPr id="3" name="Content Placeholder 2"/>
          <p:cNvSpPr>
            <a:spLocks noGrp="1"/>
          </p:cNvSpPr>
          <p:nvPr>
            <p:ph idx="1"/>
          </p:nvPr>
        </p:nvSpPr>
        <p:spPr>
          <a:xfrm>
            <a:off x="247650" y="2987344"/>
            <a:ext cx="11696699" cy="2690812"/>
          </a:xfrm>
          <a:solidFill>
            <a:schemeClr val="accent3">
              <a:lumMod val="20000"/>
              <a:lumOff val="80000"/>
            </a:schemeClr>
          </a:solidFill>
        </p:spPr>
        <p:txBody>
          <a:bodyPr>
            <a:normAutofit/>
          </a:bodyPr>
          <a:lstStyle/>
          <a:p>
            <a:pPr marL="514350" indent="-514350">
              <a:buAutoNum type="arabicPeriod"/>
            </a:pPr>
            <a:r>
              <a:rPr lang="en-GB" sz="2200" dirty="0"/>
              <a:t>Complete the</a:t>
            </a:r>
            <a:r>
              <a:rPr lang="en-GB" sz="2200" b="1" i="1" u="sng" dirty="0">
                <a:solidFill>
                  <a:srgbClr val="FF0000"/>
                </a:solidFill>
              </a:rPr>
              <a:t> Feedback Microsoft forms quiz. </a:t>
            </a:r>
          </a:p>
          <a:p>
            <a:pPr marL="514350" indent="-514350">
              <a:buAutoNum type="arabicPeriod"/>
            </a:pPr>
            <a:endParaRPr lang="en-GB" sz="2200" b="1" i="1" u="sng" dirty="0">
              <a:solidFill>
                <a:srgbClr val="FF0000"/>
              </a:solidFill>
            </a:endParaRPr>
          </a:p>
          <a:p>
            <a:pPr marL="514350" indent="-514350">
              <a:buAutoNum type="arabicPeriod"/>
            </a:pPr>
            <a:r>
              <a:rPr lang="en-GB" sz="2200" dirty="0"/>
              <a:t>Create revision flash cards for your 12-mark plan.</a:t>
            </a:r>
          </a:p>
          <a:p>
            <a:pPr marL="514350" indent="-514350">
              <a:buAutoNum type="arabicPeriod"/>
            </a:pPr>
            <a:endParaRPr lang="en-GB" sz="2200" dirty="0"/>
          </a:p>
          <a:p>
            <a:pPr marL="514350" indent="-514350">
              <a:buAutoNum type="arabicPeriod"/>
            </a:pPr>
            <a:r>
              <a:rPr lang="en-GB" sz="2200" dirty="0"/>
              <a:t>Create flash cards for the questions you got wrong</a:t>
            </a:r>
            <a:r>
              <a:rPr lang="en-GB" sz="2200" i="1" dirty="0"/>
              <a:t>.</a:t>
            </a:r>
            <a:r>
              <a:rPr lang="en-GB" sz="2200" dirty="0"/>
              <a:t> </a:t>
            </a:r>
          </a:p>
          <a:p>
            <a:pPr marL="514350" indent="-514350">
              <a:buAutoNum type="arabicPeriod"/>
            </a:pPr>
            <a:endParaRPr lang="en-GB" sz="2200" dirty="0"/>
          </a:p>
          <a:p>
            <a:pPr marL="514350" indent="-514350">
              <a:buAutoNum type="arabicPeriod"/>
            </a:pPr>
            <a:endParaRPr lang="en-GB" sz="2200" dirty="0"/>
          </a:p>
          <a:p>
            <a:pPr marL="514350" indent="-514350">
              <a:buAutoNum type="arabicPeriod"/>
            </a:pPr>
            <a:endParaRPr lang="en-GB" sz="2200" dirty="0"/>
          </a:p>
          <a:p>
            <a:pPr marL="514350" indent="-514350">
              <a:buAutoNum type="arabicPeriod"/>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2823844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49" y="340934"/>
            <a:ext cx="10810875" cy="1205057"/>
          </a:xfrm>
        </p:spPr>
        <p:txBody>
          <a:bodyPr>
            <a:normAutofit/>
          </a:bodyPr>
          <a:lstStyle/>
          <a:p>
            <a:r>
              <a:rPr lang="en-GB" b="1" u="sng" dirty="0">
                <a:latin typeface="Stencil" panose="040409050D0802020404" pitchFamily="82" charset="0"/>
              </a:rPr>
              <a:t>Task 17- legal system </a:t>
            </a:r>
          </a:p>
        </p:txBody>
      </p:sp>
      <p:sp>
        <p:nvSpPr>
          <p:cNvPr id="3" name="Content Placeholder 2"/>
          <p:cNvSpPr>
            <a:spLocks noGrp="1"/>
          </p:cNvSpPr>
          <p:nvPr>
            <p:ph idx="1"/>
          </p:nvPr>
        </p:nvSpPr>
        <p:spPr>
          <a:xfrm>
            <a:off x="247650" y="3073069"/>
            <a:ext cx="11696699" cy="2690812"/>
          </a:xfrm>
          <a:solidFill>
            <a:schemeClr val="accent3">
              <a:lumMod val="20000"/>
              <a:lumOff val="80000"/>
            </a:schemeClr>
          </a:solidFill>
        </p:spPr>
        <p:txBody>
          <a:bodyPr>
            <a:normAutofit lnSpcReduction="10000"/>
          </a:bodyPr>
          <a:lstStyle/>
          <a:p>
            <a:pPr marL="514350" indent="-514350">
              <a:buAutoNum type="arabicPeriod"/>
            </a:pPr>
            <a:r>
              <a:rPr lang="en-GB" sz="2200" dirty="0"/>
              <a:t>Complete the</a:t>
            </a:r>
            <a:r>
              <a:rPr lang="en-GB" sz="2200" b="1" i="1" u="sng" dirty="0">
                <a:solidFill>
                  <a:srgbClr val="FF0000"/>
                </a:solidFill>
              </a:rPr>
              <a:t> Law and legal system Microsoft forms quiz. </a:t>
            </a:r>
            <a:r>
              <a:rPr lang="en-GB" sz="2200" dirty="0"/>
              <a:t>To help identify strengths and gaps in your knowledge from the topic we have just completed.</a:t>
            </a:r>
            <a:endParaRPr lang="en-GB" sz="2200" b="1" i="1" u="sng" dirty="0">
              <a:solidFill>
                <a:srgbClr val="FF0000"/>
              </a:solidFill>
            </a:endParaRPr>
          </a:p>
          <a:p>
            <a:pPr marL="514350" indent="-514350">
              <a:buAutoNum type="arabicPeriod"/>
            </a:pPr>
            <a:endParaRPr lang="en-GB" sz="2200" b="1" i="1" u="sng" dirty="0">
              <a:solidFill>
                <a:srgbClr val="FF0000"/>
              </a:solidFill>
            </a:endParaRPr>
          </a:p>
          <a:p>
            <a:pPr marL="514350" indent="-514350">
              <a:buAutoNum type="arabicPeriod"/>
            </a:pPr>
            <a:r>
              <a:rPr lang="en-GB" sz="2200" dirty="0"/>
              <a:t>Complete</a:t>
            </a:r>
            <a:r>
              <a:rPr lang="en-GB" sz="2200" i="1" dirty="0"/>
              <a:t> </a:t>
            </a:r>
            <a:r>
              <a:rPr lang="en-GB" sz="2200" b="1" i="1" u="sng" dirty="0">
                <a:solidFill>
                  <a:srgbClr val="FF0000"/>
                </a:solidFill>
              </a:rPr>
              <a:t>the word wall for Rights and Responsibilities </a:t>
            </a:r>
            <a:r>
              <a:rPr lang="en-GB" sz="2200" dirty="0"/>
              <a:t>as this links to the topic we have currently completed law and legal system.</a:t>
            </a:r>
          </a:p>
          <a:p>
            <a:pPr marL="514350" indent="-514350">
              <a:buAutoNum type="arabicPeriod"/>
            </a:pPr>
            <a:endParaRPr lang="en-GB" sz="2200" i="1" dirty="0"/>
          </a:p>
          <a:p>
            <a:pPr marL="514350" indent="-514350">
              <a:buAutoNum type="arabicPeriod"/>
            </a:pPr>
            <a:r>
              <a:rPr lang="en-GB" sz="2200" i="1" dirty="0"/>
              <a:t>Create flash cards for the questions you got wrong.</a:t>
            </a:r>
            <a:r>
              <a:rPr lang="en-GB" sz="2200" dirty="0"/>
              <a:t> </a:t>
            </a:r>
          </a:p>
          <a:p>
            <a:pPr marL="514350" indent="-514350">
              <a:buAutoNum type="arabicPeriod"/>
            </a:pPr>
            <a:endParaRPr lang="en-GB" sz="2200" dirty="0"/>
          </a:p>
          <a:p>
            <a:pPr marL="514350" indent="-514350">
              <a:buAutoNum type="arabicPeriod"/>
            </a:pPr>
            <a:endParaRPr lang="en-GB" sz="2200" dirty="0"/>
          </a:p>
          <a:p>
            <a:pPr marL="514350" indent="-514350">
              <a:buAutoNum type="arabicPeriod"/>
            </a:pPr>
            <a:endParaRPr lang="en-GB" sz="2200" dirty="0"/>
          </a:p>
          <a:p>
            <a:pPr marL="514350" indent="-514350">
              <a:buAutoNum type="arabicPeriod"/>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878387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18- Media lesson 1</a:t>
            </a:r>
          </a:p>
        </p:txBody>
      </p:sp>
      <p:sp>
        <p:nvSpPr>
          <p:cNvPr id="3" name="Content Placeholder 2"/>
          <p:cNvSpPr>
            <a:spLocks noGrp="1"/>
          </p:cNvSpPr>
          <p:nvPr>
            <p:ph idx="1"/>
          </p:nvPr>
        </p:nvSpPr>
        <p:spPr>
          <a:xfrm>
            <a:off x="485774" y="2601450"/>
            <a:ext cx="11544300" cy="3780299"/>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rights and responsibilities </a:t>
            </a:r>
            <a:r>
              <a:rPr lang="en-GB" sz="2200" dirty="0"/>
              <a:t>to test to see how much you remember. This is key knowledge you need to understand media.</a:t>
            </a:r>
          </a:p>
          <a:p>
            <a:pPr marL="514350" indent="-514350">
              <a:buAutoNum type="arabicPeriod"/>
            </a:pPr>
            <a:endParaRPr lang="en-GB" sz="2200" dirty="0"/>
          </a:p>
          <a:p>
            <a:pPr marL="514350" indent="-514350">
              <a:buAutoNum type="arabicPeriod"/>
            </a:pPr>
            <a:r>
              <a:rPr lang="en-GB" sz="2200" dirty="0"/>
              <a:t>Make sure you know your key facts about Devolution complete the devolution </a:t>
            </a:r>
            <a:r>
              <a:rPr lang="en-GB" sz="2200" dirty="0" err="1"/>
              <a:t>blooket</a:t>
            </a:r>
            <a:r>
              <a:rPr lang="en-GB" sz="2200" dirty="0"/>
              <a:t>.</a:t>
            </a:r>
          </a:p>
          <a:p>
            <a:pPr marL="0" indent="0">
              <a:buNone/>
            </a:pPr>
            <a:endParaRPr lang="en-GB" sz="2200" dirty="0"/>
          </a:p>
          <a:p>
            <a:pPr marL="0" indent="0">
              <a:buNone/>
            </a:pPr>
            <a:r>
              <a:rPr lang="en-GB" sz="2200" dirty="0"/>
              <a:t>3. Make sure you are up to speed with the topic we covered at the end of year 10 complete the </a:t>
            </a:r>
            <a:r>
              <a:rPr lang="en-GB" sz="2200" i="1" u="sng" dirty="0">
                <a:solidFill>
                  <a:srgbClr val="FF0000"/>
                </a:solidFill>
              </a:rPr>
              <a:t>law</a:t>
            </a:r>
            <a:r>
              <a:rPr lang="en-GB" sz="2200" dirty="0"/>
              <a:t> word wall.</a:t>
            </a: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067550" y="6343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75821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19- Media lesson 2</a:t>
            </a:r>
          </a:p>
        </p:txBody>
      </p:sp>
      <p:sp>
        <p:nvSpPr>
          <p:cNvPr id="3" name="Content Placeholder 2"/>
          <p:cNvSpPr>
            <a:spLocks noGrp="1"/>
          </p:cNvSpPr>
          <p:nvPr>
            <p:ph idx="1"/>
          </p:nvPr>
        </p:nvSpPr>
        <p:spPr>
          <a:xfrm>
            <a:off x="485774" y="2601450"/>
            <a:ext cx="11544300" cy="3780299"/>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Democracy  </a:t>
            </a:r>
            <a:r>
              <a:rPr lang="en-GB" sz="2200" dirty="0"/>
              <a:t>to test to see how much you remember. This is key knowledge you need to understand media.</a:t>
            </a:r>
          </a:p>
          <a:p>
            <a:pPr marL="514350" indent="-514350">
              <a:buAutoNum type="arabicPeriod"/>
            </a:pPr>
            <a:endParaRPr lang="en-GB" sz="2200" dirty="0"/>
          </a:p>
          <a:p>
            <a:pPr marL="514350" indent="-514350">
              <a:buAutoNum type="arabicPeriod"/>
            </a:pPr>
            <a:r>
              <a:rPr lang="en-GB" sz="2200" dirty="0"/>
              <a:t>Make sure you know your key facts about rights and responsibilities. Complete the British Constitution word wall.</a:t>
            </a:r>
          </a:p>
          <a:p>
            <a:pPr marL="0" indent="0">
              <a:buNone/>
            </a:pPr>
            <a:endParaRPr lang="en-GB" sz="2200" dirty="0"/>
          </a:p>
          <a:p>
            <a:pPr marL="0" indent="0">
              <a:buNone/>
            </a:pPr>
            <a:r>
              <a:rPr lang="en-GB" sz="2200" dirty="0"/>
              <a:t>3.  Look over the knowledge organisers in the folder on teams use these to revise for your first assessment. </a:t>
            </a: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067550" y="6343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942309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C83F9EB-1953-4956-AAFD-B3828CC46B67}">
  <we:reference id="wa104178141" version="4.3.3.0" store="en-US" storeType="OMEX"/>
  <we:alternateReferences>
    <we:reference id="WA104178141" version="4.3.3.0"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D520C2CB99E541891B2C81846845D6" ma:contentTypeVersion="20" ma:contentTypeDescription="Create a new document." ma:contentTypeScope="" ma:versionID="2ef90192b58b9bba6be9aa1792e23e12">
  <xsd:schema xmlns:xsd="http://www.w3.org/2001/XMLSchema" xmlns:xs="http://www.w3.org/2001/XMLSchema" xmlns:p="http://schemas.microsoft.com/office/2006/metadata/properties" xmlns:ns2="218a4f35-23c9-4d37-82b5-0630e713b178" xmlns:ns3="ff207a2b-2c14-44a9-8711-9941a0c39fd6" targetNamespace="http://schemas.microsoft.com/office/2006/metadata/properties" ma:root="true" ma:fieldsID="3564fdf43530a2230e8b2d9ba26df0f8" ns2:_="" ns3:_="">
    <xsd:import namespace="218a4f35-23c9-4d37-82b5-0630e713b178"/>
    <xsd:import namespace="ff207a2b-2c14-44a9-8711-9941a0c39fd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Date_x002f_Tim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8a4f35-23c9-4d37-82b5-0630e713b1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Date_x002f_Time" ma:index="23" nillable="true" ma:displayName="Date/Time" ma:format="DateOnly" ma:internalName="Date_x002f_Time">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207a2b-2c14-44a9-8711-9941a0c39fd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eed5104-eaf7-40df-b8b3-1d517bf876a6}" ma:internalName="TaxCatchAll" ma:showField="CatchAllData" ma:web="ff207a2b-2c14-44a9-8711-9941a0c39f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207a2b-2c14-44a9-8711-9941a0c39fd6" xsi:nil="true"/>
    <lcf76f155ced4ddcb4097134ff3c332f xmlns="218a4f35-23c9-4d37-82b5-0630e713b178">
      <Terms xmlns="http://schemas.microsoft.com/office/infopath/2007/PartnerControls"/>
    </lcf76f155ced4ddcb4097134ff3c332f>
    <Date_x002f_Time xmlns="218a4f35-23c9-4d37-82b5-0630e713b178" xsi:nil="true"/>
  </documentManagement>
</p:properties>
</file>

<file path=customXml/itemProps1.xml><?xml version="1.0" encoding="utf-8"?>
<ds:datastoreItem xmlns:ds="http://schemas.openxmlformats.org/officeDocument/2006/customXml" ds:itemID="{378B5DCB-3BE1-45EB-938E-48CF7CE2C9AD}"/>
</file>

<file path=customXml/itemProps2.xml><?xml version="1.0" encoding="utf-8"?>
<ds:datastoreItem xmlns:ds="http://schemas.openxmlformats.org/officeDocument/2006/customXml" ds:itemID="{B68DCBB9-BB2A-4757-BDBB-5F06AD648042}"/>
</file>

<file path=customXml/itemProps3.xml><?xml version="1.0" encoding="utf-8"?>
<ds:datastoreItem xmlns:ds="http://schemas.openxmlformats.org/officeDocument/2006/customXml" ds:itemID="{28A29766-6D48-460A-AB0F-223A536E4422}"/>
</file>

<file path=docProps/app.xml><?xml version="1.0" encoding="utf-8"?>
<Properties xmlns="http://schemas.openxmlformats.org/officeDocument/2006/extended-properties" xmlns:vt="http://schemas.openxmlformats.org/officeDocument/2006/docPropsVTypes">
  <TotalTime>143</TotalTime>
  <Words>610</Words>
  <Application>Microsoft Office PowerPoint</Application>
  <PresentationFormat>Widescreen</PresentationFormat>
  <Paragraphs>59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Stencil</vt:lpstr>
      <vt:lpstr>Office Theme</vt:lpstr>
      <vt:lpstr>Politics Homework Booklet</vt:lpstr>
      <vt:lpstr>Homework advice</vt:lpstr>
      <vt:lpstr>Task 14- Legal system </vt:lpstr>
      <vt:lpstr>Task 15- Legal system </vt:lpstr>
      <vt:lpstr>Task 16- Feedback </vt:lpstr>
      <vt:lpstr>Task 17- legal system </vt:lpstr>
      <vt:lpstr>Task 18- Media lesson 1</vt:lpstr>
      <vt:lpstr>Task 19- Media lesson 2</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 Homework Booklet</dc:title>
  <dc:creator>Cameron Reed</dc:creator>
  <cp:lastModifiedBy>Cameron Reed</cp:lastModifiedBy>
  <cp:revision>2</cp:revision>
  <dcterms:created xsi:type="dcterms:W3CDTF">2025-08-08T11:57:42Z</dcterms:created>
  <dcterms:modified xsi:type="dcterms:W3CDTF">2025-08-08T14:21:08Z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0x010100D1D520C2CB99E541891B2C81846845D6</vt:lpwstr>
  </property>
</Properties>
</file>