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6.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1" r:id="rId4"/>
    <p:sldId id="260" r:id="rId5"/>
    <p:sldId id="262" r:id="rId6"/>
    <p:sldId id="263" r:id="rId7"/>
    <p:sldId id="264" r:id="rId8"/>
    <p:sldId id="265"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C96639-419E-D27A-E997-3CC33AF867E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D73B553-0BC9-8CA4-858E-FA11E82412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545C9AA-B7B5-2ABD-34A6-E1D1F933C6CB}"/>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9481DF87-00E1-A14C-3A9C-9744F9B849F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B022F7E-3FB9-F6A1-B27B-868FE0618CA1}"/>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2450006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545DC-DC43-3955-36EE-DA0434CBF6C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23F28FE-E74D-D9CE-154D-BDFAD0B5253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9666E5F-F6BF-5ACB-D52E-F628BAF2E462}"/>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FDC0A86F-5744-E5DD-26E9-C2DC94FB12B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517EF5C-5949-A4C1-DBCB-4394C5D4382D}"/>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24577557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09C3C5-D10D-5E14-7D35-EB9E169092F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B075ECD-DAB8-2786-9D95-8578E577901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4185B3C-E02E-4BE6-5975-1808E5B69526}"/>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02FAA571-9DC5-8FB6-0A3B-1F2C56EC23D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1F2B11F-AE53-4B3A-57AA-D9E7C544A466}"/>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787841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4D11CF-1F52-8A76-BC06-D42C4BECA4F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AD363BD-2CCB-E7AD-B0FE-D27D705251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553C99D-16B2-FC09-8AD9-70C17A6D86ED}"/>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B8D65B8F-7DA7-FBA4-7F0F-71405CFDD2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881C3E6-B766-9D4C-E153-10B1B60CE533}"/>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28592368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5ECF9E-177F-6CFD-FD74-D223387AC65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BB36D1E0-CD69-6D77-0B7B-C4AEB50F68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0813F35-24B2-F27E-1674-2403D1DCF01C}"/>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D68D67BB-5351-DD91-AC44-114B7818FE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0FA92EE-E47F-B759-9EB7-B4DD7E562DEE}"/>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6309905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B95338-C326-6A99-219D-A1B0B9BBE9C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8A2E08BE-3BDE-63A5-5247-865F0E47AA8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25CE2D3-A708-18FC-3F59-1402C43202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A886B03-2CF8-4F65-B0E8-11D61198A5EE}"/>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6" name="Footer Placeholder 5">
            <a:extLst>
              <a:ext uri="{FF2B5EF4-FFF2-40B4-BE49-F238E27FC236}">
                <a16:creationId xmlns:a16="http://schemas.microsoft.com/office/drawing/2014/main" id="{F9982554-0F3B-9DB4-3F03-3A0F95D668B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D9A2D5D-830A-8A68-7939-5B5135915C57}"/>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7345417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CDD59-10FF-550F-6997-C18FD74443C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D33133-40C5-887C-48B8-7DF7B18DB8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7F6DD27-DCF3-88F7-0C59-8F1F1DE175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122672D-1862-2B42-E467-AEED0069A1A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585D660-D9F4-17AD-BC6B-2E2F49A16D0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FF7C244D-4091-B8FE-235D-AD695E87598D}"/>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8" name="Footer Placeholder 7">
            <a:extLst>
              <a:ext uri="{FF2B5EF4-FFF2-40B4-BE49-F238E27FC236}">
                <a16:creationId xmlns:a16="http://schemas.microsoft.com/office/drawing/2014/main" id="{38C5C28F-4A19-4829-1246-B7DF7E8B6E4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B84D8BE-60CE-2E05-6B2A-20C0BBC1F8E2}"/>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1283366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C18D-6AE6-742B-62CD-15F4D4E7E2D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0C2DCD7-3835-4B42-F477-7FFD82DF3843}"/>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4" name="Footer Placeholder 3">
            <a:extLst>
              <a:ext uri="{FF2B5EF4-FFF2-40B4-BE49-F238E27FC236}">
                <a16:creationId xmlns:a16="http://schemas.microsoft.com/office/drawing/2014/main" id="{2C1CC412-608C-8E87-F543-582E37D694B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F9F7098-0FCE-F866-06DE-BBFF3E91E0F8}"/>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4885729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2F80AF0-650D-C338-BF37-A28FD00C21ED}"/>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3" name="Footer Placeholder 2">
            <a:extLst>
              <a:ext uri="{FF2B5EF4-FFF2-40B4-BE49-F238E27FC236}">
                <a16:creationId xmlns:a16="http://schemas.microsoft.com/office/drawing/2014/main" id="{B23387D8-35FE-B99A-94CF-B2613D16C6F2}"/>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45926BC-97E2-64CB-9906-4B76BE646F20}"/>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4439007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78291-61C7-EAE6-5C11-1AC382C0E2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A05DACC-0044-5966-977A-921DBB79FFB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753CFF5-918D-164E-FF59-6A09392C0A4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22C6562-2E7F-6485-AA9A-9A7C7C7EC8B0}"/>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6" name="Footer Placeholder 5">
            <a:extLst>
              <a:ext uri="{FF2B5EF4-FFF2-40B4-BE49-F238E27FC236}">
                <a16:creationId xmlns:a16="http://schemas.microsoft.com/office/drawing/2014/main" id="{22B0CBF7-8D08-F3B0-2AD1-E646AACF3E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8378540-2FD2-3CA2-120E-777745E4B3DD}"/>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1681820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996A7-DB39-F1F1-C414-20C6E8A87F4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FA7A68E-8195-A5E8-F224-281217C0D1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370C87F-B841-F992-5840-A746F1E71F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3602A2E-65BD-2EDA-5E55-875E1AE41144}"/>
              </a:ext>
            </a:extLst>
          </p:cNvPr>
          <p:cNvSpPr>
            <a:spLocks noGrp="1"/>
          </p:cNvSpPr>
          <p:nvPr>
            <p:ph type="dt" sz="half" idx="10"/>
          </p:nvPr>
        </p:nvSpPr>
        <p:spPr/>
        <p:txBody>
          <a:bodyPr/>
          <a:lstStyle/>
          <a:p>
            <a:fld id="{12A67EB0-BAA9-43E4-BFCB-15A9530DF079}" type="datetimeFigureOut">
              <a:rPr lang="en-GB" smtClean="0"/>
              <a:t>08/08/2025</a:t>
            </a:fld>
            <a:endParaRPr lang="en-GB"/>
          </a:p>
        </p:txBody>
      </p:sp>
      <p:sp>
        <p:nvSpPr>
          <p:cNvPr id="6" name="Footer Placeholder 5">
            <a:extLst>
              <a:ext uri="{FF2B5EF4-FFF2-40B4-BE49-F238E27FC236}">
                <a16:creationId xmlns:a16="http://schemas.microsoft.com/office/drawing/2014/main" id="{AE14B895-BAFC-5D26-371A-1F4948DD23E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53C01C-72D0-BCD5-5BBC-AAF4A30C2FCC}"/>
              </a:ext>
            </a:extLst>
          </p:cNvPr>
          <p:cNvSpPr>
            <a:spLocks noGrp="1"/>
          </p:cNvSpPr>
          <p:nvPr>
            <p:ph type="sldNum" sz="quarter" idx="12"/>
          </p:nvPr>
        </p:nvSpPr>
        <p:spPr/>
        <p:txBody>
          <a:bodyPr/>
          <a:lstStyle/>
          <a:p>
            <a:fld id="{1B173A5F-4A85-4C06-AD3A-2E9B576AD1CC}" type="slidenum">
              <a:rPr lang="en-GB" smtClean="0"/>
              <a:t>‹#›</a:t>
            </a:fld>
            <a:endParaRPr lang="en-GB"/>
          </a:p>
        </p:txBody>
      </p:sp>
    </p:spTree>
    <p:extLst>
      <p:ext uri="{BB962C8B-B14F-4D97-AF65-F5344CB8AC3E}">
        <p14:creationId xmlns:p14="http://schemas.microsoft.com/office/powerpoint/2010/main" val="3904044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FDC0FB6-8814-9184-27C2-DBE886BDFC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3ACCAF3-6FB2-AF1D-EFBE-9A1AD41A6F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72700A9-123A-DACE-DCE1-2E149A8648E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2A67EB0-BAA9-43E4-BFCB-15A9530DF079}" type="datetimeFigureOut">
              <a:rPr lang="en-GB" smtClean="0"/>
              <a:t>08/08/2025</a:t>
            </a:fld>
            <a:endParaRPr lang="en-GB"/>
          </a:p>
        </p:txBody>
      </p:sp>
      <p:sp>
        <p:nvSpPr>
          <p:cNvPr id="5" name="Footer Placeholder 4">
            <a:extLst>
              <a:ext uri="{FF2B5EF4-FFF2-40B4-BE49-F238E27FC236}">
                <a16:creationId xmlns:a16="http://schemas.microsoft.com/office/drawing/2014/main" id="{0AE6C289-ED2A-3290-DC7A-5DB2677D26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4D6D917-42B9-01C6-7BBA-EB276EC9DA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173A5F-4A85-4C06-AD3A-2E9B576AD1CC}" type="slidenum">
              <a:rPr lang="en-GB" smtClean="0"/>
              <a:t>‹#›</a:t>
            </a:fld>
            <a:endParaRPr lang="en-GB"/>
          </a:p>
        </p:txBody>
      </p:sp>
    </p:spTree>
    <p:extLst>
      <p:ext uri="{BB962C8B-B14F-4D97-AF65-F5344CB8AC3E}">
        <p14:creationId xmlns:p14="http://schemas.microsoft.com/office/powerpoint/2010/main" val="7514684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76275" y="774634"/>
            <a:ext cx="11163299" cy="1511366"/>
          </a:xfrm>
        </p:spPr>
        <p:txBody>
          <a:bodyPr>
            <a:normAutofit fontScale="90000"/>
          </a:bodyPr>
          <a:lstStyle/>
          <a:p>
            <a:r>
              <a:rPr lang="en-GB" dirty="0">
                <a:latin typeface="Stencil" panose="040409050D0802020404" pitchFamily="82" charset="0"/>
              </a:rPr>
              <a:t>Politics Homework Booklet</a:t>
            </a:r>
          </a:p>
        </p:txBody>
      </p:sp>
      <p:sp>
        <p:nvSpPr>
          <p:cNvPr id="3" name="Subtitle 2"/>
          <p:cNvSpPr>
            <a:spLocks noGrp="1"/>
          </p:cNvSpPr>
          <p:nvPr>
            <p:ph type="subTitle" idx="1"/>
          </p:nvPr>
        </p:nvSpPr>
        <p:spPr>
          <a:xfrm>
            <a:off x="361950" y="3379854"/>
            <a:ext cx="11163299" cy="2722562"/>
          </a:xfrm>
        </p:spPr>
        <p:txBody>
          <a:bodyPr>
            <a:normAutofit/>
          </a:bodyPr>
          <a:lstStyle/>
          <a:p>
            <a:r>
              <a:rPr lang="en-GB" sz="3600" dirty="0">
                <a:latin typeface="Stencil" panose="040409050D0802020404" pitchFamily="82" charset="0"/>
              </a:rPr>
              <a:t>Year 10</a:t>
            </a:r>
            <a:r>
              <a:rPr lang="en-GB" sz="3600" b="1" dirty="0">
                <a:latin typeface="Stencil" panose="040409050D0802020404" pitchFamily="82" charset="0"/>
              </a:rPr>
              <a:t> Spring (Term 2) </a:t>
            </a:r>
          </a:p>
          <a:p>
            <a:endParaRPr lang="en-GB" sz="3600" b="1" dirty="0">
              <a:latin typeface="Stencil" panose="040409050D0802020404" pitchFamily="82" charset="0"/>
            </a:endParaRPr>
          </a:p>
          <a:p>
            <a:r>
              <a:rPr lang="en-GB" sz="3600" b="1" dirty="0">
                <a:latin typeface="Stencil" panose="040409050D0802020404" pitchFamily="82" charset="0"/>
              </a:rPr>
              <a:t>Lesson topics: British constitution, Devolution and Law</a:t>
            </a:r>
            <a:endParaRPr lang="en-GB" sz="3600" dirty="0">
              <a:latin typeface="Stencil" panose="040409050D0802020404" pitchFamily="82" charset="0"/>
            </a:endParaRPr>
          </a:p>
        </p:txBody>
      </p:sp>
    </p:spTree>
    <p:extLst>
      <p:ext uri="{BB962C8B-B14F-4D97-AF65-F5344CB8AC3E}">
        <p14:creationId xmlns:p14="http://schemas.microsoft.com/office/powerpoint/2010/main" val="3225358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144"/>
            <a:ext cx="10515600" cy="1325563"/>
          </a:xfrm>
        </p:spPr>
        <p:txBody>
          <a:bodyPr/>
          <a:lstStyle/>
          <a:p>
            <a:r>
              <a:rPr lang="en-GB" dirty="0">
                <a:latin typeface="Stencil" panose="040409050D0802020404" pitchFamily="82" charset="0"/>
              </a:rPr>
              <a:t>Homework advice</a:t>
            </a:r>
          </a:p>
        </p:txBody>
      </p:sp>
      <p:sp>
        <p:nvSpPr>
          <p:cNvPr id="3" name="Content Placeholder 2"/>
          <p:cNvSpPr>
            <a:spLocks noGrp="1"/>
          </p:cNvSpPr>
          <p:nvPr>
            <p:ph idx="1"/>
          </p:nvPr>
        </p:nvSpPr>
        <p:spPr>
          <a:xfrm>
            <a:off x="838200" y="1519707"/>
            <a:ext cx="10515600" cy="4657256"/>
          </a:xfrm>
        </p:spPr>
        <p:txBody>
          <a:bodyPr>
            <a:normAutofit/>
          </a:bodyPr>
          <a:lstStyle/>
          <a:p>
            <a:r>
              <a:rPr lang="en-GB" dirty="0"/>
              <a:t>You will receive a new homework booklet each term.</a:t>
            </a:r>
          </a:p>
          <a:p>
            <a:endParaRPr lang="en-GB" dirty="0"/>
          </a:p>
          <a:p>
            <a:r>
              <a:rPr lang="en-GB" dirty="0"/>
              <a:t>Each week, you will be asked to complete some tasks– usually, each task will follow on from what you did in lesson. </a:t>
            </a:r>
          </a:p>
          <a:p>
            <a:endParaRPr lang="en-GB" dirty="0"/>
          </a:p>
          <a:p>
            <a:r>
              <a:rPr lang="en-GB" dirty="0"/>
              <a:t>If you are stuck on anything, your teacher will be happy to help. If you cannot meet the deadline you need to ensure that you let your teacher know with at least 24 hours' notice in order to not receive a homework detention.</a:t>
            </a:r>
          </a:p>
        </p:txBody>
      </p:sp>
    </p:spTree>
    <p:extLst>
      <p:ext uri="{BB962C8B-B14F-4D97-AF65-F5344CB8AC3E}">
        <p14:creationId xmlns:p14="http://schemas.microsoft.com/office/powerpoint/2010/main" val="993806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8- British constitution lesson 2</a:t>
            </a:r>
          </a:p>
        </p:txBody>
      </p:sp>
      <p:sp>
        <p:nvSpPr>
          <p:cNvPr id="3" name="Content Placeholder 2"/>
          <p:cNvSpPr>
            <a:spLocks noGrp="1"/>
          </p:cNvSpPr>
          <p:nvPr>
            <p:ph idx="1"/>
          </p:nvPr>
        </p:nvSpPr>
        <p:spPr>
          <a:xfrm>
            <a:off x="209551" y="3234994"/>
            <a:ext cx="11915774" cy="2690812"/>
          </a:xfrm>
          <a:solidFill>
            <a:schemeClr val="accent3">
              <a:lumMod val="20000"/>
              <a:lumOff val="80000"/>
            </a:schemeClr>
          </a:solidFill>
        </p:spPr>
        <p:txBody>
          <a:bodyPr>
            <a:normAutofit fontScale="92500"/>
          </a:bodyPr>
          <a:lstStyle/>
          <a:p>
            <a:pPr marL="514350" indent="-514350">
              <a:buAutoNum type="arabicPeriod"/>
            </a:pPr>
            <a:r>
              <a:rPr lang="en-GB" sz="2200" dirty="0"/>
              <a:t>Complete the</a:t>
            </a:r>
            <a:r>
              <a:rPr lang="en-GB" sz="2200" b="1" i="1" u="sng" dirty="0">
                <a:solidFill>
                  <a:srgbClr val="FF0000"/>
                </a:solidFill>
              </a:rPr>
              <a:t> Democracy </a:t>
            </a:r>
            <a:r>
              <a:rPr lang="en-GB" sz="2200" dirty="0"/>
              <a:t>Microsoft forms quiz, as this knowledge links to what you're learning with the British Constitution topic.</a:t>
            </a:r>
          </a:p>
          <a:p>
            <a:pPr marL="514350" indent="-514350">
              <a:buAutoNum type="arabicPeriod"/>
            </a:pPr>
            <a:endParaRPr lang="en-GB" sz="2200" dirty="0"/>
          </a:p>
          <a:p>
            <a:pPr marL="0" indent="0">
              <a:buNone/>
            </a:pPr>
            <a:r>
              <a:rPr lang="en-GB" sz="2200" dirty="0"/>
              <a:t>2. Complete </a:t>
            </a:r>
            <a:r>
              <a:rPr lang="en-GB" sz="2200" b="1" i="1" u="sng" dirty="0">
                <a:solidFill>
                  <a:srgbClr val="FF0000"/>
                </a:solidFill>
              </a:rPr>
              <a:t>the word wall for Rights and Responsibilities </a:t>
            </a:r>
            <a:r>
              <a:rPr lang="en-GB" sz="2200" dirty="0"/>
              <a:t>as this will be good revision for your next assessment.</a:t>
            </a:r>
          </a:p>
          <a:p>
            <a:pPr marL="0" indent="0">
              <a:buNone/>
            </a:pPr>
            <a:endParaRPr lang="en-GB" sz="2200" dirty="0"/>
          </a:p>
          <a:p>
            <a:pPr marL="0" indent="0">
              <a:buNone/>
            </a:pPr>
            <a:r>
              <a:rPr lang="en-GB" sz="2200" dirty="0"/>
              <a:t>3. Revise for our upcoming assessment using the knowledge democracy, rights and responsibilities and British Constitution knowledge organisers. </a:t>
            </a:r>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2549234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fontScale="90000"/>
          </a:bodyPr>
          <a:lstStyle/>
          <a:p>
            <a:r>
              <a:rPr lang="en-GB" b="1" u="sng" dirty="0">
                <a:latin typeface="Stencil" panose="040409050D0802020404" pitchFamily="82" charset="0"/>
              </a:rPr>
              <a:t>Task 9- British constitution lesson 3</a:t>
            </a:r>
          </a:p>
        </p:txBody>
      </p:sp>
      <p:sp>
        <p:nvSpPr>
          <p:cNvPr id="3" name="Content Placeholder 2"/>
          <p:cNvSpPr>
            <a:spLocks noGrp="1"/>
          </p:cNvSpPr>
          <p:nvPr>
            <p:ph idx="1"/>
          </p:nvPr>
        </p:nvSpPr>
        <p:spPr>
          <a:xfrm>
            <a:off x="209551" y="3234994"/>
            <a:ext cx="11915774" cy="2690812"/>
          </a:xfrm>
          <a:solidFill>
            <a:schemeClr val="accent3">
              <a:lumMod val="20000"/>
              <a:lumOff val="80000"/>
            </a:schemeClr>
          </a:solidFill>
        </p:spPr>
        <p:txBody>
          <a:bodyPr>
            <a:normAutofit/>
          </a:bodyPr>
          <a:lstStyle/>
          <a:p>
            <a:pPr marL="514350" indent="-514350">
              <a:buAutoNum type="arabicPeriod"/>
            </a:pPr>
            <a:r>
              <a:rPr lang="en-GB" sz="2200" dirty="0"/>
              <a:t>Complete </a:t>
            </a:r>
            <a:r>
              <a:rPr lang="en-GB" sz="2200" b="1" i="1" u="sng" dirty="0">
                <a:solidFill>
                  <a:srgbClr val="FF0000"/>
                </a:solidFill>
              </a:rPr>
              <a:t>the British constitution Microsoft forms quiz </a:t>
            </a:r>
            <a:r>
              <a:rPr lang="en-GB" sz="2200" dirty="0"/>
              <a:t>to see how much you have understood on the topic we have just finished learning about.</a:t>
            </a:r>
            <a:endParaRPr lang="en-GB" sz="2200" b="1" i="1" u="sng" dirty="0"/>
          </a:p>
          <a:p>
            <a:pPr marL="0" indent="0">
              <a:buNone/>
            </a:pPr>
            <a:endParaRPr lang="en-GB" sz="2200" b="1" i="1" u="sng" dirty="0">
              <a:solidFill>
                <a:srgbClr val="FF0000"/>
              </a:solidFill>
            </a:endParaRPr>
          </a:p>
          <a:p>
            <a:pPr marL="0" indent="0">
              <a:buNone/>
            </a:pPr>
            <a:r>
              <a:rPr lang="en-GB" sz="2200" dirty="0"/>
              <a:t>2.    Complete </a:t>
            </a:r>
            <a:r>
              <a:rPr lang="en-GB" sz="2200" b="1" i="1" u="sng" dirty="0">
                <a:solidFill>
                  <a:srgbClr val="FF0000"/>
                </a:solidFill>
              </a:rPr>
              <a:t>the word wall for Democracy </a:t>
            </a:r>
            <a:r>
              <a:rPr lang="en-GB" sz="2200" dirty="0"/>
              <a:t>as this links to the topic we have just finished studying </a:t>
            </a:r>
          </a:p>
          <a:p>
            <a:pPr marL="0" indent="0">
              <a:buNone/>
            </a:pPr>
            <a:endParaRPr lang="en-GB" sz="2200" dirty="0">
              <a:hlinkClick r:id="" action="ppaction://noaction">
                <a:extLst>
                  <a:ext uri="{A12FA001-AC4F-418D-AE19-62706E023703}">
                    <ahyp:hlinkClr xmlns:ahyp="http://schemas.microsoft.com/office/drawing/2018/hyperlinkcolor" val="tx"/>
                  </a:ext>
                </a:extLst>
              </a:hlinkClick>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3758210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a:bodyPr>
          <a:lstStyle/>
          <a:p>
            <a:r>
              <a:rPr lang="en-GB" b="1" u="sng" dirty="0">
                <a:latin typeface="Stencil" panose="040409050D0802020404" pitchFamily="82" charset="0"/>
              </a:rPr>
              <a:t>Task 10-  Devolution lesson 1</a:t>
            </a:r>
          </a:p>
        </p:txBody>
      </p:sp>
      <p:sp>
        <p:nvSpPr>
          <p:cNvPr id="3" name="Content Placeholder 2"/>
          <p:cNvSpPr>
            <a:spLocks noGrp="1"/>
          </p:cNvSpPr>
          <p:nvPr>
            <p:ph idx="1"/>
          </p:nvPr>
        </p:nvSpPr>
        <p:spPr>
          <a:xfrm>
            <a:off x="209551" y="3234994"/>
            <a:ext cx="11915774" cy="2690812"/>
          </a:xfrm>
          <a:solidFill>
            <a:schemeClr val="accent3">
              <a:lumMod val="20000"/>
              <a:lumOff val="80000"/>
            </a:schemeClr>
          </a:solidFill>
        </p:spPr>
        <p:txBody>
          <a:bodyPr>
            <a:normAutofit/>
          </a:bodyPr>
          <a:lstStyle/>
          <a:p>
            <a:pPr marL="0" indent="0">
              <a:buNone/>
            </a:pPr>
            <a:r>
              <a:rPr lang="en-GB" sz="2200" dirty="0"/>
              <a:t>1. Complete the </a:t>
            </a:r>
            <a:r>
              <a:rPr lang="en-GB" sz="2200" b="1" i="1" u="sng" dirty="0">
                <a:solidFill>
                  <a:srgbClr val="FF0000"/>
                </a:solidFill>
              </a:rPr>
              <a:t>Rights and Responsibilities </a:t>
            </a:r>
            <a:r>
              <a:rPr lang="en-GB" sz="2200" dirty="0"/>
              <a:t>Microsoft forms quiz as this topic appears in all 3 of your politics papers </a:t>
            </a:r>
          </a:p>
          <a:p>
            <a:pPr marL="0" indent="0">
              <a:buNone/>
            </a:pPr>
            <a:endParaRPr lang="en-GB" sz="2200" dirty="0"/>
          </a:p>
          <a:p>
            <a:pPr marL="0" indent="0">
              <a:buNone/>
            </a:pPr>
            <a:r>
              <a:rPr lang="en-GB" sz="2200" dirty="0"/>
              <a:t>2. Complete the </a:t>
            </a:r>
            <a:r>
              <a:rPr lang="en-GB" sz="2200" b="1" i="1" u="sng" dirty="0">
                <a:solidFill>
                  <a:srgbClr val="FF0000"/>
                </a:solidFill>
              </a:rPr>
              <a:t>word wall for British Constitution. </a:t>
            </a:r>
            <a:r>
              <a:rPr lang="en-GB" sz="2200" dirty="0"/>
              <a:t> To make sure you know the meanings of the key terms from the last topic.</a:t>
            </a:r>
            <a:endParaRPr lang="en-GB" sz="2200" b="1" i="1" u="sng" dirty="0">
              <a:solidFill>
                <a:srgbClr val="FF0000"/>
              </a:solidFill>
            </a:endParaRPr>
          </a:p>
          <a:p>
            <a:pPr marL="0" indent="0">
              <a:buNone/>
            </a:pPr>
            <a:endParaRPr lang="en-GB" sz="2200" dirty="0"/>
          </a:p>
          <a:p>
            <a:pPr marL="0" indent="0">
              <a:buNone/>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1361844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a:bodyPr>
          <a:lstStyle/>
          <a:p>
            <a:r>
              <a:rPr lang="en-GB" b="1" u="sng" dirty="0">
                <a:latin typeface="Stencil" panose="040409050D0802020404" pitchFamily="82" charset="0"/>
              </a:rPr>
              <a:t>Task 11-  Devolution lesson 2</a:t>
            </a:r>
          </a:p>
        </p:txBody>
      </p:sp>
      <p:sp>
        <p:nvSpPr>
          <p:cNvPr id="3" name="Content Placeholder 2"/>
          <p:cNvSpPr>
            <a:spLocks noGrp="1"/>
          </p:cNvSpPr>
          <p:nvPr>
            <p:ph idx="1"/>
          </p:nvPr>
        </p:nvSpPr>
        <p:spPr>
          <a:xfrm>
            <a:off x="209551" y="3234994"/>
            <a:ext cx="11915774" cy="2690812"/>
          </a:xfrm>
          <a:solidFill>
            <a:schemeClr val="accent3">
              <a:lumMod val="20000"/>
              <a:lumOff val="80000"/>
            </a:schemeClr>
          </a:solidFill>
        </p:spPr>
        <p:txBody>
          <a:bodyPr>
            <a:normAutofit/>
          </a:bodyPr>
          <a:lstStyle/>
          <a:p>
            <a:pPr marL="0" indent="0">
              <a:buNone/>
            </a:pPr>
            <a:r>
              <a:rPr lang="en-GB" sz="2200" dirty="0"/>
              <a:t>1. Complete the </a:t>
            </a:r>
            <a:r>
              <a:rPr lang="en-GB" sz="2200" b="1" i="1" u="sng" dirty="0">
                <a:solidFill>
                  <a:srgbClr val="FF0000"/>
                </a:solidFill>
              </a:rPr>
              <a:t>Devolution </a:t>
            </a:r>
            <a:r>
              <a:rPr lang="en-GB" sz="2200" dirty="0"/>
              <a:t>Microsoft forms quiz to recap what we have learned in the devolution topic.</a:t>
            </a:r>
          </a:p>
          <a:p>
            <a:pPr marL="0" indent="0">
              <a:buNone/>
            </a:pPr>
            <a:endParaRPr lang="en-GB" sz="2200" dirty="0"/>
          </a:p>
          <a:p>
            <a:pPr marL="0" indent="0">
              <a:buNone/>
            </a:pPr>
            <a:r>
              <a:rPr lang="en-GB" sz="2200" dirty="0"/>
              <a:t>2. Complete the </a:t>
            </a:r>
            <a:r>
              <a:rPr lang="en-GB" sz="2200" b="1" i="1" u="sng" dirty="0">
                <a:solidFill>
                  <a:srgbClr val="FF0000"/>
                </a:solidFill>
              </a:rPr>
              <a:t>word wall for democracy </a:t>
            </a:r>
            <a:r>
              <a:rPr lang="en-GB" sz="2200" dirty="0"/>
              <a:t>as this links to the topic of devolution. </a:t>
            </a:r>
          </a:p>
          <a:p>
            <a:pPr marL="0" indent="0">
              <a:buNone/>
            </a:pPr>
            <a:endParaRPr lang="en-GB" sz="2200" dirty="0"/>
          </a:p>
          <a:p>
            <a:pPr marL="0" indent="0">
              <a:buNone/>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573549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a:bodyPr>
          <a:lstStyle/>
          <a:p>
            <a:r>
              <a:rPr lang="en-GB" b="1" u="sng" dirty="0">
                <a:latin typeface="Stencil" panose="040409050D0802020404" pitchFamily="82" charset="0"/>
              </a:rPr>
              <a:t>Task 12-  Law lesson 1</a:t>
            </a:r>
          </a:p>
        </p:txBody>
      </p:sp>
      <p:sp>
        <p:nvSpPr>
          <p:cNvPr id="3" name="Content Placeholder 2"/>
          <p:cNvSpPr>
            <a:spLocks noGrp="1"/>
          </p:cNvSpPr>
          <p:nvPr>
            <p:ph idx="1"/>
          </p:nvPr>
        </p:nvSpPr>
        <p:spPr>
          <a:xfrm>
            <a:off x="209551" y="2987344"/>
            <a:ext cx="11915774" cy="2690812"/>
          </a:xfrm>
          <a:solidFill>
            <a:schemeClr val="accent3">
              <a:lumMod val="20000"/>
              <a:lumOff val="80000"/>
            </a:schemeClr>
          </a:solidFill>
        </p:spPr>
        <p:txBody>
          <a:bodyPr>
            <a:normAutofit lnSpcReduction="10000"/>
          </a:bodyPr>
          <a:lstStyle/>
          <a:p>
            <a:pPr marL="0" indent="0">
              <a:buNone/>
            </a:pPr>
            <a:r>
              <a:rPr lang="en-GB" sz="2200" dirty="0"/>
              <a:t>1. Complete </a:t>
            </a:r>
            <a:r>
              <a:rPr lang="en-GB" sz="2200" b="1" i="1" u="sng" dirty="0">
                <a:solidFill>
                  <a:srgbClr val="FF0000"/>
                </a:solidFill>
              </a:rPr>
              <a:t>the Democracy Microsoft forms quiz</a:t>
            </a:r>
            <a:r>
              <a:rPr lang="en-GB" sz="2200" dirty="0"/>
              <a:t> to recap key knowledge for our upcoming mock.</a:t>
            </a:r>
          </a:p>
          <a:p>
            <a:pPr marL="0" indent="0">
              <a:buNone/>
            </a:pPr>
            <a:endParaRPr lang="en-GB" sz="2200" dirty="0"/>
          </a:p>
          <a:p>
            <a:pPr marL="0" indent="0">
              <a:buNone/>
            </a:pPr>
            <a:r>
              <a:rPr lang="en-GB" sz="2200" dirty="0"/>
              <a:t>2. Complete the </a:t>
            </a:r>
            <a:r>
              <a:rPr lang="en-GB" sz="2200" b="1" i="1" u="sng" dirty="0">
                <a:solidFill>
                  <a:srgbClr val="FF0000"/>
                </a:solidFill>
              </a:rPr>
              <a:t>word wall for devolution.</a:t>
            </a:r>
          </a:p>
          <a:p>
            <a:pPr marL="0" indent="0">
              <a:buNone/>
            </a:pPr>
            <a:endParaRPr lang="en-GB" sz="2200" b="1" i="1" u="sng" dirty="0">
              <a:solidFill>
                <a:srgbClr val="FF0000"/>
              </a:solidFill>
            </a:endParaRPr>
          </a:p>
          <a:p>
            <a:pPr marL="0" indent="0">
              <a:buNone/>
            </a:pPr>
            <a:r>
              <a:rPr lang="en-GB" sz="2200" dirty="0"/>
              <a:t>3. Start revising for your upcoming mock exam by looking through the knowledge organisers for the topics we have done so far this year; Democracy, Rights and Responsibilities, British Constitution and Devolution. </a:t>
            </a:r>
          </a:p>
          <a:p>
            <a:pPr marL="0" indent="0">
              <a:buNone/>
            </a:pPr>
            <a:endParaRPr lang="en-GB" sz="2200" dirty="0"/>
          </a:p>
          <a:p>
            <a:pPr marL="0" indent="0">
              <a:buNone/>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9945747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50" y="340934"/>
            <a:ext cx="10515600" cy="1205057"/>
          </a:xfrm>
        </p:spPr>
        <p:txBody>
          <a:bodyPr>
            <a:normAutofit/>
          </a:bodyPr>
          <a:lstStyle/>
          <a:p>
            <a:r>
              <a:rPr lang="en-GB" b="1" u="sng" dirty="0">
                <a:latin typeface="Stencil" panose="040409050D0802020404" pitchFamily="82" charset="0"/>
              </a:rPr>
              <a:t>Task 13-  Law lesson 2</a:t>
            </a:r>
          </a:p>
        </p:txBody>
      </p:sp>
      <p:sp>
        <p:nvSpPr>
          <p:cNvPr id="3" name="Content Placeholder 2"/>
          <p:cNvSpPr>
            <a:spLocks noGrp="1"/>
          </p:cNvSpPr>
          <p:nvPr>
            <p:ph idx="1"/>
          </p:nvPr>
        </p:nvSpPr>
        <p:spPr>
          <a:xfrm>
            <a:off x="209551" y="2987344"/>
            <a:ext cx="11915774" cy="2690812"/>
          </a:xfrm>
          <a:solidFill>
            <a:schemeClr val="accent3">
              <a:lumMod val="20000"/>
              <a:lumOff val="80000"/>
            </a:schemeClr>
          </a:solidFill>
        </p:spPr>
        <p:txBody>
          <a:bodyPr>
            <a:normAutofit fontScale="92500"/>
          </a:bodyPr>
          <a:lstStyle/>
          <a:p>
            <a:pPr marL="0" indent="0">
              <a:buNone/>
            </a:pPr>
            <a:r>
              <a:rPr lang="en-GB" sz="2200" dirty="0"/>
              <a:t>1. Complete </a:t>
            </a:r>
            <a:r>
              <a:rPr lang="en-GB" sz="2200" b="1" i="1" u="sng" dirty="0">
                <a:solidFill>
                  <a:srgbClr val="FF0000"/>
                </a:solidFill>
              </a:rPr>
              <a:t>the British constitution Microsoft forms quiz </a:t>
            </a:r>
            <a:r>
              <a:rPr lang="en-GB" sz="2200" dirty="0"/>
              <a:t>to recap key knowledge for our upcoming mock.</a:t>
            </a:r>
          </a:p>
          <a:p>
            <a:pPr marL="0" indent="0">
              <a:buNone/>
            </a:pPr>
            <a:endParaRPr lang="en-GB" sz="2200" dirty="0"/>
          </a:p>
          <a:p>
            <a:pPr marL="0" indent="0">
              <a:buNone/>
            </a:pPr>
            <a:r>
              <a:rPr lang="en-GB" sz="2200" dirty="0"/>
              <a:t>2. Complete the </a:t>
            </a:r>
            <a:r>
              <a:rPr lang="en-GB" sz="2200" b="1" i="1" u="sng" dirty="0">
                <a:solidFill>
                  <a:srgbClr val="FF0000"/>
                </a:solidFill>
              </a:rPr>
              <a:t>word wall for democracy .</a:t>
            </a:r>
          </a:p>
          <a:p>
            <a:pPr marL="0" indent="0">
              <a:buNone/>
            </a:pPr>
            <a:endParaRPr lang="en-GB" sz="2200" b="1" i="1" u="sng" dirty="0">
              <a:solidFill>
                <a:srgbClr val="FF0000"/>
              </a:solidFill>
            </a:endParaRPr>
          </a:p>
          <a:p>
            <a:pPr marL="0" indent="0">
              <a:buNone/>
            </a:pPr>
            <a:r>
              <a:rPr lang="en-GB" sz="2200" dirty="0"/>
              <a:t>3. Start revising for your upcoming mock exam by looking through the knowledge organisers for the topics we have done so far this year; Democracy, Rights and Responsibilities, British Constitution and Devolution. </a:t>
            </a:r>
          </a:p>
          <a:p>
            <a:pPr marL="0" indent="0">
              <a:buNone/>
            </a:pPr>
            <a:endParaRPr lang="en-GB" sz="2200" dirty="0"/>
          </a:p>
          <a:p>
            <a:pPr marL="0" indent="0">
              <a:buNone/>
            </a:pPr>
            <a:endParaRPr lang="en-GB" sz="2200" dirty="0"/>
          </a:p>
          <a:p>
            <a:pPr marL="0" indent="0">
              <a:buNone/>
            </a:pPr>
            <a:endParaRPr lang="en-GB" sz="2200" dirty="0">
              <a:hlinkClick r:id="" action="ppaction://noaction"/>
            </a:endParaRPr>
          </a:p>
          <a:p>
            <a:pPr marL="514350" indent="-514350">
              <a:buAutoNum type="arabicPeriod"/>
            </a:pPr>
            <a:endParaRPr lang="en-GB" dirty="0"/>
          </a:p>
        </p:txBody>
      </p:sp>
      <p:sp>
        <p:nvSpPr>
          <p:cNvPr id="4" name="Rectangle 3">
            <a:extLst>
              <a:ext uri="{FF2B5EF4-FFF2-40B4-BE49-F238E27FC236}">
                <a16:creationId xmlns:a16="http://schemas.microsoft.com/office/drawing/2014/main" id="{BEB6EC55-00CE-187E-3FEB-B732B35BB7B1}"/>
              </a:ext>
            </a:extLst>
          </p:cNvPr>
          <p:cNvSpPr/>
          <p:nvPr/>
        </p:nvSpPr>
        <p:spPr>
          <a:xfrm>
            <a:off x="7172325" y="1320194"/>
            <a:ext cx="4733925" cy="1205057"/>
          </a:xfrm>
          <a:prstGeom prst="rect">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dirty="0">
                <a:solidFill>
                  <a:sysClr val="windowText" lastClr="000000"/>
                </a:solidFill>
              </a:rPr>
              <a:t>Purpose: This will help you to embed some of the core knowledge required to do well in GCSE Politics/citizenship!</a:t>
            </a:r>
          </a:p>
        </p:txBody>
      </p:sp>
    </p:spTree>
    <p:extLst>
      <p:ext uri="{BB962C8B-B14F-4D97-AF65-F5344CB8AC3E}">
        <p14:creationId xmlns:p14="http://schemas.microsoft.com/office/powerpoint/2010/main" val="7791698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1D520C2CB99E541891B2C81846845D6" ma:contentTypeVersion="20" ma:contentTypeDescription="Create a new document." ma:contentTypeScope="" ma:versionID="2ef90192b58b9bba6be9aa1792e23e12">
  <xsd:schema xmlns:xsd="http://www.w3.org/2001/XMLSchema" xmlns:xs="http://www.w3.org/2001/XMLSchema" xmlns:p="http://schemas.microsoft.com/office/2006/metadata/properties" xmlns:ns2="218a4f35-23c9-4d37-82b5-0630e713b178" xmlns:ns3="ff207a2b-2c14-44a9-8711-9941a0c39fd6" targetNamespace="http://schemas.microsoft.com/office/2006/metadata/properties" ma:root="true" ma:fieldsID="3564fdf43530a2230e8b2d9ba26df0f8" ns2:_="" ns3:_="">
    <xsd:import namespace="218a4f35-23c9-4d37-82b5-0630e713b178"/>
    <xsd:import namespace="ff207a2b-2c14-44a9-8711-9941a0c39fd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LengthInSecond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Date_x002f_Time" minOccurs="0"/>
                <xsd:element ref="ns2:MediaServiceObjectDetectorVersion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8a4f35-23c9-4d37-82b5-0630e713b17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LengthInSeconds" ma:index="14" nillable="true" ma:displayName="Length (seconds)" ma:internalName="MediaLengthInSeconds" ma:readOnly="true">
      <xsd:simpleType>
        <xsd:restriction base="dms:Unknown"/>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2c759e9e-bede-4528-92cc-6ba15c182e7f" ma:termSetId="09814cd3-568e-fe90-9814-8d621ff8fb84" ma:anchorId="fba54fb3-c3e1-fe81-a776-ca4b69148c4d" ma:open="true" ma:isKeyword="false">
      <xsd:complexType>
        <xsd:sequence>
          <xsd:element ref="pc:Terms" minOccurs="0" maxOccurs="1"/>
        </xsd:sequence>
      </xsd:complexType>
    </xsd:element>
    <xsd:element name="Date_x002f_Time" ma:index="23" nillable="true" ma:displayName="Date/Time" ma:format="DateOnly" ma:internalName="Date_x002f_Time">
      <xsd:simpleType>
        <xsd:restriction base="dms:DateTime"/>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element name="MediaServiceBillingMetadata" ma:index="27"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f207a2b-2c14-44a9-8711-9941a0c39fd6"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ceed5104-eaf7-40df-b8b3-1d517bf876a6}" ma:internalName="TaxCatchAll" ma:showField="CatchAllData" ma:web="ff207a2b-2c14-44a9-8711-9941a0c39fd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f207a2b-2c14-44a9-8711-9941a0c39fd6" xsi:nil="true"/>
    <lcf76f155ced4ddcb4097134ff3c332f xmlns="218a4f35-23c9-4d37-82b5-0630e713b178">
      <Terms xmlns="http://schemas.microsoft.com/office/infopath/2007/PartnerControls"/>
    </lcf76f155ced4ddcb4097134ff3c332f>
    <Date_x002f_Time xmlns="218a4f35-23c9-4d37-82b5-0630e713b178" xsi:nil="true"/>
  </documentManagement>
</p:properties>
</file>

<file path=customXml/itemProps1.xml><?xml version="1.0" encoding="utf-8"?>
<ds:datastoreItem xmlns:ds="http://schemas.openxmlformats.org/officeDocument/2006/customXml" ds:itemID="{2295F772-9EC7-41E6-A95E-4F792D179444}"/>
</file>

<file path=customXml/itemProps2.xml><?xml version="1.0" encoding="utf-8"?>
<ds:datastoreItem xmlns:ds="http://schemas.openxmlformats.org/officeDocument/2006/customXml" ds:itemID="{1D29C0C5-EA9C-4572-A50F-FC96B5C0FCCB}"/>
</file>

<file path=customXml/itemProps3.xml><?xml version="1.0" encoding="utf-8"?>
<ds:datastoreItem xmlns:ds="http://schemas.openxmlformats.org/officeDocument/2006/customXml" ds:itemID="{FE60A7DE-D229-4EC8-9DB9-801C88B0D102}"/>
</file>

<file path=docProps/app.xml><?xml version="1.0" encoding="utf-8"?>
<Properties xmlns="http://schemas.openxmlformats.org/officeDocument/2006/extended-properties" xmlns:vt="http://schemas.openxmlformats.org/officeDocument/2006/docPropsVTypes">
  <TotalTime>244</TotalTime>
  <Words>590</Words>
  <Application>Microsoft Office PowerPoint</Application>
  <PresentationFormat>Widescreen</PresentationFormat>
  <Paragraphs>54</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Stencil</vt:lpstr>
      <vt:lpstr>Office Theme</vt:lpstr>
      <vt:lpstr>Politics Homework Booklet</vt:lpstr>
      <vt:lpstr>Homework advice</vt:lpstr>
      <vt:lpstr>Task 8- British constitution lesson 2</vt:lpstr>
      <vt:lpstr>Task 9- British constitution lesson 3</vt:lpstr>
      <vt:lpstr>Task 10-  Devolution lesson 1</vt:lpstr>
      <vt:lpstr>Task 11-  Devolution lesson 2</vt:lpstr>
      <vt:lpstr>Task 12-  Law lesson 1</vt:lpstr>
      <vt:lpstr>Task 13-  Law lesson 2</vt:lpstr>
    </vt:vector>
  </TitlesOfParts>
  <Company>Eastern Learning Alliance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Politics Homework Booklet</dc:title>
  <dc:creator>Cameron Reed</dc:creator>
  <cp:lastModifiedBy>Cameron Reed</cp:lastModifiedBy>
  <cp:revision>3</cp:revision>
  <dcterms:created xsi:type="dcterms:W3CDTF">2025-08-05T11:32:58Z</dcterms:created>
  <dcterms:modified xsi:type="dcterms:W3CDTF">2025-08-08T14:20:33Z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0x010100D1D520C2CB99E541891B2C81846845D6</vt:lpwstr>
  </property>
</Properties>
</file>