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54" r:id="rId2"/>
    <p:sldId id="645" r:id="rId3"/>
    <p:sldId id="657" r:id="rId4"/>
    <p:sldId id="642" r:id="rId5"/>
    <p:sldId id="658" r:id="rId6"/>
    <p:sldId id="643" r:id="rId7"/>
    <p:sldId id="644" r:id="rId8"/>
    <p:sldId id="646" r:id="rId9"/>
    <p:sldId id="351" r:id="rId10"/>
    <p:sldId id="647" r:id="rId11"/>
    <p:sldId id="339" r:id="rId12"/>
    <p:sldId id="649" r:id="rId13"/>
    <p:sldId id="356" r:id="rId14"/>
    <p:sldId id="650" r:id="rId15"/>
    <p:sldId id="342" r:id="rId16"/>
    <p:sldId id="651" r:id="rId17"/>
    <p:sldId id="381" r:id="rId18"/>
    <p:sldId id="653" r:id="rId19"/>
    <p:sldId id="382" r:id="rId20"/>
    <p:sldId id="383" r:id="rId21"/>
    <p:sldId id="65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8717-F086-4115-BAFE-5273B2D81F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1D888D-2928-48C2-8EB4-2CCE978CE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82914E2-68FA-4E24-B5F9-00C2E7543212}"/>
              </a:ext>
            </a:extLst>
          </p:cNvPr>
          <p:cNvSpPr>
            <a:spLocks noGrp="1"/>
          </p:cNvSpPr>
          <p:nvPr>
            <p:ph type="dt" sz="half" idx="10"/>
          </p:nvPr>
        </p:nvSpPr>
        <p:spPr/>
        <p:txBody>
          <a:bodyPr/>
          <a:lstStyle/>
          <a:p>
            <a:fld id="{9FB2211F-FE7D-4C52-B843-970AA14ACFAD}" type="datetimeFigureOut">
              <a:rPr lang="en-GB" smtClean="0"/>
              <a:t>19/06/2025</a:t>
            </a:fld>
            <a:endParaRPr lang="en-GB"/>
          </a:p>
        </p:txBody>
      </p:sp>
      <p:sp>
        <p:nvSpPr>
          <p:cNvPr id="5" name="Footer Placeholder 4">
            <a:extLst>
              <a:ext uri="{FF2B5EF4-FFF2-40B4-BE49-F238E27FC236}">
                <a16:creationId xmlns:a16="http://schemas.microsoft.com/office/drawing/2014/main" id="{011B1DFD-A5AA-4CE3-9F5D-F87BA406A6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8A1702-D9A7-4108-9436-6AA0FAC2E5D3}"/>
              </a:ext>
            </a:extLst>
          </p:cNvPr>
          <p:cNvSpPr>
            <a:spLocks noGrp="1"/>
          </p:cNvSpPr>
          <p:nvPr>
            <p:ph type="sldNum" sz="quarter" idx="12"/>
          </p:nvPr>
        </p:nvSpPr>
        <p:spPr/>
        <p:txBody>
          <a:bodyPr/>
          <a:lstStyle/>
          <a:p>
            <a:fld id="{C587806F-8B56-4E0A-8746-427CE97541CD}" type="slidenum">
              <a:rPr lang="en-GB" smtClean="0"/>
              <a:t>‹#›</a:t>
            </a:fld>
            <a:endParaRPr lang="en-GB"/>
          </a:p>
        </p:txBody>
      </p:sp>
    </p:spTree>
    <p:extLst>
      <p:ext uri="{BB962C8B-B14F-4D97-AF65-F5344CB8AC3E}">
        <p14:creationId xmlns:p14="http://schemas.microsoft.com/office/powerpoint/2010/main" val="3829348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02EDE-7494-477C-B226-5E9CCE1EEC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B015B3-8B3F-4355-83B0-1BC74D62AC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3774A-A4A2-4065-B9BF-7580372265B4}"/>
              </a:ext>
            </a:extLst>
          </p:cNvPr>
          <p:cNvSpPr>
            <a:spLocks noGrp="1"/>
          </p:cNvSpPr>
          <p:nvPr>
            <p:ph type="dt" sz="half" idx="10"/>
          </p:nvPr>
        </p:nvSpPr>
        <p:spPr/>
        <p:txBody>
          <a:bodyPr/>
          <a:lstStyle/>
          <a:p>
            <a:fld id="{9FB2211F-FE7D-4C52-B843-970AA14ACFAD}" type="datetimeFigureOut">
              <a:rPr lang="en-GB" smtClean="0"/>
              <a:t>19/06/2025</a:t>
            </a:fld>
            <a:endParaRPr lang="en-GB"/>
          </a:p>
        </p:txBody>
      </p:sp>
      <p:sp>
        <p:nvSpPr>
          <p:cNvPr id="5" name="Footer Placeholder 4">
            <a:extLst>
              <a:ext uri="{FF2B5EF4-FFF2-40B4-BE49-F238E27FC236}">
                <a16:creationId xmlns:a16="http://schemas.microsoft.com/office/drawing/2014/main" id="{A2F0CF20-A227-4CAE-BDE8-292F7B918D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CF002D-35A5-4521-B4A6-C82286E6CFFB}"/>
              </a:ext>
            </a:extLst>
          </p:cNvPr>
          <p:cNvSpPr>
            <a:spLocks noGrp="1"/>
          </p:cNvSpPr>
          <p:nvPr>
            <p:ph type="sldNum" sz="quarter" idx="12"/>
          </p:nvPr>
        </p:nvSpPr>
        <p:spPr/>
        <p:txBody>
          <a:bodyPr/>
          <a:lstStyle/>
          <a:p>
            <a:fld id="{C587806F-8B56-4E0A-8746-427CE97541CD}" type="slidenum">
              <a:rPr lang="en-GB" smtClean="0"/>
              <a:t>‹#›</a:t>
            </a:fld>
            <a:endParaRPr lang="en-GB"/>
          </a:p>
        </p:txBody>
      </p:sp>
    </p:spTree>
    <p:extLst>
      <p:ext uri="{BB962C8B-B14F-4D97-AF65-F5344CB8AC3E}">
        <p14:creationId xmlns:p14="http://schemas.microsoft.com/office/powerpoint/2010/main" val="376669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1088C6-3737-4724-8A18-0ECD9D1438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1F0F23-83D4-4FAA-B475-41CF5A2E04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2CA1D7-520C-4EAC-A35C-9CE37A283359}"/>
              </a:ext>
            </a:extLst>
          </p:cNvPr>
          <p:cNvSpPr>
            <a:spLocks noGrp="1"/>
          </p:cNvSpPr>
          <p:nvPr>
            <p:ph type="dt" sz="half" idx="10"/>
          </p:nvPr>
        </p:nvSpPr>
        <p:spPr/>
        <p:txBody>
          <a:bodyPr/>
          <a:lstStyle/>
          <a:p>
            <a:fld id="{9FB2211F-FE7D-4C52-B843-970AA14ACFAD}" type="datetimeFigureOut">
              <a:rPr lang="en-GB" smtClean="0"/>
              <a:t>19/06/2025</a:t>
            </a:fld>
            <a:endParaRPr lang="en-GB"/>
          </a:p>
        </p:txBody>
      </p:sp>
      <p:sp>
        <p:nvSpPr>
          <p:cNvPr id="5" name="Footer Placeholder 4">
            <a:extLst>
              <a:ext uri="{FF2B5EF4-FFF2-40B4-BE49-F238E27FC236}">
                <a16:creationId xmlns:a16="http://schemas.microsoft.com/office/drawing/2014/main" id="{E8EEA77B-A9B8-4B15-AAF5-1090752077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D66AF7-B137-4905-B494-C6C718E0104C}"/>
              </a:ext>
            </a:extLst>
          </p:cNvPr>
          <p:cNvSpPr>
            <a:spLocks noGrp="1"/>
          </p:cNvSpPr>
          <p:nvPr>
            <p:ph type="sldNum" sz="quarter" idx="12"/>
          </p:nvPr>
        </p:nvSpPr>
        <p:spPr/>
        <p:txBody>
          <a:bodyPr/>
          <a:lstStyle/>
          <a:p>
            <a:fld id="{C587806F-8B56-4E0A-8746-427CE97541CD}" type="slidenum">
              <a:rPr lang="en-GB" smtClean="0"/>
              <a:t>‹#›</a:t>
            </a:fld>
            <a:endParaRPr lang="en-GB"/>
          </a:p>
        </p:txBody>
      </p:sp>
    </p:spTree>
    <p:extLst>
      <p:ext uri="{BB962C8B-B14F-4D97-AF65-F5344CB8AC3E}">
        <p14:creationId xmlns:p14="http://schemas.microsoft.com/office/powerpoint/2010/main" val="11510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15DF-3F3E-4277-9B01-87EC65E878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D9B878-3C70-4E3F-A8FC-C411E843B8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1F9F99-C381-492E-AA02-C6882F17E018}"/>
              </a:ext>
            </a:extLst>
          </p:cNvPr>
          <p:cNvSpPr>
            <a:spLocks noGrp="1"/>
          </p:cNvSpPr>
          <p:nvPr>
            <p:ph type="dt" sz="half" idx="10"/>
          </p:nvPr>
        </p:nvSpPr>
        <p:spPr/>
        <p:txBody>
          <a:bodyPr/>
          <a:lstStyle/>
          <a:p>
            <a:fld id="{9FB2211F-FE7D-4C52-B843-970AA14ACFAD}" type="datetimeFigureOut">
              <a:rPr lang="en-GB" smtClean="0"/>
              <a:t>19/06/2025</a:t>
            </a:fld>
            <a:endParaRPr lang="en-GB"/>
          </a:p>
        </p:txBody>
      </p:sp>
      <p:sp>
        <p:nvSpPr>
          <p:cNvPr id="5" name="Footer Placeholder 4">
            <a:extLst>
              <a:ext uri="{FF2B5EF4-FFF2-40B4-BE49-F238E27FC236}">
                <a16:creationId xmlns:a16="http://schemas.microsoft.com/office/drawing/2014/main" id="{B1917F57-94BE-4FF0-B7BE-2EA25B2089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6EFCA7-BD08-4B46-B5A2-F43D8E652E8F}"/>
              </a:ext>
            </a:extLst>
          </p:cNvPr>
          <p:cNvSpPr>
            <a:spLocks noGrp="1"/>
          </p:cNvSpPr>
          <p:nvPr>
            <p:ph type="sldNum" sz="quarter" idx="12"/>
          </p:nvPr>
        </p:nvSpPr>
        <p:spPr/>
        <p:txBody>
          <a:bodyPr/>
          <a:lstStyle/>
          <a:p>
            <a:fld id="{C587806F-8B56-4E0A-8746-427CE97541CD}" type="slidenum">
              <a:rPr lang="en-GB" smtClean="0"/>
              <a:t>‹#›</a:t>
            </a:fld>
            <a:endParaRPr lang="en-GB"/>
          </a:p>
        </p:txBody>
      </p:sp>
    </p:spTree>
    <p:extLst>
      <p:ext uri="{BB962C8B-B14F-4D97-AF65-F5344CB8AC3E}">
        <p14:creationId xmlns:p14="http://schemas.microsoft.com/office/powerpoint/2010/main" val="142023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760C-0A63-46AA-B139-31965DA0DA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E463BA-F76A-49A2-95B0-F2258821C1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765F78-D43A-46B0-875D-3BEF214509A9}"/>
              </a:ext>
            </a:extLst>
          </p:cNvPr>
          <p:cNvSpPr>
            <a:spLocks noGrp="1"/>
          </p:cNvSpPr>
          <p:nvPr>
            <p:ph type="dt" sz="half" idx="10"/>
          </p:nvPr>
        </p:nvSpPr>
        <p:spPr/>
        <p:txBody>
          <a:bodyPr/>
          <a:lstStyle/>
          <a:p>
            <a:fld id="{9FB2211F-FE7D-4C52-B843-970AA14ACFAD}" type="datetimeFigureOut">
              <a:rPr lang="en-GB" smtClean="0"/>
              <a:t>19/06/2025</a:t>
            </a:fld>
            <a:endParaRPr lang="en-GB"/>
          </a:p>
        </p:txBody>
      </p:sp>
      <p:sp>
        <p:nvSpPr>
          <p:cNvPr id="5" name="Footer Placeholder 4">
            <a:extLst>
              <a:ext uri="{FF2B5EF4-FFF2-40B4-BE49-F238E27FC236}">
                <a16:creationId xmlns:a16="http://schemas.microsoft.com/office/drawing/2014/main" id="{261102EC-1B1F-4B71-A238-05BBF6AFF1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9F60C2-8F0F-4B55-BD15-3071AB66138A}"/>
              </a:ext>
            </a:extLst>
          </p:cNvPr>
          <p:cNvSpPr>
            <a:spLocks noGrp="1"/>
          </p:cNvSpPr>
          <p:nvPr>
            <p:ph type="sldNum" sz="quarter" idx="12"/>
          </p:nvPr>
        </p:nvSpPr>
        <p:spPr/>
        <p:txBody>
          <a:bodyPr/>
          <a:lstStyle/>
          <a:p>
            <a:fld id="{C587806F-8B56-4E0A-8746-427CE97541CD}" type="slidenum">
              <a:rPr lang="en-GB" smtClean="0"/>
              <a:t>‹#›</a:t>
            </a:fld>
            <a:endParaRPr lang="en-GB"/>
          </a:p>
        </p:txBody>
      </p:sp>
    </p:spTree>
    <p:extLst>
      <p:ext uri="{BB962C8B-B14F-4D97-AF65-F5344CB8AC3E}">
        <p14:creationId xmlns:p14="http://schemas.microsoft.com/office/powerpoint/2010/main" val="336572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050D-5DD1-4D20-AC1F-E7342A7EBF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BADCEC-156F-4843-AE74-96B1E49292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943124-9A15-4B12-B480-B311D89662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F3AF2C-51BD-4037-BC02-B1052653E326}"/>
              </a:ext>
            </a:extLst>
          </p:cNvPr>
          <p:cNvSpPr>
            <a:spLocks noGrp="1"/>
          </p:cNvSpPr>
          <p:nvPr>
            <p:ph type="dt" sz="half" idx="10"/>
          </p:nvPr>
        </p:nvSpPr>
        <p:spPr/>
        <p:txBody>
          <a:bodyPr/>
          <a:lstStyle/>
          <a:p>
            <a:fld id="{9FB2211F-FE7D-4C52-B843-970AA14ACFAD}" type="datetimeFigureOut">
              <a:rPr lang="en-GB" smtClean="0"/>
              <a:t>19/06/2025</a:t>
            </a:fld>
            <a:endParaRPr lang="en-GB"/>
          </a:p>
        </p:txBody>
      </p:sp>
      <p:sp>
        <p:nvSpPr>
          <p:cNvPr id="6" name="Footer Placeholder 5">
            <a:extLst>
              <a:ext uri="{FF2B5EF4-FFF2-40B4-BE49-F238E27FC236}">
                <a16:creationId xmlns:a16="http://schemas.microsoft.com/office/drawing/2014/main" id="{3B0473F2-3898-44B9-A613-1899095448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C702E2-7266-4C5B-BBC3-B9CD99D4AF59}"/>
              </a:ext>
            </a:extLst>
          </p:cNvPr>
          <p:cNvSpPr>
            <a:spLocks noGrp="1"/>
          </p:cNvSpPr>
          <p:nvPr>
            <p:ph type="sldNum" sz="quarter" idx="12"/>
          </p:nvPr>
        </p:nvSpPr>
        <p:spPr/>
        <p:txBody>
          <a:bodyPr/>
          <a:lstStyle/>
          <a:p>
            <a:fld id="{C587806F-8B56-4E0A-8746-427CE97541CD}" type="slidenum">
              <a:rPr lang="en-GB" smtClean="0"/>
              <a:t>‹#›</a:t>
            </a:fld>
            <a:endParaRPr lang="en-GB"/>
          </a:p>
        </p:txBody>
      </p:sp>
    </p:spTree>
    <p:extLst>
      <p:ext uri="{BB962C8B-B14F-4D97-AF65-F5344CB8AC3E}">
        <p14:creationId xmlns:p14="http://schemas.microsoft.com/office/powerpoint/2010/main" val="379904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A395D-91D6-43A1-840D-5A86D120EE8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C338DE-063D-4BFD-8DB9-03C783D00D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3C639-F7B7-49F8-ABBB-8972B82D1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27925C7-19F8-497B-8A6D-1933F98EA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C921B7-8306-4D67-BC65-232B2ABBF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E6AD77-1ACD-4ECB-88F7-54A28F0E38CD}"/>
              </a:ext>
            </a:extLst>
          </p:cNvPr>
          <p:cNvSpPr>
            <a:spLocks noGrp="1"/>
          </p:cNvSpPr>
          <p:nvPr>
            <p:ph type="dt" sz="half" idx="10"/>
          </p:nvPr>
        </p:nvSpPr>
        <p:spPr/>
        <p:txBody>
          <a:bodyPr/>
          <a:lstStyle/>
          <a:p>
            <a:fld id="{9FB2211F-FE7D-4C52-B843-970AA14ACFAD}" type="datetimeFigureOut">
              <a:rPr lang="en-GB" smtClean="0"/>
              <a:t>19/06/2025</a:t>
            </a:fld>
            <a:endParaRPr lang="en-GB"/>
          </a:p>
        </p:txBody>
      </p:sp>
      <p:sp>
        <p:nvSpPr>
          <p:cNvPr id="8" name="Footer Placeholder 7">
            <a:extLst>
              <a:ext uri="{FF2B5EF4-FFF2-40B4-BE49-F238E27FC236}">
                <a16:creationId xmlns:a16="http://schemas.microsoft.com/office/drawing/2014/main" id="{A49A665F-3429-4CE2-8CD8-6545077E97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7414E9-9B01-427E-8EEE-8A35CD30B26B}"/>
              </a:ext>
            </a:extLst>
          </p:cNvPr>
          <p:cNvSpPr>
            <a:spLocks noGrp="1"/>
          </p:cNvSpPr>
          <p:nvPr>
            <p:ph type="sldNum" sz="quarter" idx="12"/>
          </p:nvPr>
        </p:nvSpPr>
        <p:spPr/>
        <p:txBody>
          <a:bodyPr/>
          <a:lstStyle/>
          <a:p>
            <a:fld id="{C587806F-8B56-4E0A-8746-427CE97541CD}" type="slidenum">
              <a:rPr lang="en-GB" smtClean="0"/>
              <a:t>‹#›</a:t>
            </a:fld>
            <a:endParaRPr lang="en-GB"/>
          </a:p>
        </p:txBody>
      </p:sp>
    </p:spTree>
    <p:extLst>
      <p:ext uri="{BB962C8B-B14F-4D97-AF65-F5344CB8AC3E}">
        <p14:creationId xmlns:p14="http://schemas.microsoft.com/office/powerpoint/2010/main" val="3725816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8834-C9C1-4D59-9BFF-9A8D77211DE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BB9AA16-06D6-42AE-AE28-9EC327C413A7}"/>
              </a:ext>
            </a:extLst>
          </p:cNvPr>
          <p:cNvSpPr>
            <a:spLocks noGrp="1"/>
          </p:cNvSpPr>
          <p:nvPr>
            <p:ph type="dt" sz="half" idx="10"/>
          </p:nvPr>
        </p:nvSpPr>
        <p:spPr/>
        <p:txBody>
          <a:bodyPr/>
          <a:lstStyle/>
          <a:p>
            <a:fld id="{9FB2211F-FE7D-4C52-B843-970AA14ACFAD}" type="datetimeFigureOut">
              <a:rPr lang="en-GB" smtClean="0"/>
              <a:t>19/06/2025</a:t>
            </a:fld>
            <a:endParaRPr lang="en-GB"/>
          </a:p>
        </p:txBody>
      </p:sp>
      <p:sp>
        <p:nvSpPr>
          <p:cNvPr id="4" name="Footer Placeholder 3">
            <a:extLst>
              <a:ext uri="{FF2B5EF4-FFF2-40B4-BE49-F238E27FC236}">
                <a16:creationId xmlns:a16="http://schemas.microsoft.com/office/drawing/2014/main" id="{7C8118FC-19DC-49E8-8F99-7EA4D38ED4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A91504-E494-4F49-A633-FC4BABABB242}"/>
              </a:ext>
            </a:extLst>
          </p:cNvPr>
          <p:cNvSpPr>
            <a:spLocks noGrp="1"/>
          </p:cNvSpPr>
          <p:nvPr>
            <p:ph type="sldNum" sz="quarter" idx="12"/>
          </p:nvPr>
        </p:nvSpPr>
        <p:spPr/>
        <p:txBody>
          <a:bodyPr/>
          <a:lstStyle/>
          <a:p>
            <a:fld id="{C587806F-8B56-4E0A-8746-427CE97541CD}" type="slidenum">
              <a:rPr lang="en-GB" smtClean="0"/>
              <a:t>‹#›</a:t>
            </a:fld>
            <a:endParaRPr lang="en-GB"/>
          </a:p>
        </p:txBody>
      </p:sp>
    </p:spTree>
    <p:extLst>
      <p:ext uri="{BB962C8B-B14F-4D97-AF65-F5344CB8AC3E}">
        <p14:creationId xmlns:p14="http://schemas.microsoft.com/office/powerpoint/2010/main" val="2159319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690CF3-C1BE-4B05-BC06-D22DF0A575B6}"/>
              </a:ext>
            </a:extLst>
          </p:cNvPr>
          <p:cNvSpPr>
            <a:spLocks noGrp="1"/>
          </p:cNvSpPr>
          <p:nvPr>
            <p:ph type="dt" sz="half" idx="10"/>
          </p:nvPr>
        </p:nvSpPr>
        <p:spPr/>
        <p:txBody>
          <a:bodyPr/>
          <a:lstStyle/>
          <a:p>
            <a:fld id="{9FB2211F-FE7D-4C52-B843-970AA14ACFAD}" type="datetimeFigureOut">
              <a:rPr lang="en-GB" smtClean="0"/>
              <a:t>19/06/2025</a:t>
            </a:fld>
            <a:endParaRPr lang="en-GB"/>
          </a:p>
        </p:txBody>
      </p:sp>
      <p:sp>
        <p:nvSpPr>
          <p:cNvPr id="3" name="Footer Placeholder 2">
            <a:extLst>
              <a:ext uri="{FF2B5EF4-FFF2-40B4-BE49-F238E27FC236}">
                <a16:creationId xmlns:a16="http://schemas.microsoft.com/office/drawing/2014/main" id="{568F07FA-4D0F-429B-B2FD-E4DCE6AF4BA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AE3878E-122F-4525-B8BF-D641409AED71}"/>
              </a:ext>
            </a:extLst>
          </p:cNvPr>
          <p:cNvSpPr>
            <a:spLocks noGrp="1"/>
          </p:cNvSpPr>
          <p:nvPr>
            <p:ph type="sldNum" sz="quarter" idx="12"/>
          </p:nvPr>
        </p:nvSpPr>
        <p:spPr/>
        <p:txBody>
          <a:bodyPr/>
          <a:lstStyle/>
          <a:p>
            <a:fld id="{C587806F-8B56-4E0A-8746-427CE97541CD}" type="slidenum">
              <a:rPr lang="en-GB" smtClean="0"/>
              <a:t>‹#›</a:t>
            </a:fld>
            <a:endParaRPr lang="en-GB"/>
          </a:p>
        </p:txBody>
      </p:sp>
    </p:spTree>
    <p:extLst>
      <p:ext uri="{BB962C8B-B14F-4D97-AF65-F5344CB8AC3E}">
        <p14:creationId xmlns:p14="http://schemas.microsoft.com/office/powerpoint/2010/main" val="377736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B3574-0006-4A27-8B12-481B732E01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F72717-E1F3-4F64-9E19-7A422F103E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04EAA4-B9CE-4671-9212-8701D749C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EFDE6-04E1-4888-A3DE-0E72A23ABABF}"/>
              </a:ext>
            </a:extLst>
          </p:cNvPr>
          <p:cNvSpPr>
            <a:spLocks noGrp="1"/>
          </p:cNvSpPr>
          <p:nvPr>
            <p:ph type="dt" sz="half" idx="10"/>
          </p:nvPr>
        </p:nvSpPr>
        <p:spPr/>
        <p:txBody>
          <a:bodyPr/>
          <a:lstStyle/>
          <a:p>
            <a:fld id="{9FB2211F-FE7D-4C52-B843-970AA14ACFAD}" type="datetimeFigureOut">
              <a:rPr lang="en-GB" smtClean="0"/>
              <a:t>19/06/2025</a:t>
            </a:fld>
            <a:endParaRPr lang="en-GB"/>
          </a:p>
        </p:txBody>
      </p:sp>
      <p:sp>
        <p:nvSpPr>
          <p:cNvPr id="6" name="Footer Placeholder 5">
            <a:extLst>
              <a:ext uri="{FF2B5EF4-FFF2-40B4-BE49-F238E27FC236}">
                <a16:creationId xmlns:a16="http://schemas.microsoft.com/office/drawing/2014/main" id="{38C2EC3D-FAC8-4DE8-853A-6F2CD7F00B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36FC8B-6957-4EB6-8A5B-4851B2BB241A}"/>
              </a:ext>
            </a:extLst>
          </p:cNvPr>
          <p:cNvSpPr>
            <a:spLocks noGrp="1"/>
          </p:cNvSpPr>
          <p:nvPr>
            <p:ph type="sldNum" sz="quarter" idx="12"/>
          </p:nvPr>
        </p:nvSpPr>
        <p:spPr/>
        <p:txBody>
          <a:bodyPr/>
          <a:lstStyle/>
          <a:p>
            <a:fld id="{C587806F-8B56-4E0A-8746-427CE97541CD}" type="slidenum">
              <a:rPr lang="en-GB" smtClean="0"/>
              <a:t>‹#›</a:t>
            </a:fld>
            <a:endParaRPr lang="en-GB"/>
          </a:p>
        </p:txBody>
      </p:sp>
    </p:spTree>
    <p:extLst>
      <p:ext uri="{BB962C8B-B14F-4D97-AF65-F5344CB8AC3E}">
        <p14:creationId xmlns:p14="http://schemas.microsoft.com/office/powerpoint/2010/main" val="8874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9150F-F4EF-4DA6-84F3-35D6B9DA4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4853FD-FE44-4EDF-B111-9F47020A15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3042405-025D-4ECA-B9D3-C34DBA3C8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556C2F-A357-4ACC-B424-422B8A9A8F1D}"/>
              </a:ext>
            </a:extLst>
          </p:cNvPr>
          <p:cNvSpPr>
            <a:spLocks noGrp="1"/>
          </p:cNvSpPr>
          <p:nvPr>
            <p:ph type="dt" sz="half" idx="10"/>
          </p:nvPr>
        </p:nvSpPr>
        <p:spPr/>
        <p:txBody>
          <a:bodyPr/>
          <a:lstStyle/>
          <a:p>
            <a:fld id="{9FB2211F-FE7D-4C52-B843-970AA14ACFAD}" type="datetimeFigureOut">
              <a:rPr lang="en-GB" smtClean="0"/>
              <a:t>19/06/2025</a:t>
            </a:fld>
            <a:endParaRPr lang="en-GB"/>
          </a:p>
        </p:txBody>
      </p:sp>
      <p:sp>
        <p:nvSpPr>
          <p:cNvPr id="6" name="Footer Placeholder 5">
            <a:extLst>
              <a:ext uri="{FF2B5EF4-FFF2-40B4-BE49-F238E27FC236}">
                <a16:creationId xmlns:a16="http://schemas.microsoft.com/office/drawing/2014/main" id="{0252A1E5-3387-4302-867B-518685DC62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F02FFA-62DD-4662-A07D-C71E4127F028}"/>
              </a:ext>
            </a:extLst>
          </p:cNvPr>
          <p:cNvSpPr>
            <a:spLocks noGrp="1"/>
          </p:cNvSpPr>
          <p:nvPr>
            <p:ph type="sldNum" sz="quarter" idx="12"/>
          </p:nvPr>
        </p:nvSpPr>
        <p:spPr/>
        <p:txBody>
          <a:bodyPr/>
          <a:lstStyle/>
          <a:p>
            <a:fld id="{C587806F-8B56-4E0A-8746-427CE97541CD}" type="slidenum">
              <a:rPr lang="en-GB" smtClean="0"/>
              <a:t>‹#›</a:t>
            </a:fld>
            <a:endParaRPr lang="en-GB"/>
          </a:p>
        </p:txBody>
      </p:sp>
    </p:spTree>
    <p:extLst>
      <p:ext uri="{BB962C8B-B14F-4D97-AF65-F5344CB8AC3E}">
        <p14:creationId xmlns:p14="http://schemas.microsoft.com/office/powerpoint/2010/main" val="3928765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71DED2-49DC-454C-88A4-595A33C406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B2C148-9306-430E-88B6-91FDB4166D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B23EE1-1B36-4D7F-980A-44DE56ED2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2211F-FE7D-4C52-B843-970AA14ACFAD}" type="datetimeFigureOut">
              <a:rPr lang="en-GB" smtClean="0"/>
              <a:t>19/06/2025</a:t>
            </a:fld>
            <a:endParaRPr lang="en-GB"/>
          </a:p>
        </p:txBody>
      </p:sp>
      <p:sp>
        <p:nvSpPr>
          <p:cNvPr id="5" name="Footer Placeholder 4">
            <a:extLst>
              <a:ext uri="{FF2B5EF4-FFF2-40B4-BE49-F238E27FC236}">
                <a16:creationId xmlns:a16="http://schemas.microsoft.com/office/drawing/2014/main" id="{598735C3-F0D1-4218-B04A-5001FEE41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B54CFC7-9355-45F1-B975-1B00CB44E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7806F-8B56-4E0A-8746-427CE97541CD}" type="slidenum">
              <a:rPr lang="en-GB" smtClean="0"/>
              <a:t>‹#›</a:t>
            </a:fld>
            <a:endParaRPr lang="en-GB"/>
          </a:p>
        </p:txBody>
      </p:sp>
    </p:spTree>
    <p:extLst>
      <p:ext uri="{BB962C8B-B14F-4D97-AF65-F5344CB8AC3E}">
        <p14:creationId xmlns:p14="http://schemas.microsoft.com/office/powerpoint/2010/main" val="3717964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6A47-33BF-465F-96D5-8B430EEE94AE}"/>
              </a:ext>
            </a:extLst>
          </p:cNvPr>
          <p:cNvSpPr>
            <a:spLocks noGrp="1"/>
          </p:cNvSpPr>
          <p:nvPr>
            <p:ph type="ctrTitle"/>
          </p:nvPr>
        </p:nvSpPr>
        <p:spPr>
          <a:xfrm>
            <a:off x="1524000" y="2596056"/>
            <a:ext cx="9144000" cy="2387600"/>
          </a:xfrm>
        </p:spPr>
        <p:txBody>
          <a:bodyPr>
            <a:noAutofit/>
          </a:bodyPr>
          <a:lstStyle/>
          <a:p>
            <a:r>
              <a:rPr lang="en-GB" sz="15000" b="1" dirty="0">
                <a:latin typeface="Century Gothic" panose="020B0502020202020204" pitchFamily="34" charset="0"/>
              </a:rPr>
              <a:t>FINE ART GCSE</a:t>
            </a:r>
            <a:br>
              <a:rPr lang="en-GB" sz="15000" dirty="0">
                <a:latin typeface="Century Gothic" panose="020B0502020202020204" pitchFamily="34" charset="0"/>
              </a:rPr>
            </a:br>
            <a:r>
              <a:rPr lang="en-GB" sz="4000" dirty="0">
                <a:latin typeface="Century Gothic" panose="020B0502020202020204" pitchFamily="34" charset="0"/>
              </a:rPr>
              <a:t>an overview of homework</a:t>
            </a:r>
            <a:endParaRPr lang="en-GB" sz="15000" dirty="0">
              <a:latin typeface="Century Gothic" panose="020B0502020202020204" pitchFamily="34" charset="0"/>
            </a:endParaRPr>
          </a:p>
        </p:txBody>
      </p:sp>
    </p:spTree>
    <p:extLst>
      <p:ext uri="{BB962C8B-B14F-4D97-AF65-F5344CB8AC3E}">
        <p14:creationId xmlns:p14="http://schemas.microsoft.com/office/powerpoint/2010/main" val="4139916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59096F-3C88-4A08-BB36-4602B80EAAE5}"/>
              </a:ext>
            </a:extLst>
          </p:cNvPr>
          <p:cNvSpPr txBox="1"/>
          <p:nvPr/>
        </p:nvSpPr>
        <p:spPr>
          <a:xfrm>
            <a:off x="885825" y="1285786"/>
            <a:ext cx="10525125" cy="3170099"/>
          </a:xfrm>
          <a:prstGeom prst="rect">
            <a:avLst/>
          </a:prstGeom>
          <a:noFill/>
        </p:spPr>
        <p:txBody>
          <a:bodyPr wrap="square">
            <a:spAutoFit/>
          </a:bodyPr>
          <a:lstStyle/>
          <a:p>
            <a:r>
              <a:rPr lang="en-GB" sz="4000" dirty="0">
                <a:latin typeface="Century Gothic" panose="020B0502020202020204" pitchFamily="34" charset="0"/>
              </a:rPr>
              <a:t>Often the task will be to present the classwork in the sketchbook. </a:t>
            </a:r>
          </a:p>
          <a:p>
            <a:endParaRPr lang="en-GB" sz="4000" dirty="0">
              <a:latin typeface="Century Gothic" panose="020B0502020202020204" pitchFamily="34" charset="0"/>
            </a:endParaRPr>
          </a:p>
          <a:p>
            <a:r>
              <a:rPr lang="en-GB" sz="4000" dirty="0">
                <a:latin typeface="Century Gothic" panose="020B0502020202020204" pitchFamily="34" charset="0"/>
              </a:rPr>
              <a:t>A clear break down of what is needed on each page will be shared, such as…</a:t>
            </a:r>
          </a:p>
        </p:txBody>
      </p:sp>
    </p:spTree>
    <p:extLst>
      <p:ext uri="{BB962C8B-B14F-4D97-AF65-F5344CB8AC3E}">
        <p14:creationId xmlns:p14="http://schemas.microsoft.com/office/powerpoint/2010/main" val="1291473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1118" y="127146"/>
            <a:ext cx="5974470" cy="5693866"/>
          </a:xfrm>
          <a:prstGeom prst="rect">
            <a:avLst/>
          </a:prstGeom>
          <a:noFill/>
        </p:spPr>
        <p:txBody>
          <a:bodyPr wrap="square" rtlCol="0">
            <a:spAutoFit/>
          </a:bodyPr>
          <a:lstStyle/>
          <a:p>
            <a:endParaRPr lang="en-GB" sz="2400" dirty="0">
              <a:latin typeface="Century Gothic" panose="020B0502020202020204" pitchFamily="34" charset="0"/>
            </a:endParaRPr>
          </a:p>
          <a:p>
            <a:r>
              <a:rPr lang="en-GB" sz="2800" dirty="0">
                <a:latin typeface="Century Gothic" panose="020B0502020202020204" pitchFamily="34" charset="0"/>
              </a:rPr>
              <a:t> </a:t>
            </a:r>
          </a:p>
          <a:p>
            <a:pPr marL="457200" indent="-457200">
              <a:buFont typeface="Wingdings" panose="05000000000000000000" pitchFamily="2" charset="2"/>
              <a:buChar char="ü"/>
            </a:pPr>
            <a:r>
              <a:rPr lang="en-GB" sz="2400" dirty="0">
                <a:latin typeface="Century Gothic" panose="020B0502020202020204" pitchFamily="34" charset="0"/>
              </a:rPr>
              <a:t>Your tonal drawing of a sweet</a:t>
            </a:r>
          </a:p>
          <a:p>
            <a:pPr marL="457200" indent="-457200">
              <a:buFont typeface="Wingdings" panose="05000000000000000000" pitchFamily="2" charset="2"/>
              <a:buChar char="ü"/>
            </a:pPr>
            <a:endParaRPr lang="en-GB" sz="2400" dirty="0">
              <a:latin typeface="Century Gothic" panose="020B0502020202020204" pitchFamily="34" charset="0"/>
            </a:endParaRPr>
          </a:p>
          <a:p>
            <a:pPr marL="457200" indent="-457200">
              <a:buFont typeface="Wingdings" panose="05000000000000000000" pitchFamily="2" charset="2"/>
              <a:buChar char="ü"/>
            </a:pPr>
            <a:r>
              <a:rPr lang="en-GB" sz="2400" dirty="0">
                <a:latin typeface="Century Gothic" panose="020B0502020202020204" pitchFamily="34" charset="0"/>
              </a:rPr>
              <a:t>Your own photos</a:t>
            </a:r>
          </a:p>
          <a:p>
            <a:endParaRPr lang="en-GB" sz="2400" dirty="0">
              <a:latin typeface="Century Gothic" panose="020B0502020202020204" pitchFamily="34" charset="0"/>
            </a:endParaRPr>
          </a:p>
          <a:p>
            <a:pPr marL="457200" indent="-457200">
              <a:buFont typeface="Wingdings" panose="05000000000000000000" pitchFamily="2" charset="2"/>
              <a:buChar char="ü"/>
            </a:pPr>
            <a:r>
              <a:rPr lang="en-GB" sz="2400" dirty="0">
                <a:latin typeface="Century Gothic" panose="020B0502020202020204" pitchFamily="34" charset="0"/>
              </a:rPr>
              <a:t>Joel </a:t>
            </a:r>
            <a:r>
              <a:rPr lang="en-GB" sz="2400" dirty="0" err="1">
                <a:latin typeface="Century Gothic" panose="020B0502020202020204" pitchFamily="34" charset="0"/>
              </a:rPr>
              <a:t>Penkman</a:t>
            </a:r>
            <a:r>
              <a:rPr lang="en-GB" sz="2400" dirty="0">
                <a:latin typeface="Century Gothic" panose="020B0502020202020204" pitchFamily="34" charset="0"/>
              </a:rPr>
              <a:t> artworks</a:t>
            </a:r>
          </a:p>
          <a:p>
            <a:pPr marL="457200" indent="-457200">
              <a:buFont typeface="Wingdings" panose="05000000000000000000" pitchFamily="2" charset="2"/>
              <a:buChar char="ü"/>
            </a:pPr>
            <a:endParaRPr lang="en-GB" sz="2400" dirty="0">
              <a:latin typeface="Century Gothic" panose="020B0502020202020204" pitchFamily="34" charset="0"/>
            </a:endParaRPr>
          </a:p>
          <a:p>
            <a:pPr marL="457200" indent="-457200">
              <a:buFont typeface="Wingdings" panose="05000000000000000000" pitchFamily="2" charset="2"/>
              <a:buChar char="ü"/>
            </a:pPr>
            <a:r>
              <a:rPr lang="en-GB" sz="2400" dirty="0">
                <a:latin typeface="Century Gothic" panose="020B0502020202020204" pitchFamily="34" charset="0"/>
              </a:rPr>
              <a:t>Bold headings</a:t>
            </a:r>
          </a:p>
          <a:p>
            <a:pPr marL="457200" indent="-457200">
              <a:buFont typeface="Wingdings" panose="05000000000000000000" pitchFamily="2" charset="2"/>
              <a:buChar char="ü"/>
            </a:pPr>
            <a:endParaRPr lang="en-GB" sz="2400" dirty="0">
              <a:latin typeface="Century Gothic" panose="020B0502020202020204" pitchFamily="34" charset="0"/>
            </a:endParaRPr>
          </a:p>
          <a:p>
            <a:pPr marL="457200" indent="-457200">
              <a:buFont typeface="Wingdings" panose="05000000000000000000" pitchFamily="2" charset="2"/>
              <a:buChar char="ü"/>
            </a:pPr>
            <a:r>
              <a:rPr lang="en-GB" sz="2400" dirty="0">
                <a:latin typeface="Century Gothic" panose="020B0502020202020204" pitchFamily="34" charset="0"/>
              </a:rPr>
              <a:t>Notes to explain your reaction to her work and developing ideas</a:t>
            </a:r>
          </a:p>
          <a:p>
            <a:endParaRPr lang="en-GB" sz="2400" dirty="0">
              <a:latin typeface="Century Gothic" panose="020B0502020202020204" pitchFamily="34" charset="0"/>
            </a:endParaRPr>
          </a:p>
          <a:p>
            <a:r>
              <a:rPr lang="en-GB" sz="2400" dirty="0">
                <a:latin typeface="Century Gothic" panose="020B0502020202020204" pitchFamily="34" charset="0"/>
              </a:rPr>
              <a:t>EXTENSION: work in other materials, colour, paint etc.</a:t>
            </a:r>
            <a:endParaRPr lang="en-US" sz="2400" dirty="0">
              <a:latin typeface="Century Gothic" panose="020B0502020202020204" pitchFamily="34" charset="0"/>
            </a:endParaRPr>
          </a:p>
        </p:txBody>
      </p:sp>
      <p:sp>
        <p:nvSpPr>
          <p:cNvPr id="6" name="TextBox 5"/>
          <p:cNvSpPr txBox="1"/>
          <p:nvPr/>
        </p:nvSpPr>
        <p:spPr>
          <a:xfrm>
            <a:off x="322160" y="334609"/>
            <a:ext cx="5823428" cy="646331"/>
          </a:xfrm>
          <a:prstGeom prst="rect">
            <a:avLst/>
          </a:prstGeom>
          <a:noFill/>
        </p:spPr>
        <p:txBody>
          <a:bodyPr wrap="square" rtlCol="0">
            <a:spAutoFit/>
          </a:bodyPr>
          <a:lstStyle/>
          <a:p>
            <a:r>
              <a:rPr lang="en-GB" sz="3600" dirty="0"/>
              <a:t>JOEL PENKMAN PAGE</a:t>
            </a:r>
            <a:endParaRPr lang="en-US" sz="3600" dirty="0"/>
          </a:p>
        </p:txBody>
      </p:sp>
      <p:sp>
        <p:nvSpPr>
          <p:cNvPr id="8" name="TextBox 7"/>
          <p:cNvSpPr txBox="1"/>
          <p:nvPr/>
        </p:nvSpPr>
        <p:spPr>
          <a:xfrm>
            <a:off x="6296297" y="4924615"/>
            <a:ext cx="5534632" cy="1754326"/>
          </a:xfrm>
          <a:prstGeom prst="rect">
            <a:avLst/>
          </a:prstGeom>
          <a:noFill/>
        </p:spPr>
        <p:txBody>
          <a:bodyPr wrap="square" rtlCol="0">
            <a:spAutoFit/>
          </a:bodyPr>
          <a:lstStyle/>
          <a:p>
            <a:r>
              <a:rPr lang="en-GB" dirty="0">
                <a:latin typeface="Century Gothic" panose="020B0502020202020204" pitchFamily="34" charset="0"/>
              </a:rPr>
              <a:t>I am inspired by Joel </a:t>
            </a:r>
            <a:r>
              <a:rPr lang="en-GB" dirty="0" err="1">
                <a:latin typeface="Century Gothic" panose="020B0502020202020204" pitchFamily="34" charset="0"/>
              </a:rPr>
              <a:t>Penkman’s</a:t>
            </a:r>
            <a:r>
              <a:rPr lang="en-GB" dirty="0">
                <a:latin typeface="Century Gothic" panose="020B0502020202020204" pitchFamily="34" charset="0"/>
              </a:rPr>
              <a:t> realistic painting of sweets and food. Her work is inspired by food memories and national identity linking to food items. I am interested in exploring own memories of my favourite childhood sweets such as….</a:t>
            </a:r>
            <a:endParaRPr lang="en-US" dirty="0">
              <a:latin typeface="Century Gothic" panose="020B0502020202020204" pitchFamily="34" charset="0"/>
            </a:endParaRPr>
          </a:p>
        </p:txBody>
      </p:sp>
      <p:pic>
        <p:nvPicPr>
          <p:cNvPr id="7" name="Content Placeholder 3">
            <a:extLst>
              <a:ext uri="{FF2B5EF4-FFF2-40B4-BE49-F238E27FC236}">
                <a16:creationId xmlns:a16="http://schemas.microsoft.com/office/drawing/2014/main" id="{C7A80CB4-AA6B-44E2-B76B-D8C37ACA685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65" r="10364"/>
          <a:stretch/>
        </p:blipFill>
        <p:spPr>
          <a:xfrm>
            <a:off x="6096000" y="179059"/>
            <a:ext cx="5816631" cy="3882519"/>
          </a:xfrm>
        </p:spPr>
      </p:pic>
    </p:spTree>
    <p:extLst>
      <p:ext uri="{BB962C8B-B14F-4D97-AF65-F5344CB8AC3E}">
        <p14:creationId xmlns:p14="http://schemas.microsoft.com/office/powerpoint/2010/main" val="992008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59096F-3C88-4A08-BB36-4602B80EAAE5}"/>
              </a:ext>
            </a:extLst>
          </p:cNvPr>
          <p:cNvSpPr txBox="1"/>
          <p:nvPr/>
        </p:nvSpPr>
        <p:spPr>
          <a:xfrm>
            <a:off x="2381250" y="1285786"/>
            <a:ext cx="6096000" cy="2585323"/>
          </a:xfrm>
          <a:prstGeom prst="rect">
            <a:avLst/>
          </a:prstGeom>
          <a:noFill/>
        </p:spPr>
        <p:txBody>
          <a:bodyPr wrap="square">
            <a:spAutoFit/>
          </a:bodyPr>
          <a:lstStyle/>
          <a:p>
            <a:r>
              <a:rPr lang="en-GB" sz="5400" dirty="0">
                <a:latin typeface="Century Gothic" panose="020B0502020202020204" pitchFamily="34" charset="0"/>
              </a:rPr>
              <a:t>High quality exemplars will be shared...</a:t>
            </a:r>
            <a:endParaRPr lang="en-GB" dirty="0"/>
          </a:p>
        </p:txBody>
      </p:sp>
    </p:spTree>
    <p:extLst>
      <p:ext uri="{BB962C8B-B14F-4D97-AF65-F5344CB8AC3E}">
        <p14:creationId xmlns:p14="http://schemas.microsoft.com/office/powerpoint/2010/main" val="2975835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1bb9ca4-3c59-4612-93c1-3cd74091e1bd" descr="Image">
            <a:extLst>
              <a:ext uri="{FF2B5EF4-FFF2-40B4-BE49-F238E27FC236}">
                <a16:creationId xmlns:a16="http://schemas.microsoft.com/office/drawing/2014/main" id="{000ADA1D-848B-4DDE-99A0-8932768A1D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0869" y="0"/>
            <a:ext cx="9044896" cy="678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72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59096F-3C88-4A08-BB36-4602B80EAAE5}"/>
              </a:ext>
            </a:extLst>
          </p:cNvPr>
          <p:cNvSpPr txBox="1"/>
          <p:nvPr/>
        </p:nvSpPr>
        <p:spPr>
          <a:xfrm>
            <a:off x="1182757" y="1285786"/>
            <a:ext cx="9859617" cy="3046988"/>
          </a:xfrm>
          <a:prstGeom prst="rect">
            <a:avLst/>
          </a:prstGeom>
          <a:noFill/>
        </p:spPr>
        <p:txBody>
          <a:bodyPr wrap="square">
            <a:spAutoFit/>
          </a:bodyPr>
          <a:lstStyle/>
          <a:p>
            <a:r>
              <a:rPr lang="en-GB" sz="4800" dirty="0">
                <a:latin typeface="Century Gothic" panose="020B0502020202020204" pitchFamily="34" charset="0"/>
              </a:rPr>
              <a:t>Students will sometime be set personalised tasks such as ‘complete your annotation’, again exemplars will be given...</a:t>
            </a:r>
          </a:p>
        </p:txBody>
      </p:sp>
    </p:spTree>
    <p:extLst>
      <p:ext uri="{BB962C8B-B14F-4D97-AF65-F5344CB8AC3E}">
        <p14:creationId xmlns:p14="http://schemas.microsoft.com/office/powerpoint/2010/main" val="4028008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025" t="12718" r="51436" b="9538"/>
          <a:stretch/>
        </p:blipFill>
        <p:spPr>
          <a:xfrm>
            <a:off x="6471973" y="63299"/>
            <a:ext cx="3221502" cy="4314309"/>
          </a:xfrm>
          <a:prstGeom prst="rect">
            <a:avLst/>
          </a:prstGeom>
        </p:spPr>
      </p:pic>
      <p:sp>
        <p:nvSpPr>
          <p:cNvPr id="5" name="TextBox 4"/>
          <p:cNvSpPr txBox="1"/>
          <p:nvPr/>
        </p:nvSpPr>
        <p:spPr>
          <a:xfrm>
            <a:off x="6471973" y="4611231"/>
            <a:ext cx="5720027" cy="1938992"/>
          </a:xfrm>
          <a:prstGeom prst="rect">
            <a:avLst/>
          </a:prstGeom>
          <a:noFill/>
        </p:spPr>
        <p:txBody>
          <a:bodyPr wrap="square" rtlCol="0">
            <a:spAutoFit/>
          </a:bodyPr>
          <a:lstStyle/>
          <a:p>
            <a:r>
              <a:rPr lang="en-GB" sz="2000" b="1" dirty="0">
                <a:latin typeface="Century Gothic" panose="020B0502020202020204" pitchFamily="34" charset="0"/>
              </a:rPr>
              <a:t>MAKE IT PERSONAL</a:t>
            </a:r>
            <a:r>
              <a:rPr lang="en-GB" sz="2000" dirty="0">
                <a:latin typeface="Century Gothic" panose="020B0502020202020204" pitchFamily="34" charset="0"/>
              </a:rPr>
              <a:t>: I am inspired by Joel </a:t>
            </a:r>
            <a:r>
              <a:rPr lang="en-GB" sz="2000" dirty="0" err="1">
                <a:latin typeface="Century Gothic" panose="020B0502020202020204" pitchFamily="34" charset="0"/>
              </a:rPr>
              <a:t>Penkman’s</a:t>
            </a:r>
            <a:r>
              <a:rPr lang="en-GB" sz="2000" dirty="0">
                <a:latin typeface="Century Gothic" panose="020B0502020202020204" pitchFamily="34" charset="0"/>
              </a:rPr>
              <a:t> realistic painting of sweets and food. Her work is inspired by food memories and national identity linking to food items. I am interested in exploring own memories of my favourite childhood sweets such as….</a:t>
            </a:r>
            <a:endParaRPr lang="en-US" sz="2000" dirty="0">
              <a:latin typeface="Century Gothic" panose="020B0502020202020204" pitchFamily="34" charset="0"/>
            </a:endParaRPr>
          </a:p>
        </p:txBody>
      </p:sp>
      <p:sp>
        <p:nvSpPr>
          <p:cNvPr id="6" name="TextBox 5"/>
          <p:cNvSpPr txBox="1"/>
          <p:nvPr/>
        </p:nvSpPr>
        <p:spPr>
          <a:xfrm>
            <a:off x="414997" y="229348"/>
            <a:ext cx="3530990" cy="1261884"/>
          </a:xfrm>
          <a:prstGeom prst="rect">
            <a:avLst/>
          </a:prstGeom>
          <a:noFill/>
        </p:spPr>
        <p:txBody>
          <a:bodyPr wrap="square" rtlCol="0">
            <a:spAutoFit/>
          </a:bodyPr>
          <a:lstStyle/>
          <a:p>
            <a:r>
              <a:rPr lang="en-GB" sz="4000" dirty="0">
                <a:latin typeface="Century Gothic" panose="020B0502020202020204" pitchFamily="34" charset="0"/>
              </a:rPr>
              <a:t>ANNOTATION</a:t>
            </a:r>
          </a:p>
          <a:p>
            <a:endParaRPr lang="en-GB" dirty="0"/>
          </a:p>
          <a:p>
            <a:endParaRPr lang="en-GB"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802" t="15091" r="68790" b="73955"/>
          <a:stretch/>
        </p:blipFill>
        <p:spPr>
          <a:xfrm>
            <a:off x="436098" y="3676110"/>
            <a:ext cx="5899388" cy="226367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025" t="70277" r="54180" b="9538"/>
          <a:stretch/>
        </p:blipFill>
        <p:spPr>
          <a:xfrm>
            <a:off x="414997" y="1211211"/>
            <a:ext cx="5920489" cy="2197009"/>
          </a:xfrm>
          <a:prstGeom prst="rect">
            <a:avLst/>
          </a:prstGeom>
        </p:spPr>
      </p:pic>
      <p:sp>
        <p:nvSpPr>
          <p:cNvPr id="9" name="TextBox 8"/>
          <p:cNvSpPr txBox="1"/>
          <p:nvPr/>
        </p:nvSpPr>
        <p:spPr>
          <a:xfrm>
            <a:off x="295422" y="6393227"/>
            <a:ext cx="6386732" cy="400110"/>
          </a:xfrm>
          <a:prstGeom prst="rect">
            <a:avLst/>
          </a:prstGeom>
          <a:noFill/>
        </p:spPr>
        <p:txBody>
          <a:bodyPr wrap="square" rtlCol="0">
            <a:spAutoFit/>
          </a:bodyPr>
          <a:lstStyle/>
          <a:p>
            <a:pPr marL="342900" indent="-342900">
              <a:buFont typeface="Wingdings" panose="05000000000000000000" pitchFamily="2" charset="2"/>
              <a:buChar char="ü"/>
            </a:pPr>
            <a:r>
              <a:rPr lang="en-GB" sz="2000" dirty="0">
                <a:latin typeface="Century Gothic" panose="020B0502020202020204" pitchFamily="34" charset="0"/>
              </a:rPr>
              <a:t>Make </a:t>
            </a:r>
            <a:r>
              <a:rPr lang="en-GB" sz="2000" b="1" i="1" u="sng" dirty="0">
                <a:solidFill>
                  <a:srgbClr val="7030A0"/>
                </a:solidFill>
                <a:latin typeface="Century Gothic" panose="020B0502020202020204" pitchFamily="34" charset="0"/>
              </a:rPr>
              <a:t>KEYWORDS</a:t>
            </a:r>
            <a:r>
              <a:rPr lang="en-GB" sz="2000" dirty="0">
                <a:latin typeface="Century Gothic" panose="020B0502020202020204" pitchFamily="34" charset="0"/>
              </a:rPr>
              <a:t> stand out</a:t>
            </a:r>
          </a:p>
        </p:txBody>
      </p:sp>
      <p:sp>
        <p:nvSpPr>
          <p:cNvPr id="10" name="TextBox 9"/>
          <p:cNvSpPr txBox="1"/>
          <p:nvPr/>
        </p:nvSpPr>
        <p:spPr>
          <a:xfrm>
            <a:off x="295422" y="5993117"/>
            <a:ext cx="3770141" cy="400110"/>
          </a:xfrm>
          <a:prstGeom prst="rect">
            <a:avLst/>
          </a:prstGeom>
          <a:noFill/>
        </p:spPr>
        <p:txBody>
          <a:bodyPr wrap="square" rtlCol="0">
            <a:spAutoFit/>
          </a:bodyPr>
          <a:lstStyle/>
          <a:p>
            <a:pPr marL="342900" indent="-342900">
              <a:buFont typeface="Wingdings" panose="05000000000000000000" pitchFamily="2" charset="2"/>
              <a:buChar char="ü"/>
            </a:pPr>
            <a:r>
              <a:rPr lang="en-GB" sz="2000" dirty="0">
                <a:latin typeface="Century Gothic" panose="020B0502020202020204" pitchFamily="34" charset="0"/>
              </a:rPr>
              <a:t>Use notes and arrows</a:t>
            </a:r>
          </a:p>
        </p:txBody>
      </p:sp>
      <p:sp>
        <p:nvSpPr>
          <p:cNvPr id="11" name="Right Arrow 10"/>
          <p:cNvSpPr/>
          <p:nvPr/>
        </p:nvSpPr>
        <p:spPr>
          <a:xfrm rot="1056009" flipH="1">
            <a:off x="5605580" y="3125440"/>
            <a:ext cx="1964426" cy="58615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9829962" y="1084217"/>
            <a:ext cx="1939672" cy="3139321"/>
          </a:xfrm>
          <a:prstGeom prst="rect">
            <a:avLst/>
          </a:prstGeom>
          <a:noFill/>
        </p:spPr>
        <p:txBody>
          <a:bodyPr wrap="square" rtlCol="0">
            <a:spAutoFit/>
          </a:bodyPr>
          <a:lstStyle/>
          <a:p>
            <a:r>
              <a:rPr lang="en-GB" b="1" i="1" dirty="0">
                <a:latin typeface="Century Gothic" panose="020B0502020202020204" pitchFamily="34" charset="0"/>
              </a:rPr>
              <a:t>Sentence starters</a:t>
            </a:r>
          </a:p>
          <a:p>
            <a:endParaRPr lang="en-GB" b="1" i="1" dirty="0">
              <a:latin typeface="Century Gothic" panose="020B0502020202020204" pitchFamily="34" charset="0"/>
            </a:endParaRPr>
          </a:p>
          <a:p>
            <a:r>
              <a:rPr lang="en-GB" b="1" i="1" dirty="0">
                <a:latin typeface="Century Gothic" panose="020B0502020202020204" pitchFamily="34" charset="0"/>
              </a:rPr>
              <a:t>I am inspired by…</a:t>
            </a:r>
          </a:p>
          <a:p>
            <a:endParaRPr lang="en-GB" b="1" i="1" dirty="0">
              <a:latin typeface="Century Gothic" panose="020B0502020202020204" pitchFamily="34" charset="0"/>
            </a:endParaRPr>
          </a:p>
          <a:p>
            <a:r>
              <a:rPr lang="en-GB" b="1" i="1" dirty="0">
                <a:latin typeface="Century Gothic" panose="020B0502020202020204" pitchFamily="34" charset="0"/>
              </a:rPr>
              <a:t>I like how…</a:t>
            </a:r>
          </a:p>
          <a:p>
            <a:endParaRPr lang="en-GB" b="1" i="1" dirty="0">
              <a:latin typeface="Century Gothic" panose="020B0502020202020204" pitchFamily="34" charset="0"/>
            </a:endParaRPr>
          </a:p>
          <a:p>
            <a:r>
              <a:rPr lang="en-GB" b="1" i="1" dirty="0">
                <a:latin typeface="Century Gothic" panose="020B0502020202020204" pitchFamily="34" charset="0"/>
              </a:rPr>
              <a:t>I am interested in…</a:t>
            </a:r>
          </a:p>
          <a:p>
            <a:endParaRPr lang="en-GB" dirty="0"/>
          </a:p>
        </p:txBody>
      </p:sp>
    </p:spTree>
    <p:extLst>
      <p:ext uri="{BB962C8B-B14F-4D97-AF65-F5344CB8AC3E}">
        <p14:creationId xmlns:p14="http://schemas.microsoft.com/office/powerpoint/2010/main" val="53352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78DA75-CBD9-4C33-B373-B2AF297A9F62}"/>
              </a:ext>
            </a:extLst>
          </p:cNvPr>
          <p:cNvSpPr txBox="1"/>
          <p:nvPr/>
        </p:nvSpPr>
        <p:spPr>
          <a:xfrm>
            <a:off x="1186070" y="678760"/>
            <a:ext cx="10306050" cy="5262979"/>
          </a:xfrm>
          <a:prstGeom prst="rect">
            <a:avLst/>
          </a:prstGeom>
          <a:noFill/>
        </p:spPr>
        <p:txBody>
          <a:bodyPr wrap="square" rtlCol="0">
            <a:spAutoFit/>
          </a:bodyPr>
          <a:lstStyle/>
          <a:p>
            <a:r>
              <a:rPr lang="en-GB" sz="4800" dirty="0">
                <a:latin typeface="Century Gothic" panose="020B0502020202020204" pitchFamily="34" charset="0"/>
              </a:rPr>
              <a:t>As students develop personal ideas they will be asked to take photos to work from. Sometimes these can be taken in school but often these are more exciting and successful when taken at home or on location…</a:t>
            </a:r>
          </a:p>
        </p:txBody>
      </p:sp>
    </p:spTree>
    <p:extLst>
      <p:ext uri="{BB962C8B-B14F-4D97-AF65-F5344CB8AC3E}">
        <p14:creationId xmlns:p14="http://schemas.microsoft.com/office/powerpoint/2010/main" val="1556569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4712" y="3379808"/>
            <a:ext cx="5217288" cy="34781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123" y="3379808"/>
            <a:ext cx="4637589" cy="34781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4712" y="-98384"/>
            <a:ext cx="5217288" cy="34781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7123" y="0"/>
            <a:ext cx="5069712" cy="3379808"/>
          </a:xfrm>
          <a:prstGeom prst="rect">
            <a:avLst/>
          </a:prstGeom>
        </p:spPr>
      </p:pic>
      <p:sp>
        <p:nvSpPr>
          <p:cNvPr id="8" name="TextBox 7"/>
          <p:cNvSpPr txBox="1"/>
          <p:nvPr/>
        </p:nvSpPr>
        <p:spPr>
          <a:xfrm>
            <a:off x="172657" y="185195"/>
            <a:ext cx="2164466" cy="6832640"/>
          </a:xfrm>
          <a:prstGeom prst="rect">
            <a:avLst/>
          </a:prstGeom>
          <a:noFill/>
        </p:spPr>
        <p:txBody>
          <a:bodyPr wrap="square" rtlCol="0">
            <a:spAutoFit/>
          </a:bodyPr>
          <a:lstStyle/>
          <a:p>
            <a:r>
              <a:rPr lang="en-GB" sz="2000" dirty="0">
                <a:latin typeface="Tahoma" panose="020B0604030504040204" pitchFamily="34" charset="0"/>
                <a:ea typeface="Tahoma" panose="020B0604030504040204" pitchFamily="34" charset="0"/>
                <a:cs typeface="Tahoma" panose="020B0604030504040204" pitchFamily="34" charset="0"/>
              </a:rPr>
              <a:t>PHOTOSHOOT</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Take a series of photos inspired by your developing ideas</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Consider:</a:t>
            </a:r>
          </a:p>
          <a:p>
            <a:r>
              <a:rPr lang="en-GB" sz="2000" dirty="0">
                <a:latin typeface="Tahoma" panose="020B0604030504040204" pitchFamily="34" charset="0"/>
                <a:ea typeface="Tahoma" panose="020B0604030504040204" pitchFamily="34" charset="0"/>
                <a:cs typeface="Tahoma" panose="020B0604030504040204" pitchFamily="34" charset="0"/>
              </a:rPr>
              <a:t>When, Where, Why, What, Who</a:t>
            </a:r>
          </a:p>
          <a:p>
            <a:endParaRPr lang="en-GB"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GB" sz="2000" dirty="0">
                <a:latin typeface="Tahoma" panose="020B0604030504040204" pitchFamily="34" charset="0"/>
                <a:ea typeface="Tahoma" panose="020B0604030504040204" pitchFamily="34" charset="0"/>
                <a:cs typeface="Tahoma" panose="020B0604030504040204" pitchFamily="34" charset="0"/>
              </a:rPr>
              <a:t>Lighting</a:t>
            </a:r>
          </a:p>
          <a:p>
            <a:pPr marL="285750" indent="-285750">
              <a:buFont typeface="Wingdings" panose="05000000000000000000" pitchFamily="2" charset="2"/>
              <a:buChar char="ü"/>
            </a:pPr>
            <a:r>
              <a:rPr lang="en-GB" sz="2000" dirty="0">
                <a:latin typeface="Tahoma" panose="020B0604030504040204" pitchFamily="34" charset="0"/>
                <a:ea typeface="Tahoma" panose="020B0604030504040204" pitchFamily="34" charset="0"/>
                <a:cs typeface="Tahoma" panose="020B0604030504040204" pitchFamily="34" charset="0"/>
              </a:rPr>
              <a:t>Background</a:t>
            </a:r>
          </a:p>
          <a:p>
            <a:pPr marL="285750" indent="-285750">
              <a:buFont typeface="Wingdings" panose="05000000000000000000" pitchFamily="2" charset="2"/>
              <a:buChar char="ü"/>
            </a:pPr>
            <a:r>
              <a:rPr lang="en-GB" sz="2000" dirty="0">
                <a:latin typeface="Tahoma" panose="020B0604030504040204" pitchFamily="34" charset="0"/>
                <a:ea typeface="Tahoma" panose="020B0604030504040204" pitchFamily="34" charset="0"/>
                <a:cs typeface="Tahoma" panose="020B0604030504040204" pitchFamily="34" charset="0"/>
              </a:rPr>
              <a:t>Location</a:t>
            </a:r>
          </a:p>
          <a:p>
            <a:pPr marL="285750" indent="-285750">
              <a:buFont typeface="Wingdings" panose="05000000000000000000" pitchFamily="2" charset="2"/>
              <a:buChar char="ü"/>
            </a:pPr>
            <a:r>
              <a:rPr lang="en-GB" sz="2000" dirty="0">
                <a:latin typeface="Tahoma" panose="020B0604030504040204" pitchFamily="34" charset="0"/>
                <a:ea typeface="Tahoma" panose="020B0604030504040204" pitchFamily="34" charset="0"/>
                <a:cs typeface="Tahoma" panose="020B0604030504040204" pitchFamily="34" charset="0"/>
              </a:rPr>
              <a:t>Props</a:t>
            </a:r>
          </a:p>
          <a:p>
            <a:pPr marL="285750" indent="-285750">
              <a:buFont typeface="Wingdings" panose="05000000000000000000" pitchFamily="2" charset="2"/>
              <a:buChar char="ü"/>
            </a:pPr>
            <a:r>
              <a:rPr lang="en-GB" sz="2000" dirty="0">
                <a:latin typeface="Tahoma" panose="020B0604030504040204" pitchFamily="34" charset="0"/>
                <a:ea typeface="Tahoma" panose="020B0604030504040204" pitchFamily="34" charset="0"/>
                <a:cs typeface="Tahoma" panose="020B0604030504040204" pitchFamily="34" charset="0"/>
              </a:rPr>
              <a:t>People</a:t>
            </a:r>
          </a:p>
          <a:p>
            <a:pPr marL="285750" indent="-285750">
              <a:buFont typeface="Wingdings" panose="05000000000000000000" pitchFamily="2" charset="2"/>
              <a:buChar char="ü"/>
            </a:pPr>
            <a:r>
              <a:rPr lang="en-GB" sz="2000" dirty="0">
                <a:latin typeface="Tahoma" panose="020B0604030504040204" pitchFamily="34" charset="0"/>
                <a:ea typeface="Tahoma" panose="020B0604030504040204" pitchFamily="34" charset="0"/>
                <a:cs typeface="Tahoma" panose="020B0604030504040204" pitchFamily="34" charset="0"/>
              </a:rPr>
              <a:t>Expressions</a:t>
            </a:r>
          </a:p>
          <a:p>
            <a:pPr marL="285750" indent="-285750">
              <a:buFont typeface="Wingdings" panose="05000000000000000000" pitchFamily="2" charset="2"/>
              <a:buChar char="ü"/>
            </a:pPr>
            <a:r>
              <a:rPr lang="en-GB" sz="2000" dirty="0">
                <a:latin typeface="Tahoma" panose="020B0604030504040204" pitchFamily="34" charset="0"/>
                <a:ea typeface="Tahoma" panose="020B0604030504040204" pitchFamily="34" charset="0"/>
                <a:cs typeface="Tahoma" panose="020B0604030504040204" pitchFamily="34" charset="0"/>
              </a:rPr>
              <a:t>Range of ideas</a:t>
            </a:r>
          </a:p>
          <a:p>
            <a:pPr marL="285750" indent="-285750">
              <a:buFont typeface="Wingdings" panose="05000000000000000000" pitchFamily="2" charset="2"/>
              <a:buChar char="ü"/>
            </a:pPr>
            <a:r>
              <a:rPr lang="en-GB" sz="2000" dirty="0">
                <a:latin typeface="Tahoma" panose="020B0604030504040204" pitchFamily="34" charset="0"/>
                <a:ea typeface="Tahoma" panose="020B0604030504040204" pitchFamily="34" charset="0"/>
                <a:cs typeface="Tahoma" panose="020B0604030504040204" pitchFamily="34" charset="0"/>
              </a:rPr>
              <a:t>Message and meaning</a:t>
            </a:r>
          </a:p>
          <a:p>
            <a:pPr marL="285750" indent="-285750">
              <a:buFont typeface="Wingdings" panose="05000000000000000000" pitchFamily="2" charset="2"/>
              <a:buChar char="ü"/>
            </a:pPr>
            <a:r>
              <a:rPr lang="en-GB" sz="2000" dirty="0">
                <a:latin typeface="Tahoma" panose="020B0604030504040204" pitchFamily="34" charset="0"/>
                <a:ea typeface="Tahoma" panose="020B0604030504040204" pitchFamily="34" charset="0"/>
                <a:cs typeface="Tahoma" panose="020B0604030504040204" pitchFamily="34" charset="0"/>
              </a:rPr>
              <a:t>What next?</a:t>
            </a:r>
          </a:p>
          <a:p>
            <a:pPr marL="285750" indent="-285750">
              <a:buFont typeface="Wingdings" panose="05000000000000000000" pitchFamily="2" charset="2"/>
              <a:buChar char="Ø"/>
            </a:pPr>
            <a:endParaRPr lang="en-GB" dirty="0"/>
          </a:p>
        </p:txBody>
      </p:sp>
    </p:spTree>
    <p:extLst>
      <p:ext uri="{BB962C8B-B14F-4D97-AF65-F5344CB8AC3E}">
        <p14:creationId xmlns:p14="http://schemas.microsoft.com/office/powerpoint/2010/main" val="145486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EE3660-1485-49D3-B7EF-EA7F9DCAD95D}"/>
              </a:ext>
            </a:extLst>
          </p:cNvPr>
          <p:cNvSpPr txBox="1"/>
          <p:nvPr/>
        </p:nvSpPr>
        <p:spPr>
          <a:xfrm>
            <a:off x="962025" y="1428750"/>
            <a:ext cx="7553325" cy="2585323"/>
          </a:xfrm>
          <a:prstGeom prst="rect">
            <a:avLst/>
          </a:prstGeom>
          <a:noFill/>
        </p:spPr>
        <p:txBody>
          <a:bodyPr wrap="square" rtlCol="0">
            <a:spAutoFit/>
          </a:bodyPr>
          <a:lstStyle/>
          <a:p>
            <a:r>
              <a:rPr lang="en-GB" sz="5400" dirty="0">
                <a:latin typeface="Century Gothic" panose="020B0502020202020204" pitchFamily="34" charset="0"/>
              </a:rPr>
              <a:t>Exemplars and checklists will always be shared…</a:t>
            </a:r>
          </a:p>
        </p:txBody>
      </p:sp>
    </p:spTree>
    <p:extLst>
      <p:ext uri="{BB962C8B-B14F-4D97-AF65-F5344CB8AC3E}">
        <p14:creationId xmlns:p14="http://schemas.microsoft.com/office/powerpoint/2010/main" val="3692955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486" y="266267"/>
            <a:ext cx="4508686" cy="5632311"/>
          </a:xfrm>
          <a:prstGeom prst="rect">
            <a:avLst/>
          </a:prstGeom>
          <a:noFill/>
        </p:spPr>
        <p:txBody>
          <a:bodyPr wrap="square" rtlCol="0">
            <a:spAutoFit/>
          </a:bodyPr>
          <a:lstStyle/>
          <a:p>
            <a:endParaRPr lang="en-GB" sz="2400" b="1" dirty="0"/>
          </a:p>
          <a:p>
            <a:r>
              <a:rPr lang="en-GB" sz="2400" b="1" dirty="0"/>
              <a:t>PRESENTING PHOTOSHOOTS</a:t>
            </a:r>
          </a:p>
          <a:p>
            <a:endParaRPr lang="en-GB" sz="2400" dirty="0"/>
          </a:p>
          <a:p>
            <a:pPr marL="342900" indent="-342900">
              <a:buFont typeface="Wingdings" panose="05000000000000000000" pitchFamily="2" charset="2"/>
              <a:buChar char="ü"/>
            </a:pPr>
            <a:r>
              <a:rPr lang="en-GB" sz="2400" dirty="0"/>
              <a:t>Title: Photoshoot inspired by…</a:t>
            </a:r>
          </a:p>
          <a:p>
            <a:pPr marL="342900" indent="-342900">
              <a:buFont typeface="Wingdings" panose="05000000000000000000" pitchFamily="2" charset="2"/>
              <a:buChar char="ü"/>
            </a:pPr>
            <a:r>
              <a:rPr lang="en-GB" sz="2400" dirty="0"/>
              <a:t>Include artists work to show inspiration</a:t>
            </a:r>
          </a:p>
          <a:p>
            <a:pPr marL="285750" indent="-285750">
              <a:buFont typeface="Wingdings" panose="05000000000000000000" pitchFamily="2" charset="2"/>
              <a:buChar char="ü"/>
            </a:pPr>
            <a:r>
              <a:rPr lang="en-GB" sz="2400" dirty="0"/>
              <a:t>Print a contact sheet and Present in sketchbook, circle and annotate to explain which photo you will use and why.</a:t>
            </a:r>
          </a:p>
          <a:p>
            <a:pPr marL="285750" indent="-285750">
              <a:buFont typeface="Wingdings" panose="05000000000000000000" pitchFamily="2" charset="2"/>
              <a:buChar char="ü"/>
            </a:pPr>
            <a:r>
              <a:rPr lang="en-GB" sz="2400" dirty="0"/>
              <a:t>Add two or three larger photos</a:t>
            </a:r>
          </a:p>
          <a:p>
            <a:pPr marL="285750" indent="-285750">
              <a:buFont typeface="Wingdings" panose="05000000000000000000" pitchFamily="2" charset="2"/>
              <a:buChar char="ü"/>
            </a:pPr>
            <a:r>
              <a:rPr lang="en-GB" sz="2400" dirty="0"/>
              <a:t>Add at least one quality drawing or painting to this page</a:t>
            </a:r>
          </a:p>
          <a:p>
            <a:pPr marL="285750" indent="-285750">
              <a:buFont typeface="Wingdings" panose="05000000000000000000" pitchFamily="2" charset="2"/>
              <a:buChar char="ü"/>
            </a:pPr>
            <a:r>
              <a:rPr lang="en-GB" sz="2400" dirty="0"/>
              <a:t>Add notes to explain developing ideas</a:t>
            </a:r>
          </a:p>
        </p:txBody>
      </p:sp>
      <p:sp>
        <p:nvSpPr>
          <p:cNvPr id="2" name="TextBox 1"/>
          <p:cNvSpPr txBox="1"/>
          <p:nvPr/>
        </p:nvSpPr>
        <p:spPr>
          <a:xfrm>
            <a:off x="4939524" y="4451459"/>
            <a:ext cx="6818811" cy="1754326"/>
          </a:xfrm>
          <a:prstGeom prst="rect">
            <a:avLst/>
          </a:prstGeom>
          <a:noFill/>
        </p:spPr>
        <p:txBody>
          <a:bodyPr wrap="square" rtlCol="0">
            <a:spAutoFit/>
          </a:bodyPr>
          <a:lstStyle/>
          <a:p>
            <a:r>
              <a:rPr lang="en-GB" dirty="0">
                <a:latin typeface="Arial Black" panose="020B0A04020102020204" pitchFamily="34" charset="0"/>
              </a:rPr>
              <a:t>Annotation prompts:</a:t>
            </a:r>
          </a:p>
          <a:p>
            <a:r>
              <a:rPr lang="en-GB" dirty="0">
                <a:latin typeface="Arial Black" panose="020B0A04020102020204" pitchFamily="34" charset="0"/>
              </a:rPr>
              <a:t>How are you inspired, what looks good – why? </a:t>
            </a:r>
          </a:p>
          <a:p>
            <a:r>
              <a:rPr lang="en-GB" dirty="0">
                <a:latin typeface="Arial Black" panose="020B0A04020102020204" pitchFamily="34" charset="0"/>
              </a:rPr>
              <a:t>What ideas do you have? What possible message and meaning is there? What would you like to do next? What else could you try? What do you need to do? </a:t>
            </a:r>
          </a:p>
        </p:txBody>
      </p:sp>
      <p:pic>
        <p:nvPicPr>
          <p:cNvPr id="4" name="Picture 3"/>
          <p:cNvPicPr>
            <a:picLocks noChangeAspect="1"/>
          </p:cNvPicPr>
          <p:nvPr/>
        </p:nvPicPr>
        <p:blipFill>
          <a:blip r:embed="rId2"/>
          <a:stretch>
            <a:fillRect/>
          </a:stretch>
        </p:blipFill>
        <p:spPr>
          <a:xfrm>
            <a:off x="5094072" y="362944"/>
            <a:ext cx="6664263" cy="3737327"/>
          </a:xfrm>
          <a:prstGeom prst="rect">
            <a:avLst/>
          </a:prstGeom>
        </p:spPr>
      </p:pic>
    </p:spTree>
    <p:extLst>
      <p:ext uri="{BB962C8B-B14F-4D97-AF65-F5344CB8AC3E}">
        <p14:creationId xmlns:p14="http://schemas.microsoft.com/office/powerpoint/2010/main" val="2603119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BDCE14-8AB8-4CDB-A732-9AB3C15E8CDD}"/>
              </a:ext>
            </a:extLst>
          </p:cNvPr>
          <p:cNvSpPr txBox="1"/>
          <p:nvPr/>
        </p:nvSpPr>
        <p:spPr>
          <a:xfrm>
            <a:off x="828675" y="809625"/>
            <a:ext cx="10706100" cy="5693866"/>
          </a:xfrm>
          <a:prstGeom prst="rect">
            <a:avLst/>
          </a:prstGeom>
          <a:noFill/>
        </p:spPr>
        <p:txBody>
          <a:bodyPr wrap="square" rtlCol="0">
            <a:spAutoFit/>
          </a:bodyPr>
          <a:lstStyle/>
          <a:p>
            <a:r>
              <a:rPr lang="en-GB" sz="4000" b="1" dirty="0">
                <a:latin typeface="Century Gothic" panose="020B0502020202020204" pitchFamily="34" charset="0"/>
              </a:rPr>
              <a:t>FINE ART GCSE HOMEWORK</a:t>
            </a:r>
          </a:p>
          <a:p>
            <a:endParaRPr lang="en-GB" dirty="0">
              <a:latin typeface="Century Gothic" panose="020B0502020202020204" pitchFamily="34" charset="0"/>
            </a:endParaRPr>
          </a:p>
          <a:p>
            <a:r>
              <a:rPr lang="en-GB" dirty="0">
                <a:latin typeface="Century Gothic" panose="020B0502020202020204" pitchFamily="34" charset="0"/>
              </a:rPr>
              <a:t>As </a:t>
            </a:r>
            <a:r>
              <a:rPr lang="en-GB" b="1" dirty="0">
                <a:latin typeface="Century Gothic" panose="020B0502020202020204" pitchFamily="34" charset="0"/>
              </a:rPr>
              <a:t>ALL</a:t>
            </a:r>
            <a:r>
              <a:rPr lang="en-GB" dirty="0">
                <a:latin typeface="Century Gothic" panose="020B0502020202020204" pitchFamily="34" charset="0"/>
              </a:rPr>
              <a:t> of the work that students produce in year 10 and 11 can be submitted for assessment there are no stand alone homework tasks. Every piece of work goes into the sketchbook or portfolio and counts towards the final grade.</a:t>
            </a:r>
          </a:p>
          <a:p>
            <a:endParaRPr lang="en-GB" dirty="0">
              <a:latin typeface="Century Gothic" panose="020B0502020202020204" pitchFamily="34" charset="0"/>
            </a:endParaRPr>
          </a:p>
          <a:p>
            <a:r>
              <a:rPr lang="en-GB" dirty="0">
                <a:latin typeface="Century Gothic" panose="020B0502020202020204" pitchFamily="34" charset="0"/>
              </a:rPr>
              <a:t>Teachers will guide students lesson by lesson setting tasks and homework as appropriate.</a:t>
            </a:r>
          </a:p>
          <a:p>
            <a:endParaRPr lang="en-GB" dirty="0">
              <a:latin typeface="Century Gothic" panose="020B0502020202020204" pitchFamily="34" charset="0"/>
            </a:endParaRPr>
          </a:p>
          <a:p>
            <a:r>
              <a:rPr lang="en-GB" dirty="0">
                <a:latin typeface="Century Gothic" panose="020B0502020202020204" pitchFamily="34" charset="0"/>
              </a:rPr>
              <a:t>Often classwork and homework will overlap so it is not possible to share a week by week list of homework tasks in advance.</a:t>
            </a:r>
          </a:p>
          <a:p>
            <a:endParaRPr lang="en-GB" dirty="0">
              <a:latin typeface="Century Gothic" panose="020B0502020202020204" pitchFamily="34" charset="0"/>
            </a:endParaRPr>
          </a:p>
          <a:p>
            <a:r>
              <a:rPr lang="en-GB" dirty="0">
                <a:latin typeface="Century Gothic" panose="020B0502020202020204" pitchFamily="34" charset="0"/>
              </a:rPr>
              <a:t>Homework will be set weekly on teams and resources shared to support the task. A clear deadline is always given.</a:t>
            </a:r>
          </a:p>
          <a:p>
            <a:endParaRPr lang="en-GB" dirty="0">
              <a:latin typeface="Century Gothic" panose="020B0502020202020204" pitchFamily="34" charset="0"/>
            </a:endParaRPr>
          </a:p>
          <a:p>
            <a:r>
              <a:rPr lang="en-GB" dirty="0">
                <a:latin typeface="Century Gothic" panose="020B0502020202020204" pitchFamily="34" charset="0"/>
              </a:rPr>
              <a:t>We will offer opportunities to complete class and homework after school for any students who find this useful. If a students get behind with class and homework they will have p 7 and 8 added to their timetable as an additional support.</a:t>
            </a:r>
          </a:p>
          <a:p>
            <a:endParaRPr lang="en-GB" dirty="0">
              <a:latin typeface="Century Gothic" panose="020B0502020202020204" pitchFamily="34" charset="0"/>
            </a:endParaRPr>
          </a:p>
          <a:p>
            <a:r>
              <a:rPr lang="en-GB" dirty="0">
                <a:latin typeface="Century Gothic" panose="020B0502020202020204" pitchFamily="34" charset="0"/>
              </a:rPr>
              <a:t>The following slides show a body of work from one student produced over the two year course</a:t>
            </a:r>
          </a:p>
        </p:txBody>
      </p:sp>
    </p:spTree>
    <p:extLst>
      <p:ext uri="{BB962C8B-B14F-4D97-AF65-F5344CB8AC3E}">
        <p14:creationId xmlns:p14="http://schemas.microsoft.com/office/powerpoint/2010/main" val="2564505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5" name="Right Arrow 4"/>
          <p:cNvSpPr/>
          <p:nvPr/>
        </p:nvSpPr>
        <p:spPr>
          <a:xfrm>
            <a:off x="0" y="1864814"/>
            <a:ext cx="1963272" cy="1396464"/>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Own photos</a:t>
            </a:r>
          </a:p>
        </p:txBody>
      </p:sp>
      <p:sp>
        <p:nvSpPr>
          <p:cNvPr id="6" name="Right Arrow 5"/>
          <p:cNvSpPr/>
          <p:nvPr/>
        </p:nvSpPr>
        <p:spPr>
          <a:xfrm rot="21109459">
            <a:off x="74993" y="3994879"/>
            <a:ext cx="2894764" cy="126157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Notes explain developing ideas</a:t>
            </a:r>
          </a:p>
        </p:txBody>
      </p:sp>
      <p:sp>
        <p:nvSpPr>
          <p:cNvPr id="7" name="Right Arrow 6"/>
          <p:cNvSpPr/>
          <p:nvPr/>
        </p:nvSpPr>
        <p:spPr>
          <a:xfrm rot="1173331" flipH="1">
            <a:off x="8893725" y="3303062"/>
            <a:ext cx="3155575" cy="1396464"/>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Working from own photos</a:t>
            </a:r>
          </a:p>
        </p:txBody>
      </p:sp>
      <p:sp>
        <p:nvSpPr>
          <p:cNvPr id="8" name="Right Arrow 7"/>
          <p:cNvSpPr/>
          <p:nvPr/>
        </p:nvSpPr>
        <p:spPr>
          <a:xfrm>
            <a:off x="0" y="71448"/>
            <a:ext cx="1963272" cy="1396464"/>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Bold heading</a:t>
            </a:r>
          </a:p>
        </p:txBody>
      </p:sp>
    </p:spTree>
    <p:extLst>
      <p:ext uri="{BB962C8B-B14F-4D97-AF65-F5344CB8AC3E}">
        <p14:creationId xmlns:p14="http://schemas.microsoft.com/office/powerpoint/2010/main" val="823187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14FE3C-1A92-4BEE-BC4A-B3F93EE7C2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556" r="2222" b="15555"/>
          <a:stretch/>
        </p:blipFill>
        <p:spPr>
          <a:xfrm>
            <a:off x="5475448" y="407504"/>
            <a:ext cx="6143395" cy="3434717"/>
          </a:xfrm>
          <a:prstGeom prst="rect">
            <a:avLst/>
          </a:prstGeom>
        </p:spPr>
      </p:pic>
      <p:sp>
        <p:nvSpPr>
          <p:cNvPr id="5" name="TextBox 4">
            <a:extLst>
              <a:ext uri="{FF2B5EF4-FFF2-40B4-BE49-F238E27FC236}">
                <a16:creationId xmlns:a16="http://schemas.microsoft.com/office/drawing/2014/main" id="{683574CE-A64F-48BA-AA81-E7E5E4CD2D46}"/>
              </a:ext>
            </a:extLst>
          </p:cNvPr>
          <p:cNvSpPr txBox="1"/>
          <p:nvPr/>
        </p:nvSpPr>
        <p:spPr>
          <a:xfrm>
            <a:off x="335446" y="302253"/>
            <a:ext cx="4790661" cy="1754326"/>
          </a:xfrm>
          <a:prstGeom prst="rect">
            <a:avLst/>
          </a:prstGeom>
          <a:noFill/>
        </p:spPr>
        <p:txBody>
          <a:bodyPr wrap="square" rtlCol="0">
            <a:spAutoFit/>
          </a:bodyPr>
          <a:lstStyle/>
          <a:p>
            <a:r>
              <a:rPr lang="en-GB" dirty="0">
                <a:latin typeface="Century Gothic" panose="020B0502020202020204" pitchFamily="34" charset="0"/>
              </a:rPr>
              <a:t>At the start of a project tasks will be more teacher led but as  student get into developing their own ideas they might be set personalised feedback tasks or plan their own homework tasks in discussion with their teacher.</a:t>
            </a:r>
          </a:p>
        </p:txBody>
      </p:sp>
      <p:pic>
        <p:nvPicPr>
          <p:cNvPr id="1026" name="Picture 2">
            <a:extLst>
              <a:ext uri="{FF2B5EF4-FFF2-40B4-BE49-F238E27FC236}">
                <a16:creationId xmlns:a16="http://schemas.microsoft.com/office/drawing/2014/main" id="{6A57C7F4-F364-4015-A7DA-384B2658B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57" y="2143125"/>
            <a:ext cx="3355355" cy="4412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C8FE46-EEDF-4DAC-A6AC-8D49D7501F0B}"/>
              </a:ext>
            </a:extLst>
          </p:cNvPr>
          <p:cNvSpPr txBox="1"/>
          <p:nvPr/>
        </p:nvSpPr>
        <p:spPr>
          <a:xfrm>
            <a:off x="4114800" y="4030462"/>
            <a:ext cx="8077200" cy="2739211"/>
          </a:xfrm>
          <a:prstGeom prst="rect">
            <a:avLst/>
          </a:prstGeom>
          <a:noFill/>
        </p:spPr>
        <p:txBody>
          <a:bodyPr wrap="square" rtlCol="0">
            <a:spAutoFit/>
          </a:bodyPr>
          <a:lstStyle/>
          <a:p>
            <a:r>
              <a:rPr lang="en-GB" sz="2800" dirty="0">
                <a:latin typeface="Century Gothic" panose="020B0502020202020204" pitchFamily="34" charset="0"/>
              </a:rPr>
              <a:t>Whether classwork or homework the mantra is always </a:t>
            </a:r>
            <a:r>
              <a:rPr lang="en-GB" sz="3200" b="1" dirty="0">
                <a:latin typeface="Century Gothic" panose="020B0502020202020204" pitchFamily="34" charset="0"/>
              </a:rPr>
              <a:t>‘quality over quantity’. </a:t>
            </a:r>
            <a:r>
              <a:rPr lang="en-GB" sz="2800" dirty="0">
                <a:latin typeface="Century Gothic" panose="020B0502020202020204" pitchFamily="34" charset="0"/>
              </a:rPr>
              <a:t>Please contact us if you have any queries over homework, we are here to help and support your child to manage their time effectively and achieve their potential.</a:t>
            </a:r>
          </a:p>
        </p:txBody>
      </p:sp>
    </p:spTree>
    <p:extLst>
      <p:ext uri="{BB962C8B-B14F-4D97-AF65-F5344CB8AC3E}">
        <p14:creationId xmlns:p14="http://schemas.microsoft.com/office/powerpoint/2010/main" val="1361964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546FB-CAE3-4047-AE56-643D2794F8F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BAE0541-77E3-4387-A24E-7A16947D71FC}"/>
              </a:ext>
            </a:extLst>
          </p:cNvPr>
          <p:cNvPicPr>
            <a:picLocks noChangeAspect="1"/>
          </p:cNvPicPr>
          <p:nvPr/>
        </p:nvPicPr>
        <p:blipFill rotWithShape="1">
          <a:blip r:embed="rId2"/>
          <a:srcRect b="1755"/>
          <a:stretch/>
        </p:blipFill>
        <p:spPr>
          <a:xfrm>
            <a:off x="0" y="496330"/>
            <a:ext cx="12192000" cy="5762428"/>
          </a:xfrm>
          <a:prstGeom prst="rect">
            <a:avLst/>
          </a:prstGeom>
        </p:spPr>
      </p:pic>
      <p:sp>
        <p:nvSpPr>
          <p:cNvPr id="6" name="Rectangle 5">
            <a:extLst>
              <a:ext uri="{FF2B5EF4-FFF2-40B4-BE49-F238E27FC236}">
                <a16:creationId xmlns:a16="http://schemas.microsoft.com/office/drawing/2014/main" id="{D8C9F5B8-8A80-4630-986B-FCA88FF3EB41}"/>
              </a:ext>
            </a:extLst>
          </p:cNvPr>
          <p:cNvSpPr/>
          <p:nvPr/>
        </p:nvSpPr>
        <p:spPr>
          <a:xfrm>
            <a:off x="106532" y="1825625"/>
            <a:ext cx="11807301" cy="25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B0141A4-49A0-4D7C-9C66-8610F02EE9F2}"/>
              </a:ext>
            </a:extLst>
          </p:cNvPr>
          <p:cNvSpPr/>
          <p:nvPr/>
        </p:nvSpPr>
        <p:spPr>
          <a:xfrm>
            <a:off x="0" y="3280795"/>
            <a:ext cx="11807301" cy="25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B48E2EA-5253-474B-9176-187B81FF18AE}"/>
              </a:ext>
            </a:extLst>
          </p:cNvPr>
          <p:cNvSpPr/>
          <p:nvPr/>
        </p:nvSpPr>
        <p:spPr>
          <a:xfrm>
            <a:off x="192349" y="4780626"/>
            <a:ext cx="11807301" cy="25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2AC7137-3338-42AD-88B8-3A08EE480F5E}"/>
              </a:ext>
            </a:extLst>
          </p:cNvPr>
          <p:cNvSpPr/>
          <p:nvPr/>
        </p:nvSpPr>
        <p:spPr>
          <a:xfrm>
            <a:off x="4114060" y="4920080"/>
            <a:ext cx="8077939" cy="145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entury Gothic" panose="020B0502020202020204" pitchFamily="34" charset="0"/>
              </a:rPr>
              <a:t>Work produced from September to   December of year 10 .</a:t>
            </a:r>
            <a:r>
              <a:rPr lang="en-GB" dirty="0" err="1"/>
              <a:t>roduced</a:t>
            </a:r>
            <a:r>
              <a:rPr lang="en-GB" dirty="0"/>
              <a:t> from Sept to dec year 11</a:t>
            </a:r>
          </a:p>
        </p:txBody>
      </p:sp>
      <p:sp>
        <p:nvSpPr>
          <p:cNvPr id="10" name="Rectangle 9">
            <a:extLst>
              <a:ext uri="{FF2B5EF4-FFF2-40B4-BE49-F238E27FC236}">
                <a16:creationId xmlns:a16="http://schemas.microsoft.com/office/drawing/2014/main" id="{DB3396A3-82BD-411B-BE8E-BEC488B91944}"/>
              </a:ext>
            </a:extLst>
          </p:cNvPr>
          <p:cNvSpPr/>
          <p:nvPr/>
        </p:nvSpPr>
        <p:spPr>
          <a:xfrm>
            <a:off x="106533" y="384033"/>
            <a:ext cx="924018" cy="1525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produced from Sept to dec year 11</a:t>
            </a:r>
          </a:p>
        </p:txBody>
      </p:sp>
    </p:spTree>
    <p:extLst>
      <p:ext uri="{BB962C8B-B14F-4D97-AF65-F5344CB8AC3E}">
        <p14:creationId xmlns:p14="http://schemas.microsoft.com/office/powerpoint/2010/main" val="2036293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973"/>
            <a:ext cx="2880096" cy="192006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400" y="-5623"/>
            <a:ext cx="2906490" cy="19376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2889" y="-5623"/>
            <a:ext cx="2906490" cy="193766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4697" y="3175"/>
            <a:ext cx="2906490" cy="193766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0" y="1914024"/>
            <a:ext cx="2906490" cy="193766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0846" y="1914025"/>
            <a:ext cx="2906489" cy="193765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8233" y="1923031"/>
            <a:ext cx="2906487" cy="1937658"/>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00506" y="1914024"/>
            <a:ext cx="2906487" cy="1937658"/>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83" y="3834088"/>
            <a:ext cx="2906487" cy="193765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37572" y="3851682"/>
            <a:ext cx="2906486" cy="193765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755278" y="4365153"/>
            <a:ext cx="3026786" cy="2017857"/>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7256044" y="4442101"/>
            <a:ext cx="2094412" cy="1396275"/>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5733024" y="4442101"/>
            <a:ext cx="2094411" cy="1396274"/>
          </a:xfrm>
          <a:prstGeom prst="rect">
            <a:avLst/>
          </a:prstGeom>
        </p:spPr>
      </p:pic>
      <p:sp>
        <p:nvSpPr>
          <p:cNvPr id="17" name="TextBox 16">
            <a:extLst>
              <a:ext uri="{FF2B5EF4-FFF2-40B4-BE49-F238E27FC236}">
                <a16:creationId xmlns:a16="http://schemas.microsoft.com/office/drawing/2014/main" id="{D54F554B-7E96-4E38-8763-BCB34F1021AE}"/>
              </a:ext>
            </a:extLst>
          </p:cNvPr>
          <p:cNvSpPr txBox="1"/>
          <p:nvPr/>
        </p:nvSpPr>
        <p:spPr>
          <a:xfrm>
            <a:off x="248574" y="6036816"/>
            <a:ext cx="5353236" cy="369332"/>
          </a:xfrm>
          <a:prstGeom prst="rect">
            <a:avLst/>
          </a:prstGeom>
          <a:noFill/>
        </p:spPr>
        <p:txBody>
          <a:bodyPr wrap="square" rtlCol="0">
            <a:spAutoFit/>
          </a:bodyPr>
          <a:lstStyle/>
          <a:p>
            <a:r>
              <a:rPr lang="en-GB" dirty="0">
                <a:latin typeface="Century Gothic" panose="020B0502020202020204" pitchFamily="34" charset="0"/>
              </a:rPr>
              <a:t>Work produced from January to April year 10</a:t>
            </a:r>
          </a:p>
        </p:txBody>
      </p:sp>
    </p:spTree>
    <p:extLst>
      <p:ext uri="{BB962C8B-B14F-4D97-AF65-F5344CB8AC3E}">
        <p14:creationId xmlns:p14="http://schemas.microsoft.com/office/powerpoint/2010/main" val="229872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14068C-4D04-49A4-B5D9-308CBF5325A0}"/>
              </a:ext>
            </a:extLst>
          </p:cNvPr>
          <p:cNvPicPr>
            <a:picLocks noChangeAspect="1"/>
          </p:cNvPicPr>
          <p:nvPr/>
        </p:nvPicPr>
        <p:blipFill>
          <a:blip r:embed="rId2"/>
          <a:stretch>
            <a:fillRect/>
          </a:stretch>
        </p:blipFill>
        <p:spPr>
          <a:xfrm>
            <a:off x="0" y="1404283"/>
            <a:ext cx="12192000" cy="4049434"/>
          </a:xfrm>
          <a:prstGeom prst="rect">
            <a:avLst/>
          </a:prstGeom>
        </p:spPr>
      </p:pic>
      <p:sp>
        <p:nvSpPr>
          <p:cNvPr id="6" name="Rectangle 5">
            <a:extLst>
              <a:ext uri="{FF2B5EF4-FFF2-40B4-BE49-F238E27FC236}">
                <a16:creationId xmlns:a16="http://schemas.microsoft.com/office/drawing/2014/main" id="{64E27315-B4FD-4B88-98F0-A04D4ED70604}"/>
              </a:ext>
            </a:extLst>
          </p:cNvPr>
          <p:cNvSpPr/>
          <p:nvPr/>
        </p:nvSpPr>
        <p:spPr>
          <a:xfrm>
            <a:off x="0" y="1404283"/>
            <a:ext cx="8664606" cy="171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latin typeface="Century Gothic" panose="020B0502020202020204" pitchFamily="34" charset="0"/>
              </a:rPr>
              <a:t>Work produced from April to July year 10</a:t>
            </a:r>
          </a:p>
        </p:txBody>
      </p:sp>
    </p:spTree>
    <p:extLst>
      <p:ext uri="{BB962C8B-B14F-4D97-AF65-F5344CB8AC3E}">
        <p14:creationId xmlns:p14="http://schemas.microsoft.com/office/powerpoint/2010/main" val="1961615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88150" y="3143795"/>
            <a:ext cx="5571307" cy="371420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8884" y="4023359"/>
            <a:ext cx="3037116" cy="20247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064"/>
            <a:ext cx="3037116" cy="202474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8635" y="0"/>
            <a:ext cx="3037116" cy="202474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4318" y="-13064"/>
            <a:ext cx="3037116" cy="202474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68" y="4023359"/>
            <a:ext cx="3037116" cy="202474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7919" y="1998616"/>
            <a:ext cx="3037115" cy="202474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011680"/>
            <a:ext cx="3037115" cy="2024743"/>
          </a:xfrm>
          <a:prstGeom prst="rect">
            <a:avLst/>
          </a:prstGeom>
        </p:spPr>
      </p:pic>
      <p:sp>
        <p:nvSpPr>
          <p:cNvPr id="12" name="TextBox 11">
            <a:extLst>
              <a:ext uri="{FF2B5EF4-FFF2-40B4-BE49-F238E27FC236}">
                <a16:creationId xmlns:a16="http://schemas.microsoft.com/office/drawing/2014/main" id="{1FC26F5D-0C67-4D8C-AA6B-9A2E94446179}"/>
              </a:ext>
            </a:extLst>
          </p:cNvPr>
          <p:cNvSpPr txBox="1"/>
          <p:nvPr/>
        </p:nvSpPr>
        <p:spPr>
          <a:xfrm>
            <a:off x="337351" y="6308209"/>
            <a:ext cx="5042517" cy="369332"/>
          </a:xfrm>
          <a:prstGeom prst="rect">
            <a:avLst/>
          </a:prstGeom>
          <a:noFill/>
        </p:spPr>
        <p:txBody>
          <a:bodyPr wrap="square" rtlCol="0">
            <a:spAutoFit/>
          </a:bodyPr>
          <a:lstStyle/>
          <a:p>
            <a:r>
              <a:rPr lang="en-GB" dirty="0">
                <a:latin typeface="Century Gothic" panose="020B0502020202020204" pitchFamily="34" charset="0"/>
              </a:rPr>
              <a:t>Work produced from Sept to Nov year 11</a:t>
            </a:r>
          </a:p>
        </p:txBody>
      </p:sp>
    </p:spTree>
    <p:extLst>
      <p:ext uri="{BB962C8B-B14F-4D97-AF65-F5344CB8AC3E}">
        <p14:creationId xmlns:p14="http://schemas.microsoft.com/office/powerpoint/2010/main" val="1055979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2" y="-12949"/>
            <a:ext cx="2722518" cy="181501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7276" y="-12949"/>
            <a:ext cx="2722518" cy="181501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794" y="-726"/>
            <a:ext cx="2722518" cy="181501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7616" y="-12949"/>
            <a:ext cx="2722518" cy="181501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3528" y="1771470"/>
            <a:ext cx="2722518" cy="181501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0402" y="1792878"/>
            <a:ext cx="2722518" cy="1815012"/>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90" y="1802063"/>
            <a:ext cx="2722518" cy="1815012"/>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2580" y="1785289"/>
            <a:ext cx="2722518" cy="1815012"/>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l="54118"/>
          <a:stretch/>
        </p:blipFill>
        <p:spPr>
          <a:xfrm>
            <a:off x="14150" y="3583526"/>
            <a:ext cx="1448619" cy="2104860"/>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7739" y="3739243"/>
            <a:ext cx="4704261" cy="3136174"/>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8510" y="3728450"/>
            <a:ext cx="2722518" cy="1815012"/>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98125" y="3728451"/>
            <a:ext cx="2722517" cy="1815011"/>
          </a:xfrm>
          <a:prstGeom prst="rect">
            <a:avLst/>
          </a:prstGeom>
        </p:spPr>
      </p:pic>
      <p:sp>
        <p:nvSpPr>
          <p:cNvPr id="3" name="Rectangle 2">
            <a:extLst>
              <a:ext uri="{FF2B5EF4-FFF2-40B4-BE49-F238E27FC236}">
                <a16:creationId xmlns:a16="http://schemas.microsoft.com/office/drawing/2014/main" id="{A96311E3-C804-4015-9F63-DC195E17F7DD}"/>
              </a:ext>
            </a:extLst>
          </p:cNvPr>
          <p:cNvSpPr/>
          <p:nvPr/>
        </p:nvSpPr>
        <p:spPr>
          <a:xfrm>
            <a:off x="355107" y="5805996"/>
            <a:ext cx="6533965" cy="852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Work produced for the externally set assignment from January to April year 11</a:t>
            </a:r>
          </a:p>
        </p:txBody>
      </p:sp>
    </p:spTree>
    <p:extLst>
      <p:ext uri="{BB962C8B-B14F-4D97-AF65-F5344CB8AC3E}">
        <p14:creationId xmlns:p14="http://schemas.microsoft.com/office/powerpoint/2010/main" val="3800144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59096F-3C88-4A08-BB36-4602B80EAAE5}"/>
              </a:ext>
            </a:extLst>
          </p:cNvPr>
          <p:cNvSpPr txBox="1"/>
          <p:nvPr/>
        </p:nvSpPr>
        <p:spPr>
          <a:xfrm>
            <a:off x="552449" y="1285786"/>
            <a:ext cx="11249025" cy="5016758"/>
          </a:xfrm>
          <a:prstGeom prst="rect">
            <a:avLst/>
          </a:prstGeom>
          <a:noFill/>
        </p:spPr>
        <p:txBody>
          <a:bodyPr wrap="square">
            <a:spAutoFit/>
          </a:bodyPr>
          <a:lstStyle/>
          <a:p>
            <a:r>
              <a:rPr lang="en-GB" sz="4000" dirty="0">
                <a:latin typeface="Century Gothic" panose="020B0502020202020204" pitchFamily="34" charset="0"/>
              </a:rPr>
              <a:t>With this continuous project approach in mind weekly homework focuses on consolidating taught lessons by practicing skills and presenting developing work in the sketchbook. </a:t>
            </a:r>
          </a:p>
          <a:p>
            <a:endParaRPr lang="en-GB" sz="4000" dirty="0">
              <a:latin typeface="Century Gothic" panose="020B0502020202020204" pitchFamily="34" charset="0"/>
            </a:endParaRPr>
          </a:p>
          <a:p>
            <a:r>
              <a:rPr lang="en-GB" sz="4000" dirty="0">
                <a:latin typeface="Century Gothic" panose="020B0502020202020204" pitchFamily="34" charset="0"/>
              </a:rPr>
              <a:t>Sometimes the tasks will be very explicit such as …</a:t>
            </a:r>
          </a:p>
        </p:txBody>
      </p:sp>
    </p:spTree>
    <p:extLst>
      <p:ext uri="{BB962C8B-B14F-4D97-AF65-F5344CB8AC3E}">
        <p14:creationId xmlns:p14="http://schemas.microsoft.com/office/powerpoint/2010/main" val="1837931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86" y="3460165"/>
            <a:ext cx="6946819" cy="1325563"/>
          </a:xfrm>
        </p:spPr>
        <p:txBody>
          <a:bodyPr>
            <a:normAutofit fontScale="90000"/>
          </a:bodyPr>
          <a:lstStyle/>
          <a:p>
            <a:r>
              <a:rPr lang="en-GB" sz="4000" dirty="0"/>
              <a:t>HOMEWORK: Make a drawing from your photoshoot </a:t>
            </a:r>
            <a:br>
              <a:rPr lang="en-GB" sz="4000" dirty="0"/>
            </a:br>
            <a:r>
              <a:rPr lang="en-GB" sz="4000" dirty="0"/>
              <a:t>DUE: Monday 26</a:t>
            </a:r>
            <a:r>
              <a:rPr lang="en-GB" sz="4000" baseline="30000" dirty="0"/>
              <a:t>th</a:t>
            </a:r>
            <a:r>
              <a:rPr lang="en-GB" sz="4000" dirty="0"/>
              <a:t> September</a:t>
            </a: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330" y="1808413"/>
            <a:ext cx="4606441" cy="34548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205" y="110242"/>
            <a:ext cx="4796245" cy="359718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0921" t="10761" r="2897" b="17619"/>
          <a:stretch/>
        </p:blipFill>
        <p:spPr>
          <a:xfrm rot="5400000">
            <a:off x="6621320" y="2363346"/>
            <a:ext cx="3618124" cy="5371185"/>
          </a:xfrm>
          <a:prstGeom prst="rect">
            <a:avLst/>
          </a:prstGeom>
        </p:spPr>
      </p:pic>
      <p:sp>
        <p:nvSpPr>
          <p:cNvPr id="3" name="TextBox 2">
            <a:extLst>
              <a:ext uri="{FF2B5EF4-FFF2-40B4-BE49-F238E27FC236}">
                <a16:creationId xmlns:a16="http://schemas.microsoft.com/office/drawing/2014/main" id="{C7D1594C-BBFE-4A97-AA37-2C837C59C319}"/>
              </a:ext>
            </a:extLst>
          </p:cNvPr>
          <p:cNvSpPr txBox="1"/>
          <p:nvPr/>
        </p:nvSpPr>
        <p:spPr>
          <a:xfrm>
            <a:off x="561579" y="5483533"/>
            <a:ext cx="4767942" cy="1200329"/>
          </a:xfrm>
          <a:prstGeom prst="rect">
            <a:avLst/>
          </a:prstGeom>
          <a:noFill/>
        </p:spPr>
        <p:txBody>
          <a:bodyPr wrap="square" rtlCol="0">
            <a:spAutoFit/>
          </a:bodyPr>
          <a:lstStyle/>
          <a:p>
            <a:r>
              <a:rPr lang="en-GB" dirty="0"/>
              <a:t>Please choose any methods and materials to complete the homework. Add to your page presentation or start a new page – work SMART quality over quantity</a:t>
            </a:r>
          </a:p>
        </p:txBody>
      </p:sp>
    </p:spTree>
    <p:extLst>
      <p:ext uri="{BB962C8B-B14F-4D97-AF65-F5344CB8AC3E}">
        <p14:creationId xmlns:p14="http://schemas.microsoft.com/office/powerpoint/2010/main" val="2005298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D520C2CB99E541891B2C81846845D6" ma:contentTypeVersion="20" ma:contentTypeDescription="Create a new document." ma:contentTypeScope="" ma:versionID="2ef90192b58b9bba6be9aa1792e23e12">
  <xsd:schema xmlns:xsd="http://www.w3.org/2001/XMLSchema" xmlns:xs="http://www.w3.org/2001/XMLSchema" xmlns:p="http://schemas.microsoft.com/office/2006/metadata/properties" xmlns:ns2="218a4f35-23c9-4d37-82b5-0630e713b178" xmlns:ns3="ff207a2b-2c14-44a9-8711-9941a0c39fd6" targetNamespace="http://schemas.microsoft.com/office/2006/metadata/properties" ma:root="true" ma:fieldsID="3564fdf43530a2230e8b2d9ba26df0f8" ns2:_="" ns3:_="">
    <xsd:import namespace="218a4f35-23c9-4d37-82b5-0630e713b178"/>
    <xsd:import namespace="ff207a2b-2c14-44a9-8711-9941a0c39f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Date_x002f_Time"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8a4f35-23c9-4d37-82b5-0630e713b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759e9e-bede-4528-92cc-6ba15c182e7f" ma:termSetId="09814cd3-568e-fe90-9814-8d621ff8fb84" ma:anchorId="fba54fb3-c3e1-fe81-a776-ca4b69148c4d" ma:open="true" ma:isKeyword="false">
      <xsd:complexType>
        <xsd:sequence>
          <xsd:element ref="pc:Terms" minOccurs="0" maxOccurs="1"/>
        </xsd:sequence>
      </xsd:complexType>
    </xsd:element>
    <xsd:element name="Date_x002f_Time" ma:index="23" nillable="true" ma:displayName="Date/Time" ma:format="DateOnly" ma:internalName="Date_x002f_Time">
      <xsd:simpleType>
        <xsd:restriction base="dms:DateTim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207a2b-2c14-44a9-8711-9941a0c39fd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eed5104-eaf7-40df-b8b3-1d517bf876a6}" ma:internalName="TaxCatchAll" ma:showField="CatchAllData" ma:web="ff207a2b-2c14-44a9-8711-9941a0c39f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f207a2b-2c14-44a9-8711-9941a0c39fd6" xsi:nil="true"/>
    <lcf76f155ced4ddcb4097134ff3c332f xmlns="218a4f35-23c9-4d37-82b5-0630e713b178">
      <Terms xmlns="http://schemas.microsoft.com/office/infopath/2007/PartnerControls"/>
    </lcf76f155ced4ddcb4097134ff3c332f>
    <Date_x002f_Time xmlns="218a4f35-23c9-4d37-82b5-0630e713b178" xsi:nil="true"/>
  </documentManagement>
</p:properties>
</file>

<file path=customXml/itemProps1.xml><?xml version="1.0" encoding="utf-8"?>
<ds:datastoreItem xmlns:ds="http://schemas.openxmlformats.org/officeDocument/2006/customXml" ds:itemID="{AC3DAAEC-A7BF-4061-9187-BD7CF32AF6B5}"/>
</file>

<file path=customXml/itemProps2.xml><?xml version="1.0" encoding="utf-8"?>
<ds:datastoreItem xmlns:ds="http://schemas.openxmlformats.org/officeDocument/2006/customXml" ds:itemID="{A39AE7C2-9005-42E7-A91F-FC89D99A7CAF}"/>
</file>

<file path=customXml/itemProps3.xml><?xml version="1.0" encoding="utf-8"?>
<ds:datastoreItem xmlns:ds="http://schemas.openxmlformats.org/officeDocument/2006/customXml" ds:itemID="{84C0C2D8-9D09-4F63-B2BF-1D6789AB0E12}"/>
</file>

<file path=docProps/app.xml><?xml version="1.0" encoding="utf-8"?>
<Properties xmlns="http://schemas.openxmlformats.org/officeDocument/2006/extended-properties" xmlns:vt="http://schemas.openxmlformats.org/officeDocument/2006/docPropsVTypes">
  <TotalTime>111</TotalTime>
  <Words>826</Words>
  <Application>Microsoft Office PowerPoint</Application>
  <PresentationFormat>Widescreen</PresentationFormat>
  <Paragraphs>92</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Black</vt:lpstr>
      <vt:lpstr>Calibri</vt:lpstr>
      <vt:lpstr>Calibri Light</vt:lpstr>
      <vt:lpstr>Century Gothic</vt:lpstr>
      <vt:lpstr>Tahoma</vt:lpstr>
      <vt:lpstr>Wingdings</vt:lpstr>
      <vt:lpstr>Office Theme</vt:lpstr>
      <vt:lpstr>FINE ART GCSE an overview of homework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Make a drawing from your photoshoot  DUE: Monday 26th September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Eastern Learning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Morgain Murray Williams</dc:creator>
  <cp:lastModifiedBy>Morgain Murray Williams</cp:lastModifiedBy>
  <cp:revision>6</cp:revision>
  <dcterms:created xsi:type="dcterms:W3CDTF">2025-06-17T14:53:05Z</dcterms:created>
  <dcterms:modified xsi:type="dcterms:W3CDTF">2025-06-19T13:25:13Z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0x010100D1D520C2CB99E541891B2C81846845D6</vt:lpwstr>
  </property>
</Properties>
</file>