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96" r:id="rId3"/>
    <p:sldId id="260" r:id="rId4"/>
    <p:sldId id="262" r:id="rId5"/>
    <p:sldId id="307" r:id="rId6"/>
    <p:sldId id="264" r:id="rId7"/>
    <p:sldId id="309" r:id="rId8"/>
    <p:sldId id="311" r:id="rId9"/>
    <p:sldId id="304" r:id="rId10"/>
    <p:sldId id="302" r:id="rId11"/>
    <p:sldId id="308" r:id="rId12"/>
    <p:sldId id="310"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0FEF2D-4CDE-4314-939D-BD333BDEC418}" type="datetimeFigureOut">
              <a:rPr lang="en-GB" smtClean="0"/>
              <a:t>02/07/2024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FFBD7A-3A1D-4935-BCB1-C24E1C17F89B}" type="slidenum">
              <a:rPr lang="en-GB" smtClean="0"/>
              <a:t>‹#›</a:t>
            </a:fld>
            <a:endParaRPr lang="en-GB"/>
          </a:p>
        </p:txBody>
      </p:sp>
    </p:spTree>
    <p:extLst>
      <p:ext uri="{BB962C8B-B14F-4D97-AF65-F5344CB8AC3E}">
        <p14:creationId xmlns:p14="http://schemas.microsoft.com/office/powerpoint/2010/main" val="786175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2FFBD7A-3A1D-4935-BCB1-C24E1C17F89B}" type="slidenum">
              <a:rPr lang="en-GB" smtClean="0"/>
              <a:t>2</a:t>
            </a:fld>
            <a:endParaRPr lang="en-GB"/>
          </a:p>
        </p:txBody>
      </p:sp>
    </p:spTree>
    <p:extLst>
      <p:ext uri="{BB962C8B-B14F-4D97-AF65-F5344CB8AC3E}">
        <p14:creationId xmlns:p14="http://schemas.microsoft.com/office/powerpoint/2010/main" val="4293280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9D09F81-DC7B-4CF9-B300-1D54B51706C4}"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6CBFD5-5E0C-49F8-8509-600F43AA1783}" type="slidenum">
              <a:rPr lang="en-GB" smtClean="0"/>
              <a:t>‹#›</a:t>
            </a:fld>
            <a:endParaRPr lang="en-GB"/>
          </a:p>
        </p:txBody>
      </p:sp>
    </p:spTree>
    <p:extLst>
      <p:ext uri="{BB962C8B-B14F-4D97-AF65-F5344CB8AC3E}">
        <p14:creationId xmlns:p14="http://schemas.microsoft.com/office/powerpoint/2010/main" val="2612318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D09F81-DC7B-4CF9-B300-1D54B51706C4}"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6CBFD5-5E0C-49F8-8509-600F43AA1783}" type="slidenum">
              <a:rPr lang="en-GB" smtClean="0"/>
              <a:t>‹#›</a:t>
            </a:fld>
            <a:endParaRPr lang="en-GB"/>
          </a:p>
        </p:txBody>
      </p:sp>
    </p:spTree>
    <p:extLst>
      <p:ext uri="{BB962C8B-B14F-4D97-AF65-F5344CB8AC3E}">
        <p14:creationId xmlns:p14="http://schemas.microsoft.com/office/powerpoint/2010/main" val="55528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D09F81-DC7B-4CF9-B300-1D54B51706C4}"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6CBFD5-5E0C-49F8-8509-600F43AA1783}" type="slidenum">
              <a:rPr lang="en-GB" smtClean="0"/>
              <a:t>‹#›</a:t>
            </a:fld>
            <a:endParaRPr lang="en-GB"/>
          </a:p>
        </p:txBody>
      </p:sp>
    </p:spTree>
    <p:extLst>
      <p:ext uri="{BB962C8B-B14F-4D97-AF65-F5344CB8AC3E}">
        <p14:creationId xmlns:p14="http://schemas.microsoft.com/office/powerpoint/2010/main" val="1266932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D09F81-DC7B-4CF9-B300-1D54B51706C4}"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6CBFD5-5E0C-49F8-8509-600F43AA1783}" type="slidenum">
              <a:rPr lang="en-GB" smtClean="0"/>
              <a:t>‹#›</a:t>
            </a:fld>
            <a:endParaRPr lang="en-GB"/>
          </a:p>
        </p:txBody>
      </p:sp>
    </p:spTree>
    <p:extLst>
      <p:ext uri="{BB962C8B-B14F-4D97-AF65-F5344CB8AC3E}">
        <p14:creationId xmlns:p14="http://schemas.microsoft.com/office/powerpoint/2010/main" val="1542340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D09F81-DC7B-4CF9-B300-1D54B51706C4}"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6CBFD5-5E0C-49F8-8509-600F43AA1783}" type="slidenum">
              <a:rPr lang="en-GB" smtClean="0"/>
              <a:t>‹#›</a:t>
            </a:fld>
            <a:endParaRPr lang="en-GB"/>
          </a:p>
        </p:txBody>
      </p:sp>
    </p:spTree>
    <p:extLst>
      <p:ext uri="{BB962C8B-B14F-4D97-AF65-F5344CB8AC3E}">
        <p14:creationId xmlns:p14="http://schemas.microsoft.com/office/powerpoint/2010/main" val="979989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9D09F81-DC7B-4CF9-B300-1D54B51706C4}"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6CBFD5-5E0C-49F8-8509-600F43AA1783}" type="slidenum">
              <a:rPr lang="en-GB" smtClean="0"/>
              <a:t>‹#›</a:t>
            </a:fld>
            <a:endParaRPr lang="en-GB"/>
          </a:p>
        </p:txBody>
      </p:sp>
    </p:spTree>
    <p:extLst>
      <p:ext uri="{BB962C8B-B14F-4D97-AF65-F5344CB8AC3E}">
        <p14:creationId xmlns:p14="http://schemas.microsoft.com/office/powerpoint/2010/main" val="3004083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9D09F81-DC7B-4CF9-B300-1D54B51706C4}" type="datetimeFigureOut">
              <a:rPr lang="en-GB" smtClean="0"/>
              <a:t>02/07/2024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6CBFD5-5E0C-49F8-8509-600F43AA1783}" type="slidenum">
              <a:rPr lang="en-GB" smtClean="0"/>
              <a:t>‹#›</a:t>
            </a:fld>
            <a:endParaRPr lang="en-GB"/>
          </a:p>
        </p:txBody>
      </p:sp>
    </p:spTree>
    <p:extLst>
      <p:ext uri="{BB962C8B-B14F-4D97-AF65-F5344CB8AC3E}">
        <p14:creationId xmlns:p14="http://schemas.microsoft.com/office/powerpoint/2010/main" val="793286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9D09F81-DC7B-4CF9-B300-1D54B51706C4}" type="datetimeFigureOut">
              <a:rPr lang="en-GB" smtClean="0"/>
              <a:t>02/07/2024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6CBFD5-5E0C-49F8-8509-600F43AA1783}" type="slidenum">
              <a:rPr lang="en-GB" smtClean="0"/>
              <a:t>‹#›</a:t>
            </a:fld>
            <a:endParaRPr lang="en-GB"/>
          </a:p>
        </p:txBody>
      </p:sp>
    </p:spTree>
    <p:extLst>
      <p:ext uri="{BB962C8B-B14F-4D97-AF65-F5344CB8AC3E}">
        <p14:creationId xmlns:p14="http://schemas.microsoft.com/office/powerpoint/2010/main" val="450676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D09F81-DC7B-4CF9-B300-1D54B51706C4}" type="datetimeFigureOut">
              <a:rPr lang="en-GB" smtClean="0"/>
              <a:t>02/07/2024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6CBFD5-5E0C-49F8-8509-600F43AA1783}" type="slidenum">
              <a:rPr lang="en-GB" smtClean="0"/>
              <a:t>‹#›</a:t>
            </a:fld>
            <a:endParaRPr lang="en-GB"/>
          </a:p>
        </p:txBody>
      </p:sp>
    </p:spTree>
    <p:extLst>
      <p:ext uri="{BB962C8B-B14F-4D97-AF65-F5344CB8AC3E}">
        <p14:creationId xmlns:p14="http://schemas.microsoft.com/office/powerpoint/2010/main" val="3265795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D09F81-DC7B-4CF9-B300-1D54B51706C4}"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6CBFD5-5E0C-49F8-8509-600F43AA1783}" type="slidenum">
              <a:rPr lang="en-GB" smtClean="0"/>
              <a:t>‹#›</a:t>
            </a:fld>
            <a:endParaRPr lang="en-GB"/>
          </a:p>
        </p:txBody>
      </p:sp>
    </p:spTree>
    <p:extLst>
      <p:ext uri="{BB962C8B-B14F-4D97-AF65-F5344CB8AC3E}">
        <p14:creationId xmlns:p14="http://schemas.microsoft.com/office/powerpoint/2010/main" val="3139967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D09F81-DC7B-4CF9-B300-1D54B51706C4}"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6CBFD5-5E0C-49F8-8509-600F43AA1783}" type="slidenum">
              <a:rPr lang="en-GB" smtClean="0"/>
              <a:t>‹#›</a:t>
            </a:fld>
            <a:endParaRPr lang="en-GB"/>
          </a:p>
        </p:txBody>
      </p:sp>
    </p:spTree>
    <p:extLst>
      <p:ext uri="{BB962C8B-B14F-4D97-AF65-F5344CB8AC3E}">
        <p14:creationId xmlns:p14="http://schemas.microsoft.com/office/powerpoint/2010/main" val="3460276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D09F81-DC7B-4CF9-B300-1D54B51706C4}" type="datetimeFigureOut">
              <a:rPr lang="en-GB" smtClean="0"/>
              <a:t>02/07/2024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6CBFD5-5E0C-49F8-8509-600F43AA1783}" type="slidenum">
              <a:rPr lang="en-GB" smtClean="0"/>
              <a:t>‹#›</a:t>
            </a:fld>
            <a:endParaRPr lang="en-GB"/>
          </a:p>
        </p:txBody>
      </p:sp>
    </p:spTree>
    <p:extLst>
      <p:ext uri="{BB962C8B-B14F-4D97-AF65-F5344CB8AC3E}">
        <p14:creationId xmlns:p14="http://schemas.microsoft.com/office/powerpoint/2010/main" val="1788140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bbc.co.uk/bitesize/topics/zk4cwmn/articles/zxxgg7h"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iwm.org.uk/learning/resources/the-western-fron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bc.co.uk/teach/class-clips-video/history-ks3-nelson-mandela-south-africas-first-black-president/zd2nmf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bc.co.uk/programmes/articles/43hgqsYgTXK8cBkFhzpLKyB/three-reasons-why-the-civil-rights-movement-is-part-of-british-histo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quizlet.com/_df5jse?x=1jqt&amp;i=t6bn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houghtco.com/20th-century-timeline-199248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Year 9 History</a:t>
            </a:r>
            <a:br>
              <a:rPr lang="en-GB" dirty="0"/>
            </a:br>
            <a:r>
              <a:rPr lang="en-GB" dirty="0"/>
              <a:t>Homework Booklet</a:t>
            </a:r>
          </a:p>
        </p:txBody>
      </p:sp>
      <p:sp>
        <p:nvSpPr>
          <p:cNvPr id="3" name="Subtitle 2"/>
          <p:cNvSpPr>
            <a:spLocks noGrp="1"/>
          </p:cNvSpPr>
          <p:nvPr>
            <p:ph type="subTitle" idx="1"/>
          </p:nvPr>
        </p:nvSpPr>
        <p:spPr>
          <a:xfrm>
            <a:off x="1524000" y="3745876"/>
            <a:ext cx="9144000" cy="1655762"/>
          </a:xfrm>
        </p:spPr>
        <p:txBody>
          <a:bodyPr/>
          <a:lstStyle/>
          <a:p>
            <a:r>
              <a:rPr lang="en-GB" dirty="0"/>
              <a:t>Complete one task after every lesson.</a:t>
            </a:r>
          </a:p>
          <a:p>
            <a:r>
              <a:rPr lang="en-GB" dirty="0"/>
              <a:t>(Challenge tasks are optional.)</a:t>
            </a:r>
          </a:p>
        </p:txBody>
      </p:sp>
    </p:spTree>
    <p:extLst>
      <p:ext uri="{BB962C8B-B14F-4D97-AF65-F5344CB8AC3E}">
        <p14:creationId xmlns:p14="http://schemas.microsoft.com/office/powerpoint/2010/main" val="362627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24409"/>
            <a:ext cx="10515600" cy="4351338"/>
          </a:xfrm>
        </p:spPr>
        <p:txBody>
          <a:bodyPr>
            <a:normAutofit fontScale="92500" lnSpcReduction="20000"/>
          </a:bodyPr>
          <a:lstStyle/>
          <a:p>
            <a:pPr marL="0" indent="0">
              <a:buNone/>
            </a:pPr>
            <a:r>
              <a:rPr lang="en-GB" dirty="0"/>
              <a:t>Recently we’ve been looking at the causes of WW1. Similarly, we looked at causes leading to an event happening in Year 8 when you studied the Civil War</a:t>
            </a:r>
          </a:p>
          <a:p>
            <a:pPr marL="0" indent="0">
              <a:buNone/>
            </a:pPr>
            <a:endParaRPr lang="en-GB" dirty="0"/>
          </a:p>
          <a:p>
            <a:pPr marL="0" indent="0">
              <a:buNone/>
            </a:pPr>
            <a:r>
              <a:rPr lang="en-GB" dirty="0">
                <a:hlinkClick r:id="rId2"/>
              </a:rPr>
              <a:t>https://www.bbc.co.uk/bitesize/topics/zk4cwmn/articles/zxxgg7h</a:t>
            </a:r>
            <a:r>
              <a:rPr lang="en-GB" dirty="0"/>
              <a:t> </a:t>
            </a:r>
          </a:p>
          <a:p>
            <a:pPr marL="0" indent="0">
              <a:buNone/>
            </a:pPr>
            <a:r>
              <a:rPr lang="en-GB" dirty="0"/>
              <a:t>Use the information on bitesize on the Civil War to refresh your memory on this event and then answer the questions below: </a:t>
            </a:r>
          </a:p>
          <a:p>
            <a:pPr marL="514350" indent="-514350">
              <a:buAutoNum type="arabicParenR"/>
            </a:pPr>
            <a:r>
              <a:rPr lang="en-GB" dirty="0"/>
              <a:t>How did money lead to the Civil War? </a:t>
            </a:r>
          </a:p>
          <a:p>
            <a:pPr marL="514350" indent="-514350">
              <a:buAutoNum type="arabicParenR"/>
            </a:pPr>
            <a:r>
              <a:rPr lang="en-GB" dirty="0"/>
              <a:t>How did power lead to the Civil War? </a:t>
            </a:r>
          </a:p>
          <a:p>
            <a:pPr marL="514350" indent="-514350">
              <a:buAutoNum type="arabicParenR"/>
            </a:pPr>
            <a:r>
              <a:rPr lang="en-GB" dirty="0"/>
              <a:t>How did religion lead to the Civil War?</a:t>
            </a:r>
          </a:p>
          <a:p>
            <a:pPr marL="514350" indent="-514350">
              <a:buAutoNum type="arabicParenR"/>
            </a:pPr>
            <a:r>
              <a:rPr lang="en-GB" dirty="0"/>
              <a:t>What was the result of the Civil War?</a:t>
            </a:r>
          </a:p>
        </p:txBody>
      </p:sp>
      <p:sp>
        <p:nvSpPr>
          <p:cNvPr id="4" name="Title 1"/>
          <p:cNvSpPr>
            <a:spLocks noGrp="1"/>
          </p:cNvSpPr>
          <p:nvPr>
            <p:ph type="title"/>
          </p:nvPr>
        </p:nvSpPr>
        <p:spPr>
          <a:xfrm>
            <a:off x="838200" y="365125"/>
            <a:ext cx="10515600" cy="1325563"/>
          </a:xfrm>
        </p:spPr>
        <p:txBody>
          <a:bodyPr/>
          <a:lstStyle/>
          <a:p>
            <a:r>
              <a:rPr lang="en-GB" dirty="0"/>
              <a:t>Autumn: Task 9</a:t>
            </a:r>
          </a:p>
        </p:txBody>
      </p:sp>
      <p:sp>
        <p:nvSpPr>
          <p:cNvPr id="5" name="Rounded Rectangle 4"/>
          <p:cNvSpPr/>
          <p:nvPr/>
        </p:nvSpPr>
        <p:spPr>
          <a:xfrm>
            <a:off x="7809722" y="3752166"/>
            <a:ext cx="3544078" cy="2648634"/>
          </a:xfrm>
          <a:prstGeom prst="round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en-GB" u="sng" dirty="0"/>
          </a:p>
          <a:p>
            <a:pPr algn="ctr"/>
            <a:r>
              <a:rPr lang="en-GB" u="sng" dirty="0"/>
              <a:t>Challenge:</a:t>
            </a:r>
          </a:p>
          <a:p>
            <a:pPr algn="ctr"/>
            <a:r>
              <a:rPr lang="en-GB" dirty="0"/>
              <a:t>Find extra details to add to your answers using the link below. You will need to scroll down to ‘What caused the wars.’</a:t>
            </a:r>
          </a:p>
          <a:p>
            <a:pPr algn="ctr"/>
            <a:r>
              <a:rPr lang="en-GB" dirty="0"/>
              <a:t>https://www.english-heritage.org.uk/learn/histories/the-english-civil-wars-history-and-stories/the-english-civil-wars/</a:t>
            </a:r>
          </a:p>
          <a:p>
            <a:pPr algn="ctr"/>
            <a:endParaRPr lang="en-GB" dirty="0"/>
          </a:p>
        </p:txBody>
      </p:sp>
    </p:spTree>
    <p:extLst>
      <p:ext uri="{BB962C8B-B14F-4D97-AF65-F5344CB8AC3E}">
        <p14:creationId xmlns:p14="http://schemas.microsoft.com/office/powerpoint/2010/main" val="1348633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Autumn Term: Task 10</a:t>
            </a:r>
          </a:p>
        </p:txBody>
      </p:sp>
      <p:sp>
        <p:nvSpPr>
          <p:cNvPr id="3" name="Content Placeholder 2"/>
          <p:cNvSpPr>
            <a:spLocks noGrp="1"/>
          </p:cNvSpPr>
          <p:nvPr>
            <p:ph idx="1"/>
          </p:nvPr>
        </p:nvSpPr>
        <p:spPr/>
        <p:txBody>
          <a:bodyPr/>
          <a:lstStyle/>
          <a:p>
            <a:pPr marL="0" indent="0">
              <a:buNone/>
            </a:pPr>
            <a:r>
              <a:rPr lang="en-GB" dirty="0"/>
              <a:t>Pick one of the collections of photos or videos from the Imperial War Museum Website below. What can you learn about the First World War from the photos/video? Create a spider diagram of ideas.</a:t>
            </a:r>
          </a:p>
          <a:p>
            <a:pPr marL="0" indent="0">
              <a:buNone/>
            </a:pPr>
            <a:endParaRPr lang="en-GB" dirty="0"/>
          </a:p>
          <a:p>
            <a:pPr marL="0" indent="0">
              <a:buNone/>
            </a:pPr>
            <a:r>
              <a:rPr lang="en-GB" dirty="0">
                <a:hlinkClick r:id="rId2"/>
              </a:rPr>
              <a:t>https://www.iwm.org.uk/learning/resources/the-western-front</a:t>
            </a:r>
            <a:endParaRPr lang="en-GB" dirty="0"/>
          </a:p>
          <a:p>
            <a:pPr marL="0" indent="0">
              <a:buNone/>
            </a:pPr>
            <a:endParaRPr lang="en-GB" dirty="0"/>
          </a:p>
        </p:txBody>
      </p:sp>
    </p:spTree>
    <p:extLst>
      <p:ext uri="{BB962C8B-B14F-4D97-AF65-F5344CB8AC3E}">
        <p14:creationId xmlns:p14="http://schemas.microsoft.com/office/powerpoint/2010/main" val="2713273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Autumn Term: Task 11</a:t>
            </a:r>
          </a:p>
        </p:txBody>
      </p:sp>
      <p:sp>
        <p:nvSpPr>
          <p:cNvPr id="3" name="Content Placeholder 2"/>
          <p:cNvSpPr>
            <a:spLocks noGrp="1"/>
          </p:cNvSpPr>
          <p:nvPr>
            <p:ph idx="1"/>
          </p:nvPr>
        </p:nvSpPr>
        <p:spPr/>
        <p:txBody>
          <a:bodyPr/>
          <a:lstStyle/>
          <a:p>
            <a:pPr marL="0" indent="0">
              <a:buNone/>
            </a:pPr>
            <a:r>
              <a:rPr lang="en-GB" dirty="0"/>
              <a:t>We have learned about different parts of the First World War over the last few lessons. If you were a curator – if you were creating your own museum exhibition on the First World War, what would you shine a light on – what would you focus on?</a:t>
            </a:r>
          </a:p>
          <a:p>
            <a:pPr marL="0" indent="0">
              <a:buNone/>
            </a:pPr>
            <a:endParaRPr lang="en-GB" dirty="0"/>
          </a:p>
          <a:p>
            <a:pPr marL="0" indent="0">
              <a:buNone/>
            </a:pPr>
            <a:r>
              <a:rPr lang="en-GB" dirty="0"/>
              <a:t>Explain why you think that part of the war is so significant – why is it worth focusing on? </a:t>
            </a:r>
          </a:p>
          <a:p>
            <a:pPr marL="0" indent="0">
              <a:buNone/>
            </a:pPr>
            <a:endParaRPr lang="en-GB" dirty="0"/>
          </a:p>
        </p:txBody>
      </p:sp>
    </p:spTree>
    <p:extLst>
      <p:ext uri="{BB962C8B-B14F-4D97-AF65-F5344CB8AC3E}">
        <p14:creationId xmlns:p14="http://schemas.microsoft.com/office/powerpoint/2010/main" val="1237491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5733" y="-71223"/>
            <a:ext cx="10515600" cy="1325563"/>
          </a:xfrm>
        </p:spPr>
        <p:txBody>
          <a:bodyPr/>
          <a:lstStyle/>
          <a:p>
            <a:r>
              <a:rPr lang="en-GB" dirty="0"/>
              <a:t>Autumn Term: Task 12</a:t>
            </a:r>
          </a:p>
        </p:txBody>
      </p:sp>
      <p:sp>
        <p:nvSpPr>
          <p:cNvPr id="3" name="Content Placeholder 2"/>
          <p:cNvSpPr>
            <a:spLocks noGrp="1"/>
          </p:cNvSpPr>
          <p:nvPr>
            <p:ph idx="1"/>
          </p:nvPr>
        </p:nvSpPr>
        <p:spPr>
          <a:xfrm>
            <a:off x="472611" y="1078787"/>
            <a:ext cx="4667945" cy="4381487"/>
          </a:xfrm>
        </p:spPr>
        <p:txBody>
          <a:bodyPr numCol="1">
            <a:normAutofit fontScale="77500" lnSpcReduction="20000"/>
          </a:bodyPr>
          <a:lstStyle/>
          <a:p>
            <a:pPr marL="0" indent="0">
              <a:buNone/>
            </a:pPr>
            <a:r>
              <a:rPr lang="en-GB" dirty="0"/>
              <a:t>We are studying dictators next. </a:t>
            </a:r>
            <a:endParaRPr lang="en-GB" sz="2200" dirty="0"/>
          </a:p>
          <a:p>
            <a:pPr marL="457200" indent="-457200">
              <a:buAutoNum type="alphaLcParenR"/>
            </a:pPr>
            <a:r>
              <a:rPr lang="en-GB" sz="2200" dirty="0"/>
              <a:t>Can you find a definition for the word dictator?</a:t>
            </a:r>
          </a:p>
          <a:p>
            <a:pPr marL="457200" indent="-457200">
              <a:buAutoNum type="alphaLcParenR"/>
            </a:pPr>
            <a:r>
              <a:rPr lang="en-GB" sz="2200" dirty="0"/>
              <a:t>Look at the examples of dictators. Which countries did they rule? Add them to the map or write next to them the countries they controlled. </a:t>
            </a:r>
          </a:p>
          <a:p>
            <a:pPr marL="0" indent="0">
              <a:buNone/>
            </a:pPr>
            <a:r>
              <a:rPr lang="en-GB" sz="2200" dirty="0"/>
              <a:t>Challenge: </a:t>
            </a:r>
            <a:r>
              <a:rPr lang="en-GB" sz="2200" b="1" dirty="0"/>
              <a:t>When</a:t>
            </a:r>
            <a:r>
              <a:rPr lang="en-GB" sz="2200" dirty="0"/>
              <a:t> were they in power? Do you notice any patterns? </a:t>
            </a:r>
          </a:p>
          <a:p>
            <a:pPr>
              <a:buFontTx/>
              <a:buChar char="-"/>
            </a:pPr>
            <a:r>
              <a:rPr lang="en-GB" sz="1700" dirty="0"/>
              <a:t>Adolf Hitler</a:t>
            </a:r>
          </a:p>
          <a:p>
            <a:pPr>
              <a:buFontTx/>
              <a:buChar char="-"/>
            </a:pPr>
            <a:r>
              <a:rPr lang="en-GB" sz="1700" dirty="0"/>
              <a:t>Benito Mussolini</a:t>
            </a:r>
          </a:p>
          <a:p>
            <a:pPr>
              <a:buFontTx/>
              <a:buChar char="-"/>
            </a:pPr>
            <a:r>
              <a:rPr lang="en-GB" sz="1700" dirty="0"/>
              <a:t>Vladimir Lenin</a:t>
            </a:r>
          </a:p>
          <a:p>
            <a:pPr>
              <a:buFontTx/>
              <a:buChar char="-"/>
            </a:pPr>
            <a:r>
              <a:rPr lang="en-GB" sz="1700" dirty="0"/>
              <a:t>Joseph Stalin</a:t>
            </a:r>
          </a:p>
          <a:p>
            <a:pPr>
              <a:buFontTx/>
              <a:buChar char="-"/>
            </a:pPr>
            <a:r>
              <a:rPr lang="en-GB" sz="1700" dirty="0"/>
              <a:t>Mao Zedong</a:t>
            </a:r>
          </a:p>
          <a:p>
            <a:pPr>
              <a:buFontTx/>
              <a:buChar char="-"/>
            </a:pPr>
            <a:r>
              <a:rPr lang="en-GB" sz="1700" dirty="0"/>
              <a:t>Idi Amin</a:t>
            </a:r>
          </a:p>
          <a:p>
            <a:pPr>
              <a:buFontTx/>
              <a:buChar char="-"/>
            </a:pPr>
            <a:r>
              <a:rPr lang="en-GB" sz="1700" dirty="0"/>
              <a:t>Fidel Castro</a:t>
            </a:r>
          </a:p>
          <a:p>
            <a:pPr>
              <a:buFontTx/>
              <a:buChar char="-"/>
            </a:pPr>
            <a:r>
              <a:rPr lang="en-GB" sz="1700" dirty="0"/>
              <a:t>Pol Pot</a:t>
            </a:r>
          </a:p>
        </p:txBody>
      </p:sp>
      <p:sp>
        <p:nvSpPr>
          <p:cNvPr id="4" name="Rounded Rectangle 3"/>
          <p:cNvSpPr/>
          <p:nvPr/>
        </p:nvSpPr>
        <p:spPr>
          <a:xfrm>
            <a:off x="222069" y="5460274"/>
            <a:ext cx="11769634" cy="1214846"/>
          </a:xfrm>
          <a:prstGeom prst="round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u="sng" dirty="0"/>
              <a:t>Challenge:</a:t>
            </a:r>
            <a:r>
              <a:rPr lang="en-GB" dirty="0"/>
              <a:t> What do you notice about the map? (Are there any trends or patterns? Are there any surprises? Can you think of any reasons for these trends/patterns or surprises?)</a:t>
            </a:r>
            <a:endParaRPr lang="en-GB" u="sng"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0556" y="1502229"/>
            <a:ext cx="6829375" cy="3710156"/>
          </a:xfrm>
          <a:prstGeom prst="rect">
            <a:avLst/>
          </a:prstGeom>
        </p:spPr>
      </p:pic>
    </p:spTree>
    <p:extLst>
      <p:ext uri="{BB962C8B-B14F-4D97-AF65-F5344CB8AC3E}">
        <p14:creationId xmlns:p14="http://schemas.microsoft.com/office/powerpoint/2010/main" val="2838744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2635" y="835386"/>
            <a:ext cx="11353801" cy="4351338"/>
          </a:xfrm>
        </p:spPr>
        <p:txBody>
          <a:bodyPr>
            <a:normAutofit/>
          </a:bodyPr>
          <a:lstStyle/>
          <a:p>
            <a:pPr marL="0" indent="0">
              <a:buNone/>
            </a:pPr>
            <a:r>
              <a:rPr lang="en-GB" sz="2400" dirty="0"/>
              <a:t>Over the next few lessons you are going to be considering whether the 20</a:t>
            </a:r>
            <a:r>
              <a:rPr lang="en-GB" sz="2400" baseline="30000" dirty="0"/>
              <a:t>th</a:t>
            </a:r>
            <a:r>
              <a:rPr lang="en-GB" sz="2400" dirty="0"/>
              <a:t> Century was a century of </a:t>
            </a:r>
            <a:r>
              <a:rPr lang="en-GB" sz="2400" b="1" dirty="0"/>
              <a:t>progress. </a:t>
            </a:r>
          </a:p>
          <a:p>
            <a:pPr marL="0" indent="0">
              <a:buNone/>
            </a:pPr>
            <a:r>
              <a:rPr lang="en-GB" sz="2400" b="1" dirty="0"/>
              <a:t>In preparation for this please create this table in your books to find out the definitions of the following key words. Make sure that you test yourself on these.</a:t>
            </a:r>
          </a:p>
          <a:p>
            <a:pPr marL="0" indent="0">
              <a:buNone/>
            </a:pP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2388707078"/>
              </p:ext>
            </p:extLst>
          </p:nvPr>
        </p:nvGraphicFramePr>
        <p:xfrm>
          <a:off x="684810" y="2768460"/>
          <a:ext cx="7876903" cy="3962400"/>
        </p:xfrm>
        <a:graphic>
          <a:graphicData uri="http://schemas.openxmlformats.org/drawingml/2006/table">
            <a:tbl>
              <a:tblPr firstRow="1" bandRow="1">
                <a:tableStyleId>{5940675A-B579-460E-94D1-54222C63F5DA}</a:tableStyleId>
              </a:tblPr>
              <a:tblGrid>
                <a:gridCol w="2354581">
                  <a:extLst>
                    <a:ext uri="{9D8B030D-6E8A-4147-A177-3AD203B41FA5}">
                      <a16:colId xmlns:a16="http://schemas.microsoft.com/office/drawing/2014/main" val="2849608031"/>
                    </a:ext>
                  </a:extLst>
                </a:gridCol>
                <a:gridCol w="5522322">
                  <a:extLst>
                    <a:ext uri="{9D8B030D-6E8A-4147-A177-3AD203B41FA5}">
                      <a16:colId xmlns:a16="http://schemas.microsoft.com/office/drawing/2014/main" val="3380567058"/>
                    </a:ext>
                  </a:extLst>
                </a:gridCol>
              </a:tblGrid>
              <a:tr h="370840">
                <a:tc>
                  <a:txBody>
                    <a:bodyPr/>
                    <a:lstStyle/>
                    <a:p>
                      <a:pPr algn="ctr"/>
                      <a:r>
                        <a:rPr lang="en-GB" sz="2000" b="1" dirty="0"/>
                        <a:t>Word</a:t>
                      </a:r>
                    </a:p>
                  </a:txBody>
                  <a:tcPr/>
                </a:tc>
                <a:tc>
                  <a:txBody>
                    <a:bodyPr/>
                    <a:lstStyle/>
                    <a:p>
                      <a:pPr algn="ctr"/>
                      <a:r>
                        <a:rPr lang="en-GB" sz="2000" b="1" dirty="0"/>
                        <a:t>Definition</a:t>
                      </a:r>
                    </a:p>
                  </a:txBody>
                  <a:tcPr/>
                </a:tc>
                <a:extLst>
                  <a:ext uri="{0D108BD9-81ED-4DB2-BD59-A6C34878D82A}">
                    <a16:rowId xmlns:a16="http://schemas.microsoft.com/office/drawing/2014/main" val="2456149970"/>
                  </a:ext>
                </a:extLst>
              </a:tr>
              <a:tr h="370840">
                <a:tc>
                  <a:txBody>
                    <a:bodyPr/>
                    <a:lstStyle/>
                    <a:p>
                      <a:pPr algn="ctr"/>
                      <a:r>
                        <a:rPr lang="en-GB" sz="2000" dirty="0"/>
                        <a:t>slavery</a:t>
                      </a:r>
                    </a:p>
                  </a:txBody>
                  <a:tcPr/>
                </a:tc>
                <a:tc>
                  <a:txBody>
                    <a:bodyPr/>
                    <a:lstStyle/>
                    <a:p>
                      <a:pPr algn="ctr"/>
                      <a:endParaRPr lang="en-GB" sz="2000" dirty="0"/>
                    </a:p>
                  </a:txBody>
                  <a:tcPr/>
                </a:tc>
                <a:extLst>
                  <a:ext uri="{0D108BD9-81ED-4DB2-BD59-A6C34878D82A}">
                    <a16:rowId xmlns:a16="http://schemas.microsoft.com/office/drawing/2014/main" val="164709154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t>abolitionist</a:t>
                      </a:r>
                    </a:p>
                  </a:txBody>
                  <a:tcPr/>
                </a:tc>
                <a:tc>
                  <a:txBody>
                    <a:bodyPr/>
                    <a:lstStyle/>
                    <a:p>
                      <a:pPr algn="ctr"/>
                      <a:endParaRPr lang="en-GB" sz="2000" dirty="0"/>
                    </a:p>
                  </a:txBody>
                  <a:tcPr/>
                </a:tc>
                <a:extLst>
                  <a:ext uri="{0D108BD9-81ED-4DB2-BD59-A6C34878D82A}">
                    <a16:rowId xmlns:a16="http://schemas.microsoft.com/office/drawing/2014/main" val="4052687234"/>
                  </a:ext>
                </a:extLst>
              </a:tr>
              <a:tr h="370840">
                <a:tc>
                  <a:txBody>
                    <a:bodyPr/>
                    <a:lstStyle/>
                    <a:p>
                      <a:pPr algn="ctr"/>
                      <a:r>
                        <a:rPr lang="en-GB" sz="2000" dirty="0"/>
                        <a:t>emancipation</a:t>
                      </a:r>
                    </a:p>
                  </a:txBody>
                  <a:tcPr/>
                </a:tc>
                <a:tc>
                  <a:txBody>
                    <a:bodyPr/>
                    <a:lstStyle/>
                    <a:p>
                      <a:pPr algn="ctr"/>
                      <a:endParaRPr lang="en-GB" sz="2000" dirty="0"/>
                    </a:p>
                  </a:txBody>
                  <a:tcPr/>
                </a:tc>
                <a:extLst>
                  <a:ext uri="{0D108BD9-81ED-4DB2-BD59-A6C34878D82A}">
                    <a16:rowId xmlns:a16="http://schemas.microsoft.com/office/drawing/2014/main" val="1983133540"/>
                  </a:ext>
                </a:extLst>
              </a:tr>
              <a:tr h="370840">
                <a:tc>
                  <a:txBody>
                    <a:bodyPr/>
                    <a:lstStyle/>
                    <a:p>
                      <a:pPr algn="ctr"/>
                      <a:r>
                        <a:rPr lang="en-GB" sz="2000" dirty="0"/>
                        <a:t>segregation</a:t>
                      </a:r>
                    </a:p>
                  </a:txBody>
                  <a:tcPr/>
                </a:tc>
                <a:tc>
                  <a:txBody>
                    <a:bodyPr/>
                    <a:lstStyle/>
                    <a:p>
                      <a:pPr algn="ctr"/>
                      <a:endParaRPr lang="en-GB" sz="2000" dirty="0"/>
                    </a:p>
                  </a:txBody>
                  <a:tcPr/>
                </a:tc>
                <a:extLst>
                  <a:ext uri="{0D108BD9-81ED-4DB2-BD59-A6C34878D82A}">
                    <a16:rowId xmlns:a16="http://schemas.microsoft.com/office/drawing/2014/main" val="3496210212"/>
                  </a:ext>
                </a:extLst>
              </a:tr>
              <a:tr h="370840">
                <a:tc>
                  <a:txBody>
                    <a:bodyPr/>
                    <a:lstStyle/>
                    <a:p>
                      <a:pPr algn="ctr"/>
                      <a:r>
                        <a:rPr lang="en-GB" sz="2000" dirty="0"/>
                        <a:t>boycott</a:t>
                      </a:r>
                    </a:p>
                  </a:txBody>
                  <a:tcPr/>
                </a:tc>
                <a:tc>
                  <a:txBody>
                    <a:bodyPr/>
                    <a:lstStyle/>
                    <a:p>
                      <a:pPr algn="ctr"/>
                      <a:endParaRPr lang="en-GB" sz="2000" dirty="0"/>
                    </a:p>
                  </a:txBody>
                  <a:tcPr/>
                </a:tc>
                <a:extLst>
                  <a:ext uri="{0D108BD9-81ED-4DB2-BD59-A6C34878D82A}">
                    <a16:rowId xmlns:a16="http://schemas.microsoft.com/office/drawing/2014/main" val="4010485839"/>
                  </a:ext>
                </a:extLst>
              </a:tr>
              <a:tr h="370840">
                <a:tc>
                  <a:txBody>
                    <a:bodyPr/>
                    <a:lstStyle/>
                    <a:p>
                      <a:pPr algn="ctr"/>
                      <a:r>
                        <a:rPr lang="en-GB" sz="2000" dirty="0"/>
                        <a:t>suffrage</a:t>
                      </a:r>
                    </a:p>
                  </a:txBody>
                  <a:tcPr/>
                </a:tc>
                <a:tc>
                  <a:txBody>
                    <a:bodyPr/>
                    <a:lstStyle/>
                    <a:p>
                      <a:pPr algn="ctr"/>
                      <a:endParaRPr lang="en-GB" sz="2000" dirty="0"/>
                    </a:p>
                  </a:txBody>
                  <a:tcPr/>
                </a:tc>
                <a:extLst>
                  <a:ext uri="{0D108BD9-81ED-4DB2-BD59-A6C34878D82A}">
                    <a16:rowId xmlns:a16="http://schemas.microsoft.com/office/drawing/2014/main" val="1483290775"/>
                  </a:ext>
                </a:extLst>
              </a:tr>
              <a:tr h="370840">
                <a:tc>
                  <a:txBody>
                    <a:bodyPr/>
                    <a:lstStyle/>
                    <a:p>
                      <a:pPr algn="ctr"/>
                      <a:r>
                        <a:rPr lang="en-GB" sz="2000" dirty="0"/>
                        <a:t>enfranchise</a:t>
                      </a:r>
                    </a:p>
                  </a:txBody>
                  <a:tcPr/>
                </a:tc>
                <a:tc>
                  <a:txBody>
                    <a:bodyPr/>
                    <a:lstStyle/>
                    <a:p>
                      <a:pPr algn="ctr"/>
                      <a:endParaRPr lang="en-GB" sz="2000" dirty="0"/>
                    </a:p>
                  </a:txBody>
                  <a:tcPr/>
                </a:tc>
                <a:extLst>
                  <a:ext uri="{0D108BD9-81ED-4DB2-BD59-A6C34878D82A}">
                    <a16:rowId xmlns:a16="http://schemas.microsoft.com/office/drawing/2014/main" val="2746742211"/>
                  </a:ext>
                </a:extLst>
              </a:tr>
              <a:tr h="370840">
                <a:tc>
                  <a:txBody>
                    <a:bodyPr/>
                    <a:lstStyle/>
                    <a:p>
                      <a:pPr algn="ctr"/>
                      <a:r>
                        <a:rPr lang="en-GB" sz="2000" dirty="0"/>
                        <a:t>discrimination</a:t>
                      </a:r>
                    </a:p>
                  </a:txBody>
                  <a:tcPr/>
                </a:tc>
                <a:tc>
                  <a:txBody>
                    <a:bodyPr/>
                    <a:lstStyle/>
                    <a:p>
                      <a:pPr algn="ctr"/>
                      <a:endParaRPr lang="en-GB" sz="2000" dirty="0"/>
                    </a:p>
                  </a:txBody>
                  <a:tcPr/>
                </a:tc>
                <a:extLst>
                  <a:ext uri="{0D108BD9-81ED-4DB2-BD59-A6C34878D82A}">
                    <a16:rowId xmlns:a16="http://schemas.microsoft.com/office/drawing/2014/main" val="567737015"/>
                  </a:ext>
                </a:extLst>
              </a:tr>
              <a:tr h="370840">
                <a:tc>
                  <a:txBody>
                    <a:bodyPr/>
                    <a:lstStyle/>
                    <a:p>
                      <a:pPr algn="ctr"/>
                      <a:r>
                        <a:rPr lang="en-GB" sz="2000" dirty="0"/>
                        <a:t>migrant</a:t>
                      </a:r>
                    </a:p>
                  </a:txBody>
                  <a:tcPr/>
                </a:tc>
                <a:tc>
                  <a:txBody>
                    <a:bodyPr/>
                    <a:lstStyle/>
                    <a:p>
                      <a:pPr algn="ctr"/>
                      <a:endParaRPr lang="en-GB" sz="2000" dirty="0"/>
                    </a:p>
                  </a:txBody>
                  <a:tcPr/>
                </a:tc>
                <a:extLst>
                  <a:ext uri="{0D108BD9-81ED-4DB2-BD59-A6C34878D82A}">
                    <a16:rowId xmlns:a16="http://schemas.microsoft.com/office/drawing/2014/main" val="2400463116"/>
                  </a:ext>
                </a:extLst>
              </a:tr>
            </a:tbl>
          </a:graphicData>
        </a:graphic>
      </p:graphicFrame>
      <p:sp>
        <p:nvSpPr>
          <p:cNvPr id="5" name="Rounded Rectangle 4"/>
          <p:cNvSpPr/>
          <p:nvPr/>
        </p:nvSpPr>
        <p:spPr>
          <a:xfrm>
            <a:off x="8703888" y="3011055"/>
            <a:ext cx="3192548" cy="3035993"/>
          </a:xfrm>
          <a:prstGeom prst="round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u="sng" dirty="0"/>
              <a:t>Challenge:</a:t>
            </a:r>
            <a:r>
              <a:rPr lang="en-GB" dirty="0"/>
              <a:t> Add a third column to the table, entitled ‘Example’. Add an example for each word. (You may use your </a:t>
            </a:r>
            <a:r>
              <a:rPr lang="en-GB" dirty="0" err="1"/>
              <a:t>iPAD</a:t>
            </a:r>
            <a:r>
              <a:rPr lang="en-GB" dirty="0"/>
              <a:t> to find them.) For example: “An example of a nineteenth-century abolitionist is William Wilberforce.”</a:t>
            </a:r>
            <a:endParaRPr lang="en-GB" u="sng" dirty="0"/>
          </a:p>
        </p:txBody>
      </p:sp>
      <p:sp>
        <p:nvSpPr>
          <p:cNvPr id="7" name="Title 1"/>
          <p:cNvSpPr>
            <a:spLocks noGrp="1"/>
          </p:cNvSpPr>
          <p:nvPr>
            <p:ph type="title"/>
          </p:nvPr>
        </p:nvSpPr>
        <p:spPr>
          <a:xfrm>
            <a:off x="542635" y="-140620"/>
            <a:ext cx="10515600" cy="1325563"/>
          </a:xfrm>
        </p:spPr>
        <p:txBody>
          <a:bodyPr/>
          <a:lstStyle/>
          <a:p>
            <a:r>
              <a:rPr lang="en-GB" dirty="0"/>
              <a:t>Autumn Term: Task 1</a:t>
            </a:r>
          </a:p>
        </p:txBody>
      </p:sp>
    </p:spTree>
    <p:extLst>
      <p:ext uri="{BB962C8B-B14F-4D97-AF65-F5344CB8AC3E}">
        <p14:creationId xmlns:p14="http://schemas.microsoft.com/office/powerpoint/2010/main" val="661169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Autumn Term: Task 2</a:t>
            </a:r>
          </a:p>
        </p:txBody>
      </p:sp>
      <p:sp>
        <p:nvSpPr>
          <p:cNvPr id="3" name="Content Placeholder 2"/>
          <p:cNvSpPr>
            <a:spLocks noGrp="1"/>
          </p:cNvSpPr>
          <p:nvPr>
            <p:ph idx="1"/>
          </p:nvPr>
        </p:nvSpPr>
        <p:spPr>
          <a:xfrm>
            <a:off x="838200" y="1825625"/>
            <a:ext cx="10515600" cy="2067106"/>
          </a:xfrm>
        </p:spPr>
        <p:txBody>
          <a:bodyPr>
            <a:normAutofit fontScale="92500" lnSpcReduction="10000"/>
          </a:bodyPr>
          <a:lstStyle/>
          <a:p>
            <a:pPr marL="0" indent="0">
              <a:buNone/>
            </a:pPr>
            <a:r>
              <a:rPr lang="en-GB" u="sng" dirty="0"/>
              <a:t>Written Task</a:t>
            </a:r>
          </a:p>
          <a:p>
            <a:pPr marL="0" indent="0">
              <a:buNone/>
            </a:pPr>
            <a:r>
              <a:rPr lang="en-GB" b="1" dirty="0"/>
              <a:t>Practice paragraph: Explain </a:t>
            </a:r>
            <a:r>
              <a:rPr lang="en-GB" b="1" u="sng" dirty="0"/>
              <a:t>how far</a:t>
            </a:r>
            <a:r>
              <a:rPr lang="en-GB" b="1" dirty="0"/>
              <a:t> the lives of African-Americans have changed from slavery to the 1960s-70s. </a:t>
            </a:r>
            <a:r>
              <a:rPr lang="en-GB" dirty="0"/>
              <a:t>Write ONE chunky PEE paragraph.</a:t>
            </a:r>
          </a:p>
          <a:p>
            <a:pPr marL="0" indent="0">
              <a:buNone/>
            </a:pPr>
            <a:r>
              <a:rPr lang="en-GB" dirty="0"/>
              <a:t>Remember to explain the </a:t>
            </a:r>
            <a:r>
              <a:rPr lang="en-GB" u="sng" dirty="0"/>
              <a:t>nature</a:t>
            </a:r>
            <a:r>
              <a:rPr lang="en-GB" dirty="0"/>
              <a:t>, </a:t>
            </a:r>
            <a:r>
              <a:rPr lang="en-GB" u="sng" dirty="0"/>
              <a:t>rate</a:t>
            </a:r>
            <a:r>
              <a:rPr lang="en-GB" dirty="0"/>
              <a:t> and </a:t>
            </a:r>
            <a:r>
              <a:rPr lang="en-GB" u="sng" dirty="0"/>
              <a:t>extent</a:t>
            </a:r>
            <a:r>
              <a:rPr lang="en-GB" dirty="0"/>
              <a:t> of change. (</a:t>
            </a:r>
            <a:r>
              <a:rPr lang="en-GB" u="sng" dirty="0"/>
              <a:t>What</a:t>
            </a:r>
            <a:r>
              <a:rPr lang="en-GB" dirty="0"/>
              <a:t> </a:t>
            </a:r>
            <a:r>
              <a:rPr lang="en-GB" i="1" dirty="0"/>
              <a:t>actually </a:t>
            </a:r>
            <a:r>
              <a:rPr lang="en-GB" dirty="0"/>
              <a:t>changed? </a:t>
            </a:r>
            <a:r>
              <a:rPr lang="en-GB" u="sng" dirty="0"/>
              <a:t>How fast</a:t>
            </a:r>
            <a:r>
              <a:rPr lang="en-GB" dirty="0"/>
              <a:t> did it change? </a:t>
            </a:r>
            <a:r>
              <a:rPr lang="en-GB" u="sng" dirty="0"/>
              <a:t>How much</a:t>
            </a:r>
            <a:r>
              <a:rPr lang="en-GB" dirty="0"/>
              <a:t> did it change?)</a:t>
            </a:r>
          </a:p>
          <a:p>
            <a:pPr marL="0" indent="0">
              <a:buNone/>
            </a:pPr>
            <a:endParaRPr lang="en-GB" sz="2000" dirty="0"/>
          </a:p>
        </p:txBody>
      </p:sp>
      <p:sp>
        <p:nvSpPr>
          <p:cNvPr id="5" name="Rounded Rectangle 4"/>
          <p:cNvSpPr/>
          <p:nvPr/>
        </p:nvSpPr>
        <p:spPr>
          <a:xfrm>
            <a:off x="222069" y="4467497"/>
            <a:ext cx="11769634" cy="2207623"/>
          </a:xfrm>
          <a:prstGeom prst="round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sz="2800" u="sng" dirty="0"/>
              <a:t>Challenge:</a:t>
            </a:r>
            <a:r>
              <a:rPr lang="en-GB" sz="2800" dirty="0"/>
              <a:t> What problems still existed by the 1970s? Write another PEE paragraph</a:t>
            </a:r>
            <a:r>
              <a:rPr lang="en-GB" dirty="0"/>
              <a:t>.</a:t>
            </a:r>
            <a:endParaRPr lang="en-GB" u="sng" dirty="0"/>
          </a:p>
        </p:txBody>
      </p:sp>
    </p:spTree>
    <p:extLst>
      <p:ext uri="{BB962C8B-B14F-4D97-AF65-F5344CB8AC3E}">
        <p14:creationId xmlns:p14="http://schemas.microsoft.com/office/powerpoint/2010/main" val="1608378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Autumn Term: Task 3</a:t>
            </a:r>
          </a:p>
        </p:txBody>
      </p:sp>
      <p:sp>
        <p:nvSpPr>
          <p:cNvPr id="3" name="Content Placeholder 2"/>
          <p:cNvSpPr>
            <a:spLocks noGrp="1"/>
          </p:cNvSpPr>
          <p:nvPr>
            <p:ph idx="1"/>
          </p:nvPr>
        </p:nvSpPr>
        <p:spPr>
          <a:xfrm>
            <a:off x="838200" y="1825625"/>
            <a:ext cx="10515600" cy="3272155"/>
          </a:xfrm>
        </p:spPr>
        <p:txBody>
          <a:bodyPr>
            <a:normAutofit/>
          </a:bodyPr>
          <a:lstStyle/>
          <a:p>
            <a:pPr marL="0" indent="0">
              <a:buNone/>
            </a:pPr>
            <a:r>
              <a:rPr lang="en-GB" u="sng" dirty="0"/>
              <a:t>Meanwhile, Elsewhere…</a:t>
            </a:r>
          </a:p>
          <a:p>
            <a:pPr marL="0" indent="0">
              <a:buNone/>
            </a:pPr>
            <a:r>
              <a:rPr lang="en-GB" sz="2000" dirty="0"/>
              <a:t>Similar to the segregation in America, racial segregation also existed in South Africa between 1948 and the 1990s. It was known as Apartheid. Nelson Mandela fought to end Apartheid in South Africa.</a:t>
            </a:r>
          </a:p>
          <a:p>
            <a:pPr marL="0" indent="0">
              <a:buNone/>
            </a:pPr>
            <a:r>
              <a:rPr lang="en-GB" sz="2000" dirty="0"/>
              <a:t>Watch the following video about Nelson Mandela (or research Nelson Mandela online):</a:t>
            </a:r>
          </a:p>
          <a:p>
            <a:pPr marL="0" indent="0">
              <a:buNone/>
            </a:pPr>
            <a:r>
              <a:rPr lang="en-GB" sz="2000" dirty="0">
                <a:hlinkClick r:id="rId2"/>
              </a:rPr>
              <a:t>https://www.bbc.co.uk/teach/class-clips-video/history-ks3-nelson-mandela-south-africas-first-black-president/zd2nmfr</a:t>
            </a:r>
            <a:endParaRPr lang="en-GB" sz="2000" dirty="0"/>
          </a:p>
          <a:p>
            <a:pPr marL="0" indent="0">
              <a:buNone/>
            </a:pPr>
            <a:r>
              <a:rPr lang="en-GB" sz="2000" dirty="0"/>
              <a:t>Create a fact file about Nelson Mandela. This should be a maximum of one page long. It should include key information about who Nelson Mandela was, what he fought for and what he achieved.</a:t>
            </a:r>
          </a:p>
        </p:txBody>
      </p:sp>
      <p:sp>
        <p:nvSpPr>
          <p:cNvPr id="5" name="Rounded Rectangle 4"/>
          <p:cNvSpPr/>
          <p:nvPr/>
        </p:nvSpPr>
        <p:spPr>
          <a:xfrm>
            <a:off x="222069" y="5460274"/>
            <a:ext cx="11769634" cy="1214846"/>
          </a:xfrm>
          <a:prstGeom prst="round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u="sng" dirty="0"/>
              <a:t>Challenge:</a:t>
            </a:r>
            <a:r>
              <a:rPr lang="en-GB" dirty="0"/>
              <a:t> Having learnt all about Nelson Mandela…what </a:t>
            </a:r>
            <a:r>
              <a:rPr lang="en-GB" i="1" dirty="0"/>
              <a:t>surprised</a:t>
            </a:r>
            <a:r>
              <a:rPr lang="en-GB" dirty="0"/>
              <a:t> you most? And…what </a:t>
            </a:r>
            <a:r>
              <a:rPr lang="en-GB" i="1" dirty="0"/>
              <a:t>shocked </a:t>
            </a:r>
            <a:r>
              <a:rPr lang="en-GB" dirty="0"/>
              <a:t>you most? Explain.</a:t>
            </a:r>
          </a:p>
        </p:txBody>
      </p:sp>
    </p:spTree>
    <p:extLst>
      <p:ext uri="{BB962C8B-B14F-4D97-AF65-F5344CB8AC3E}">
        <p14:creationId xmlns:p14="http://schemas.microsoft.com/office/powerpoint/2010/main" val="2743860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Autumn Term: Task 4</a:t>
            </a:r>
          </a:p>
        </p:txBody>
      </p:sp>
      <p:sp>
        <p:nvSpPr>
          <p:cNvPr id="3" name="Content Placeholder 2"/>
          <p:cNvSpPr>
            <a:spLocks noGrp="1"/>
          </p:cNvSpPr>
          <p:nvPr>
            <p:ph idx="1"/>
          </p:nvPr>
        </p:nvSpPr>
        <p:spPr/>
        <p:txBody>
          <a:bodyPr/>
          <a:lstStyle/>
          <a:p>
            <a:pPr marL="0" indent="0">
              <a:buNone/>
            </a:pPr>
            <a:r>
              <a:rPr lang="en-GB" u="sng" dirty="0"/>
              <a:t>Revising the British Civil Rights movement</a:t>
            </a:r>
          </a:p>
          <a:p>
            <a:pPr marL="0" indent="0">
              <a:buNone/>
            </a:pPr>
            <a:r>
              <a:rPr lang="en-GB" dirty="0">
                <a:hlinkClick r:id="rId2"/>
              </a:rPr>
              <a:t>https://www.bbc.co.uk/programmes/articles/43hgqsYgTXK8cBkFhzpLKyB/three-reasons-why-the-civil-rights-movement-is-part-of-british-history</a:t>
            </a:r>
            <a:r>
              <a:rPr lang="en-GB" dirty="0"/>
              <a:t> </a:t>
            </a:r>
          </a:p>
          <a:p>
            <a:pPr marL="0" indent="0">
              <a:buNone/>
            </a:pPr>
            <a:endParaRPr lang="en-GB" dirty="0"/>
          </a:p>
          <a:p>
            <a:pPr marL="0" indent="0">
              <a:buNone/>
            </a:pPr>
            <a:r>
              <a:rPr lang="en-GB" dirty="0"/>
              <a:t>Read the information on the website above (you might also watch the video) and then create three flashcards – one on the Bristol Bus Boycott, one on The Trial of the Mangrove 9, one on the New Cross Fire. Think about why each event is important – how did it bring about a change? </a:t>
            </a:r>
          </a:p>
        </p:txBody>
      </p:sp>
    </p:spTree>
    <p:extLst>
      <p:ext uri="{BB962C8B-B14F-4D97-AF65-F5344CB8AC3E}">
        <p14:creationId xmlns:p14="http://schemas.microsoft.com/office/powerpoint/2010/main" val="507761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Autumn Term: Task 5</a:t>
            </a:r>
          </a:p>
        </p:txBody>
      </p:sp>
      <p:sp>
        <p:nvSpPr>
          <p:cNvPr id="3" name="Content Placeholder 2"/>
          <p:cNvSpPr>
            <a:spLocks noGrp="1"/>
          </p:cNvSpPr>
          <p:nvPr>
            <p:ph idx="1"/>
          </p:nvPr>
        </p:nvSpPr>
        <p:spPr>
          <a:xfrm>
            <a:off x="838200" y="1825625"/>
            <a:ext cx="3978729" cy="3634649"/>
          </a:xfrm>
        </p:spPr>
        <p:txBody>
          <a:bodyPr>
            <a:normAutofit lnSpcReduction="10000"/>
          </a:bodyPr>
          <a:lstStyle/>
          <a:p>
            <a:pPr marL="0" indent="0">
              <a:buNone/>
            </a:pPr>
            <a:r>
              <a:rPr lang="en-GB" u="sng" dirty="0"/>
              <a:t>Vocabulary Learning</a:t>
            </a:r>
          </a:p>
          <a:p>
            <a:pPr marL="457200" indent="-457200">
              <a:buFont typeface="+mj-lt"/>
              <a:buAutoNum type="arabicPeriod"/>
            </a:pPr>
            <a:r>
              <a:rPr lang="en-GB" sz="2000" dirty="0"/>
              <a:t>Select THREE change words from this spider diagram.</a:t>
            </a:r>
          </a:p>
          <a:p>
            <a:pPr marL="457200" indent="-457200">
              <a:buFont typeface="+mj-lt"/>
              <a:buAutoNum type="arabicPeriod"/>
            </a:pPr>
            <a:r>
              <a:rPr lang="en-GB" sz="2000" dirty="0"/>
              <a:t>Explain how a Civil Rights movement (US/UK/Women) we have studied fits with each word.</a:t>
            </a:r>
          </a:p>
          <a:p>
            <a:pPr marL="0" indent="0">
              <a:buNone/>
            </a:pPr>
            <a:r>
              <a:rPr lang="en-GB" sz="2000" dirty="0"/>
              <a:t>For example: “Although women now have more equality, such as the equal right to vote, the change is </a:t>
            </a:r>
            <a:r>
              <a:rPr lang="en-GB" sz="2000" b="1" dirty="0"/>
              <a:t>incomplete</a:t>
            </a:r>
            <a:r>
              <a:rPr lang="en-GB" sz="2000" dirty="0"/>
              <a:t> for them as they do not always receive equal pay to men.”</a:t>
            </a:r>
          </a:p>
        </p:txBody>
      </p:sp>
      <p:sp>
        <p:nvSpPr>
          <p:cNvPr id="5" name="Rounded Rectangle 4"/>
          <p:cNvSpPr/>
          <p:nvPr/>
        </p:nvSpPr>
        <p:spPr>
          <a:xfrm>
            <a:off x="222069" y="5460274"/>
            <a:ext cx="11769634" cy="1214846"/>
          </a:xfrm>
          <a:prstGeom prst="round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u="sng" dirty="0"/>
              <a:t>Challenge:</a:t>
            </a:r>
            <a:r>
              <a:rPr lang="en-GB" dirty="0"/>
              <a:t> Go back to your three change words from the task above. Now, compare two different movements against each word. For example, between the fight for African-American Civil Rights and LGBT rights, which is more </a:t>
            </a:r>
            <a:r>
              <a:rPr lang="en-GB" b="1" dirty="0"/>
              <a:t>dramatic</a:t>
            </a:r>
            <a:r>
              <a:rPr lang="en-GB" dirty="0"/>
              <a:t>? (Think about all the different criteria that go into making something dramatic.)</a:t>
            </a:r>
            <a:endParaRPr lang="en-GB" u="sng" dirty="0"/>
          </a:p>
        </p:txBody>
      </p:sp>
      <p:pic>
        <p:nvPicPr>
          <p:cNvPr id="6" name="Picture 5"/>
          <p:cNvPicPr>
            <a:picLocks noChangeAspect="1"/>
          </p:cNvPicPr>
          <p:nvPr/>
        </p:nvPicPr>
        <p:blipFill rotWithShape="1">
          <a:blip r:embed="rId2"/>
          <a:srcRect l="15195" t="27547" r="26373" b="20466"/>
          <a:stretch/>
        </p:blipFill>
        <p:spPr>
          <a:xfrm>
            <a:off x="4816929" y="1780675"/>
            <a:ext cx="7153002" cy="3429016"/>
          </a:xfrm>
          <a:prstGeom prst="rect">
            <a:avLst/>
          </a:prstGeom>
        </p:spPr>
      </p:pic>
    </p:spTree>
    <p:extLst>
      <p:ext uri="{BB962C8B-B14F-4D97-AF65-F5344CB8AC3E}">
        <p14:creationId xmlns:p14="http://schemas.microsoft.com/office/powerpoint/2010/main" val="2964680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68E28-28F7-458B-8635-5B8451923E7B}"/>
              </a:ext>
            </a:extLst>
          </p:cNvPr>
          <p:cNvSpPr>
            <a:spLocks noGrp="1"/>
          </p:cNvSpPr>
          <p:nvPr>
            <p:ph type="title"/>
          </p:nvPr>
        </p:nvSpPr>
        <p:spPr/>
        <p:txBody>
          <a:bodyPr/>
          <a:lstStyle/>
          <a:p>
            <a:r>
              <a:rPr lang="en-GB" b="1" dirty="0"/>
              <a:t>Autumn Term: Task 6</a:t>
            </a:r>
          </a:p>
        </p:txBody>
      </p:sp>
      <p:sp>
        <p:nvSpPr>
          <p:cNvPr id="3" name="Content Placeholder 2">
            <a:extLst>
              <a:ext uri="{FF2B5EF4-FFF2-40B4-BE49-F238E27FC236}">
                <a16:creationId xmlns:a16="http://schemas.microsoft.com/office/drawing/2014/main" id="{D49E0EF9-8B3A-40CE-9E98-48B8C13B9C66}"/>
              </a:ext>
            </a:extLst>
          </p:cNvPr>
          <p:cNvSpPr>
            <a:spLocks noGrp="1"/>
          </p:cNvSpPr>
          <p:nvPr>
            <p:ph idx="1"/>
          </p:nvPr>
        </p:nvSpPr>
        <p:spPr/>
        <p:txBody>
          <a:bodyPr>
            <a:normAutofit fontScale="92500"/>
          </a:bodyPr>
          <a:lstStyle/>
          <a:p>
            <a:pPr marL="0" indent="0">
              <a:buNone/>
            </a:pPr>
            <a:r>
              <a:rPr lang="en-GB" b="1" dirty="0"/>
              <a:t>Revise for your final essay: To what extent has the 20th century witnessed dramatic progress? </a:t>
            </a:r>
          </a:p>
          <a:p>
            <a:pPr marL="0" indent="0">
              <a:buNone/>
            </a:pPr>
            <a:r>
              <a:rPr lang="en-GB" dirty="0"/>
              <a:t>a) Use this Quizlet to revise key events and dates: </a:t>
            </a:r>
            <a:r>
              <a:rPr lang="en-GB" b="0" i="0" dirty="0">
                <a:solidFill>
                  <a:srgbClr val="2E3856"/>
                </a:solidFill>
                <a:effectLst/>
                <a:latin typeface="hurme_no2-webfont"/>
                <a:hlinkClick r:id="rId2"/>
              </a:rPr>
              <a:t>https://quizlet.com/_df5jse?x=1jqt&amp;i=t6bni</a:t>
            </a:r>
            <a:r>
              <a:rPr lang="en-GB" b="0" i="0" dirty="0">
                <a:solidFill>
                  <a:srgbClr val="2E3856"/>
                </a:solidFill>
                <a:effectLst/>
                <a:latin typeface="hurme_no2-webfont"/>
              </a:rPr>
              <a:t> </a:t>
            </a:r>
            <a:endParaRPr lang="en-GB" dirty="0"/>
          </a:p>
          <a:p>
            <a:pPr marL="0" indent="0">
              <a:buNone/>
            </a:pPr>
            <a:endParaRPr lang="en-GB" b="1" dirty="0"/>
          </a:p>
          <a:p>
            <a:pPr marL="0" indent="0">
              <a:buNone/>
            </a:pPr>
            <a:r>
              <a:rPr lang="en-GB" dirty="0"/>
              <a:t>b) Make sure you have a flashcard on each group you are planning to discuss (3 in total out of African-Americans, Black British, British women &amp; LGBTQ+)</a:t>
            </a:r>
          </a:p>
          <a:p>
            <a:pPr marL="0" indent="0">
              <a:buNone/>
            </a:pPr>
            <a:endParaRPr lang="en-GB" dirty="0"/>
          </a:p>
          <a:p>
            <a:pPr marL="0" indent="0">
              <a:buNone/>
            </a:pPr>
            <a:r>
              <a:rPr lang="en-GB" dirty="0"/>
              <a:t>On your flashcard, include key evidence of change and key evidence of continuity (problems that still exist). </a:t>
            </a:r>
          </a:p>
        </p:txBody>
      </p:sp>
    </p:spTree>
    <p:extLst>
      <p:ext uri="{BB962C8B-B14F-4D97-AF65-F5344CB8AC3E}">
        <p14:creationId xmlns:p14="http://schemas.microsoft.com/office/powerpoint/2010/main" val="3266876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0A8E5-2C57-A589-890D-70EFD1CB292E}"/>
              </a:ext>
            </a:extLst>
          </p:cNvPr>
          <p:cNvSpPr>
            <a:spLocks noGrp="1"/>
          </p:cNvSpPr>
          <p:nvPr>
            <p:ph type="title"/>
          </p:nvPr>
        </p:nvSpPr>
        <p:spPr/>
        <p:txBody>
          <a:bodyPr/>
          <a:lstStyle/>
          <a:p>
            <a:r>
              <a:rPr lang="en-GB" b="1" dirty="0"/>
              <a:t>Autumn Term: Task 7 – did technological progress mean progress for humanity?</a:t>
            </a:r>
          </a:p>
        </p:txBody>
      </p:sp>
      <p:sp>
        <p:nvSpPr>
          <p:cNvPr id="3" name="Content Placeholder 2">
            <a:extLst>
              <a:ext uri="{FF2B5EF4-FFF2-40B4-BE49-F238E27FC236}">
                <a16:creationId xmlns:a16="http://schemas.microsoft.com/office/drawing/2014/main" id="{865469D4-4630-616C-8EA9-7253724AC442}"/>
              </a:ext>
            </a:extLst>
          </p:cNvPr>
          <p:cNvSpPr>
            <a:spLocks noGrp="1"/>
          </p:cNvSpPr>
          <p:nvPr>
            <p:ph idx="1"/>
          </p:nvPr>
        </p:nvSpPr>
        <p:spPr/>
        <p:txBody>
          <a:bodyPr>
            <a:normAutofit/>
          </a:bodyPr>
          <a:lstStyle/>
          <a:p>
            <a:r>
              <a:rPr lang="en-GB" sz="3200" dirty="0"/>
              <a:t>Pick a new invention from the 20</a:t>
            </a:r>
            <a:r>
              <a:rPr lang="en-GB" sz="3200" baseline="30000" dirty="0"/>
              <a:t>th</a:t>
            </a:r>
            <a:r>
              <a:rPr lang="en-GB" sz="3200" dirty="0"/>
              <a:t> century – you can use this website to help if you are not sure - </a:t>
            </a:r>
            <a:r>
              <a:rPr lang="en-GB" sz="3200" dirty="0">
                <a:hlinkClick r:id="rId2"/>
              </a:rPr>
              <a:t>https://www.thoughtco.com/20th-century-timeline-1992486</a:t>
            </a:r>
            <a:endParaRPr lang="en-GB" sz="3200" dirty="0"/>
          </a:p>
          <a:p>
            <a:r>
              <a:rPr lang="en-GB" sz="3200" dirty="0"/>
              <a:t>Come up with:</a:t>
            </a:r>
          </a:p>
          <a:p>
            <a:pPr lvl="1"/>
            <a:r>
              <a:rPr lang="en-GB" sz="2800" dirty="0"/>
              <a:t>Arguments that this new invention would lead to progress for humanity</a:t>
            </a:r>
          </a:p>
          <a:p>
            <a:pPr lvl="1"/>
            <a:r>
              <a:rPr lang="en-GB" sz="2800" dirty="0"/>
              <a:t>Arguments that this new invention would cause problems for humanity</a:t>
            </a:r>
          </a:p>
        </p:txBody>
      </p:sp>
    </p:spTree>
    <p:extLst>
      <p:ext uri="{BB962C8B-B14F-4D97-AF65-F5344CB8AC3E}">
        <p14:creationId xmlns:p14="http://schemas.microsoft.com/office/powerpoint/2010/main" val="2519951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10885"/>
            <a:ext cx="10515600" cy="1325563"/>
          </a:xfrm>
        </p:spPr>
        <p:txBody>
          <a:bodyPr/>
          <a:lstStyle/>
          <a:p>
            <a:r>
              <a:rPr lang="en-GB" dirty="0"/>
              <a:t>Autumn Term: Task 8</a:t>
            </a:r>
          </a:p>
        </p:txBody>
      </p:sp>
      <p:sp>
        <p:nvSpPr>
          <p:cNvPr id="4" name="Rectangle 3"/>
          <p:cNvSpPr/>
          <p:nvPr/>
        </p:nvSpPr>
        <p:spPr>
          <a:xfrm>
            <a:off x="838199" y="1006895"/>
            <a:ext cx="11067661" cy="1217769"/>
          </a:xfrm>
          <a:prstGeom prst="rect">
            <a:avLst/>
          </a:prstGeom>
        </p:spPr>
        <p:txBody>
          <a:bodyPr wrap="square">
            <a:spAutoFit/>
          </a:bodyPr>
          <a:lstStyle/>
          <a:p>
            <a:pPr lvl="0">
              <a:lnSpc>
                <a:spcPct val="90000"/>
              </a:lnSpc>
              <a:spcBef>
                <a:spcPts val="1000"/>
              </a:spcBef>
            </a:pPr>
            <a:r>
              <a:rPr lang="en-GB" sz="2400" dirty="0">
                <a:solidFill>
                  <a:prstClr val="black"/>
                </a:solidFill>
              </a:rPr>
              <a:t>Soon you are going to be looking at why World War One started in 1918. </a:t>
            </a:r>
            <a:r>
              <a:rPr lang="en-GB" sz="2400" b="1" dirty="0">
                <a:solidFill>
                  <a:prstClr val="black"/>
                </a:solidFill>
              </a:rPr>
              <a:t> </a:t>
            </a:r>
          </a:p>
          <a:p>
            <a:pPr lvl="0">
              <a:lnSpc>
                <a:spcPct val="90000"/>
              </a:lnSpc>
              <a:spcBef>
                <a:spcPts val="1000"/>
              </a:spcBef>
            </a:pPr>
            <a:r>
              <a:rPr lang="en-GB" sz="2400" b="1" dirty="0">
                <a:solidFill>
                  <a:prstClr val="black"/>
                </a:solidFill>
              </a:rPr>
              <a:t>In preparation for this please create this table in your books to find out the definitions of the following key words. Make sure that you test yourself on these.</a:t>
            </a:r>
          </a:p>
        </p:txBody>
      </p:sp>
      <p:graphicFrame>
        <p:nvGraphicFramePr>
          <p:cNvPr id="7" name="Table 6"/>
          <p:cNvGraphicFramePr>
            <a:graphicFrameLocks noGrp="1"/>
          </p:cNvGraphicFramePr>
          <p:nvPr>
            <p:extLst>
              <p:ext uri="{D42A27DB-BD31-4B8C-83A1-F6EECF244321}">
                <p14:modId xmlns:p14="http://schemas.microsoft.com/office/powerpoint/2010/main" val="3764097562"/>
              </p:ext>
            </p:extLst>
          </p:nvPr>
        </p:nvGraphicFramePr>
        <p:xfrm>
          <a:off x="838199" y="2602722"/>
          <a:ext cx="7876903" cy="3566160"/>
        </p:xfrm>
        <a:graphic>
          <a:graphicData uri="http://schemas.openxmlformats.org/drawingml/2006/table">
            <a:tbl>
              <a:tblPr firstRow="1" bandRow="1">
                <a:tableStyleId>{5940675A-B579-460E-94D1-54222C63F5DA}</a:tableStyleId>
              </a:tblPr>
              <a:tblGrid>
                <a:gridCol w="2354581">
                  <a:extLst>
                    <a:ext uri="{9D8B030D-6E8A-4147-A177-3AD203B41FA5}">
                      <a16:colId xmlns:a16="http://schemas.microsoft.com/office/drawing/2014/main" val="2849608031"/>
                    </a:ext>
                  </a:extLst>
                </a:gridCol>
                <a:gridCol w="5522322">
                  <a:extLst>
                    <a:ext uri="{9D8B030D-6E8A-4147-A177-3AD203B41FA5}">
                      <a16:colId xmlns:a16="http://schemas.microsoft.com/office/drawing/2014/main" val="3380567058"/>
                    </a:ext>
                  </a:extLst>
                </a:gridCol>
              </a:tblGrid>
              <a:tr h="370840">
                <a:tc>
                  <a:txBody>
                    <a:bodyPr/>
                    <a:lstStyle/>
                    <a:p>
                      <a:pPr algn="ctr"/>
                      <a:r>
                        <a:rPr lang="en-GB" sz="2000" b="1" dirty="0"/>
                        <a:t>Word</a:t>
                      </a:r>
                    </a:p>
                  </a:txBody>
                  <a:tcPr/>
                </a:tc>
                <a:tc>
                  <a:txBody>
                    <a:bodyPr/>
                    <a:lstStyle/>
                    <a:p>
                      <a:pPr algn="ctr"/>
                      <a:r>
                        <a:rPr lang="en-GB" sz="2000" b="1" dirty="0"/>
                        <a:t>Definition</a:t>
                      </a:r>
                    </a:p>
                  </a:txBody>
                  <a:tcPr/>
                </a:tc>
                <a:extLst>
                  <a:ext uri="{0D108BD9-81ED-4DB2-BD59-A6C34878D82A}">
                    <a16:rowId xmlns:a16="http://schemas.microsoft.com/office/drawing/2014/main" val="2456149970"/>
                  </a:ext>
                </a:extLst>
              </a:tr>
              <a:tr h="370840">
                <a:tc>
                  <a:txBody>
                    <a:bodyPr/>
                    <a:lstStyle/>
                    <a:p>
                      <a:pPr algn="ctr"/>
                      <a:r>
                        <a:rPr lang="en-GB" sz="2000" dirty="0"/>
                        <a:t>Militarism</a:t>
                      </a:r>
                    </a:p>
                  </a:txBody>
                  <a:tcPr/>
                </a:tc>
                <a:tc>
                  <a:txBody>
                    <a:bodyPr/>
                    <a:lstStyle/>
                    <a:p>
                      <a:pPr algn="ctr"/>
                      <a:endParaRPr lang="en-GB" sz="2000" dirty="0"/>
                    </a:p>
                  </a:txBody>
                  <a:tcPr/>
                </a:tc>
                <a:extLst>
                  <a:ext uri="{0D108BD9-81ED-4DB2-BD59-A6C34878D82A}">
                    <a16:rowId xmlns:a16="http://schemas.microsoft.com/office/drawing/2014/main" val="164709154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t>Alliance</a:t>
                      </a:r>
                    </a:p>
                  </a:txBody>
                  <a:tcPr/>
                </a:tc>
                <a:tc>
                  <a:txBody>
                    <a:bodyPr/>
                    <a:lstStyle/>
                    <a:p>
                      <a:pPr algn="ctr"/>
                      <a:endParaRPr lang="en-GB" sz="2000" dirty="0"/>
                    </a:p>
                  </a:txBody>
                  <a:tcPr/>
                </a:tc>
                <a:extLst>
                  <a:ext uri="{0D108BD9-81ED-4DB2-BD59-A6C34878D82A}">
                    <a16:rowId xmlns:a16="http://schemas.microsoft.com/office/drawing/2014/main" val="4052687234"/>
                  </a:ext>
                </a:extLst>
              </a:tr>
              <a:tr h="370840">
                <a:tc>
                  <a:txBody>
                    <a:bodyPr/>
                    <a:lstStyle/>
                    <a:p>
                      <a:pPr algn="ctr"/>
                      <a:r>
                        <a:rPr lang="en-GB" sz="2000" dirty="0"/>
                        <a:t>Nationalism</a:t>
                      </a:r>
                    </a:p>
                  </a:txBody>
                  <a:tcPr/>
                </a:tc>
                <a:tc>
                  <a:txBody>
                    <a:bodyPr/>
                    <a:lstStyle/>
                    <a:p>
                      <a:pPr algn="ctr"/>
                      <a:endParaRPr lang="en-GB" sz="2000" dirty="0"/>
                    </a:p>
                  </a:txBody>
                  <a:tcPr/>
                </a:tc>
                <a:extLst>
                  <a:ext uri="{0D108BD9-81ED-4DB2-BD59-A6C34878D82A}">
                    <a16:rowId xmlns:a16="http://schemas.microsoft.com/office/drawing/2014/main" val="1983133540"/>
                  </a:ext>
                </a:extLst>
              </a:tr>
              <a:tr h="370840">
                <a:tc>
                  <a:txBody>
                    <a:bodyPr/>
                    <a:lstStyle/>
                    <a:p>
                      <a:pPr algn="ctr"/>
                      <a:r>
                        <a:rPr lang="en-GB" sz="2000" dirty="0"/>
                        <a:t>Allies</a:t>
                      </a:r>
                    </a:p>
                  </a:txBody>
                  <a:tcPr/>
                </a:tc>
                <a:tc>
                  <a:txBody>
                    <a:bodyPr/>
                    <a:lstStyle/>
                    <a:p>
                      <a:pPr algn="ctr"/>
                      <a:endParaRPr lang="en-GB" sz="2000" dirty="0"/>
                    </a:p>
                  </a:txBody>
                  <a:tcPr/>
                </a:tc>
                <a:extLst>
                  <a:ext uri="{0D108BD9-81ED-4DB2-BD59-A6C34878D82A}">
                    <a16:rowId xmlns:a16="http://schemas.microsoft.com/office/drawing/2014/main" val="3496210212"/>
                  </a:ext>
                </a:extLst>
              </a:tr>
              <a:tr h="370840">
                <a:tc>
                  <a:txBody>
                    <a:bodyPr/>
                    <a:lstStyle/>
                    <a:p>
                      <a:pPr algn="ctr"/>
                      <a:r>
                        <a:rPr lang="en-GB" sz="2000" dirty="0"/>
                        <a:t>Imperialism</a:t>
                      </a:r>
                    </a:p>
                  </a:txBody>
                  <a:tcPr/>
                </a:tc>
                <a:tc>
                  <a:txBody>
                    <a:bodyPr/>
                    <a:lstStyle/>
                    <a:p>
                      <a:pPr algn="ctr"/>
                      <a:endParaRPr lang="en-GB" sz="2000" dirty="0"/>
                    </a:p>
                  </a:txBody>
                  <a:tcPr/>
                </a:tc>
                <a:extLst>
                  <a:ext uri="{0D108BD9-81ED-4DB2-BD59-A6C34878D82A}">
                    <a16:rowId xmlns:a16="http://schemas.microsoft.com/office/drawing/2014/main" val="4010485839"/>
                  </a:ext>
                </a:extLst>
              </a:tr>
              <a:tr h="370840">
                <a:tc>
                  <a:txBody>
                    <a:bodyPr/>
                    <a:lstStyle/>
                    <a:p>
                      <a:pPr algn="ctr"/>
                      <a:r>
                        <a:rPr lang="en-GB" sz="2000" dirty="0"/>
                        <a:t>Archduke</a:t>
                      </a:r>
                    </a:p>
                  </a:txBody>
                  <a:tcPr/>
                </a:tc>
                <a:tc>
                  <a:txBody>
                    <a:bodyPr/>
                    <a:lstStyle/>
                    <a:p>
                      <a:pPr algn="ctr"/>
                      <a:endParaRPr lang="en-GB" sz="2000" dirty="0"/>
                    </a:p>
                  </a:txBody>
                  <a:tcPr/>
                </a:tc>
                <a:extLst>
                  <a:ext uri="{0D108BD9-81ED-4DB2-BD59-A6C34878D82A}">
                    <a16:rowId xmlns:a16="http://schemas.microsoft.com/office/drawing/2014/main" val="1483290775"/>
                  </a:ext>
                </a:extLst>
              </a:tr>
              <a:tr h="370840">
                <a:tc>
                  <a:txBody>
                    <a:bodyPr/>
                    <a:lstStyle/>
                    <a:p>
                      <a:pPr algn="ctr"/>
                      <a:r>
                        <a:rPr lang="en-GB" sz="2000" dirty="0"/>
                        <a:t>Colony</a:t>
                      </a:r>
                    </a:p>
                  </a:txBody>
                  <a:tcPr/>
                </a:tc>
                <a:tc>
                  <a:txBody>
                    <a:bodyPr/>
                    <a:lstStyle/>
                    <a:p>
                      <a:pPr algn="ctr"/>
                      <a:endParaRPr lang="en-GB" sz="2000" dirty="0"/>
                    </a:p>
                  </a:txBody>
                  <a:tcPr/>
                </a:tc>
                <a:extLst>
                  <a:ext uri="{0D108BD9-81ED-4DB2-BD59-A6C34878D82A}">
                    <a16:rowId xmlns:a16="http://schemas.microsoft.com/office/drawing/2014/main" val="2746742211"/>
                  </a:ext>
                </a:extLst>
              </a:tr>
              <a:tr h="370840">
                <a:tc>
                  <a:txBody>
                    <a:bodyPr/>
                    <a:lstStyle/>
                    <a:p>
                      <a:pPr algn="ctr"/>
                      <a:r>
                        <a:rPr lang="en-GB" sz="2000" dirty="0"/>
                        <a:t>Kaiser</a:t>
                      </a:r>
                    </a:p>
                  </a:txBody>
                  <a:tcPr/>
                </a:tc>
                <a:tc>
                  <a:txBody>
                    <a:bodyPr/>
                    <a:lstStyle/>
                    <a:p>
                      <a:pPr algn="ctr"/>
                      <a:endParaRPr lang="en-GB" sz="2000" dirty="0"/>
                    </a:p>
                  </a:txBody>
                  <a:tcPr/>
                </a:tc>
                <a:extLst>
                  <a:ext uri="{0D108BD9-81ED-4DB2-BD59-A6C34878D82A}">
                    <a16:rowId xmlns:a16="http://schemas.microsoft.com/office/drawing/2014/main" val="2400463116"/>
                  </a:ext>
                </a:extLst>
              </a:tr>
            </a:tbl>
          </a:graphicData>
        </a:graphic>
      </p:graphicFrame>
      <p:sp>
        <p:nvSpPr>
          <p:cNvPr id="8" name="Rounded Rectangle 7"/>
          <p:cNvSpPr/>
          <p:nvPr/>
        </p:nvSpPr>
        <p:spPr>
          <a:xfrm>
            <a:off x="8797194" y="2815112"/>
            <a:ext cx="3192548" cy="3035993"/>
          </a:xfrm>
          <a:prstGeom prst="round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GB" u="sng" dirty="0"/>
              <a:t>Challenge: </a:t>
            </a:r>
            <a:r>
              <a:rPr lang="en-GB" dirty="0"/>
              <a:t>Complete some extra research on Kaiser </a:t>
            </a:r>
          </a:p>
          <a:p>
            <a:pPr algn="ctr"/>
            <a:endParaRPr lang="en-GB" dirty="0"/>
          </a:p>
          <a:p>
            <a:pPr algn="ctr"/>
            <a:r>
              <a:rPr lang="en-GB" dirty="0"/>
              <a:t>Wilhelm II:</a:t>
            </a:r>
          </a:p>
          <a:p>
            <a:pPr algn="ctr"/>
            <a:r>
              <a:rPr lang="en-GB" dirty="0"/>
              <a:t>When was he in power?</a:t>
            </a:r>
          </a:p>
          <a:p>
            <a:pPr algn="ctr"/>
            <a:r>
              <a:rPr lang="en-GB" dirty="0"/>
              <a:t>Key events during his reign?</a:t>
            </a:r>
          </a:p>
          <a:p>
            <a:pPr algn="ctr"/>
            <a:r>
              <a:rPr lang="en-GB" dirty="0"/>
              <a:t>How did his reign end? </a:t>
            </a:r>
          </a:p>
          <a:p>
            <a:pPr algn="ctr"/>
            <a:r>
              <a:rPr lang="en-GB" dirty="0"/>
              <a:t>What did he do when his reign ended?</a:t>
            </a:r>
          </a:p>
        </p:txBody>
      </p:sp>
    </p:spTree>
    <p:extLst>
      <p:ext uri="{BB962C8B-B14F-4D97-AF65-F5344CB8AC3E}">
        <p14:creationId xmlns:p14="http://schemas.microsoft.com/office/powerpoint/2010/main" val="41006262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1316</TotalTime>
  <Words>1243</Words>
  <Application>Microsoft Office PowerPoint</Application>
  <PresentationFormat>Widescreen</PresentationFormat>
  <Paragraphs>109</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hurme_no2-webfont</vt:lpstr>
      <vt:lpstr>Office Theme</vt:lpstr>
      <vt:lpstr>Year 9 History Homework Booklet</vt:lpstr>
      <vt:lpstr>Autumn Term: Task 1</vt:lpstr>
      <vt:lpstr>Autumn Term: Task 2</vt:lpstr>
      <vt:lpstr>Autumn Term: Task 3</vt:lpstr>
      <vt:lpstr>Autumn Term: Task 4</vt:lpstr>
      <vt:lpstr>Autumn Term: Task 5</vt:lpstr>
      <vt:lpstr>Autumn Term: Task 6</vt:lpstr>
      <vt:lpstr>Autumn Term: Task 7 – did technological progress mean progress for humanity?</vt:lpstr>
      <vt:lpstr>Autumn Term: Task 8</vt:lpstr>
      <vt:lpstr>Autumn: Task 9</vt:lpstr>
      <vt:lpstr>Autumn Term: Task 10</vt:lpstr>
      <vt:lpstr>Autumn Term: Task 11</vt:lpstr>
      <vt:lpstr>Autumn Term: Task 12</vt:lpstr>
    </vt:vector>
  </TitlesOfParts>
  <Company>Downham Market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9 History Homework Booklet</dc:title>
  <dc:creator>Louise Cornick</dc:creator>
  <cp:lastModifiedBy>Suzanne Powell</cp:lastModifiedBy>
  <cp:revision>147</cp:revision>
  <dcterms:created xsi:type="dcterms:W3CDTF">2019-06-10T16:41:46Z</dcterms:created>
  <dcterms:modified xsi:type="dcterms:W3CDTF">2024-07-02T13:26:53Z</dcterms:modified>
</cp:coreProperties>
</file>