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17" r:id="rId4"/>
    <p:sldId id="311" r:id="rId5"/>
    <p:sldId id="258" r:id="rId6"/>
    <p:sldId id="259" r:id="rId7"/>
    <p:sldId id="312" r:id="rId8"/>
    <p:sldId id="313" r:id="rId9"/>
    <p:sldId id="260" r:id="rId10"/>
    <p:sldId id="261" r:id="rId11"/>
    <p:sldId id="262" r:id="rId12"/>
    <p:sldId id="264" r:id="rId13"/>
    <p:sldId id="265" r:id="rId14"/>
    <p:sldId id="315" r:id="rId15"/>
    <p:sldId id="316" r:id="rId16"/>
    <p:sldId id="303" r:id="rId17"/>
    <p:sldId id="31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02" autoAdjust="0"/>
    <p:restoredTop sz="94660"/>
  </p:normalViewPr>
  <p:slideViewPr>
    <p:cSldViewPr snapToGrid="0">
      <p:cViewPr varScale="1">
        <p:scale>
          <a:sx n="67" d="100"/>
          <a:sy n="67" d="100"/>
        </p:scale>
        <p:origin x="68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9D09F81-DC7B-4CF9-B300-1D54B51706C4}" type="datetimeFigureOut">
              <a:rPr lang="en-GB" smtClean="0"/>
              <a:t>02/07/2024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6CBFD5-5E0C-49F8-8509-600F43AA1783}" type="slidenum">
              <a:rPr lang="en-GB" smtClean="0"/>
              <a:t>‹#›</a:t>
            </a:fld>
            <a:endParaRPr lang="en-GB"/>
          </a:p>
        </p:txBody>
      </p:sp>
    </p:spTree>
    <p:extLst>
      <p:ext uri="{BB962C8B-B14F-4D97-AF65-F5344CB8AC3E}">
        <p14:creationId xmlns:p14="http://schemas.microsoft.com/office/powerpoint/2010/main" val="2612318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9D09F81-DC7B-4CF9-B300-1D54B51706C4}" type="datetimeFigureOut">
              <a:rPr lang="en-GB" smtClean="0"/>
              <a:t>02/07/2024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6CBFD5-5E0C-49F8-8509-600F43AA1783}" type="slidenum">
              <a:rPr lang="en-GB" smtClean="0"/>
              <a:t>‹#›</a:t>
            </a:fld>
            <a:endParaRPr lang="en-GB"/>
          </a:p>
        </p:txBody>
      </p:sp>
    </p:spTree>
    <p:extLst>
      <p:ext uri="{BB962C8B-B14F-4D97-AF65-F5344CB8AC3E}">
        <p14:creationId xmlns:p14="http://schemas.microsoft.com/office/powerpoint/2010/main" val="55528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9D09F81-DC7B-4CF9-B300-1D54B51706C4}" type="datetimeFigureOut">
              <a:rPr lang="en-GB" smtClean="0"/>
              <a:t>02/07/2024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6CBFD5-5E0C-49F8-8509-600F43AA1783}" type="slidenum">
              <a:rPr lang="en-GB" smtClean="0"/>
              <a:t>‹#›</a:t>
            </a:fld>
            <a:endParaRPr lang="en-GB"/>
          </a:p>
        </p:txBody>
      </p:sp>
    </p:spTree>
    <p:extLst>
      <p:ext uri="{BB962C8B-B14F-4D97-AF65-F5344CB8AC3E}">
        <p14:creationId xmlns:p14="http://schemas.microsoft.com/office/powerpoint/2010/main" val="1266932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9D09F81-DC7B-4CF9-B300-1D54B51706C4}" type="datetimeFigureOut">
              <a:rPr lang="en-GB" smtClean="0"/>
              <a:t>02/07/2024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6CBFD5-5E0C-49F8-8509-600F43AA1783}" type="slidenum">
              <a:rPr lang="en-GB" smtClean="0"/>
              <a:t>‹#›</a:t>
            </a:fld>
            <a:endParaRPr lang="en-GB"/>
          </a:p>
        </p:txBody>
      </p:sp>
    </p:spTree>
    <p:extLst>
      <p:ext uri="{BB962C8B-B14F-4D97-AF65-F5344CB8AC3E}">
        <p14:creationId xmlns:p14="http://schemas.microsoft.com/office/powerpoint/2010/main" val="1542340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D09F81-DC7B-4CF9-B300-1D54B51706C4}" type="datetimeFigureOut">
              <a:rPr lang="en-GB" smtClean="0"/>
              <a:t>02/07/2024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6CBFD5-5E0C-49F8-8509-600F43AA1783}" type="slidenum">
              <a:rPr lang="en-GB" smtClean="0"/>
              <a:t>‹#›</a:t>
            </a:fld>
            <a:endParaRPr lang="en-GB"/>
          </a:p>
        </p:txBody>
      </p:sp>
    </p:spTree>
    <p:extLst>
      <p:ext uri="{BB962C8B-B14F-4D97-AF65-F5344CB8AC3E}">
        <p14:creationId xmlns:p14="http://schemas.microsoft.com/office/powerpoint/2010/main" val="979989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9D09F81-DC7B-4CF9-B300-1D54B51706C4}" type="datetimeFigureOut">
              <a:rPr lang="en-GB" smtClean="0"/>
              <a:t>02/07/2024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6CBFD5-5E0C-49F8-8509-600F43AA1783}" type="slidenum">
              <a:rPr lang="en-GB" smtClean="0"/>
              <a:t>‹#›</a:t>
            </a:fld>
            <a:endParaRPr lang="en-GB"/>
          </a:p>
        </p:txBody>
      </p:sp>
    </p:spTree>
    <p:extLst>
      <p:ext uri="{BB962C8B-B14F-4D97-AF65-F5344CB8AC3E}">
        <p14:creationId xmlns:p14="http://schemas.microsoft.com/office/powerpoint/2010/main" val="3004083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9D09F81-DC7B-4CF9-B300-1D54B51706C4}" type="datetimeFigureOut">
              <a:rPr lang="en-GB" smtClean="0"/>
              <a:t>02/07/2024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C6CBFD5-5E0C-49F8-8509-600F43AA1783}" type="slidenum">
              <a:rPr lang="en-GB" smtClean="0"/>
              <a:t>‹#›</a:t>
            </a:fld>
            <a:endParaRPr lang="en-GB"/>
          </a:p>
        </p:txBody>
      </p:sp>
    </p:spTree>
    <p:extLst>
      <p:ext uri="{BB962C8B-B14F-4D97-AF65-F5344CB8AC3E}">
        <p14:creationId xmlns:p14="http://schemas.microsoft.com/office/powerpoint/2010/main" val="793286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9D09F81-DC7B-4CF9-B300-1D54B51706C4}" type="datetimeFigureOut">
              <a:rPr lang="en-GB" smtClean="0"/>
              <a:t>02/07/2024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C6CBFD5-5E0C-49F8-8509-600F43AA1783}" type="slidenum">
              <a:rPr lang="en-GB" smtClean="0"/>
              <a:t>‹#›</a:t>
            </a:fld>
            <a:endParaRPr lang="en-GB"/>
          </a:p>
        </p:txBody>
      </p:sp>
    </p:spTree>
    <p:extLst>
      <p:ext uri="{BB962C8B-B14F-4D97-AF65-F5344CB8AC3E}">
        <p14:creationId xmlns:p14="http://schemas.microsoft.com/office/powerpoint/2010/main" val="450676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D09F81-DC7B-4CF9-B300-1D54B51706C4}" type="datetimeFigureOut">
              <a:rPr lang="en-GB" smtClean="0"/>
              <a:t>02/07/2024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C6CBFD5-5E0C-49F8-8509-600F43AA1783}" type="slidenum">
              <a:rPr lang="en-GB" smtClean="0"/>
              <a:t>‹#›</a:t>
            </a:fld>
            <a:endParaRPr lang="en-GB"/>
          </a:p>
        </p:txBody>
      </p:sp>
    </p:spTree>
    <p:extLst>
      <p:ext uri="{BB962C8B-B14F-4D97-AF65-F5344CB8AC3E}">
        <p14:creationId xmlns:p14="http://schemas.microsoft.com/office/powerpoint/2010/main" val="3265795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D09F81-DC7B-4CF9-B300-1D54B51706C4}" type="datetimeFigureOut">
              <a:rPr lang="en-GB" smtClean="0"/>
              <a:t>02/07/2024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6CBFD5-5E0C-49F8-8509-600F43AA1783}" type="slidenum">
              <a:rPr lang="en-GB" smtClean="0"/>
              <a:t>‹#›</a:t>
            </a:fld>
            <a:endParaRPr lang="en-GB"/>
          </a:p>
        </p:txBody>
      </p:sp>
    </p:spTree>
    <p:extLst>
      <p:ext uri="{BB962C8B-B14F-4D97-AF65-F5344CB8AC3E}">
        <p14:creationId xmlns:p14="http://schemas.microsoft.com/office/powerpoint/2010/main" val="3139967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D09F81-DC7B-4CF9-B300-1D54B51706C4}" type="datetimeFigureOut">
              <a:rPr lang="en-GB" smtClean="0"/>
              <a:t>02/07/2024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6CBFD5-5E0C-49F8-8509-600F43AA1783}" type="slidenum">
              <a:rPr lang="en-GB" smtClean="0"/>
              <a:t>‹#›</a:t>
            </a:fld>
            <a:endParaRPr lang="en-GB"/>
          </a:p>
        </p:txBody>
      </p:sp>
    </p:spTree>
    <p:extLst>
      <p:ext uri="{BB962C8B-B14F-4D97-AF65-F5344CB8AC3E}">
        <p14:creationId xmlns:p14="http://schemas.microsoft.com/office/powerpoint/2010/main" val="3460276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D09F81-DC7B-4CF9-B300-1D54B51706C4}" type="datetimeFigureOut">
              <a:rPr lang="en-GB" smtClean="0"/>
              <a:t>02/07/2024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6CBFD5-5E0C-49F8-8509-600F43AA1783}" type="slidenum">
              <a:rPr lang="en-GB" smtClean="0"/>
              <a:t>‹#›</a:t>
            </a:fld>
            <a:endParaRPr lang="en-GB"/>
          </a:p>
        </p:txBody>
      </p:sp>
    </p:spTree>
    <p:extLst>
      <p:ext uri="{BB962C8B-B14F-4D97-AF65-F5344CB8AC3E}">
        <p14:creationId xmlns:p14="http://schemas.microsoft.com/office/powerpoint/2010/main" val="1788140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bbc.co.uk/bitesize/articles/zgkcr2p#zhvsn9q" TargetMode="External"/><Relationship Id="rId2" Type="http://schemas.openxmlformats.org/officeDocument/2006/relationships/hyperlink" Target="https://www.bbc.co.uk/bitesize/guides/zrpcwmn/revision/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britannica.com/place/Songhai-empire" TargetMode="External"/><Relationship Id="rId2" Type="http://schemas.openxmlformats.org/officeDocument/2006/relationships/hyperlink" Target="https://www.ducksters.com/history/africa/songhai_empire.php"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www.youtube.com/watch?v=11XUwCcC9twm" TargetMode="External"/><Relationship Id="rId4" Type="http://schemas.openxmlformats.org/officeDocument/2006/relationships/hyperlink" Target="http://www.blackpast.org/gah/songhai-empire-ca-1375-1591"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bbc.co.uk/bitesize/articles/zgkcr2p#zhvsn9q"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historyofroyalwomen.com/nur-jahan/empress-mughal-india-nur-jahan/" TargetMode="External"/><Relationship Id="rId2" Type="http://schemas.openxmlformats.org/officeDocument/2006/relationships/hyperlink" Target="http://www.open.edu/openlearn/history-the-arts/world-changing-women-nur-jahan"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hyperlink" Target="https://www.bbc.co.uk/bitesize/topics/zk4cwmn/articles/zxxgg7h?topicJourney=true#zxv66g83"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bbc.co.uk/bitesize/subjects/zk26n39"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bbc.co.uk/teach/how-the-tudor-dynasty-shaped-modern-britain/zrhdbd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passage-new.cappelendamm.no/c453153/artikkel/vis.html?tid=498532"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Year 8 History Homework Booklet</a:t>
            </a:r>
          </a:p>
        </p:txBody>
      </p:sp>
      <p:sp>
        <p:nvSpPr>
          <p:cNvPr id="3" name="Subtitle 2"/>
          <p:cNvSpPr>
            <a:spLocks noGrp="1"/>
          </p:cNvSpPr>
          <p:nvPr>
            <p:ph type="subTitle" idx="1"/>
          </p:nvPr>
        </p:nvSpPr>
        <p:spPr/>
        <p:txBody>
          <a:bodyPr/>
          <a:lstStyle/>
          <a:p>
            <a:r>
              <a:rPr lang="en-GB" dirty="0"/>
              <a:t>Complete one task after every lesson and submit to Teams. If you have any problems, email your teacher rather than leaving it till the lesson to talk to them! </a:t>
            </a:r>
          </a:p>
        </p:txBody>
      </p:sp>
    </p:spTree>
    <p:extLst>
      <p:ext uri="{BB962C8B-B14F-4D97-AF65-F5344CB8AC3E}">
        <p14:creationId xmlns:p14="http://schemas.microsoft.com/office/powerpoint/2010/main" val="362627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3848"/>
            <a:ext cx="10515600" cy="1325563"/>
          </a:xfrm>
        </p:spPr>
        <p:txBody>
          <a:bodyPr/>
          <a:lstStyle/>
          <a:p>
            <a:r>
              <a:rPr lang="en-GB" b="1" dirty="0"/>
              <a:t>Autumn Term: Task 8</a:t>
            </a:r>
          </a:p>
        </p:txBody>
      </p:sp>
      <p:sp>
        <p:nvSpPr>
          <p:cNvPr id="3" name="Content Placeholder 2"/>
          <p:cNvSpPr>
            <a:spLocks noGrp="1"/>
          </p:cNvSpPr>
          <p:nvPr>
            <p:ph idx="1"/>
          </p:nvPr>
        </p:nvSpPr>
        <p:spPr>
          <a:xfrm>
            <a:off x="605307" y="1529411"/>
            <a:ext cx="10748493" cy="4351338"/>
          </a:xfrm>
        </p:spPr>
        <p:txBody>
          <a:bodyPr/>
          <a:lstStyle/>
          <a:p>
            <a:pPr marL="0" indent="0">
              <a:buNone/>
            </a:pPr>
            <a:r>
              <a:rPr lang="en-GB" u="sng" dirty="0"/>
              <a:t>Topic overview: </a:t>
            </a:r>
            <a:r>
              <a:rPr lang="en-GB" dirty="0"/>
              <a:t>Revise for your essay “Why did the Reformation matter so much to people at the time?” You should be able to explain three reasons. </a:t>
            </a:r>
          </a:p>
          <a:p>
            <a:pPr marL="0" indent="0">
              <a:buNone/>
            </a:pPr>
            <a:endParaRPr lang="en-GB" dirty="0"/>
          </a:p>
          <a:p>
            <a:pPr marL="0" indent="0">
              <a:buNone/>
            </a:pPr>
            <a:r>
              <a:rPr lang="en-GB" dirty="0"/>
              <a:t>Use the revision checklist and your classwork to create a series of flashcards. Use your flashcards at regular intervals to test yourself. </a:t>
            </a:r>
          </a:p>
        </p:txBody>
      </p:sp>
      <p:sp>
        <p:nvSpPr>
          <p:cNvPr id="9" name="Rectangle 8"/>
          <p:cNvSpPr/>
          <p:nvPr/>
        </p:nvSpPr>
        <p:spPr>
          <a:xfrm>
            <a:off x="671982" y="4136145"/>
            <a:ext cx="9136109" cy="707886"/>
          </a:xfrm>
          <a:prstGeom prst="rect">
            <a:avLst/>
          </a:prstGeom>
        </p:spPr>
        <p:txBody>
          <a:bodyPr wrap="square">
            <a:spAutoFit/>
          </a:bodyPr>
          <a:lstStyle/>
          <a:p>
            <a:r>
              <a:rPr lang="en-GB" sz="2000" dirty="0"/>
              <a:t>Here is the BBC Bitesize Revision Guide on the Reformation if you get stuck:</a:t>
            </a:r>
            <a:endParaRPr lang="en-GB" sz="2000" dirty="0">
              <a:hlinkClick r:id="rId2"/>
            </a:endParaRPr>
          </a:p>
          <a:p>
            <a:r>
              <a:rPr lang="en-GB" sz="2000" dirty="0">
                <a:hlinkClick r:id="rId3"/>
              </a:rPr>
              <a:t>https://www.bbc.co.uk/bitesize/articles/zgkcr2p#zhvsn9q</a:t>
            </a:r>
            <a:r>
              <a:rPr lang="en-GB" sz="2000" dirty="0"/>
              <a:t> </a:t>
            </a:r>
          </a:p>
        </p:txBody>
      </p:sp>
    </p:spTree>
    <p:extLst>
      <p:ext uri="{BB962C8B-B14F-4D97-AF65-F5344CB8AC3E}">
        <p14:creationId xmlns:p14="http://schemas.microsoft.com/office/powerpoint/2010/main" val="3284318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Autumn Term: Task 9</a:t>
            </a:r>
          </a:p>
        </p:txBody>
      </p:sp>
      <p:sp>
        <p:nvSpPr>
          <p:cNvPr id="3" name="Content Placeholder 2"/>
          <p:cNvSpPr>
            <a:spLocks noGrp="1"/>
          </p:cNvSpPr>
          <p:nvPr>
            <p:ph idx="1"/>
          </p:nvPr>
        </p:nvSpPr>
        <p:spPr>
          <a:xfrm>
            <a:off x="176011" y="1690688"/>
            <a:ext cx="11177789" cy="4351338"/>
          </a:xfrm>
        </p:spPr>
        <p:txBody>
          <a:bodyPr>
            <a:normAutofit/>
          </a:bodyPr>
          <a:lstStyle/>
          <a:p>
            <a:pPr marL="0" indent="0">
              <a:buNone/>
            </a:pPr>
            <a:r>
              <a:rPr lang="en-GB" sz="2400" dirty="0">
                <a:latin typeface="+mj-lt"/>
              </a:rPr>
              <a:t>The Tudor family ruled England...</a:t>
            </a:r>
            <a:r>
              <a:rPr lang="en-GB" sz="2400" u="sng" dirty="0">
                <a:latin typeface="+mj-lt"/>
              </a:rPr>
              <a:t>meanwhile, elsewhere</a:t>
            </a:r>
            <a:r>
              <a:rPr lang="en-GB" sz="2400" dirty="0">
                <a:latin typeface="+mj-lt"/>
              </a:rPr>
              <a:t> the Songhai Empire flourished in West Africa. Use the links below to copy and complete the key information box and to answer the questions. </a:t>
            </a:r>
          </a:p>
          <a:p>
            <a:pPr marL="0" indent="0">
              <a:buNone/>
            </a:pPr>
            <a:r>
              <a:rPr lang="en-GB" sz="1400" dirty="0">
                <a:latin typeface="+mj-lt"/>
                <a:hlinkClick r:id="rId2"/>
              </a:rPr>
              <a:t>https://www.ducksters.com/history/africa/songhai_empire.php</a:t>
            </a:r>
            <a:r>
              <a:rPr lang="en-GB" sz="1400" dirty="0">
                <a:latin typeface="+mj-lt"/>
              </a:rPr>
              <a:t> </a:t>
            </a:r>
          </a:p>
          <a:p>
            <a:pPr marL="0" indent="0">
              <a:buNone/>
            </a:pPr>
            <a:r>
              <a:rPr lang="en-GB" sz="1400" dirty="0">
                <a:latin typeface="+mj-lt"/>
                <a:hlinkClick r:id="rId3"/>
              </a:rPr>
              <a:t>https://www.britannica.com/place/Songhai-empire</a:t>
            </a:r>
            <a:r>
              <a:rPr lang="en-GB" sz="1400" dirty="0">
                <a:latin typeface="+mj-lt"/>
              </a:rPr>
              <a:t> </a:t>
            </a:r>
          </a:p>
          <a:p>
            <a:pPr marL="0" indent="0">
              <a:buNone/>
            </a:pPr>
            <a:r>
              <a:rPr lang="en-GB" sz="1400" dirty="0">
                <a:latin typeface="+mj-lt"/>
                <a:hlinkClick r:id="rId4"/>
              </a:rPr>
              <a:t>http://www.blackpast.org/gah/songhai-empire-ca-1375-1591</a:t>
            </a:r>
            <a:r>
              <a:rPr lang="en-GB" sz="1400" dirty="0">
                <a:latin typeface="+mj-lt"/>
              </a:rPr>
              <a:t> </a:t>
            </a:r>
          </a:p>
          <a:p>
            <a:pPr marL="0" indent="0">
              <a:buNone/>
            </a:pPr>
            <a:r>
              <a:rPr lang="en-GB" sz="1400" dirty="0">
                <a:latin typeface="+mj-lt"/>
                <a:hlinkClick r:id="rId5"/>
              </a:rPr>
              <a:t>https://www.youtube.com/watch?v=11XUwCcC9twm</a:t>
            </a:r>
            <a:r>
              <a:rPr lang="en-GB" sz="1400" dirty="0">
                <a:latin typeface="+mj-lt"/>
              </a:rPr>
              <a:t> </a:t>
            </a:r>
          </a:p>
          <a:p>
            <a:pPr marL="0" indent="0">
              <a:buNone/>
            </a:pPr>
            <a:endParaRPr lang="en-GB" sz="1400" dirty="0">
              <a:latin typeface="+mj-lt"/>
            </a:endParaRPr>
          </a:p>
          <a:p>
            <a:pPr marL="342900" indent="-342900">
              <a:buAutoNum type="arabicParenR"/>
            </a:pPr>
            <a:r>
              <a:rPr lang="en-GB" sz="2400" dirty="0">
                <a:latin typeface="+mj-lt"/>
              </a:rPr>
              <a:t>How did the Empire begin?</a:t>
            </a:r>
          </a:p>
          <a:p>
            <a:pPr marL="342900" indent="-342900">
              <a:buAutoNum type="arabicParenR"/>
            </a:pPr>
            <a:r>
              <a:rPr lang="en-GB" sz="2400" dirty="0">
                <a:latin typeface="+mj-lt"/>
              </a:rPr>
              <a:t>What religion was the Empire?</a:t>
            </a:r>
          </a:p>
          <a:p>
            <a:pPr marL="342900" indent="-342900">
              <a:buAutoNum type="arabicParenR"/>
            </a:pPr>
            <a:r>
              <a:rPr lang="en-GB" sz="2400" dirty="0">
                <a:latin typeface="+mj-lt"/>
              </a:rPr>
              <a:t>How was it governed?</a:t>
            </a:r>
          </a:p>
          <a:p>
            <a:pPr marL="0" indent="0">
              <a:buNone/>
            </a:pPr>
            <a:endParaRPr lang="en-GB" sz="1400" dirty="0">
              <a:latin typeface="+mj-lt"/>
            </a:endParaRPr>
          </a:p>
        </p:txBody>
      </p:sp>
      <p:pic>
        <p:nvPicPr>
          <p:cNvPr id="4" name="Picture 3"/>
          <p:cNvPicPr>
            <a:picLocks noChangeAspect="1"/>
          </p:cNvPicPr>
          <p:nvPr/>
        </p:nvPicPr>
        <p:blipFill rotWithShape="1">
          <a:blip r:embed="rId6"/>
          <a:srcRect l="22077" t="34735" r="36409" b="53428"/>
          <a:stretch/>
        </p:blipFill>
        <p:spPr>
          <a:xfrm>
            <a:off x="4984123" y="2922833"/>
            <a:ext cx="6980349" cy="1118987"/>
          </a:xfrm>
          <a:prstGeom prst="rect">
            <a:avLst/>
          </a:prstGeom>
        </p:spPr>
      </p:pic>
    </p:spTree>
    <p:extLst>
      <p:ext uri="{BB962C8B-B14F-4D97-AF65-F5344CB8AC3E}">
        <p14:creationId xmlns:p14="http://schemas.microsoft.com/office/powerpoint/2010/main" val="2743860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226" y="291383"/>
            <a:ext cx="10515600" cy="1325563"/>
          </a:xfrm>
        </p:spPr>
        <p:txBody>
          <a:bodyPr/>
          <a:lstStyle/>
          <a:p>
            <a:r>
              <a:rPr lang="en-GB" dirty="0"/>
              <a:t>Autumn Term: Task 10</a:t>
            </a:r>
          </a:p>
        </p:txBody>
      </p:sp>
      <p:sp>
        <p:nvSpPr>
          <p:cNvPr id="3" name="Content Placeholder 2"/>
          <p:cNvSpPr>
            <a:spLocks noGrp="1"/>
          </p:cNvSpPr>
          <p:nvPr>
            <p:ph idx="1"/>
          </p:nvPr>
        </p:nvSpPr>
        <p:spPr>
          <a:xfrm>
            <a:off x="602226" y="1543204"/>
            <a:ext cx="10515600" cy="4351338"/>
          </a:xfrm>
        </p:spPr>
        <p:txBody>
          <a:bodyPr/>
          <a:lstStyle/>
          <a:p>
            <a:pPr marL="0" indent="0">
              <a:buNone/>
            </a:pPr>
            <a:r>
              <a:rPr lang="en-GB" u="sng" dirty="0"/>
              <a:t>Vocabulary Learning</a:t>
            </a:r>
          </a:p>
          <a:p>
            <a:pPr marL="0" indent="0">
              <a:buNone/>
            </a:pPr>
            <a:r>
              <a:rPr lang="en-GB" dirty="0"/>
              <a:t>Learn these key words and their meanings for next lesson. Cover them up and test yourself or ask someone else to test you! </a:t>
            </a:r>
          </a:p>
        </p:txBody>
      </p:sp>
      <p:graphicFrame>
        <p:nvGraphicFramePr>
          <p:cNvPr id="4" name="Table 3"/>
          <p:cNvGraphicFramePr>
            <a:graphicFrameLocks noGrp="1"/>
          </p:cNvGraphicFramePr>
          <p:nvPr>
            <p:extLst>
              <p:ext uri="{D42A27DB-BD31-4B8C-83A1-F6EECF244321}">
                <p14:modId xmlns:p14="http://schemas.microsoft.com/office/powerpoint/2010/main" val="346307494"/>
              </p:ext>
            </p:extLst>
          </p:nvPr>
        </p:nvGraphicFramePr>
        <p:xfrm>
          <a:off x="602226" y="3016251"/>
          <a:ext cx="10924148" cy="3403600"/>
        </p:xfrm>
        <a:graphic>
          <a:graphicData uri="http://schemas.openxmlformats.org/drawingml/2006/table">
            <a:tbl>
              <a:tblPr firstRow="1" bandRow="1">
                <a:tableStyleId>{5940675A-B579-460E-94D1-54222C63F5DA}</a:tableStyleId>
              </a:tblPr>
              <a:tblGrid>
                <a:gridCol w="2501366">
                  <a:extLst>
                    <a:ext uri="{9D8B030D-6E8A-4147-A177-3AD203B41FA5}">
                      <a16:colId xmlns:a16="http://schemas.microsoft.com/office/drawing/2014/main" val="20000"/>
                    </a:ext>
                  </a:extLst>
                </a:gridCol>
                <a:gridCol w="8422782">
                  <a:extLst>
                    <a:ext uri="{9D8B030D-6E8A-4147-A177-3AD203B41FA5}">
                      <a16:colId xmlns:a16="http://schemas.microsoft.com/office/drawing/2014/main" val="20001"/>
                    </a:ext>
                  </a:extLst>
                </a:gridCol>
              </a:tblGrid>
              <a:tr h="370840">
                <a:tc>
                  <a:txBody>
                    <a:bodyPr/>
                    <a:lstStyle/>
                    <a:p>
                      <a:r>
                        <a:rPr lang="en-GB" b="1" dirty="0"/>
                        <a:t>The Stuarts</a:t>
                      </a:r>
                    </a:p>
                  </a:txBody>
                  <a:tcPr/>
                </a:tc>
                <a:tc>
                  <a:txBody>
                    <a:bodyPr/>
                    <a:lstStyle/>
                    <a:p>
                      <a:r>
                        <a:rPr lang="en-GB" dirty="0"/>
                        <a:t>The royal family on the throne from 1603-1714</a:t>
                      </a:r>
                    </a:p>
                  </a:txBody>
                  <a:tcPr/>
                </a:tc>
                <a:extLst>
                  <a:ext uri="{0D108BD9-81ED-4DB2-BD59-A6C34878D82A}">
                    <a16:rowId xmlns:a16="http://schemas.microsoft.com/office/drawing/2014/main" val="10000"/>
                  </a:ext>
                </a:extLst>
              </a:tr>
              <a:tr h="370840">
                <a:tc>
                  <a:txBody>
                    <a:bodyPr/>
                    <a:lstStyle/>
                    <a:p>
                      <a:r>
                        <a:rPr lang="en-GB" b="1" dirty="0"/>
                        <a:t>Divine Right</a:t>
                      </a:r>
                      <a:r>
                        <a:rPr lang="en-GB" b="1" baseline="0" dirty="0"/>
                        <a:t> of Kings</a:t>
                      </a:r>
                      <a:endParaRPr lang="en-GB" b="1" dirty="0"/>
                    </a:p>
                  </a:txBody>
                  <a:tcPr/>
                </a:tc>
                <a:tc>
                  <a:txBody>
                    <a:bodyPr/>
                    <a:lstStyle/>
                    <a:p>
                      <a:r>
                        <a:rPr lang="en-GB" dirty="0"/>
                        <a:t>The belief that the King’s power came from God and therefore that the King</a:t>
                      </a:r>
                      <a:r>
                        <a:rPr lang="en-GB" baseline="0" dirty="0"/>
                        <a:t> could not be challenged. </a:t>
                      </a:r>
                      <a:endParaRPr lang="en-GB" dirty="0"/>
                    </a:p>
                  </a:txBody>
                  <a:tcPr/>
                </a:tc>
                <a:extLst>
                  <a:ext uri="{0D108BD9-81ED-4DB2-BD59-A6C34878D82A}">
                    <a16:rowId xmlns:a16="http://schemas.microsoft.com/office/drawing/2014/main" val="10001"/>
                  </a:ext>
                </a:extLst>
              </a:tr>
              <a:tr h="370840">
                <a:tc>
                  <a:txBody>
                    <a:bodyPr/>
                    <a:lstStyle/>
                    <a:p>
                      <a:r>
                        <a:rPr lang="en-GB" b="1" dirty="0"/>
                        <a:t>Tyranny </a:t>
                      </a:r>
                    </a:p>
                  </a:txBody>
                  <a:tcPr/>
                </a:tc>
                <a:tc>
                  <a:txBody>
                    <a:bodyPr/>
                    <a:lstStyle/>
                    <a:p>
                      <a:r>
                        <a:rPr lang="en-GB" dirty="0"/>
                        <a:t>When one person has all the</a:t>
                      </a:r>
                      <a:r>
                        <a:rPr lang="en-GB" baseline="0" dirty="0"/>
                        <a:t> power and rules in a cruel or self-interested way. </a:t>
                      </a:r>
                      <a:endParaRPr lang="en-GB" dirty="0"/>
                    </a:p>
                  </a:txBody>
                  <a:tcPr/>
                </a:tc>
                <a:extLst>
                  <a:ext uri="{0D108BD9-81ED-4DB2-BD59-A6C34878D82A}">
                    <a16:rowId xmlns:a16="http://schemas.microsoft.com/office/drawing/2014/main" val="10002"/>
                  </a:ext>
                </a:extLst>
              </a:tr>
              <a:tr h="370840">
                <a:tc>
                  <a:txBody>
                    <a:bodyPr/>
                    <a:lstStyle/>
                    <a:p>
                      <a:r>
                        <a:rPr lang="en-GB" b="1" dirty="0"/>
                        <a:t>Puritan </a:t>
                      </a:r>
                    </a:p>
                  </a:txBody>
                  <a:tcPr/>
                </a:tc>
                <a:tc>
                  <a:txBody>
                    <a:bodyPr/>
                    <a:lstStyle/>
                    <a:p>
                      <a:r>
                        <a:rPr lang="en-GB" dirty="0"/>
                        <a:t>A radical or extreme Protestant. </a:t>
                      </a:r>
                    </a:p>
                  </a:txBody>
                  <a:tcPr/>
                </a:tc>
                <a:extLst>
                  <a:ext uri="{0D108BD9-81ED-4DB2-BD59-A6C34878D82A}">
                    <a16:rowId xmlns:a16="http://schemas.microsoft.com/office/drawing/2014/main" val="10003"/>
                  </a:ext>
                </a:extLst>
              </a:tr>
              <a:tr h="370840">
                <a:tc>
                  <a:txBody>
                    <a:bodyPr/>
                    <a:lstStyle/>
                    <a:p>
                      <a:r>
                        <a:rPr lang="en-GB" b="1" dirty="0"/>
                        <a:t>Parliament</a:t>
                      </a:r>
                    </a:p>
                  </a:txBody>
                  <a:tcPr/>
                </a:tc>
                <a:tc>
                  <a:txBody>
                    <a:bodyPr/>
                    <a:lstStyle/>
                    <a:p>
                      <a:r>
                        <a:rPr lang="en-GB" dirty="0"/>
                        <a:t>A group of people (MPs)</a:t>
                      </a:r>
                      <a:r>
                        <a:rPr lang="en-GB" baseline="0" dirty="0"/>
                        <a:t> that pass laws and approve taxation. </a:t>
                      </a:r>
                      <a:endParaRPr lang="en-GB" dirty="0"/>
                    </a:p>
                  </a:txBody>
                  <a:tcPr/>
                </a:tc>
                <a:extLst>
                  <a:ext uri="{0D108BD9-81ED-4DB2-BD59-A6C34878D82A}">
                    <a16:rowId xmlns:a16="http://schemas.microsoft.com/office/drawing/2014/main" val="10004"/>
                  </a:ext>
                </a:extLst>
              </a:tr>
              <a:tr h="349638">
                <a:tc>
                  <a:txBody>
                    <a:bodyPr/>
                    <a:lstStyle/>
                    <a:p>
                      <a:r>
                        <a:rPr lang="en-GB" b="1" dirty="0"/>
                        <a:t>Archbishop Laud</a:t>
                      </a:r>
                    </a:p>
                  </a:txBody>
                  <a:tcPr/>
                </a:tc>
                <a:tc>
                  <a:txBody>
                    <a:bodyPr/>
                    <a:lstStyle/>
                    <a:p>
                      <a:r>
                        <a:rPr lang="en-GB" dirty="0"/>
                        <a:t>Archbishop of Canterbury and advisor to the King. He believed in the “beauty of holiness”.</a:t>
                      </a:r>
                    </a:p>
                  </a:txBody>
                  <a:tcPr/>
                </a:tc>
                <a:extLst>
                  <a:ext uri="{0D108BD9-81ED-4DB2-BD59-A6C34878D82A}">
                    <a16:rowId xmlns:a16="http://schemas.microsoft.com/office/drawing/2014/main" val="10005"/>
                  </a:ext>
                </a:extLst>
              </a:tr>
              <a:tr h="349638">
                <a:tc>
                  <a:txBody>
                    <a:bodyPr/>
                    <a:lstStyle/>
                    <a:p>
                      <a:r>
                        <a:rPr lang="en-GB" b="1" dirty="0"/>
                        <a:t>Civil War</a:t>
                      </a:r>
                    </a:p>
                  </a:txBody>
                  <a:tcPr/>
                </a:tc>
                <a:tc>
                  <a:txBody>
                    <a:bodyPr/>
                    <a:lstStyle/>
                    <a:p>
                      <a:r>
                        <a:rPr lang="en-GB" b="0" dirty="0"/>
                        <a:t>A war that happens </a:t>
                      </a:r>
                      <a:r>
                        <a:rPr lang="en-GB" b="0" u="sng" dirty="0"/>
                        <a:t>within</a:t>
                      </a:r>
                      <a:r>
                        <a:rPr lang="en-GB" b="0" u="none" dirty="0"/>
                        <a:t> a country. In our case, it happened between supporters of the Parliament (Parliamentarians) and the King (Royalists).</a:t>
                      </a:r>
                      <a:endParaRPr lang="en-GB" b="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964680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Autumn Term: Task 11</a:t>
            </a:r>
          </a:p>
        </p:txBody>
      </p:sp>
      <p:sp>
        <p:nvSpPr>
          <p:cNvPr id="3" name="Content Placeholder 2"/>
          <p:cNvSpPr>
            <a:spLocks noGrp="1"/>
          </p:cNvSpPr>
          <p:nvPr>
            <p:ph idx="1"/>
          </p:nvPr>
        </p:nvSpPr>
        <p:spPr/>
        <p:txBody>
          <a:bodyPr>
            <a:normAutofit fontScale="92500" lnSpcReduction="10000"/>
          </a:bodyPr>
          <a:lstStyle/>
          <a:p>
            <a:pPr marL="0" indent="0">
              <a:buNone/>
            </a:pPr>
            <a:r>
              <a:rPr lang="en-GB" u="sng" dirty="0"/>
              <a:t>Looking back at last half term…</a:t>
            </a:r>
          </a:p>
          <a:p>
            <a:pPr marL="0" indent="0">
              <a:buNone/>
            </a:pPr>
            <a:r>
              <a:rPr lang="en-GB" dirty="0"/>
              <a:t>Answer these questions in full sentences.</a:t>
            </a:r>
          </a:p>
          <a:p>
            <a:pPr marL="514350" indent="-514350">
              <a:buAutoNum type="arabicParenR"/>
            </a:pPr>
            <a:r>
              <a:rPr lang="en-GB" dirty="0"/>
              <a:t>What happened during the English Reformation? (Think back to Henry VIII and the Church…)</a:t>
            </a:r>
          </a:p>
          <a:p>
            <a:pPr marL="514350" indent="-514350">
              <a:buAutoNum type="arabicParenR"/>
            </a:pPr>
            <a:r>
              <a:rPr lang="en-GB" dirty="0"/>
              <a:t>How do Charles’s problems and the outbreak of Civil War in Britain link back to the Reformation in England? (Hint: What were Charles’s </a:t>
            </a:r>
            <a:r>
              <a:rPr lang="en-GB" u="sng" dirty="0"/>
              <a:t>religious</a:t>
            </a:r>
            <a:r>
              <a:rPr lang="en-GB" dirty="0"/>
              <a:t> problems?)</a:t>
            </a:r>
          </a:p>
          <a:p>
            <a:pPr marL="514350" indent="-514350">
              <a:buAutoNum type="arabicParenR"/>
            </a:pPr>
            <a:endParaRPr lang="en-GB" dirty="0"/>
          </a:p>
          <a:p>
            <a:r>
              <a:rPr lang="en-GB" dirty="0"/>
              <a:t>If you have forgotten about the Reformation, this site might help: </a:t>
            </a:r>
            <a:r>
              <a:rPr lang="en-GB" sz="2800" dirty="0">
                <a:hlinkClick r:id="rId2"/>
              </a:rPr>
              <a:t>https://www.bbc.co.uk/bitesize/articles/zgkcr2p#zhvsn9q</a:t>
            </a:r>
            <a:r>
              <a:rPr lang="en-GB" sz="2800" dirty="0"/>
              <a:t> </a:t>
            </a:r>
          </a:p>
          <a:p>
            <a:pPr marL="0" indent="0">
              <a:buNone/>
            </a:pPr>
            <a:r>
              <a:rPr lang="en-GB" dirty="0"/>
              <a:t> </a:t>
            </a:r>
          </a:p>
        </p:txBody>
      </p:sp>
    </p:spTree>
    <p:extLst>
      <p:ext uri="{BB962C8B-B14F-4D97-AF65-F5344CB8AC3E}">
        <p14:creationId xmlns:p14="http://schemas.microsoft.com/office/powerpoint/2010/main" val="3462619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Autumn Term: Task 12</a:t>
            </a:r>
          </a:p>
        </p:txBody>
      </p:sp>
      <p:sp>
        <p:nvSpPr>
          <p:cNvPr id="3" name="Content Placeholder 2"/>
          <p:cNvSpPr>
            <a:spLocks noGrp="1"/>
          </p:cNvSpPr>
          <p:nvPr>
            <p:ph idx="1"/>
          </p:nvPr>
        </p:nvSpPr>
        <p:spPr>
          <a:xfrm>
            <a:off x="176011" y="1690688"/>
            <a:ext cx="9469434" cy="4351338"/>
          </a:xfrm>
        </p:spPr>
        <p:txBody>
          <a:bodyPr>
            <a:normAutofit lnSpcReduction="10000"/>
          </a:bodyPr>
          <a:lstStyle/>
          <a:p>
            <a:pPr marL="0" indent="0">
              <a:buNone/>
            </a:pPr>
            <a:r>
              <a:rPr lang="en-GB" sz="2400" dirty="0">
                <a:latin typeface="+mj-lt"/>
              </a:rPr>
              <a:t>The Stuarts came to the throne in Britain...</a:t>
            </a:r>
            <a:r>
              <a:rPr lang="en-GB" sz="2400" u="sng" dirty="0">
                <a:latin typeface="+mj-lt"/>
              </a:rPr>
              <a:t>meanwhile, elsewhere</a:t>
            </a:r>
            <a:r>
              <a:rPr lang="en-GB" sz="2400" dirty="0">
                <a:latin typeface="+mj-lt"/>
              </a:rPr>
              <a:t> </a:t>
            </a:r>
            <a:r>
              <a:rPr lang="en-GB" sz="2400" dirty="0"/>
              <a:t>Nur Jahan fought tigers and helped rule an empire</a:t>
            </a:r>
            <a:r>
              <a:rPr lang="en-GB" sz="2400" dirty="0">
                <a:latin typeface="+mj-lt"/>
              </a:rPr>
              <a:t>. Use the following slide to copy and complete the key information box and to answer the questions. Use the links below for extra reading about Nur Jahan. </a:t>
            </a:r>
          </a:p>
          <a:p>
            <a:pPr marL="0" indent="0">
              <a:buNone/>
            </a:pPr>
            <a:r>
              <a:rPr lang="en-GB" sz="1400" dirty="0">
                <a:hlinkClick r:id="rId2"/>
              </a:rPr>
              <a:t>http://www.open.edu/openlearn/history-the-arts/world-changing-women-nur-jahan</a:t>
            </a:r>
            <a:r>
              <a:rPr lang="en-GB" sz="1400" dirty="0"/>
              <a:t>  </a:t>
            </a:r>
          </a:p>
          <a:p>
            <a:pPr marL="0" indent="0">
              <a:buNone/>
            </a:pPr>
            <a:r>
              <a:rPr lang="en-GB" sz="1400" dirty="0">
                <a:hlinkClick r:id="rId3"/>
              </a:rPr>
              <a:t>https://www.historyofroyalwomen.com/nur-jahan/empress-mughal-india-nur-jahan/</a:t>
            </a:r>
            <a:r>
              <a:rPr lang="en-GB" sz="1400" dirty="0"/>
              <a:t>  </a:t>
            </a:r>
          </a:p>
          <a:p>
            <a:pPr marL="0" indent="0">
              <a:buNone/>
            </a:pPr>
            <a:endParaRPr lang="en-GB" sz="1400" dirty="0">
              <a:latin typeface="+mj-lt"/>
            </a:endParaRPr>
          </a:p>
          <a:p>
            <a:pPr marL="0" indent="0">
              <a:buNone/>
            </a:pPr>
            <a:endParaRPr lang="en-GB" sz="1400" dirty="0">
              <a:latin typeface="+mj-lt"/>
            </a:endParaRPr>
          </a:p>
          <a:p>
            <a:pPr marL="0" indent="0">
              <a:buNone/>
            </a:pPr>
            <a:endParaRPr lang="en-GB" sz="1400" dirty="0">
              <a:latin typeface="+mj-lt"/>
            </a:endParaRPr>
          </a:p>
          <a:p>
            <a:pPr marL="0" indent="0">
              <a:buNone/>
            </a:pPr>
            <a:endParaRPr lang="en-GB" sz="2000" dirty="0">
              <a:latin typeface="+mj-lt"/>
            </a:endParaRPr>
          </a:p>
          <a:p>
            <a:pPr marL="457200" indent="-457200">
              <a:buAutoNum type="arabicParenR"/>
            </a:pPr>
            <a:r>
              <a:rPr lang="en-GB" sz="2000" dirty="0">
                <a:latin typeface="+mj-lt"/>
              </a:rPr>
              <a:t>Why was she able to rule instead of her husband?</a:t>
            </a:r>
          </a:p>
          <a:p>
            <a:pPr marL="457200" indent="-457200">
              <a:buAutoNum type="arabicParenR"/>
            </a:pPr>
            <a:endParaRPr lang="en-GB" sz="2000" dirty="0">
              <a:latin typeface="+mj-lt"/>
            </a:endParaRPr>
          </a:p>
          <a:p>
            <a:pPr marL="457200" indent="-457200">
              <a:buAutoNum type="arabicParenR"/>
            </a:pPr>
            <a:r>
              <a:rPr lang="en-GB" sz="2000" dirty="0">
                <a:latin typeface="+mj-lt"/>
              </a:rPr>
              <a:t>What were her achievements as a ruler? </a:t>
            </a:r>
          </a:p>
        </p:txBody>
      </p:sp>
      <p:pic>
        <p:nvPicPr>
          <p:cNvPr id="5" name="Picture 4"/>
          <p:cNvPicPr>
            <a:picLocks noChangeAspect="1"/>
          </p:cNvPicPr>
          <p:nvPr/>
        </p:nvPicPr>
        <p:blipFill>
          <a:blip r:embed="rId4"/>
          <a:stretch>
            <a:fillRect/>
          </a:stretch>
        </p:blipFill>
        <p:spPr>
          <a:xfrm>
            <a:off x="9862011" y="68289"/>
            <a:ext cx="2102461" cy="3244798"/>
          </a:xfrm>
          <a:prstGeom prst="rect">
            <a:avLst/>
          </a:prstGeom>
        </p:spPr>
      </p:pic>
      <p:pic>
        <p:nvPicPr>
          <p:cNvPr id="6" name="Picture 5"/>
          <p:cNvPicPr>
            <a:picLocks noChangeAspect="1"/>
          </p:cNvPicPr>
          <p:nvPr/>
        </p:nvPicPr>
        <p:blipFill rotWithShape="1">
          <a:blip r:embed="rId5"/>
          <a:srcRect l="12688" t="38279" r="11344" b="52258"/>
          <a:stretch/>
        </p:blipFill>
        <p:spPr>
          <a:xfrm>
            <a:off x="230573" y="3689375"/>
            <a:ext cx="9360310" cy="874425"/>
          </a:xfrm>
          <a:prstGeom prst="rect">
            <a:avLst/>
          </a:prstGeom>
        </p:spPr>
      </p:pic>
    </p:spTree>
    <p:extLst>
      <p:ext uri="{BB962C8B-B14F-4D97-AF65-F5344CB8AC3E}">
        <p14:creationId xmlns:p14="http://schemas.microsoft.com/office/powerpoint/2010/main" val="1905642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609600"/>
          </a:xfrm>
          <a:ln>
            <a:solidFill>
              <a:schemeClr val="tx1"/>
            </a:solidFill>
          </a:ln>
        </p:spPr>
        <p:txBody>
          <a:bodyPr>
            <a:normAutofit fontScale="90000"/>
          </a:bodyPr>
          <a:lstStyle/>
          <a:p>
            <a:r>
              <a:rPr lang="en-GB" sz="4000" dirty="0"/>
              <a:t>The Mughal Empire - </a:t>
            </a:r>
            <a:r>
              <a:rPr lang="en-GB" sz="4000" b="1" dirty="0"/>
              <a:t>Empress Nur Jahan</a:t>
            </a:r>
            <a:endParaRPr lang="en-GB" sz="4000" dirty="0"/>
          </a:p>
        </p:txBody>
      </p:sp>
      <p:sp>
        <p:nvSpPr>
          <p:cNvPr id="3" name="Subtitle 2"/>
          <p:cNvSpPr>
            <a:spLocks noGrp="1"/>
          </p:cNvSpPr>
          <p:nvPr>
            <p:ph type="subTitle" idx="1"/>
          </p:nvPr>
        </p:nvSpPr>
        <p:spPr>
          <a:xfrm>
            <a:off x="219181" y="711200"/>
            <a:ext cx="11753637" cy="6146800"/>
          </a:xfrm>
          <a:solidFill>
            <a:schemeClr val="accent4">
              <a:lumMod val="20000"/>
              <a:lumOff val="80000"/>
            </a:schemeClr>
          </a:solidFill>
        </p:spPr>
        <p:txBody>
          <a:bodyPr>
            <a:normAutofit/>
          </a:bodyPr>
          <a:lstStyle/>
          <a:p>
            <a:pPr algn="l"/>
            <a:r>
              <a:rPr lang="en-GB" sz="1800" b="1" dirty="0"/>
              <a:t>	     Empress Nur Jahan was the most powerful woman in 17th Century India. She played a very important role in 	    running the huge Mughal empire.</a:t>
            </a:r>
          </a:p>
          <a:p>
            <a:pPr algn="l"/>
            <a:r>
              <a:rPr lang="en-GB" sz="1800" dirty="0"/>
              <a:t>Nur Jahan was born in 1577 near Kandahar (in present-day Afghanistan), she was from a Persian family, who had left their home in Iran amid increasing intolerance to seek refuge in the more liberal Mughal empire of India. Nur Jahan was brought to court in 1607, to serve as lady-in-waiting.  Reputedly very beautiful, she attracted the attention of the Emperor and they were married in 1611; she would be Jahangir’s twentieth and last wife.  During the next ten years, she assumed all the rights of sovereignty and government. Her husband, Jahangir’s addiction to alcohol and opium, and preference for artistic pursuits made him dependent upon her to rule in his name. She controlled all matters of government.</a:t>
            </a:r>
          </a:p>
          <a:p>
            <a:pPr algn="l"/>
            <a:r>
              <a:rPr lang="en-GB" sz="1800" dirty="0"/>
              <a:t>She has been portrayed as a schemer who took advantage of her husband’s addiction to take power. But evidence also points to her physical strength and courage, a talent for administration, and responsibility for the many artistic, architectural, and cultural achievements of Jahangir’s rule. She designed the gardens of Kashmir and Agra and was a patron of poetry. She took a special interest in women’s affairs and provided land for women and opportunities for orphan girls. She was a poet, an expert hunter and an innovative architect. Her design for her parents' tomb in Agra later inspired the construction of the Taj Mahal. One courtier described an incident where she surprised many by appearing in the imperial balcony, which was reserved for men only. This was not her only act of defiance. Be it hunting, issuing imperial orders and coins, designing public buildings, taking measures to support poor women or champion the disadvantaged, Nur lived a life that was unusual among women at the time. She also led an army to save the emperor when he was taken captive. She was also known as a “tiger-slayer” after taking down four tigers with six bullets during a single hunt.</a:t>
            </a:r>
          </a:p>
        </p:txBody>
      </p:sp>
      <p:pic>
        <p:nvPicPr>
          <p:cNvPr id="1026" name="Picture 2" descr="The Mughal Queen Nur Jahan Playing Polo with Other Princess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76509" y="5211282"/>
            <a:ext cx="2715491" cy="163701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822093" y="5211282"/>
            <a:ext cx="2356207" cy="523220"/>
          </a:xfrm>
          <a:prstGeom prst="rect">
            <a:avLst/>
          </a:prstGeom>
          <a:ln>
            <a:solidFill>
              <a:schemeClr val="tx1"/>
            </a:solidFill>
          </a:ln>
        </p:spPr>
        <p:txBody>
          <a:bodyPr wrap="square">
            <a:spAutoFit/>
          </a:bodyPr>
          <a:lstStyle/>
          <a:p>
            <a:r>
              <a:rPr lang="en-GB" sz="1400" b="0" i="0" dirty="0">
                <a:effectLst/>
                <a:latin typeface="ReithSans"/>
              </a:rPr>
              <a:t>Nur Jahan is shown playing polo with other women</a:t>
            </a:r>
            <a:endParaRPr lang="en-GB" sz="1400" dirty="0"/>
          </a:p>
        </p:txBody>
      </p:sp>
      <p:pic>
        <p:nvPicPr>
          <p:cNvPr id="1028" name="Picture 4" descr="A portrait of Nur Jaha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458" t="1500" r="20909" b="-1"/>
          <a:stretch/>
        </p:blipFill>
        <p:spPr bwMode="auto">
          <a:xfrm>
            <a:off x="13698" y="0"/>
            <a:ext cx="1266735" cy="113607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17625" y="5454359"/>
            <a:ext cx="9260441" cy="1200329"/>
          </a:xfrm>
          <a:prstGeom prst="rect">
            <a:avLst/>
          </a:prstGeom>
        </p:spPr>
        <p:txBody>
          <a:bodyPr wrap="square">
            <a:spAutoFit/>
          </a:bodyPr>
          <a:lstStyle/>
          <a:p>
            <a:r>
              <a:rPr lang="en-GB" dirty="0"/>
              <a:t>Jahangir’s failure to name an heir before his death in 1627 led to a power struggle amongst his sons. Nur Jahan’s power weakened and she was confined by Jahangir's third son, Shah Jahan. Her imprisonment ended her influence at court, and she spent her final years in exile. She died on 17 December 1645 and is buried in Lahore.</a:t>
            </a:r>
          </a:p>
        </p:txBody>
      </p:sp>
    </p:spTree>
    <p:extLst>
      <p:ext uri="{BB962C8B-B14F-4D97-AF65-F5344CB8AC3E}">
        <p14:creationId xmlns:p14="http://schemas.microsoft.com/office/powerpoint/2010/main" val="4198651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798" y="0"/>
            <a:ext cx="10515600" cy="1325563"/>
          </a:xfrm>
        </p:spPr>
        <p:txBody>
          <a:bodyPr/>
          <a:lstStyle/>
          <a:p>
            <a:r>
              <a:rPr lang="en-GB" b="1" dirty="0"/>
              <a:t>Autumn Term: Task 13</a:t>
            </a:r>
          </a:p>
        </p:txBody>
      </p:sp>
      <p:sp>
        <p:nvSpPr>
          <p:cNvPr id="3" name="Content Placeholder 2"/>
          <p:cNvSpPr>
            <a:spLocks noGrp="1"/>
          </p:cNvSpPr>
          <p:nvPr>
            <p:ph idx="1"/>
          </p:nvPr>
        </p:nvSpPr>
        <p:spPr>
          <a:xfrm>
            <a:off x="226484" y="1072211"/>
            <a:ext cx="10748493" cy="4351338"/>
          </a:xfrm>
        </p:spPr>
        <p:txBody>
          <a:bodyPr/>
          <a:lstStyle/>
          <a:p>
            <a:pPr marL="0" indent="0">
              <a:buNone/>
            </a:pPr>
            <a:r>
              <a:rPr lang="en-GB" u="sng" dirty="0"/>
              <a:t>Topic overview:</a:t>
            </a:r>
            <a:r>
              <a:rPr lang="en-GB" dirty="0"/>
              <a:t> Revise for your assessment “Why did civil war break out in 1642?” Use the revision checklist and your classwork to create three flashcards, one for each cause. On the back, include specific evidence you want to include in that paragraph. Use your flashcards at regular intervals to test yourself. You may find this website useful:</a:t>
            </a:r>
          </a:p>
          <a:p>
            <a:pPr marL="0" indent="0">
              <a:buNone/>
            </a:pPr>
            <a:r>
              <a:rPr lang="en-GB" dirty="0">
                <a:hlinkClick r:id="rId2"/>
              </a:rPr>
              <a:t>https://www.bbc.co.uk/bitesize/topics/zk4cwmn/articles/zxxgg7h?topicJourney=true#zxv66g83</a:t>
            </a:r>
            <a:endParaRPr lang="en-GB" dirty="0"/>
          </a:p>
          <a:p>
            <a:pPr marL="0" indent="0">
              <a:buNone/>
            </a:pPr>
            <a:endParaRPr lang="en-GB" dirty="0"/>
          </a:p>
        </p:txBody>
      </p:sp>
      <p:sp>
        <p:nvSpPr>
          <p:cNvPr id="4" name="Rounded Rectangle 3"/>
          <p:cNvSpPr/>
          <p:nvPr/>
        </p:nvSpPr>
        <p:spPr>
          <a:xfrm>
            <a:off x="807093" y="4097381"/>
            <a:ext cx="2890063" cy="26523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Paragraph 1 (cause 1)</a:t>
            </a:r>
          </a:p>
          <a:p>
            <a:pPr algn="ctr"/>
            <a:r>
              <a:rPr lang="en-GB" sz="2400" dirty="0"/>
              <a:t>e.g. Conflict over power</a:t>
            </a:r>
            <a:endParaRPr lang="en-GB" sz="3200" dirty="0"/>
          </a:p>
        </p:txBody>
      </p:sp>
      <p:sp>
        <p:nvSpPr>
          <p:cNvPr id="5" name="Rounded Rectangle 4"/>
          <p:cNvSpPr/>
          <p:nvPr/>
        </p:nvSpPr>
        <p:spPr>
          <a:xfrm>
            <a:off x="4683461" y="3995002"/>
            <a:ext cx="2793971" cy="275471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800" dirty="0"/>
              <a:t>Paragraph 2 (cause 2)</a:t>
            </a:r>
          </a:p>
          <a:p>
            <a:pPr algn="ctr"/>
            <a:r>
              <a:rPr lang="en-GB" sz="2800" dirty="0"/>
              <a:t>e.g. Religious tensions</a:t>
            </a:r>
          </a:p>
        </p:txBody>
      </p:sp>
      <p:sp>
        <p:nvSpPr>
          <p:cNvPr id="6" name="Rounded Rectangle 5"/>
          <p:cNvSpPr/>
          <p:nvPr/>
        </p:nvSpPr>
        <p:spPr>
          <a:xfrm>
            <a:off x="8767495" y="3789517"/>
            <a:ext cx="2637503" cy="2960199"/>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GB" sz="2800" dirty="0"/>
              <a:t>Paragraph 3 (cause 3) e.g. Money problems</a:t>
            </a:r>
          </a:p>
        </p:txBody>
      </p:sp>
    </p:spTree>
    <p:extLst>
      <p:ext uri="{BB962C8B-B14F-4D97-AF65-F5344CB8AC3E}">
        <p14:creationId xmlns:p14="http://schemas.microsoft.com/office/powerpoint/2010/main" val="2402229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Autumn Term: Challenge homework</a:t>
            </a:r>
          </a:p>
        </p:txBody>
      </p:sp>
      <p:sp>
        <p:nvSpPr>
          <p:cNvPr id="3" name="Content Placeholder 2"/>
          <p:cNvSpPr>
            <a:spLocks noGrp="1"/>
          </p:cNvSpPr>
          <p:nvPr>
            <p:ph idx="1"/>
          </p:nvPr>
        </p:nvSpPr>
        <p:spPr/>
        <p:txBody>
          <a:bodyPr>
            <a:normAutofit fontScale="92500"/>
          </a:bodyPr>
          <a:lstStyle/>
          <a:p>
            <a:pPr marL="0" indent="0">
              <a:buNone/>
            </a:pPr>
            <a:r>
              <a:rPr lang="en-GB" u="sng" dirty="0">
                <a:latin typeface="+mj-lt"/>
              </a:rPr>
              <a:t>Thematic Overview: Power and the monarchy</a:t>
            </a:r>
          </a:p>
          <a:p>
            <a:pPr marL="0" indent="0">
              <a:buNone/>
            </a:pPr>
            <a:r>
              <a:rPr lang="en-GB" dirty="0">
                <a:latin typeface="+mj-lt"/>
              </a:rPr>
              <a:t>Using your learning from Year 7 and Year 8, think about how the power of the monarchy (the king/queen) has changed between 1000 and 1700. Complete the following tasks:</a:t>
            </a:r>
          </a:p>
          <a:p>
            <a:pPr marL="0" indent="0">
              <a:buNone/>
            </a:pPr>
            <a:endParaRPr lang="en-GB" dirty="0">
              <a:latin typeface="+mj-lt"/>
            </a:endParaRPr>
          </a:p>
          <a:p>
            <a:pPr marL="514350" indent="-514350">
              <a:buAutoNum type="arabicParenR"/>
            </a:pPr>
            <a:r>
              <a:rPr lang="en-GB" dirty="0">
                <a:latin typeface="+mj-lt"/>
              </a:rPr>
              <a:t>Pick one event, development or change from this period (1000-1700) that has </a:t>
            </a:r>
            <a:r>
              <a:rPr lang="en-GB" b="1" dirty="0">
                <a:latin typeface="+mj-lt"/>
              </a:rPr>
              <a:t>increased</a:t>
            </a:r>
            <a:r>
              <a:rPr lang="en-GB" dirty="0">
                <a:latin typeface="+mj-lt"/>
              </a:rPr>
              <a:t> the power of the monarchy. Explain how it did this. </a:t>
            </a:r>
          </a:p>
          <a:p>
            <a:pPr marL="514350" indent="-514350">
              <a:buAutoNum type="arabicParenR"/>
            </a:pPr>
            <a:endParaRPr lang="en-GB" dirty="0">
              <a:latin typeface="+mj-lt"/>
            </a:endParaRPr>
          </a:p>
          <a:p>
            <a:pPr marL="0" indent="0">
              <a:buNone/>
            </a:pPr>
            <a:r>
              <a:rPr lang="en-GB" dirty="0">
                <a:latin typeface="+mj-lt"/>
              </a:rPr>
              <a:t>2) Pick one event, development or change from this period (1000-1700) that has </a:t>
            </a:r>
            <a:r>
              <a:rPr lang="en-GB" b="1" dirty="0">
                <a:latin typeface="+mj-lt"/>
              </a:rPr>
              <a:t>decreased</a:t>
            </a:r>
            <a:r>
              <a:rPr lang="en-GB" dirty="0">
                <a:latin typeface="+mj-lt"/>
              </a:rPr>
              <a:t> the power of the monarchy. Explain how they did this. </a:t>
            </a:r>
          </a:p>
          <a:p>
            <a:pPr marL="0" indent="0">
              <a:buNone/>
            </a:pPr>
            <a:endParaRPr lang="en-GB" dirty="0">
              <a:latin typeface="+mj-lt"/>
            </a:endParaRPr>
          </a:p>
          <a:p>
            <a:pPr marL="0" indent="0">
              <a:buNone/>
            </a:pPr>
            <a:endParaRPr lang="en-GB" dirty="0">
              <a:latin typeface="+mj-lt"/>
            </a:endParaRPr>
          </a:p>
          <a:p>
            <a:pPr marL="0" indent="0">
              <a:buNone/>
            </a:pPr>
            <a:endParaRPr lang="en-GB" dirty="0">
              <a:latin typeface="+mj-lt"/>
            </a:endParaRPr>
          </a:p>
        </p:txBody>
      </p:sp>
    </p:spTree>
    <p:extLst>
      <p:ext uri="{BB962C8B-B14F-4D97-AF65-F5344CB8AC3E}">
        <p14:creationId xmlns:p14="http://schemas.microsoft.com/office/powerpoint/2010/main" val="1814128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Autumn Term: Task 1</a:t>
            </a:r>
          </a:p>
        </p:txBody>
      </p:sp>
      <p:sp>
        <p:nvSpPr>
          <p:cNvPr id="3" name="Content Placeholder 2"/>
          <p:cNvSpPr>
            <a:spLocks noGrp="1"/>
          </p:cNvSpPr>
          <p:nvPr>
            <p:ph idx="1"/>
          </p:nvPr>
        </p:nvSpPr>
        <p:spPr>
          <a:xfrm>
            <a:off x="503583" y="1825624"/>
            <a:ext cx="10850217" cy="4760705"/>
          </a:xfrm>
        </p:spPr>
        <p:txBody>
          <a:bodyPr>
            <a:normAutofit/>
          </a:bodyPr>
          <a:lstStyle/>
          <a:p>
            <a:pPr marL="0" indent="0">
              <a:buNone/>
            </a:pPr>
            <a:r>
              <a:rPr lang="en-GB" dirty="0"/>
              <a:t>What can you remember about medieval history from your work in Year 7? See if you can describe these events or places in a sentence. If you are stuck, look back at your Year 7 work or do some research! You could even look at Bitesize: </a:t>
            </a:r>
            <a:r>
              <a:rPr lang="en-GB" dirty="0">
                <a:hlinkClick r:id="rId2"/>
              </a:rPr>
              <a:t>https://www.bbc.co.uk/bitesize/subjects/zk26n39</a:t>
            </a:r>
            <a:r>
              <a:rPr lang="en-GB" dirty="0"/>
              <a:t> </a:t>
            </a:r>
          </a:p>
          <a:p>
            <a:pPr marL="0" indent="0">
              <a:buNone/>
            </a:pPr>
            <a:r>
              <a:rPr lang="en-GB" dirty="0"/>
              <a:t>Medieval Baghdad (founded 762) - </a:t>
            </a:r>
          </a:p>
          <a:p>
            <a:pPr marL="0" indent="0">
              <a:buNone/>
            </a:pPr>
            <a:r>
              <a:rPr lang="en-GB" dirty="0"/>
              <a:t>Battle of Hastings (1066) – </a:t>
            </a:r>
          </a:p>
          <a:p>
            <a:pPr marL="0" indent="0">
              <a:buNone/>
            </a:pPr>
            <a:r>
              <a:rPr lang="en-GB" dirty="0"/>
              <a:t>Murder of Thomas Becket (1170) - </a:t>
            </a:r>
          </a:p>
          <a:p>
            <a:pPr marL="0" indent="0">
              <a:buNone/>
            </a:pPr>
            <a:r>
              <a:rPr lang="en-GB" dirty="0"/>
              <a:t>Magna Carta (1215) – </a:t>
            </a:r>
          </a:p>
          <a:p>
            <a:pPr marL="0" indent="0">
              <a:buNone/>
            </a:pPr>
            <a:r>
              <a:rPr lang="en-GB" dirty="0"/>
              <a:t>Mali Empire (Medieval Mali) - </a:t>
            </a:r>
          </a:p>
          <a:p>
            <a:pPr marL="0" indent="0">
              <a:buNone/>
            </a:pPr>
            <a:endParaRPr lang="en-GB" dirty="0"/>
          </a:p>
          <a:p>
            <a:pPr marL="0" indent="0">
              <a:buNone/>
            </a:pPr>
            <a:endParaRPr lang="en-GB" dirty="0"/>
          </a:p>
          <a:p>
            <a:pPr marL="0" indent="0">
              <a:buNone/>
            </a:pPr>
            <a:endParaRPr lang="en-GB" dirty="0"/>
          </a:p>
          <a:p>
            <a:pPr marL="514350" indent="-514350">
              <a:buAutoNum type="arabicParenR"/>
            </a:pPr>
            <a:endParaRPr lang="en-GB" dirty="0"/>
          </a:p>
        </p:txBody>
      </p:sp>
    </p:spTree>
    <p:extLst>
      <p:ext uri="{BB962C8B-B14F-4D97-AF65-F5344CB8AC3E}">
        <p14:creationId xmlns:p14="http://schemas.microsoft.com/office/powerpoint/2010/main" val="2873210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 y="1"/>
            <a:ext cx="11262360" cy="796834"/>
          </a:xfrm>
        </p:spPr>
        <p:txBody>
          <a:bodyPr>
            <a:normAutofit/>
          </a:bodyPr>
          <a:lstStyle/>
          <a:p>
            <a:r>
              <a:rPr lang="en-GB" u="sng" dirty="0"/>
              <a:t>Autumn Term: Task 2</a:t>
            </a:r>
          </a:p>
        </p:txBody>
      </p:sp>
      <p:sp>
        <p:nvSpPr>
          <p:cNvPr id="3" name="Content Placeholder 2"/>
          <p:cNvSpPr>
            <a:spLocks noGrp="1"/>
          </p:cNvSpPr>
          <p:nvPr>
            <p:ph idx="1"/>
          </p:nvPr>
        </p:nvSpPr>
        <p:spPr>
          <a:xfrm>
            <a:off x="91440" y="689157"/>
            <a:ext cx="8699863" cy="1834967"/>
          </a:xfrm>
        </p:spPr>
        <p:txBody>
          <a:bodyPr>
            <a:normAutofit/>
          </a:bodyPr>
          <a:lstStyle/>
          <a:p>
            <a:pPr marL="0" indent="0">
              <a:buNone/>
            </a:pPr>
            <a:r>
              <a:rPr lang="en-GB" sz="2400" dirty="0"/>
              <a:t>In your lesson this week, you learned about the </a:t>
            </a:r>
            <a:r>
              <a:rPr lang="en-GB" sz="2400" b="1" dirty="0"/>
              <a:t>Renaissance, </a:t>
            </a:r>
            <a:r>
              <a:rPr lang="en-GB" sz="2400" dirty="0"/>
              <a:t>when people were very interested in Ancient Greece and Rome. </a:t>
            </a:r>
            <a:r>
              <a:rPr lang="en-GB" sz="2400" b="1" dirty="0"/>
              <a:t>Renaissance </a:t>
            </a:r>
            <a:r>
              <a:rPr lang="en-GB" sz="2400" dirty="0"/>
              <a:t>buildings often copied ancient styles. Look at the image below of St Peter’s in Rome. Take a screenshot and label it. Can you find the features below?</a:t>
            </a:r>
            <a:endParaRPr lang="en-GB" sz="2400" b="1" dirty="0"/>
          </a:p>
        </p:txBody>
      </p:sp>
      <p:pic>
        <p:nvPicPr>
          <p:cNvPr id="4" name="Picture 3"/>
          <p:cNvPicPr>
            <a:picLocks noChangeAspect="1"/>
          </p:cNvPicPr>
          <p:nvPr/>
        </p:nvPicPr>
        <p:blipFill>
          <a:blip r:embed="rId2"/>
          <a:stretch>
            <a:fillRect/>
          </a:stretch>
        </p:blipFill>
        <p:spPr>
          <a:xfrm>
            <a:off x="1622843" y="2801710"/>
            <a:ext cx="5256057" cy="3141889"/>
          </a:xfrm>
          <a:prstGeom prst="rect">
            <a:avLst/>
          </a:prstGeom>
        </p:spPr>
      </p:pic>
      <p:sp>
        <p:nvSpPr>
          <p:cNvPr id="5" name="Rounded Rectangle 4"/>
          <p:cNvSpPr/>
          <p:nvPr/>
        </p:nvSpPr>
        <p:spPr>
          <a:xfrm>
            <a:off x="8895806" y="209007"/>
            <a:ext cx="3030584" cy="64399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Can you label:</a:t>
            </a:r>
          </a:p>
          <a:p>
            <a:pPr algn="ctr"/>
            <a:r>
              <a:rPr lang="en-GB" b="1" dirty="0"/>
              <a:t>The front </a:t>
            </a:r>
            <a:r>
              <a:rPr lang="en-GB" dirty="0"/>
              <a:t>- The front or "façade" of the buildings were generally symmetrical.</a:t>
            </a:r>
          </a:p>
          <a:p>
            <a:pPr algn="ctr"/>
            <a:r>
              <a:rPr lang="en-GB" dirty="0"/>
              <a:t> </a:t>
            </a:r>
            <a:r>
              <a:rPr lang="en-GB" b="1" dirty="0"/>
              <a:t>Columns</a:t>
            </a:r>
            <a:r>
              <a:rPr lang="en-GB" dirty="0"/>
              <a:t> - They used Roman type columns.</a:t>
            </a:r>
          </a:p>
          <a:p>
            <a:pPr algn="ctr"/>
            <a:endParaRPr lang="en-GB" dirty="0"/>
          </a:p>
          <a:p>
            <a:pPr algn="ctr"/>
            <a:r>
              <a:rPr lang="en-GB" b="1" dirty="0"/>
              <a:t>Arches and Domes </a:t>
            </a:r>
            <a:r>
              <a:rPr lang="en-GB" dirty="0"/>
              <a:t>- Arches and domes were popular. This was again taken from Roman and Greek architecture.</a:t>
            </a:r>
          </a:p>
          <a:p>
            <a:pPr algn="ctr"/>
            <a:endParaRPr lang="en-GB" dirty="0"/>
          </a:p>
          <a:p>
            <a:pPr algn="ctr"/>
            <a:r>
              <a:rPr lang="en-GB" b="1" dirty="0"/>
              <a:t>Ceilings </a:t>
            </a:r>
            <a:r>
              <a:rPr lang="en-GB" dirty="0"/>
              <a:t>- The ceilings of buildings were generally flat. </a:t>
            </a:r>
          </a:p>
          <a:p>
            <a:pPr algn="ctr"/>
            <a:endParaRPr lang="en-GB" dirty="0"/>
          </a:p>
          <a:p>
            <a:pPr algn="ctr"/>
            <a:r>
              <a:rPr lang="en-GB" b="1" dirty="0"/>
              <a:t>Square shaped </a:t>
            </a:r>
            <a:r>
              <a:rPr lang="en-GB" dirty="0"/>
              <a:t>– often buildings were square shaped.</a:t>
            </a:r>
          </a:p>
        </p:txBody>
      </p:sp>
    </p:spTree>
    <p:extLst>
      <p:ext uri="{BB962C8B-B14F-4D97-AF65-F5344CB8AC3E}">
        <p14:creationId xmlns:p14="http://schemas.microsoft.com/office/powerpoint/2010/main" val="2358176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Autumn Term: Task 3</a:t>
            </a:r>
          </a:p>
        </p:txBody>
      </p:sp>
      <p:sp>
        <p:nvSpPr>
          <p:cNvPr id="3" name="Content Placeholder 2"/>
          <p:cNvSpPr>
            <a:spLocks noGrp="1"/>
          </p:cNvSpPr>
          <p:nvPr>
            <p:ph idx="1"/>
          </p:nvPr>
        </p:nvSpPr>
        <p:spPr>
          <a:xfrm>
            <a:off x="6283234" y="1825625"/>
            <a:ext cx="5070566" cy="4340044"/>
          </a:xfrm>
        </p:spPr>
        <p:txBody>
          <a:bodyPr>
            <a:normAutofit lnSpcReduction="10000"/>
          </a:bodyPr>
          <a:lstStyle/>
          <a:p>
            <a:pPr marL="514350" indent="-514350">
              <a:buAutoNum type="arabicParenR"/>
            </a:pPr>
            <a:r>
              <a:rPr lang="en-GB" dirty="0"/>
              <a:t>Learn the order of the Tudor Monarchs (dates are optional)</a:t>
            </a:r>
          </a:p>
          <a:p>
            <a:pPr marL="514350" indent="-514350">
              <a:buAutoNum type="arabicParenR"/>
            </a:pPr>
            <a:r>
              <a:rPr lang="en-GB" dirty="0"/>
              <a:t>Research one monarch you don’t know much about and find out 3 facts about them. You might find this website useful: </a:t>
            </a:r>
            <a:r>
              <a:rPr lang="en-GB" dirty="0">
                <a:hlinkClick r:id="rId2"/>
              </a:rPr>
              <a:t>https://www.bbc.co.uk/teach/how-the-tudor-dynasty-shaped-modern-britain/zrhdbdm</a:t>
            </a:r>
            <a:endParaRPr lang="en-GB" dirty="0"/>
          </a:p>
          <a:p>
            <a:pPr marL="0" indent="0">
              <a:buNone/>
            </a:pPr>
            <a:endParaRPr lang="en-GB" dirty="0"/>
          </a:p>
          <a:p>
            <a:pPr marL="0" indent="0">
              <a:buNone/>
            </a:pPr>
            <a:endParaRPr lang="en-GB" dirty="0"/>
          </a:p>
          <a:p>
            <a:pPr marL="514350" indent="-514350">
              <a:buAutoNum type="arabicParenR"/>
            </a:pPr>
            <a:endParaRPr lang="en-GB" dirty="0"/>
          </a:p>
        </p:txBody>
      </p:sp>
      <p:pic>
        <p:nvPicPr>
          <p:cNvPr id="1026" name="Picture 2" descr="Tudor Kings and Queens Powerpoint Presentation Tudor Monarch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593" y="1560059"/>
            <a:ext cx="5966641" cy="4474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077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Autumn Term: Task 4</a:t>
            </a:r>
          </a:p>
        </p:txBody>
      </p:sp>
      <p:sp>
        <p:nvSpPr>
          <p:cNvPr id="3" name="Content Placeholder 2"/>
          <p:cNvSpPr>
            <a:spLocks noGrp="1"/>
          </p:cNvSpPr>
          <p:nvPr>
            <p:ph idx="1"/>
          </p:nvPr>
        </p:nvSpPr>
        <p:spPr>
          <a:xfrm>
            <a:off x="838200" y="1690688"/>
            <a:ext cx="10515600" cy="4351338"/>
          </a:xfrm>
        </p:spPr>
        <p:txBody>
          <a:bodyPr/>
          <a:lstStyle/>
          <a:p>
            <a:pPr marL="0" indent="0">
              <a:buNone/>
            </a:pPr>
            <a:r>
              <a:rPr lang="en-GB" u="sng" dirty="0"/>
              <a:t>Vocabulary Learning</a:t>
            </a:r>
          </a:p>
          <a:p>
            <a:pPr marL="0" indent="0">
              <a:buNone/>
            </a:pPr>
            <a:r>
              <a:rPr lang="en-GB" dirty="0"/>
              <a:t>Learn these key words and their meanings for next lesson. Cover them up and test yourself or ask someone else to test you! </a:t>
            </a:r>
          </a:p>
        </p:txBody>
      </p:sp>
      <p:graphicFrame>
        <p:nvGraphicFramePr>
          <p:cNvPr id="4" name="Table 3"/>
          <p:cNvGraphicFramePr>
            <a:graphicFrameLocks noGrp="1"/>
          </p:cNvGraphicFramePr>
          <p:nvPr>
            <p:extLst>
              <p:ext uri="{D42A27DB-BD31-4B8C-83A1-F6EECF244321}">
                <p14:modId xmlns:p14="http://schemas.microsoft.com/office/powerpoint/2010/main" val="2935394912"/>
              </p:ext>
            </p:extLst>
          </p:nvPr>
        </p:nvGraphicFramePr>
        <p:xfrm>
          <a:off x="838200" y="3408109"/>
          <a:ext cx="10924148" cy="3225800"/>
        </p:xfrm>
        <a:graphic>
          <a:graphicData uri="http://schemas.openxmlformats.org/drawingml/2006/table">
            <a:tbl>
              <a:tblPr firstRow="1" bandRow="1">
                <a:tableStyleId>{5940675A-B579-460E-94D1-54222C63F5DA}</a:tableStyleId>
              </a:tblPr>
              <a:tblGrid>
                <a:gridCol w="2501366">
                  <a:extLst>
                    <a:ext uri="{9D8B030D-6E8A-4147-A177-3AD203B41FA5}">
                      <a16:colId xmlns:a16="http://schemas.microsoft.com/office/drawing/2014/main" val="20000"/>
                    </a:ext>
                  </a:extLst>
                </a:gridCol>
                <a:gridCol w="8422782">
                  <a:extLst>
                    <a:ext uri="{9D8B030D-6E8A-4147-A177-3AD203B41FA5}">
                      <a16:colId xmlns:a16="http://schemas.microsoft.com/office/drawing/2014/main" val="20001"/>
                    </a:ext>
                  </a:extLst>
                </a:gridCol>
              </a:tblGrid>
              <a:tr h="370840">
                <a:tc>
                  <a:txBody>
                    <a:bodyPr/>
                    <a:lstStyle/>
                    <a:p>
                      <a:r>
                        <a:rPr lang="en-GB" b="1" dirty="0"/>
                        <a:t>The Tudors</a:t>
                      </a:r>
                    </a:p>
                  </a:txBody>
                  <a:tcPr/>
                </a:tc>
                <a:tc>
                  <a:txBody>
                    <a:bodyPr/>
                    <a:lstStyle/>
                    <a:p>
                      <a:r>
                        <a:rPr lang="en-GB" dirty="0"/>
                        <a:t>The royal family on the throne from 1485-1603</a:t>
                      </a:r>
                    </a:p>
                  </a:txBody>
                  <a:tcPr/>
                </a:tc>
                <a:extLst>
                  <a:ext uri="{0D108BD9-81ED-4DB2-BD59-A6C34878D82A}">
                    <a16:rowId xmlns:a16="http://schemas.microsoft.com/office/drawing/2014/main" val="10000"/>
                  </a:ext>
                </a:extLst>
              </a:tr>
              <a:tr h="370840">
                <a:tc>
                  <a:txBody>
                    <a:bodyPr/>
                    <a:lstStyle/>
                    <a:p>
                      <a:r>
                        <a:rPr lang="en-GB" b="1" dirty="0"/>
                        <a:t>The Pope</a:t>
                      </a:r>
                    </a:p>
                  </a:txBody>
                  <a:tcPr/>
                </a:tc>
                <a:tc>
                  <a:txBody>
                    <a:bodyPr/>
                    <a:lstStyle/>
                    <a:p>
                      <a:r>
                        <a:rPr lang="en-GB" dirty="0"/>
                        <a:t>The head of the (Catholic) Church</a:t>
                      </a:r>
                    </a:p>
                  </a:txBody>
                  <a:tcPr/>
                </a:tc>
                <a:extLst>
                  <a:ext uri="{0D108BD9-81ED-4DB2-BD59-A6C34878D82A}">
                    <a16:rowId xmlns:a16="http://schemas.microsoft.com/office/drawing/2014/main" val="10001"/>
                  </a:ext>
                </a:extLst>
              </a:tr>
              <a:tr h="370840">
                <a:tc>
                  <a:txBody>
                    <a:bodyPr/>
                    <a:lstStyle/>
                    <a:p>
                      <a:r>
                        <a:rPr lang="en-GB" b="1" dirty="0"/>
                        <a:t>The Reformation</a:t>
                      </a:r>
                    </a:p>
                  </a:txBody>
                  <a:tcPr/>
                </a:tc>
                <a:tc>
                  <a:txBody>
                    <a:bodyPr/>
                    <a:lstStyle/>
                    <a:p>
                      <a:r>
                        <a:rPr lang="en-GB" dirty="0"/>
                        <a:t>When the European</a:t>
                      </a:r>
                      <a:r>
                        <a:rPr lang="en-GB" baseline="0" dirty="0"/>
                        <a:t> Church split into Protestantism and Catholicism (1500s)</a:t>
                      </a:r>
                      <a:endParaRPr lang="en-GB" dirty="0"/>
                    </a:p>
                  </a:txBody>
                  <a:tcPr/>
                </a:tc>
                <a:extLst>
                  <a:ext uri="{0D108BD9-81ED-4DB2-BD59-A6C34878D82A}">
                    <a16:rowId xmlns:a16="http://schemas.microsoft.com/office/drawing/2014/main" val="10002"/>
                  </a:ext>
                </a:extLst>
              </a:tr>
              <a:tr h="370840">
                <a:tc>
                  <a:txBody>
                    <a:bodyPr/>
                    <a:lstStyle/>
                    <a:p>
                      <a:r>
                        <a:rPr lang="en-GB" b="1" dirty="0"/>
                        <a:t>The Wars of Religion</a:t>
                      </a:r>
                    </a:p>
                  </a:txBody>
                  <a:tcPr/>
                </a:tc>
                <a:tc>
                  <a:txBody>
                    <a:bodyPr/>
                    <a:lstStyle/>
                    <a:p>
                      <a:r>
                        <a:rPr lang="en-GB" dirty="0"/>
                        <a:t>The wars in Europe that started due to the Reformation (1500s and 1600s)</a:t>
                      </a:r>
                    </a:p>
                  </a:txBody>
                  <a:tcPr/>
                </a:tc>
                <a:extLst>
                  <a:ext uri="{0D108BD9-81ED-4DB2-BD59-A6C34878D82A}">
                    <a16:rowId xmlns:a16="http://schemas.microsoft.com/office/drawing/2014/main" val="10003"/>
                  </a:ext>
                </a:extLst>
              </a:tr>
              <a:tr h="370840">
                <a:tc>
                  <a:txBody>
                    <a:bodyPr/>
                    <a:lstStyle/>
                    <a:p>
                      <a:r>
                        <a:rPr lang="en-GB" b="1" dirty="0"/>
                        <a:t>Catholics</a:t>
                      </a:r>
                    </a:p>
                  </a:txBody>
                  <a:tcPr/>
                </a:tc>
                <a:tc>
                  <a:txBody>
                    <a:bodyPr/>
                    <a:lstStyle/>
                    <a:p>
                      <a:r>
                        <a:rPr lang="en-GB" dirty="0"/>
                        <a:t>They wanted the Church to stay the same and they supported the Pope</a:t>
                      </a:r>
                    </a:p>
                  </a:txBody>
                  <a:tcPr/>
                </a:tc>
                <a:extLst>
                  <a:ext uri="{0D108BD9-81ED-4DB2-BD59-A6C34878D82A}">
                    <a16:rowId xmlns:a16="http://schemas.microsoft.com/office/drawing/2014/main" val="10004"/>
                  </a:ext>
                </a:extLst>
              </a:tr>
              <a:tr h="349638">
                <a:tc>
                  <a:txBody>
                    <a:bodyPr/>
                    <a:lstStyle/>
                    <a:p>
                      <a:r>
                        <a:rPr lang="en-GB" b="1" dirty="0"/>
                        <a:t>Protestants</a:t>
                      </a:r>
                    </a:p>
                  </a:txBody>
                  <a:tcPr/>
                </a:tc>
                <a:tc>
                  <a:txBody>
                    <a:bodyPr/>
                    <a:lstStyle/>
                    <a:p>
                      <a:r>
                        <a:rPr lang="en-GB" dirty="0"/>
                        <a:t>They </a:t>
                      </a:r>
                      <a:r>
                        <a:rPr lang="en-GB" u="sng" dirty="0"/>
                        <a:t>protested</a:t>
                      </a:r>
                      <a:r>
                        <a:rPr lang="en-GB" u="none" dirty="0"/>
                        <a:t> against the Catholic Church and wanted to get rid of the Pope as the head of the Church.</a:t>
                      </a:r>
                      <a:endParaRPr lang="en-GB" dirty="0"/>
                    </a:p>
                  </a:txBody>
                  <a:tcPr/>
                </a:tc>
                <a:extLst>
                  <a:ext uri="{0D108BD9-81ED-4DB2-BD59-A6C34878D82A}">
                    <a16:rowId xmlns:a16="http://schemas.microsoft.com/office/drawing/2014/main" val="10005"/>
                  </a:ext>
                </a:extLst>
              </a:tr>
              <a:tr h="349638">
                <a:tc>
                  <a:txBody>
                    <a:bodyPr/>
                    <a:lstStyle/>
                    <a:p>
                      <a:r>
                        <a:rPr lang="en-GB" b="1" dirty="0"/>
                        <a:t>Indulgence</a:t>
                      </a:r>
                    </a:p>
                  </a:txBody>
                  <a:tcPr/>
                </a:tc>
                <a:tc>
                  <a:txBody>
                    <a:bodyPr/>
                    <a:lstStyle/>
                    <a:p>
                      <a:r>
                        <a:rPr lang="en-GB" b="0" dirty="0"/>
                        <a:t>Something</a:t>
                      </a:r>
                      <a:r>
                        <a:rPr lang="en-GB" b="0" baseline="0" dirty="0"/>
                        <a:t> you buy from the Church in order to have your sins forgiven. </a:t>
                      </a:r>
                      <a:endParaRPr lang="en-GB" b="0" dirty="0"/>
                    </a:p>
                  </a:txBody>
                  <a:tcPr/>
                </a:tc>
                <a:extLst>
                  <a:ext uri="{0D108BD9-81ED-4DB2-BD59-A6C34878D82A}">
                    <a16:rowId xmlns:a16="http://schemas.microsoft.com/office/drawing/2014/main" val="10006"/>
                  </a:ext>
                </a:extLst>
              </a:tr>
              <a:tr h="349638">
                <a:tc>
                  <a:txBody>
                    <a:bodyPr/>
                    <a:lstStyle/>
                    <a:p>
                      <a:r>
                        <a:rPr lang="en-GB" b="1" dirty="0"/>
                        <a:t>Mass</a:t>
                      </a:r>
                    </a:p>
                  </a:txBody>
                  <a:tcPr/>
                </a:tc>
                <a:tc>
                  <a:txBody>
                    <a:bodyPr/>
                    <a:lstStyle/>
                    <a:p>
                      <a:r>
                        <a:rPr lang="en-GB" b="0" dirty="0"/>
                        <a:t>Part</a:t>
                      </a:r>
                      <a:r>
                        <a:rPr lang="en-GB" b="0" baseline="0" dirty="0"/>
                        <a:t> of the Church service where the congregation shares bread and wine. </a:t>
                      </a:r>
                      <a:endParaRPr lang="en-GB" b="0"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879711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Autumn Term: Task 5</a:t>
            </a:r>
          </a:p>
        </p:txBody>
      </p:sp>
      <p:sp>
        <p:nvSpPr>
          <p:cNvPr id="3" name="Content Placeholder 2"/>
          <p:cNvSpPr>
            <a:spLocks noGrp="1"/>
          </p:cNvSpPr>
          <p:nvPr>
            <p:ph idx="1"/>
          </p:nvPr>
        </p:nvSpPr>
        <p:spPr/>
        <p:txBody>
          <a:bodyPr/>
          <a:lstStyle/>
          <a:p>
            <a:pPr marL="0" indent="0">
              <a:buNone/>
            </a:pPr>
            <a:r>
              <a:rPr lang="en-GB" u="sng" dirty="0"/>
              <a:t>Learn these dates:</a:t>
            </a:r>
          </a:p>
          <a:p>
            <a:pPr marL="0" indent="0">
              <a:buNone/>
            </a:pPr>
            <a:r>
              <a:rPr lang="en-GB" dirty="0"/>
              <a:t>Cover them up and test yourself or ask someone else to test you! </a:t>
            </a:r>
          </a:p>
          <a:p>
            <a:pPr marL="0" indent="0">
              <a:buNone/>
            </a:pPr>
            <a:r>
              <a:rPr lang="en-GB" dirty="0"/>
              <a:t>When you have finished, test yourself on the vocabulary from last week too. </a:t>
            </a:r>
          </a:p>
        </p:txBody>
      </p:sp>
      <p:graphicFrame>
        <p:nvGraphicFramePr>
          <p:cNvPr id="4" name="Table 3"/>
          <p:cNvGraphicFramePr>
            <a:graphicFrameLocks noGrp="1"/>
          </p:cNvGraphicFramePr>
          <p:nvPr>
            <p:extLst>
              <p:ext uri="{D42A27DB-BD31-4B8C-83A1-F6EECF244321}">
                <p14:modId xmlns:p14="http://schemas.microsoft.com/office/powerpoint/2010/main" val="303521234"/>
              </p:ext>
            </p:extLst>
          </p:nvPr>
        </p:nvGraphicFramePr>
        <p:xfrm>
          <a:off x="735169" y="3833112"/>
          <a:ext cx="10924148" cy="1584960"/>
        </p:xfrm>
        <a:graphic>
          <a:graphicData uri="http://schemas.openxmlformats.org/drawingml/2006/table">
            <a:tbl>
              <a:tblPr firstRow="1" bandRow="1">
                <a:tableStyleId>{5940675A-B579-460E-94D1-54222C63F5DA}</a:tableStyleId>
              </a:tblPr>
              <a:tblGrid>
                <a:gridCol w="2501366">
                  <a:extLst>
                    <a:ext uri="{9D8B030D-6E8A-4147-A177-3AD203B41FA5}">
                      <a16:colId xmlns:a16="http://schemas.microsoft.com/office/drawing/2014/main" val="20000"/>
                    </a:ext>
                  </a:extLst>
                </a:gridCol>
                <a:gridCol w="8422782">
                  <a:extLst>
                    <a:ext uri="{9D8B030D-6E8A-4147-A177-3AD203B41FA5}">
                      <a16:colId xmlns:a16="http://schemas.microsoft.com/office/drawing/2014/main" val="20001"/>
                    </a:ext>
                  </a:extLst>
                </a:gridCol>
              </a:tblGrid>
              <a:tr h="370840">
                <a:tc>
                  <a:txBody>
                    <a:bodyPr/>
                    <a:lstStyle/>
                    <a:p>
                      <a:r>
                        <a:rPr lang="en-GB" sz="2000" b="1" dirty="0"/>
                        <a:t>1485</a:t>
                      </a:r>
                    </a:p>
                  </a:txBody>
                  <a:tcPr/>
                </a:tc>
                <a:tc>
                  <a:txBody>
                    <a:bodyPr/>
                    <a:lstStyle/>
                    <a:p>
                      <a:r>
                        <a:rPr lang="en-GB" sz="2000" dirty="0"/>
                        <a:t>The Battle of Bosworth, Henry Tudor</a:t>
                      </a:r>
                      <a:r>
                        <a:rPr lang="en-GB" sz="2000" baseline="0" dirty="0"/>
                        <a:t> becomes King. </a:t>
                      </a:r>
                      <a:endParaRPr lang="en-GB" sz="2000" dirty="0"/>
                    </a:p>
                  </a:txBody>
                  <a:tcPr/>
                </a:tc>
                <a:extLst>
                  <a:ext uri="{0D108BD9-81ED-4DB2-BD59-A6C34878D82A}">
                    <a16:rowId xmlns:a16="http://schemas.microsoft.com/office/drawing/2014/main" val="10000"/>
                  </a:ext>
                </a:extLst>
              </a:tr>
              <a:tr h="370840">
                <a:tc>
                  <a:txBody>
                    <a:bodyPr/>
                    <a:lstStyle/>
                    <a:p>
                      <a:r>
                        <a:rPr lang="en-GB" sz="2000" b="1" dirty="0"/>
                        <a:t>1517</a:t>
                      </a:r>
                    </a:p>
                  </a:txBody>
                  <a:tcPr/>
                </a:tc>
                <a:tc>
                  <a:txBody>
                    <a:bodyPr/>
                    <a:lstStyle/>
                    <a:p>
                      <a:r>
                        <a:rPr lang="en-GB" sz="2000" dirty="0"/>
                        <a:t>Martin Luther nails his 95 theses</a:t>
                      </a:r>
                      <a:r>
                        <a:rPr lang="en-GB" sz="2000" baseline="0" dirty="0"/>
                        <a:t> to the door of a German church. </a:t>
                      </a:r>
                      <a:endParaRPr lang="en-GB" sz="2000" dirty="0"/>
                    </a:p>
                  </a:txBody>
                  <a:tcPr/>
                </a:tc>
                <a:extLst>
                  <a:ext uri="{0D108BD9-81ED-4DB2-BD59-A6C34878D82A}">
                    <a16:rowId xmlns:a16="http://schemas.microsoft.com/office/drawing/2014/main" val="10001"/>
                  </a:ext>
                </a:extLst>
              </a:tr>
              <a:tr h="370840">
                <a:tc>
                  <a:txBody>
                    <a:bodyPr/>
                    <a:lstStyle/>
                    <a:p>
                      <a:r>
                        <a:rPr lang="en-GB" sz="2000" b="1" dirty="0"/>
                        <a:t>1530s</a:t>
                      </a:r>
                    </a:p>
                  </a:txBody>
                  <a:tcPr/>
                </a:tc>
                <a:tc>
                  <a:txBody>
                    <a:bodyPr/>
                    <a:lstStyle/>
                    <a:p>
                      <a:r>
                        <a:rPr lang="en-GB" sz="2000" dirty="0"/>
                        <a:t>Henry VIII takes control of the English</a:t>
                      </a:r>
                      <a:r>
                        <a:rPr lang="en-GB" sz="2000" baseline="0" dirty="0"/>
                        <a:t> Church</a:t>
                      </a:r>
                      <a:endParaRPr lang="en-GB" sz="2000" dirty="0"/>
                    </a:p>
                  </a:txBody>
                  <a:tcPr/>
                </a:tc>
                <a:extLst>
                  <a:ext uri="{0D108BD9-81ED-4DB2-BD59-A6C34878D82A}">
                    <a16:rowId xmlns:a16="http://schemas.microsoft.com/office/drawing/2014/main" val="10002"/>
                  </a:ext>
                </a:extLst>
              </a:tr>
              <a:tr h="370840">
                <a:tc>
                  <a:txBody>
                    <a:bodyPr/>
                    <a:lstStyle/>
                    <a:p>
                      <a:r>
                        <a:rPr lang="en-GB" sz="2000" b="1" dirty="0"/>
                        <a:t>1588</a:t>
                      </a:r>
                    </a:p>
                  </a:txBody>
                  <a:tcPr/>
                </a:tc>
                <a:tc>
                  <a:txBody>
                    <a:bodyPr/>
                    <a:lstStyle/>
                    <a:p>
                      <a:r>
                        <a:rPr lang="en-GB" sz="2000" dirty="0"/>
                        <a:t>The Spanish Armada: Catholic Spain tries to invade Protestant England</a:t>
                      </a:r>
                      <a:r>
                        <a:rPr lang="en-GB" sz="2000" baseline="0" dirty="0"/>
                        <a:t> and fails. </a:t>
                      </a:r>
                      <a:endParaRPr lang="en-GB" sz="20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15655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867" y="131193"/>
            <a:ext cx="11871961" cy="1325563"/>
          </a:xfrm>
        </p:spPr>
        <p:style>
          <a:lnRef idx="2">
            <a:schemeClr val="dk1"/>
          </a:lnRef>
          <a:fillRef idx="1">
            <a:schemeClr val="lt1"/>
          </a:fillRef>
          <a:effectRef idx="0">
            <a:schemeClr val="dk1"/>
          </a:effectRef>
          <a:fontRef idx="minor">
            <a:schemeClr val="dk1"/>
          </a:fontRef>
        </p:style>
        <p:txBody>
          <a:bodyPr/>
          <a:lstStyle/>
          <a:p>
            <a:r>
              <a:rPr lang="en-GB" b="1" dirty="0"/>
              <a:t>Autumn Term: Task 6 </a:t>
            </a:r>
          </a:p>
        </p:txBody>
      </p:sp>
      <p:sp>
        <p:nvSpPr>
          <p:cNvPr id="3" name="Content Placeholder 2"/>
          <p:cNvSpPr>
            <a:spLocks noGrp="1"/>
          </p:cNvSpPr>
          <p:nvPr>
            <p:ph idx="1"/>
          </p:nvPr>
        </p:nvSpPr>
        <p:spPr>
          <a:xfrm>
            <a:off x="276498" y="1694995"/>
            <a:ext cx="7874726" cy="4810307"/>
          </a:xfrm>
        </p:spPr>
        <p:txBody>
          <a:bodyPr/>
          <a:lstStyle/>
          <a:p>
            <a:pPr marL="0" indent="0">
              <a:buNone/>
            </a:pPr>
            <a:r>
              <a:rPr lang="en-GB" b="1" dirty="0"/>
              <a:t>How does the Reformation still affect the world today? </a:t>
            </a:r>
            <a:r>
              <a:rPr lang="en-GB" dirty="0"/>
              <a:t>Although there is </a:t>
            </a:r>
            <a:r>
              <a:rPr lang="en-GB" u="sng" dirty="0"/>
              <a:t>much less</a:t>
            </a:r>
            <a:r>
              <a:rPr lang="en-GB" dirty="0"/>
              <a:t> conflict between Catholics and Protestants today, the division between Catholics and Protestants is still important in some places. </a:t>
            </a:r>
          </a:p>
          <a:p>
            <a:pPr marL="0" indent="0">
              <a:buNone/>
            </a:pPr>
            <a:endParaRPr lang="en-GB" dirty="0"/>
          </a:p>
          <a:p>
            <a:pPr marL="0" indent="0">
              <a:buNone/>
            </a:pPr>
            <a:r>
              <a:rPr lang="en-GB" dirty="0"/>
              <a:t>Task: Read the information on the next page and answer this question: </a:t>
            </a:r>
            <a:r>
              <a:rPr lang="en-GB" i="1" dirty="0"/>
              <a:t>Why is the division between Catholics and Protestants still important in Northern Ireland today? </a:t>
            </a:r>
          </a:p>
          <a:p>
            <a:pPr marL="0" indent="0">
              <a:buNone/>
            </a:pPr>
            <a:r>
              <a:rPr lang="en-GB" dirty="0"/>
              <a:t> </a:t>
            </a:r>
            <a:endParaRPr lang="en-GB" b="1" dirty="0"/>
          </a:p>
        </p:txBody>
      </p:sp>
      <p:pic>
        <p:nvPicPr>
          <p:cNvPr id="4" name="Picture 3"/>
          <p:cNvPicPr>
            <a:picLocks noChangeAspect="1"/>
          </p:cNvPicPr>
          <p:nvPr/>
        </p:nvPicPr>
        <p:blipFill>
          <a:blip r:embed="rId2"/>
          <a:stretch>
            <a:fillRect/>
          </a:stretch>
        </p:blipFill>
        <p:spPr>
          <a:xfrm>
            <a:off x="8310464" y="1456756"/>
            <a:ext cx="3707363" cy="5243537"/>
          </a:xfrm>
          <a:prstGeom prst="rect">
            <a:avLst/>
          </a:prstGeom>
        </p:spPr>
      </p:pic>
    </p:spTree>
    <p:extLst>
      <p:ext uri="{BB962C8B-B14F-4D97-AF65-F5344CB8AC3E}">
        <p14:creationId xmlns:p14="http://schemas.microsoft.com/office/powerpoint/2010/main" val="2911381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057" y="166641"/>
            <a:ext cx="11754394" cy="6430101"/>
          </a:xfrm>
        </p:spPr>
        <p:txBody>
          <a:bodyPr>
            <a:normAutofit fontScale="92500" lnSpcReduction="10000"/>
          </a:bodyPr>
          <a:lstStyle/>
          <a:p>
            <a:pPr marL="0" indent="0">
              <a:buNone/>
            </a:pPr>
            <a:r>
              <a:rPr lang="en-GB" b="1" dirty="0">
                <a:latin typeface="+mj-lt"/>
              </a:rPr>
              <a:t>(Taken from </a:t>
            </a:r>
            <a:r>
              <a:rPr lang="en-GB" dirty="0">
                <a:hlinkClick r:id="rId2"/>
              </a:rPr>
              <a:t>https://passage-new.cappelendamm.no/c453153/artikkel/vis.html?tid=498532</a:t>
            </a:r>
            <a:r>
              <a:rPr lang="en-GB" dirty="0"/>
              <a:t>)</a:t>
            </a:r>
            <a:endParaRPr lang="en-GB" b="1" dirty="0">
              <a:latin typeface="+mj-lt"/>
            </a:endParaRPr>
          </a:p>
          <a:p>
            <a:pPr marL="0" indent="0">
              <a:buNone/>
            </a:pPr>
            <a:r>
              <a:rPr lang="en-GB" b="1" dirty="0">
                <a:latin typeface="+mj-lt"/>
              </a:rPr>
              <a:t>Why is there so much talk of Catholics and Protestants in the conflict in Northern Ireland?</a:t>
            </a:r>
            <a:endParaRPr lang="en-GB" dirty="0">
              <a:latin typeface="+mj-lt"/>
            </a:endParaRPr>
          </a:p>
          <a:p>
            <a:pPr marL="0" indent="0">
              <a:buNone/>
            </a:pPr>
            <a:r>
              <a:rPr lang="en-GB" dirty="0">
                <a:latin typeface="+mj-lt"/>
              </a:rPr>
              <a:t>The Republic of Ireland is historically a Catholic country and a large majority of the Irish are Catholics. Many people in Northern Ireland are descendants of the original population of this region and are also Catholics. However, the majority of the Northern Irish have ancestors who emigrated from England and Scotland and these two countries have been Protestant for almost 500 years. Therefore, we end up with a rather confusing situation with a split population from two different cultural and religious backgrounds.</a:t>
            </a:r>
          </a:p>
          <a:p>
            <a:pPr marL="0" indent="0">
              <a:buNone/>
            </a:pPr>
            <a:endParaRPr lang="en-GB" dirty="0"/>
          </a:p>
          <a:p>
            <a:pPr marL="0" indent="0">
              <a:buNone/>
            </a:pPr>
            <a:r>
              <a:rPr lang="en-GB" b="1" dirty="0"/>
              <a:t>What do the Catholics and the Protestants want in Northern Ireland?</a:t>
            </a:r>
            <a:endParaRPr lang="en-GB" dirty="0"/>
          </a:p>
          <a:p>
            <a:pPr marL="0" indent="0">
              <a:buNone/>
            </a:pPr>
            <a:r>
              <a:rPr lang="en-GB" dirty="0">
                <a:latin typeface="+mj-lt"/>
              </a:rPr>
              <a:t>Many Catholics want to be reunited with the rest of Ireland and to leave the union with England, Scotland and Wales. Many Protestants, on the other hand, wish to remain within the UK because they feel culturally and historically a part of this union since their ancestors emigrated from England and Scotland hundreds of years ago.</a:t>
            </a:r>
          </a:p>
          <a:p>
            <a:pPr marL="0" indent="0">
              <a:buNone/>
            </a:pPr>
            <a:endParaRPr lang="en-GB" dirty="0"/>
          </a:p>
        </p:txBody>
      </p:sp>
    </p:spTree>
    <p:extLst>
      <p:ext uri="{BB962C8B-B14F-4D97-AF65-F5344CB8AC3E}">
        <p14:creationId xmlns:p14="http://schemas.microsoft.com/office/powerpoint/2010/main" val="2488203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Autumn Term: Task 7</a:t>
            </a:r>
          </a:p>
        </p:txBody>
      </p:sp>
      <p:sp>
        <p:nvSpPr>
          <p:cNvPr id="3" name="Content Placeholder 2"/>
          <p:cNvSpPr>
            <a:spLocks noGrp="1"/>
          </p:cNvSpPr>
          <p:nvPr>
            <p:ph idx="1"/>
          </p:nvPr>
        </p:nvSpPr>
        <p:spPr>
          <a:xfrm>
            <a:off x="378824" y="1825624"/>
            <a:ext cx="6923498" cy="4575176"/>
          </a:xfrm>
        </p:spPr>
        <p:txBody>
          <a:bodyPr>
            <a:normAutofit/>
          </a:bodyPr>
          <a:lstStyle/>
          <a:p>
            <a:pPr marL="0" indent="0">
              <a:buNone/>
            </a:pPr>
            <a:r>
              <a:rPr lang="en-GB" u="sng" dirty="0"/>
              <a:t>Written Task:</a:t>
            </a:r>
            <a:r>
              <a:rPr lang="en-GB" dirty="0"/>
              <a:t> </a:t>
            </a:r>
            <a:r>
              <a:rPr lang="en-GB" b="1" dirty="0"/>
              <a:t>Why did the Reformation matter so much to people at the time?</a:t>
            </a:r>
          </a:p>
          <a:p>
            <a:pPr marL="0" indent="0">
              <a:buNone/>
            </a:pPr>
            <a:r>
              <a:rPr lang="en-GB" dirty="0"/>
              <a:t>Task: Write a paragraph explaining why the Reformation mattered so much to people at the time. Make sure you support your ideas with knowledge from the past two lessons. How did it affect ordinary people? What problems did it cause? Why were people willing to die for their religion? </a:t>
            </a:r>
          </a:p>
          <a:p>
            <a:pPr marL="0" indent="0">
              <a:buNone/>
            </a:pPr>
            <a:endParaRPr lang="en-GB" dirty="0"/>
          </a:p>
        </p:txBody>
      </p:sp>
      <p:sp>
        <p:nvSpPr>
          <p:cNvPr id="5" name="TextBox 4"/>
          <p:cNvSpPr txBox="1"/>
          <p:nvPr/>
        </p:nvSpPr>
        <p:spPr>
          <a:xfrm>
            <a:off x="7661006" y="905232"/>
            <a:ext cx="3997037" cy="5262979"/>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sz="2800" b="1" dirty="0"/>
              <a:t>Possible sentence starters:</a:t>
            </a:r>
          </a:p>
          <a:p>
            <a:endParaRPr lang="en-GB" sz="2800" b="1" dirty="0"/>
          </a:p>
          <a:p>
            <a:r>
              <a:rPr lang="en-GB" sz="2800" dirty="0"/>
              <a:t>The Reformation mattered to ordinary people because…</a:t>
            </a:r>
          </a:p>
          <a:p>
            <a:endParaRPr lang="en-GB" sz="2800" dirty="0"/>
          </a:p>
          <a:p>
            <a:r>
              <a:rPr lang="en-GB" sz="2800" dirty="0"/>
              <a:t>The Reformation mattered to Kings and Queens because…</a:t>
            </a:r>
          </a:p>
          <a:p>
            <a:endParaRPr lang="en-GB" sz="2800" dirty="0"/>
          </a:p>
          <a:p>
            <a:endParaRPr lang="en-GB" sz="2800" b="1" dirty="0"/>
          </a:p>
        </p:txBody>
      </p:sp>
    </p:spTree>
    <p:extLst>
      <p:ext uri="{BB962C8B-B14F-4D97-AF65-F5344CB8AC3E}">
        <p14:creationId xmlns:p14="http://schemas.microsoft.com/office/powerpoint/2010/main" val="16083787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439</TotalTime>
  <Words>2186</Words>
  <Application>Microsoft Office PowerPoint</Application>
  <PresentationFormat>Widescreen</PresentationFormat>
  <Paragraphs>150</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ReithSans</vt:lpstr>
      <vt:lpstr>Office Theme</vt:lpstr>
      <vt:lpstr>Year 8 History Homework Booklet</vt:lpstr>
      <vt:lpstr>Autumn Term: Task 1</vt:lpstr>
      <vt:lpstr>Autumn Term: Task 2</vt:lpstr>
      <vt:lpstr>Autumn Term: Task 3</vt:lpstr>
      <vt:lpstr>Autumn Term: Task 4</vt:lpstr>
      <vt:lpstr>Autumn Term: Task 5</vt:lpstr>
      <vt:lpstr>Autumn Term: Task 6 </vt:lpstr>
      <vt:lpstr>PowerPoint Presentation</vt:lpstr>
      <vt:lpstr>Autumn Term: Task 7</vt:lpstr>
      <vt:lpstr>Autumn Term: Task 8</vt:lpstr>
      <vt:lpstr>Autumn Term: Task 9</vt:lpstr>
      <vt:lpstr>Autumn Term: Task 10</vt:lpstr>
      <vt:lpstr>Autumn Term: Task 11</vt:lpstr>
      <vt:lpstr>Autumn Term: Task 12</vt:lpstr>
      <vt:lpstr>The Mughal Empire - Empress Nur Jahan</vt:lpstr>
      <vt:lpstr>Autumn Term: Task 13</vt:lpstr>
      <vt:lpstr>Autumn Term: Challenge homework</vt:lpstr>
    </vt:vector>
  </TitlesOfParts>
  <Company>Downham Market Academy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9 History Homework Booklet</dc:title>
  <dc:creator>Louise Cornick</dc:creator>
  <cp:lastModifiedBy>Suzanne Powell</cp:lastModifiedBy>
  <cp:revision>58</cp:revision>
  <dcterms:created xsi:type="dcterms:W3CDTF">2019-06-10T16:41:46Z</dcterms:created>
  <dcterms:modified xsi:type="dcterms:W3CDTF">2024-07-02T13:12:49Z</dcterms:modified>
</cp:coreProperties>
</file>