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56" r:id="rId4"/>
    <p:sldId id="258" r:id="rId5"/>
    <p:sldId id="259" r:id="rId6"/>
    <p:sldId id="260" r:id="rId7"/>
    <p:sldId id="285" r:id="rId8"/>
    <p:sldId id="286" r:id="rId9"/>
    <p:sldId id="264" r:id="rId10"/>
    <p:sldId id="265" r:id="rId11"/>
    <p:sldId id="266" r:id="rId12"/>
    <p:sldId id="268" r:id="rId13"/>
    <p:sldId id="269" r:id="rId14"/>
    <p:sldId id="271" r:id="rId15"/>
    <p:sldId id="272" r:id="rId16"/>
    <p:sldId id="274" r:id="rId17"/>
    <p:sldId id="288" r:id="rId18"/>
    <p:sldId id="277" r:id="rId19"/>
    <p:sldId id="279" r:id="rId20"/>
    <p:sldId id="280" r:id="rId21"/>
    <p:sldId id="282" r:id="rId22"/>
    <p:sldId id="283" r:id="rId23"/>
    <p:sldId id="284"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A4D9D7-6889-40D9-8C0D-DF65B8BC6730}" type="datetimeFigureOut">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149057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A4D9D7-6889-40D9-8C0D-DF65B8BC6730}" type="datetimeFigureOut">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169627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A4D9D7-6889-40D9-8C0D-DF65B8BC6730}" type="datetimeFigureOut">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201235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A4D9D7-6889-40D9-8C0D-DF65B8BC6730}" type="datetimeFigureOut">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139056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A4D9D7-6889-40D9-8C0D-DF65B8BC6730}" type="datetimeFigureOut">
              <a:rPr lang="en-GB" smtClean="0"/>
              <a:t>02/07/2024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266517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A4D9D7-6889-40D9-8C0D-DF65B8BC6730}" type="datetimeFigureOut">
              <a:rPr lang="en-GB" smtClean="0"/>
              <a:t>02/07/2024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369423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A4D9D7-6889-40D9-8C0D-DF65B8BC6730}" type="datetimeFigureOut">
              <a:rPr lang="en-GB" smtClean="0"/>
              <a:t>02/07/2024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40015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A4D9D7-6889-40D9-8C0D-DF65B8BC6730}" type="datetimeFigureOut">
              <a:rPr lang="en-GB" smtClean="0"/>
              <a:t>02/07/2024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84091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4D9D7-6889-40D9-8C0D-DF65B8BC6730}" type="datetimeFigureOut">
              <a:rPr lang="en-GB" smtClean="0"/>
              <a:t>02/07/2024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58410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A4D9D7-6889-40D9-8C0D-DF65B8BC6730}" type="datetimeFigureOut">
              <a:rPr lang="en-GB" smtClean="0"/>
              <a:t>02/07/2024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393387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A4D9D7-6889-40D9-8C0D-DF65B8BC6730}" type="datetimeFigureOut">
              <a:rPr lang="en-GB" smtClean="0"/>
              <a:t>02/07/2024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05FCB1-6819-4064-9251-6C7A4679C10A}" type="slidenum">
              <a:rPr lang="en-GB" smtClean="0"/>
              <a:t>‹#›</a:t>
            </a:fld>
            <a:endParaRPr lang="en-GB"/>
          </a:p>
        </p:txBody>
      </p:sp>
    </p:spTree>
    <p:extLst>
      <p:ext uri="{BB962C8B-B14F-4D97-AF65-F5344CB8AC3E}">
        <p14:creationId xmlns:p14="http://schemas.microsoft.com/office/powerpoint/2010/main" val="793050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4D9D7-6889-40D9-8C0D-DF65B8BC6730}" type="datetimeFigureOut">
              <a:rPr lang="en-GB" smtClean="0"/>
              <a:t>02/07/2024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5FCB1-6819-4064-9251-6C7A4679C10A}" type="slidenum">
              <a:rPr lang="en-GB" smtClean="0"/>
              <a:t>‹#›</a:t>
            </a:fld>
            <a:endParaRPr lang="en-GB"/>
          </a:p>
        </p:txBody>
      </p:sp>
    </p:spTree>
    <p:extLst>
      <p:ext uri="{BB962C8B-B14F-4D97-AF65-F5344CB8AC3E}">
        <p14:creationId xmlns:p14="http://schemas.microsoft.com/office/powerpoint/2010/main" val="1840303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bc.co.uk/programmes/p00x6r7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bc.co.uk/bitesize/guides/z92hw6f/revision/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met-my.sharepoint.com/:f:/g/personal/spowell_ccc_tela_org_uk/EgT9EJTCE25DlBVV8Pr_mbYBqFWy6Uq-D0nTlnxuh1ojNQ?e=631h3F"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guides/zx2knbk/revision/3" TargetMode="External"/><Relationship Id="rId2" Type="http://schemas.openxmlformats.org/officeDocument/2006/relationships/hyperlink" Target="https://www.bbc.co.uk/bitesize/guides/zbg4t39/revision/8"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programmes/p00x5dhm"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bbc.co.uk/programmes/p00x6rw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9848"/>
            <a:ext cx="9144000" cy="2387600"/>
          </a:xfrm>
        </p:spPr>
        <p:txBody>
          <a:bodyPr/>
          <a:lstStyle/>
          <a:p>
            <a:r>
              <a:rPr lang="en-GB" dirty="0"/>
              <a:t>Year 11 History Homework Booklet</a:t>
            </a:r>
          </a:p>
        </p:txBody>
      </p:sp>
      <p:sp>
        <p:nvSpPr>
          <p:cNvPr id="3" name="Subtitle 2"/>
          <p:cNvSpPr>
            <a:spLocks noGrp="1"/>
          </p:cNvSpPr>
          <p:nvPr>
            <p:ph type="subTitle" idx="1"/>
          </p:nvPr>
        </p:nvSpPr>
        <p:spPr>
          <a:xfrm>
            <a:off x="561703" y="3130117"/>
            <a:ext cx="11181806" cy="3375185"/>
          </a:xfrm>
        </p:spPr>
        <p:txBody>
          <a:bodyPr>
            <a:normAutofit/>
          </a:bodyPr>
          <a:lstStyle/>
          <a:p>
            <a:r>
              <a:rPr lang="en-GB" i="1" u="sng" dirty="0"/>
              <a:t>Autumn 2024</a:t>
            </a:r>
          </a:p>
          <a:p>
            <a:endParaRPr lang="en-GB" i="1" dirty="0"/>
          </a:p>
          <a:p>
            <a:r>
              <a:rPr lang="en-GB" b="1" dirty="0"/>
              <a:t>These homework tasks will help you to prepare for your first Year 11 assessment on International Relations, 1919-1939, and then your mock exams. You should do an hour of history homework each week. </a:t>
            </a:r>
          </a:p>
          <a:p>
            <a:r>
              <a:rPr lang="en-GB" dirty="0"/>
              <a:t>When you are asked to create flashcards please make sure you bring them to lesson or show your teacher on your iPad within the lesson. Once you have shown them to your teacher, </a:t>
            </a:r>
            <a:r>
              <a:rPr lang="en-GB" u="sng" dirty="0"/>
              <a:t>keep them safe</a:t>
            </a:r>
            <a:r>
              <a:rPr lang="en-GB" dirty="0"/>
              <a:t> as you will need them to revise for your GCSEs! </a:t>
            </a:r>
            <a:r>
              <a:rPr lang="en-GB" b="1" dirty="0"/>
              <a:t> </a:t>
            </a:r>
          </a:p>
          <a:p>
            <a:endParaRPr lang="en-GB" b="1" i="1" dirty="0"/>
          </a:p>
          <a:p>
            <a:endParaRPr lang="en-GB" i="1" dirty="0"/>
          </a:p>
          <a:p>
            <a:endParaRPr lang="en-GB" b="1" i="1" dirty="0"/>
          </a:p>
        </p:txBody>
      </p:sp>
    </p:spTree>
    <p:extLst>
      <p:ext uri="{BB962C8B-B14F-4D97-AF65-F5344CB8AC3E}">
        <p14:creationId xmlns:p14="http://schemas.microsoft.com/office/powerpoint/2010/main" val="39834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63" y="521880"/>
            <a:ext cx="10961914" cy="1325563"/>
          </a:xfrm>
        </p:spPr>
        <p:txBody>
          <a:bodyPr>
            <a:noAutofit/>
          </a:bodyPr>
          <a:lstStyle/>
          <a:p>
            <a:r>
              <a:rPr lang="en-GB" sz="3600" b="1" dirty="0"/>
              <a:t>Week 3 – The Wall Street Crash and the Manchurian Crisis</a:t>
            </a:r>
            <a:br>
              <a:rPr lang="en-GB" sz="3600" b="1" dirty="0"/>
            </a:br>
            <a:r>
              <a:rPr lang="en-GB" sz="3600" i="1" dirty="0"/>
              <a:t>Make sure you complete all the tasks that are part of Week 3 (there are 3)! </a:t>
            </a:r>
            <a:br>
              <a:rPr lang="en-GB" sz="3600" i="1" dirty="0"/>
            </a:br>
            <a:endParaRPr lang="en-GB" sz="3600" b="1" dirty="0"/>
          </a:p>
        </p:txBody>
      </p:sp>
      <p:sp>
        <p:nvSpPr>
          <p:cNvPr id="3" name="Content Placeholder 2"/>
          <p:cNvSpPr>
            <a:spLocks noGrp="1"/>
          </p:cNvSpPr>
          <p:nvPr>
            <p:ph idx="1"/>
          </p:nvPr>
        </p:nvSpPr>
        <p:spPr>
          <a:xfrm>
            <a:off x="279763" y="2002971"/>
            <a:ext cx="7205254" cy="4632960"/>
          </a:xfrm>
        </p:spPr>
        <p:txBody>
          <a:bodyPr>
            <a:normAutofit/>
          </a:bodyPr>
          <a:lstStyle/>
          <a:p>
            <a:pPr marL="0" indent="0">
              <a:buNone/>
            </a:pPr>
            <a:r>
              <a:rPr lang="en-GB" u="sng" dirty="0">
                <a:latin typeface="+mj-lt"/>
              </a:rPr>
              <a:t>Task 2: </a:t>
            </a:r>
            <a:r>
              <a:rPr lang="en-GB" dirty="0">
                <a:latin typeface="+mj-lt"/>
              </a:rPr>
              <a:t>The Manchurian Crisis had ripple effects which weakened international relations and encouraged other countries, like Italy, to become aggressive too. This led to the Abyssinian Crisis.</a:t>
            </a:r>
          </a:p>
          <a:p>
            <a:pPr marL="0" indent="0">
              <a:buNone/>
            </a:pPr>
            <a:endParaRPr lang="en-GB" dirty="0">
              <a:latin typeface="+mj-lt"/>
            </a:endParaRPr>
          </a:p>
          <a:p>
            <a:pPr marL="0" indent="0">
              <a:buNone/>
            </a:pPr>
            <a:r>
              <a:rPr lang="en-GB" dirty="0">
                <a:latin typeface="+mj-lt"/>
              </a:rPr>
              <a:t>Create one or two flashcards on the Abyssinian Crisis: they should cover a summary of the causes/events and consequences of the Abyssinian Crisis. </a:t>
            </a:r>
          </a:p>
        </p:txBody>
      </p:sp>
      <p:sp>
        <p:nvSpPr>
          <p:cNvPr id="6" name="Rectangle 5"/>
          <p:cNvSpPr/>
          <p:nvPr/>
        </p:nvSpPr>
        <p:spPr>
          <a:xfrm>
            <a:off x="7905450" y="4499429"/>
            <a:ext cx="3851122" cy="1938992"/>
          </a:xfrm>
          <a:prstGeom prst="rect">
            <a:avLst/>
          </a:prstGeom>
        </p:spPr>
        <p:txBody>
          <a:bodyPr wrap="square">
            <a:spAutoFit/>
          </a:bodyPr>
          <a:lstStyle/>
          <a:p>
            <a:r>
              <a:rPr lang="en-GB" sz="2400" u="sng" dirty="0"/>
              <a:t>You may use this link and the revision video to help you:</a:t>
            </a:r>
          </a:p>
          <a:p>
            <a:r>
              <a:rPr lang="en-GB" sz="2400" dirty="0">
                <a:hlinkClick r:id="rId2"/>
              </a:rPr>
              <a:t>https://www.bbc.co.uk/programmes/p00x6r7w</a:t>
            </a:r>
            <a:endParaRPr lang="en-GB" sz="2400" dirty="0"/>
          </a:p>
          <a:p>
            <a:endParaRPr lang="en-GB" sz="2400" dirty="0"/>
          </a:p>
        </p:txBody>
      </p:sp>
      <p:pic>
        <p:nvPicPr>
          <p:cNvPr id="7" name="Picture 6"/>
          <p:cNvPicPr>
            <a:picLocks noChangeAspect="1"/>
          </p:cNvPicPr>
          <p:nvPr/>
        </p:nvPicPr>
        <p:blipFill>
          <a:blip r:embed="rId3"/>
          <a:stretch>
            <a:fillRect/>
          </a:stretch>
        </p:blipFill>
        <p:spPr>
          <a:xfrm>
            <a:off x="8246898" y="1324672"/>
            <a:ext cx="2994779" cy="2994779"/>
          </a:xfrm>
          <a:prstGeom prst="rect">
            <a:avLst/>
          </a:prstGeom>
        </p:spPr>
      </p:pic>
    </p:spTree>
    <p:extLst>
      <p:ext uri="{BB962C8B-B14F-4D97-AF65-F5344CB8AC3E}">
        <p14:creationId xmlns:p14="http://schemas.microsoft.com/office/powerpoint/2010/main" val="94676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63" y="521880"/>
            <a:ext cx="10961914" cy="1325563"/>
          </a:xfrm>
        </p:spPr>
        <p:txBody>
          <a:bodyPr>
            <a:noAutofit/>
          </a:bodyPr>
          <a:lstStyle/>
          <a:p>
            <a:r>
              <a:rPr lang="en-GB" sz="3600" b="1" dirty="0"/>
              <a:t>Week 3 – The Wall Street Crash and the Manchurian Crisis</a:t>
            </a:r>
            <a:br>
              <a:rPr lang="en-GB" sz="3600" b="1" dirty="0"/>
            </a:br>
            <a:r>
              <a:rPr lang="en-GB" sz="3600" i="1" dirty="0"/>
              <a:t>Make sure you complete all the tasks that are part of Week 3 (there are 3)! </a:t>
            </a:r>
            <a:br>
              <a:rPr lang="en-GB" sz="3600" i="1" dirty="0"/>
            </a:br>
            <a:endParaRPr lang="en-GB" sz="3600" b="1" dirty="0"/>
          </a:p>
        </p:txBody>
      </p:sp>
      <p:sp>
        <p:nvSpPr>
          <p:cNvPr id="3" name="Content Placeholder 2"/>
          <p:cNvSpPr>
            <a:spLocks noGrp="1"/>
          </p:cNvSpPr>
          <p:nvPr>
            <p:ph idx="1"/>
          </p:nvPr>
        </p:nvSpPr>
        <p:spPr>
          <a:xfrm>
            <a:off x="279763" y="2002971"/>
            <a:ext cx="11476808" cy="4632960"/>
          </a:xfrm>
        </p:spPr>
        <p:txBody>
          <a:bodyPr>
            <a:normAutofit/>
          </a:bodyPr>
          <a:lstStyle/>
          <a:p>
            <a:pPr marL="0" indent="0">
              <a:buNone/>
            </a:pPr>
            <a:r>
              <a:rPr lang="en-GB" sz="3200" u="sng" dirty="0">
                <a:latin typeface="+mj-lt"/>
              </a:rPr>
              <a:t>Task 3:</a:t>
            </a:r>
            <a:r>
              <a:rPr lang="en-GB" sz="3200" dirty="0">
                <a:latin typeface="+mj-lt"/>
              </a:rPr>
              <a:t> Answer this question – </a:t>
            </a:r>
            <a:r>
              <a:rPr lang="en-GB" sz="3200" b="1" dirty="0">
                <a:latin typeface="+mj-lt"/>
              </a:rPr>
              <a:t>Explain the impact of the Manchurian Crisis on International Relations (10 marks)</a:t>
            </a:r>
          </a:p>
          <a:p>
            <a:pPr marL="0" indent="0">
              <a:buNone/>
            </a:pPr>
            <a:r>
              <a:rPr lang="en-GB" sz="3200" dirty="0">
                <a:latin typeface="+mj-lt"/>
              </a:rPr>
              <a:t>You should spend around 10 minutes writing two really good paragraphs. Each paragraph should include some of the detailed information you have revised and should really clearly link back to the question. Why did the Manchurian Crisis cause problems in international relations? </a:t>
            </a:r>
          </a:p>
        </p:txBody>
      </p:sp>
    </p:spTree>
    <p:extLst>
      <p:ext uri="{BB962C8B-B14F-4D97-AF65-F5344CB8AC3E}">
        <p14:creationId xmlns:p14="http://schemas.microsoft.com/office/powerpoint/2010/main" val="318145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63" y="521880"/>
            <a:ext cx="10961914" cy="1325563"/>
          </a:xfrm>
        </p:spPr>
        <p:txBody>
          <a:bodyPr>
            <a:noAutofit/>
          </a:bodyPr>
          <a:lstStyle/>
          <a:p>
            <a:r>
              <a:rPr lang="en-GB" sz="3600" b="1" dirty="0"/>
              <a:t>Week 4 – Hitler’s actions and appeasement</a:t>
            </a:r>
            <a:br>
              <a:rPr lang="en-GB" sz="3600" b="1" dirty="0"/>
            </a:br>
            <a:r>
              <a:rPr lang="en-GB" sz="3600" i="1" dirty="0"/>
              <a:t>Make sure you complete all the tasks that are part of Week 4  (there are 3)! </a:t>
            </a:r>
            <a:br>
              <a:rPr lang="en-GB" sz="3600" i="1" dirty="0"/>
            </a:br>
            <a:endParaRPr lang="en-GB" sz="3600" b="1" dirty="0"/>
          </a:p>
        </p:txBody>
      </p:sp>
      <p:sp>
        <p:nvSpPr>
          <p:cNvPr id="3" name="Content Placeholder 2"/>
          <p:cNvSpPr>
            <a:spLocks noGrp="1"/>
          </p:cNvSpPr>
          <p:nvPr>
            <p:ph idx="1"/>
          </p:nvPr>
        </p:nvSpPr>
        <p:spPr>
          <a:xfrm>
            <a:off x="279763" y="2002971"/>
            <a:ext cx="5520146" cy="4632960"/>
          </a:xfrm>
        </p:spPr>
        <p:txBody>
          <a:bodyPr>
            <a:normAutofit/>
          </a:bodyPr>
          <a:lstStyle/>
          <a:p>
            <a:pPr marL="0" indent="0">
              <a:buNone/>
            </a:pPr>
            <a:r>
              <a:rPr lang="en-GB" sz="3200" dirty="0">
                <a:latin typeface="+mj-lt"/>
              </a:rPr>
              <a:t>Task 1: Test yourself, using the flashcards you have created so far. Afterwards, sort them into two piles: ones you knew and ones you didn’t. Revise the ones you didn’t know and then test yourself again. </a:t>
            </a:r>
          </a:p>
        </p:txBody>
      </p:sp>
      <p:pic>
        <p:nvPicPr>
          <p:cNvPr id="4" name="Picture 3"/>
          <p:cNvPicPr>
            <a:picLocks noChangeAspect="1"/>
          </p:cNvPicPr>
          <p:nvPr/>
        </p:nvPicPr>
        <p:blipFill>
          <a:blip r:embed="rId2"/>
          <a:stretch>
            <a:fillRect/>
          </a:stretch>
        </p:blipFill>
        <p:spPr>
          <a:xfrm>
            <a:off x="6962503" y="1658983"/>
            <a:ext cx="4279174" cy="4279174"/>
          </a:xfrm>
          <a:prstGeom prst="rect">
            <a:avLst/>
          </a:prstGeom>
        </p:spPr>
      </p:pic>
    </p:spTree>
    <p:extLst>
      <p:ext uri="{BB962C8B-B14F-4D97-AF65-F5344CB8AC3E}">
        <p14:creationId xmlns:p14="http://schemas.microsoft.com/office/powerpoint/2010/main" val="390582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63" y="521880"/>
            <a:ext cx="10961914" cy="1325563"/>
          </a:xfrm>
        </p:spPr>
        <p:txBody>
          <a:bodyPr>
            <a:noAutofit/>
          </a:bodyPr>
          <a:lstStyle/>
          <a:p>
            <a:r>
              <a:rPr lang="en-GB" sz="3600" b="1" dirty="0"/>
              <a:t>Week 4 – Hitler’s actions and appeasement</a:t>
            </a:r>
            <a:br>
              <a:rPr lang="en-GB" sz="3600" b="1" dirty="0"/>
            </a:br>
            <a:r>
              <a:rPr lang="en-GB" sz="3600" i="1" dirty="0"/>
              <a:t>Make sure you complete all the tasks that are part of Week 4  (there are 3)! </a:t>
            </a:r>
            <a:br>
              <a:rPr lang="en-GB" sz="3600" i="1" dirty="0"/>
            </a:br>
            <a:endParaRPr lang="en-GB" sz="3600" b="1" dirty="0"/>
          </a:p>
        </p:txBody>
      </p:sp>
      <p:sp>
        <p:nvSpPr>
          <p:cNvPr id="3" name="Content Placeholder 2"/>
          <p:cNvSpPr>
            <a:spLocks noGrp="1"/>
          </p:cNvSpPr>
          <p:nvPr>
            <p:ph idx="1"/>
          </p:nvPr>
        </p:nvSpPr>
        <p:spPr>
          <a:xfrm>
            <a:off x="279763" y="1847443"/>
            <a:ext cx="7153003" cy="4788488"/>
          </a:xfrm>
        </p:spPr>
        <p:txBody>
          <a:bodyPr>
            <a:normAutofit fontScale="92500" lnSpcReduction="10000"/>
          </a:bodyPr>
          <a:lstStyle/>
          <a:p>
            <a:pPr marL="0" indent="0">
              <a:buNone/>
            </a:pPr>
            <a:r>
              <a:rPr lang="en-GB" sz="3200" u="sng" dirty="0">
                <a:latin typeface="+mj-lt"/>
              </a:rPr>
              <a:t>Task 2:</a:t>
            </a:r>
            <a:r>
              <a:rPr lang="en-GB" sz="3200" dirty="0">
                <a:latin typeface="+mj-lt"/>
              </a:rPr>
              <a:t> Hitler came to power in 1933. Seeing the weakness of the League of Nations, he embarked on an aggressive foreign policy. </a:t>
            </a:r>
          </a:p>
          <a:p>
            <a:pPr marL="0" indent="0">
              <a:buNone/>
            </a:pPr>
            <a:endParaRPr lang="en-GB" sz="3200" u="sng" dirty="0">
              <a:latin typeface="+mj-lt"/>
            </a:endParaRPr>
          </a:p>
          <a:p>
            <a:pPr marL="0" indent="0">
              <a:buNone/>
            </a:pPr>
            <a:r>
              <a:rPr lang="en-GB" sz="3200" dirty="0">
                <a:latin typeface="+mj-lt"/>
              </a:rPr>
              <a:t>Using your work from the summer term, create three flashcards on Hitler’s actions in the 1930s – e.g. invasion of the Rhineland, Anschluss with Austria. You may use this to help:</a:t>
            </a:r>
          </a:p>
          <a:p>
            <a:pPr marL="0" indent="0">
              <a:buNone/>
            </a:pPr>
            <a:r>
              <a:rPr lang="en-GB" sz="3200" dirty="0">
                <a:hlinkClick r:id="rId2"/>
              </a:rPr>
              <a:t>https://www.bbc.co.uk/bitesize/guides/z92hw6f/revision/1</a:t>
            </a:r>
            <a:endParaRPr lang="en-GB" sz="3200" dirty="0">
              <a:latin typeface="+mj-lt"/>
            </a:endParaRPr>
          </a:p>
          <a:p>
            <a:pPr marL="0" indent="0">
              <a:buNone/>
            </a:pPr>
            <a:endParaRPr lang="en-GB" sz="3200" dirty="0">
              <a:latin typeface="+mj-lt"/>
            </a:endParaRPr>
          </a:p>
        </p:txBody>
      </p:sp>
      <p:pic>
        <p:nvPicPr>
          <p:cNvPr id="5" name="Picture 4"/>
          <p:cNvPicPr>
            <a:picLocks noChangeAspect="1"/>
          </p:cNvPicPr>
          <p:nvPr/>
        </p:nvPicPr>
        <p:blipFill>
          <a:blip r:embed="rId3"/>
          <a:stretch>
            <a:fillRect/>
          </a:stretch>
        </p:blipFill>
        <p:spPr>
          <a:xfrm>
            <a:off x="7432766" y="1847443"/>
            <a:ext cx="4638204" cy="2878591"/>
          </a:xfrm>
          <a:prstGeom prst="rect">
            <a:avLst/>
          </a:prstGeom>
        </p:spPr>
      </p:pic>
    </p:spTree>
    <p:extLst>
      <p:ext uri="{BB962C8B-B14F-4D97-AF65-F5344CB8AC3E}">
        <p14:creationId xmlns:p14="http://schemas.microsoft.com/office/powerpoint/2010/main" val="2485991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70" y="135241"/>
            <a:ext cx="11812196" cy="777391"/>
          </a:xfrm>
        </p:spPr>
        <p:style>
          <a:lnRef idx="2">
            <a:schemeClr val="accent5"/>
          </a:lnRef>
          <a:fillRef idx="1">
            <a:schemeClr val="lt1"/>
          </a:fillRef>
          <a:effectRef idx="0">
            <a:schemeClr val="accent5"/>
          </a:effectRef>
          <a:fontRef idx="minor">
            <a:schemeClr val="dk1"/>
          </a:fontRef>
        </p:style>
        <p:txBody>
          <a:bodyPr>
            <a:noAutofit/>
          </a:bodyPr>
          <a:lstStyle/>
          <a:p>
            <a:r>
              <a:rPr lang="en-GB" sz="3200" b="1" dirty="0"/>
              <a:t>Week 4 – Hitler’s actions and appeasement</a:t>
            </a:r>
          </a:p>
        </p:txBody>
      </p:sp>
      <p:sp>
        <p:nvSpPr>
          <p:cNvPr id="3" name="Content Placeholder 2"/>
          <p:cNvSpPr>
            <a:spLocks noGrp="1"/>
          </p:cNvSpPr>
          <p:nvPr>
            <p:ph idx="1"/>
          </p:nvPr>
        </p:nvSpPr>
        <p:spPr>
          <a:xfrm>
            <a:off x="177778" y="1593669"/>
            <a:ext cx="11826988" cy="4583294"/>
          </a:xfrm>
        </p:spPr>
        <p:txBody>
          <a:bodyPr/>
          <a:lstStyle/>
          <a:p>
            <a:pPr marL="0" indent="0">
              <a:buNone/>
            </a:pPr>
            <a:r>
              <a:rPr lang="en-GB" u="sng" dirty="0">
                <a:latin typeface="+mj-lt"/>
              </a:rPr>
              <a:t>Task 3: </a:t>
            </a:r>
            <a:r>
              <a:rPr lang="en-GB" dirty="0">
                <a:latin typeface="+mj-lt"/>
              </a:rPr>
              <a:t>Over time, historians and commentators have come to different conclusions about whether appeasement was the best approach to Hitler. </a:t>
            </a:r>
            <a:r>
              <a:rPr lang="en-GB" u="sng" dirty="0">
                <a:latin typeface="+mj-lt"/>
              </a:rPr>
              <a:t>Read the summaries of each interpretation carefully and prepare for a quiz</a:t>
            </a:r>
            <a:r>
              <a:rPr lang="en-GB" dirty="0">
                <a:latin typeface="+mj-lt"/>
              </a:rPr>
              <a:t>…Remember, you need to know the names and dates of each interpretation. </a:t>
            </a:r>
            <a:endParaRPr lang="en-GB" u="sng" dirty="0">
              <a:latin typeface="+mj-lt"/>
            </a:endParaRPr>
          </a:p>
          <a:p>
            <a:pPr marL="0" indent="0">
              <a:buNone/>
            </a:pPr>
            <a:endParaRPr lang="en-GB" u="sng" dirty="0"/>
          </a:p>
        </p:txBody>
      </p:sp>
      <p:pic>
        <p:nvPicPr>
          <p:cNvPr id="4" name="Picture 3"/>
          <p:cNvPicPr>
            <a:picLocks noChangeAspect="1"/>
          </p:cNvPicPr>
          <p:nvPr/>
        </p:nvPicPr>
        <p:blipFill>
          <a:blip r:embed="rId2"/>
          <a:stretch>
            <a:fillRect/>
          </a:stretch>
        </p:blipFill>
        <p:spPr>
          <a:xfrm>
            <a:off x="177778" y="3471104"/>
            <a:ext cx="5377419" cy="3386896"/>
          </a:xfrm>
          <a:prstGeom prst="rect">
            <a:avLst/>
          </a:prstGeom>
        </p:spPr>
      </p:pic>
      <p:pic>
        <p:nvPicPr>
          <p:cNvPr id="5" name="Picture 4"/>
          <p:cNvPicPr>
            <a:picLocks noChangeAspect="1"/>
          </p:cNvPicPr>
          <p:nvPr/>
        </p:nvPicPr>
        <p:blipFill>
          <a:blip r:embed="rId3"/>
          <a:stretch>
            <a:fillRect/>
          </a:stretch>
        </p:blipFill>
        <p:spPr>
          <a:xfrm>
            <a:off x="5555197" y="3603968"/>
            <a:ext cx="5152973" cy="3121167"/>
          </a:xfrm>
          <a:prstGeom prst="rect">
            <a:avLst/>
          </a:prstGeom>
        </p:spPr>
      </p:pic>
    </p:spTree>
    <p:extLst>
      <p:ext uri="{BB962C8B-B14F-4D97-AF65-F5344CB8AC3E}">
        <p14:creationId xmlns:p14="http://schemas.microsoft.com/office/powerpoint/2010/main" val="1399122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72" y="0"/>
            <a:ext cx="10515600" cy="1325563"/>
          </a:xfrm>
        </p:spPr>
        <p:txBody>
          <a:bodyPr/>
          <a:lstStyle/>
          <a:p>
            <a:r>
              <a:rPr lang="en-GB" b="1" dirty="0">
                <a:latin typeface="+mn-lt"/>
              </a:rPr>
              <a:t>Week 4 – Interpretations of Appeasement</a:t>
            </a:r>
          </a:p>
        </p:txBody>
      </p:sp>
      <p:pic>
        <p:nvPicPr>
          <p:cNvPr id="7" name="Picture 6"/>
          <p:cNvPicPr>
            <a:picLocks noChangeAspect="1"/>
          </p:cNvPicPr>
          <p:nvPr/>
        </p:nvPicPr>
        <p:blipFill>
          <a:blip r:embed="rId2"/>
          <a:stretch>
            <a:fillRect/>
          </a:stretch>
        </p:blipFill>
        <p:spPr>
          <a:xfrm>
            <a:off x="0" y="967331"/>
            <a:ext cx="4524268" cy="5604253"/>
          </a:xfrm>
          <a:prstGeom prst="rect">
            <a:avLst/>
          </a:prstGeom>
        </p:spPr>
      </p:pic>
      <p:pic>
        <p:nvPicPr>
          <p:cNvPr id="8" name="Picture 7"/>
          <p:cNvPicPr>
            <a:picLocks noChangeAspect="1"/>
          </p:cNvPicPr>
          <p:nvPr/>
        </p:nvPicPr>
        <p:blipFill rotWithShape="1">
          <a:blip r:embed="rId3"/>
          <a:srcRect b="10388"/>
          <a:stretch/>
        </p:blipFill>
        <p:spPr>
          <a:xfrm>
            <a:off x="4071872" y="964982"/>
            <a:ext cx="4387889" cy="5606602"/>
          </a:xfrm>
          <a:prstGeom prst="rect">
            <a:avLst/>
          </a:prstGeom>
        </p:spPr>
      </p:pic>
      <p:pic>
        <p:nvPicPr>
          <p:cNvPr id="9" name="Picture 8"/>
          <p:cNvPicPr>
            <a:picLocks noChangeAspect="1"/>
          </p:cNvPicPr>
          <p:nvPr/>
        </p:nvPicPr>
        <p:blipFill>
          <a:blip r:embed="rId4"/>
          <a:stretch>
            <a:fillRect/>
          </a:stretch>
        </p:blipFill>
        <p:spPr>
          <a:xfrm>
            <a:off x="8166746" y="894658"/>
            <a:ext cx="4025254" cy="5747250"/>
          </a:xfrm>
          <a:prstGeom prst="rect">
            <a:avLst/>
          </a:prstGeom>
        </p:spPr>
      </p:pic>
    </p:spTree>
    <p:extLst>
      <p:ext uri="{BB962C8B-B14F-4D97-AF65-F5344CB8AC3E}">
        <p14:creationId xmlns:p14="http://schemas.microsoft.com/office/powerpoint/2010/main" val="50521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42" y="129994"/>
            <a:ext cx="11741331" cy="1716223"/>
          </a:xfrm>
        </p:spPr>
        <p:style>
          <a:lnRef idx="2">
            <a:schemeClr val="accent1"/>
          </a:lnRef>
          <a:fillRef idx="1">
            <a:schemeClr val="lt1"/>
          </a:fillRef>
          <a:effectRef idx="0">
            <a:schemeClr val="accent1"/>
          </a:effectRef>
          <a:fontRef idx="minor">
            <a:schemeClr val="dk1"/>
          </a:fontRef>
        </p:style>
        <p:txBody>
          <a:bodyPr>
            <a:noAutofit/>
          </a:bodyPr>
          <a:lstStyle/>
          <a:p>
            <a:r>
              <a:rPr lang="en-GB" sz="3600" b="1" dirty="0"/>
              <a:t>Week 5 – Overall International Relations Revision</a:t>
            </a:r>
            <a:br>
              <a:rPr lang="en-GB" sz="3600" b="1" dirty="0"/>
            </a:br>
            <a:r>
              <a:rPr lang="en-GB" sz="3600" i="1" dirty="0"/>
              <a:t>Make sure you complete all the tasks that are part of Week 6  (there are 2)!</a:t>
            </a:r>
            <a:endParaRPr lang="en-GB" sz="3600" b="1" dirty="0"/>
          </a:p>
        </p:txBody>
      </p:sp>
      <p:sp>
        <p:nvSpPr>
          <p:cNvPr id="4" name="Content Placeholder 2"/>
          <p:cNvSpPr txBox="1">
            <a:spLocks/>
          </p:cNvSpPr>
          <p:nvPr/>
        </p:nvSpPr>
        <p:spPr>
          <a:xfrm>
            <a:off x="119742" y="1998617"/>
            <a:ext cx="7746276" cy="50030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u="sng" dirty="0">
                <a:latin typeface="+mj-lt"/>
              </a:rPr>
              <a:t>Task 2:</a:t>
            </a:r>
            <a:r>
              <a:rPr lang="en-GB" sz="3200" b="1" dirty="0">
                <a:latin typeface="+mj-lt"/>
              </a:rPr>
              <a:t> </a:t>
            </a:r>
            <a:r>
              <a:rPr lang="en-GB" sz="3200" dirty="0">
                <a:latin typeface="+mj-lt"/>
              </a:rPr>
              <a:t>Answer these questions using the exam guidance to help you. Try to complete them from memory in timed conditions (give yourself 25 minutes max).</a:t>
            </a:r>
          </a:p>
          <a:p>
            <a:pPr marL="514350" indent="-514350">
              <a:buFont typeface="Arial" panose="020B0604020202020204" pitchFamily="34" charset="0"/>
              <a:buAutoNum type="arabicParenR"/>
            </a:pPr>
            <a:r>
              <a:rPr lang="en-GB" sz="3200" dirty="0">
                <a:latin typeface="+mj-lt"/>
              </a:rPr>
              <a:t>Outline the international crises facing the League of Nations, 1930-36. (5 marks)</a:t>
            </a:r>
          </a:p>
          <a:p>
            <a:pPr marL="514350" indent="-514350">
              <a:buFont typeface="Arial" panose="020B0604020202020204" pitchFamily="34" charset="0"/>
              <a:buAutoNum type="arabicParenR"/>
            </a:pPr>
            <a:r>
              <a:rPr lang="en-GB" sz="3200" dirty="0">
                <a:latin typeface="+mj-lt"/>
              </a:rPr>
              <a:t>Outline Hitler’s foreign policy, 1933-39. (5 marks)</a:t>
            </a:r>
          </a:p>
          <a:p>
            <a:pPr marL="514350" indent="-514350">
              <a:buFont typeface="Arial" panose="020B0604020202020204" pitchFamily="34" charset="0"/>
              <a:buAutoNum type="arabicParenR"/>
            </a:pPr>
            <a:r>
              <a:rPr lang="en-GB" sz="3200" dirty="0">
                <a:latin typeface="+mj-lt"/>
              </a:rPr>
              <a:t>Explain why the League of Nations only had moderate successes in the 1920s (10 marks). </a:t>
            </a:r>
          </a:p>
          <a:p>
            <a:pPr marL="514350" indent="-514350">
              <a:buFont typeface="Arial" panose="020B0604020202020204" pitchFamily="34" charset="0"/>
              <a:buAutoNum type="arabicParenR"/>
            </a:pPr>
            <a:endParaRPr lang="en-GB" sz="3200" dirty="0">
              <a:latin typeface="+mj-lt"/>
            </a:endParaRPr>
          </a:p>
          <a:p>
            <a:pPr marL="514350" indent="-514350">
              <a:buFont typeface="Arial" panose="020B0604020202020204" pitchFamily="34" charset="0"/>
              <a:buAutoNum type="arabicParenR"/>
            </a:pPr>
            <a:endParaRPr lang="en-GB" sz="3200" dirty="0">
              <a:latin typeface="+mj-lt"/>
            </a:endParaRPr>
          </a:p>
        </p:txBody>
      </p:sp>
      <p:sp>
        <p:nvSpPr>
          <p:cNvPr id="3" name="Rectangle 2"/>
          <p:cNvSpPr/>
          <p:nvPr/>
        </p:nvSpPr>
        <p:spPr>
          <a:xfrm>
            <a:off x="8007531" y="2076994"/>
            <a:ext cx="3997235" cy="46242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Exam guidance:</a:t>
            </a:r>
          </a:p>
          <a:p>
            <a:pPr marL="342900" indent="-342900">
              <a:buFontTx/>
              <a:buChar char="-"/>
            </a:pPr>
            <a:r>
              <a:rPr lang="en-GB" sz="2400" b="1" dirty="0"/>
              <a:t>In a 5 mark question you need </a:t>
            </a:r>
            <a:r>
              <a:rPr lang="en-GB" sz="2400" b="1" u="sng" dirty="0"/>
              <a:t>an overview sentence at the beginning that summarises the period/ events</a:t>
            </a:r>
            <a:r>
              <a:rPr lang="en-GB" sz="2400" b="1" dirty="0"/>
              <a:t> that you are talking about, then a </a:t>
            </a:r>
            <a:r>
              <a:rPr lang="en-GB" sz="2400" b="1" u="sng" dirty="0"/>
              <a:t>description of 2 events in chronological order</a:t>
            </a:r>
          </a:p>
          <a:p>
            <a:pPr marL="342900" indent="-342900">
              <a:buFontTx/>
              <a:buChar char="-"/>
            </a:pPr>
            <a:r>
              <a:rPr lang="en-GB" sz="2400" b="1" dirty="0"/>
              <a:t>In a 10 mark question you need 2 well-explained paragraphs</a:t>
            </a:r>
          </a:p>
        </p:txBody>
      </p:sp>
    </p:spTree>
    <p:extLst>
      <p:ext uri="{BB962C8B-B14F-4D97-AF65-F5344CB8AC3E}">
        <p14:creationId xmlns:p14="http://schemas.microsoft.com/office/powerpoint/2010/main" val="71808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7E09-C8D7-7BEB-2478-A321B90AE328}"/>
              </a:ext>
            </a:extLst>
          </p:cNvPr>
          <p:cNvSpPr>
            <a:spLocks noGrp="1"/>
          </p:cNvSpPr>
          <p:nvPr>
            <p:ph type="title"/>
          </p:nvPr>
        </p:nvSpPr>
        <p:spPr/>
        <p:txBody>
          <a:bodyPr/>
          <a:lstStyle/>
          <a:p>
            <a:r>
              <a:rPr lang="en-GB" b="1" dirty="0"/>
              <a:t>Week 6 – Migration revision - pick at least two questions to answer</a:t>
            </a:r>
          </a:p>
        </p:txBody>
      </p:sp>
      <p:sp>
        <p:nvSpPr>
          <p:cNvPr id="3" name="Content Placeholder 2">
            <a:extLst>
              <a:ext uri="{FF2B5EF4-FFF2-40B4-BE49-F238E27FC236}">
                <a16:creationId xmlns:a16="http://schemas.microsoft.com/office/drawing/2014/main" id="{ABFFD98E-DBC3-EC03-7A1E-7836D935A6D6}"/>
              </a:ext>
            </a:extLst>
          </p:cNvPr>
          <p:cNvSpPr>
            <a:spLocks noGrp="1"/>
          </p:cNvSpPr>
          <p:nvPr>
            <p:ph idx="1"/>
          </p:nvPr>
        </p:nvSpPr>
        <p:spPr/>
        <p:txBody>
          <a:bodyPr/>
          <a:lstStyle/>
          <a:p>
            <a:pPr marL="514350" indent="-514350">
              <a:buAutoNum type="arabicPeriod"/>
            </a:pPr>
            <a:r>
              <a:rPr lang="en-GB" dirty="0"/>
              <a:t>Describe laws passed affecting migrants in the 20</a:t>
            </a:r>
            <a:r>
              <a:rPr lang="en-GB" baseline="30000" dirty="0"/>
              <a:t>th</a:t>
            </a:r>
            <a:r>
              <a:rPr lang="en-GB" dirty="0"/>
              <a:t> century (4 marks).</a:t>
            </a:r>
          </a:p>
          <a:p>
            <a:pPr marL="514350" indent="-514350">
              <a:buAutoNum type="arabicPeriod"/>
            </a:pPr>
            <a:r>
              <a:rPr lang="en-GB" dirty="0"/>
              <a:t>Explain why migrants arrived in Britain, 1500-1750 (8 marks)</a:t>
            </a:r>
          </a:p>
          <a:p>
            <a:pPr marL="514350" indent="-514350">
              <a:buAutoNum type="arabicPeriod"/>
            </a:pPr>
            <a:r>
              <a:rPr lang="en-GB" dirty="0"/>
              <a:t>How significant was Commonwealth migration for Britain in the 20</a:t>
            </a:r>
            <a:r>
              <a:rPr lang="en-GB" baseline="30000" dirty="0"/>
              <a:t>th</a:t>
            </a:r>
            <a:r>
              <a:rPr lang="en-GB" dirty="0"/>
              <a:t> century? (14 marks)</a:t>
            </a:r>
          </a:p>
          <a:p>
            <a:pPr marL="514350" indent="-514350">
              <a:buAutoNum type="arabicPeriod"/>
            </a:pPr>
            <a:r>
              <a:rPr lang="en-GB" dirty="0"/>
              <a:t>“Migrants struggled for acceptance 1000-1900”. How far do you agree? (24 marks)</a:t>
            </a:r>
          </a:p>
        </p:txBody>
      </p:sp>
    </p:spTree>
    <p:extLst>
      <p:ext uri="{BB962C8B-B14F-4D97-AF65-F5344CB8AC3E}">
        <p14:creationId xmlns:p14="http://schemas.microsoft.com/office/powerpoint/2010/main" val="2114984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Autumn 2</a:t>
            </a:r>
          </a:p>
        </p:txBody>
      </p:sp>
    </p:spTree>
    <p:extLst>
      <p:ext uri="{BB962C8B-B14F-4D97-AF65-F5344CB8AC3E}">
        <p14:creationId xmlns:p14="http://schemas.microsoft.com/office/powerpoint/2010/main" val="653224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Weeks 1-2: Independent revision for mocks</a:t>
            </a:r>
          </a:p>
        </p:txBody>
      </p:sp>
      <p:sp>
        <p:nvSpPr>
          <p:cNvPr id="3" name="Content Placeholder 2"/>
          <p:cNvSpPr>
            <a:spLocks noGrp="1"/>
          </p:cNvSpPr>
          <p:nvPr>
            <p:ph idx="1"/>
          </p:nvPr>
        </p:nvSpPr>
        <p:spPr/>
        <p:txBody>
          <a:bodyPr/>
          <a:lstStyle/>
          <a:p>
            <a:r>
              <a:rPr lang="en-GB" dirty="0"/>
              <a:t>During the mock period you should be revising independently. I would recommend:</a:t>
            </a:r>
          </a:p>
          <a:p>
            <a:pPr>
              <a:buFontTx/>
              <a:buChar char="-"/>
            </a:pPr>
            <a:r>
              <a:rPr lang="en-GB" dirty="0"/>
              <a:t>Testing yourself using all the flashcards or quizzes you have created.</a:t>
            </a:r>
          </a:p>
          <a:p>
            <a:pPr>
              <a:buFontTx/>
              <a:buChar char="-"/>
            </a:pPr>
            <a:r>
              <a:rPr lang="en-GB" dirty="0"/>
              <a:t>Answering practice questions in exam conditions – see some suggestions on the next page. </a:t>
            </a:r>
          </a:p>
          <a:p>
            <a:pPr>
              <a:buFontTx/>
              <a:buChar char="-"/>
            </a:pPr>
            <a:r>
              <a:rPr lang="en-GB" dirty="0"/>
              <a:t>Creating timelines and mind-maps from memory and then filling in and gaps. </a:t>
            </a:r>
          </a:p>
          <a:p>
            <a:pPr>
              <a:buFontTx/>
              <a:buChar char="-"/>
            </a:pPr>
            <a:r>
              <a:rPr lang="en-GB" dirty="0"/>
              <a:t>Using all the videos and recorded lessons and lectures in the revision folder. </a:t>
            </a:r>
          </a:p>
        </p:txBody>
      </p:sp>
    </p:spTree>
    <p:extLst>
      <p:ext uri="{BB962C8B-B14F-4D97-AF65-F5344CB8AC3E}">
        <p14:creationId xmlns:p14="http://schemas.microsoft.com/office/powerpoint/2010/main" val="337329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372" y="4022318"/>
            <a:ext cx="9144000" cy="2387600"/>
          </a:xfrm>
        </p:spPr>
        <p:txBody>
          <a:bodyPr>
            <a:noAutofit/>
          </a:bodyPr>
          <a:lstStyle/>
          <a:p>
            <a:r>
              <a:rPr lang="en-GB" sz="6600" dirty="0"/>
              <a:t>Autumn 1</a:t>
            </a:r>
            <a:br>
              <a:rPr lang="en-GB" sz="6600" dirty="0"/>
            </a:br>
            <a:br>
              <a:rPr lang="en-GB" sz="4000" dirty="0"/>
            </a:br>
            <a:r>
              <a:rPr lang="en-GB" sz="2800" b="1" dirty="0"/>
              <a:t>Remember that there are revision resources on the OneDrive folder and on Teams to help you – the ones in the International Relations folder will be especially relevant:</a:t>
            </a:r>
            <a:br>
              <a:rPr lang="en-GB" sz="2800" b="1" dirty="0"/>
            </a:br>
            <a:r>
              <a:rPr lang="en-GB" sz="4000" dirty="0">
                <a:hlinkClick r:id="rId2"/>
              </a:rPr>
              <a:t>GCSE Revision Materials</a:t>
            </a:r>
            <a:br>
              <a:rPr lang="en-GB" sz="4000" b="1" dirty="0"/>
            </a:br>
            <a:endParaRPr lang="en-GB" sz="4000" dirty="0"/>
          </a:p>
        </p:txBody>
      </p:sp>
    </p:spTree>
    <p:extLst>
      <p:ext uri="{BB962C8B-B14F-4D97-AF65-F5344CB8AC3E}">
        <p14:creationId xmlns:p14="http://schemas.microsoft.com/office/powerpoint/2010/main" val="147566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31" y="0"/>
            <a:ext cx="10515600" cy="1325563"/>
          </a:xfrm>
        </p:spPr>
        <p:txBody>
          <a:bodyPr/>
          <a:lstStyle/>
          <a:p>
            <a:r>
              <a:rPr lang="en-GB" dirty="0"/>
              <a:t>Suggested practice questions:</a:t>
            </a:r>
          </a:p>
        </p:txBody>
      </p:sp>
      <p:sp>
        <p:nvSpPr>
          <p:cNvPr id="3" name="Content Placeholder 2"/>
          <p:cNvSpPr>
            <a:spLocks noGrp="1"/>
          </p:cNvSpPr>
          <p:nvPr>
            <p:ph idx="1"/>
          </p:nvPr>
        </p:nvSpPr>
        <p:spPr>
          <a:xfrm>
            <a:off x="158931" y="1028790"/>
            <a:ext cx="11702144" cy="5698581"/>
          </a:xfrm>
        </p:spPr>
        <p:txBody>
          <a:bodyPr>
            <a:normAutofit/>
          </a:bodyPr>
          <a:lstStyle/>
          <a:p>
            <a:pPr marL="0" indent="0">
              <a:buNone/>
            </a:pPr>
            <a:r>
              <a:rPr lang="en-GB" b="1" dirty="0"/>
              <a:t>Impact of Empire and Spitalfields: </a:t>
            </a:r>
          </a:p>
          <a:p>
            <a:pPr marL="514350" indent="-514350">
              <a:buAutoNum type="arabicPeriod"/>
            </a:pPr>
            <a:r>
              <a:rPr lang="en-GB" dirty="0"/>
              <a:t>Explain the impact of the slave trade on Britain, 1688-1730 (10 marks).</a:t>
            </a:r>
          </a:p>
          <a:p>
            <a:pPr marL="514350" indent="-514350">
              <a:buAutoNum type="arabicPeriod"/>
            </a:pPr>
            <a:r>
              <a:rPr lang="en-GB" dirty="0"/>
              <a:t>Explain how the British economy changed, 1688-1730 (10 marks).</a:t>
            </a:r>
          </a:p>
          <a:p>
            <a:pPr marL="514350" indent="-514350">
              <a:buAutoNum type="arabicPeriod"/>
            </a:pPr>
            <a:r>
              <a:rPr lang="en-GB" dirty="0"/>
              <a:t>Explain the impact of the Spanish War of Succession on Britain (10 marks).</a:t>
            </a:r>
          </a:p>
          <a:p>
            <a:pPr marL="514350" indent="-514350">
              <a:buAutoNum type="arabicPeriod"/>
            </a:pPr>
            <a:r>
              <a:rPr lang="en-GB" dirty="0"/>
              <a:t>Explain how Spitalfields changed, 1700-1900 (10 marks). </a:t>
            </a:r>
          </a:p>
          <a:p>
            <a:pPr marL="514350" indent="-514350">
              <a:buAutoNum type="arabicPeriod"/>
            </a:pPr>
            <a:r>
              <a:rPr lang="en-GB" dirty="0"/>
              <a:t>Explain how migration changed Spitalfields’ urban environment, 1900-present day (10 marks).</a:t>
            </a:r>
          </a:p>
          <a:p>
            <a:pPr marL="0" indent="0">
              <a:buNone/>
            </a:pPr>
            <a:r>
              <a:rPr lang="en-GB" dirty="0"/>
              <a:t>6. Explain how and why England’s empire expanded, 1688-1730 (10 marks).</a:t>
            </a:r>
          </a:p>
          <a:p>
            <a:pPr marL="0" indent="0">
              <a:buNone/>
            </a:pPr>
            <a:r>
              <a:rPr lang="en-GB" dirty="0"/>
              <a:t>7. Explain the impact of empire on British people, 1688-1730 (10 marks). </a:t>
            </a:r>
          </a:p>
          <a:p>
            <a:pPr marL="0" indent="0">
              <a:buNone/>
            </a:pPr>
            <a:r>
              <a:rPr lang="en-GB" dirty="0"/>
              <a:t>8. Explain the impact of Huguenot migration on Spitalfields. (10 marks). </a:t>
            </a:r>
          </a:p>
          <a:p>
            <a:pPr marL="514350" indent="-514350">
              <a:buAutoNum type="arabicPeriod"/>
            </a:pPr>
            <a:endParaRPr lang="en-GB" dirty="0"/>
          </a:p>
          <a:p>
            <a:pPr marL="0" indent="0">
              <a:buNone/>
            </a:pPr>
            <a:endParaRPr lang="en-GB" b="1" dirty="0"/>
          </a:p>
          <a:p>
            <a:pPr marL="514350" indent="-514350">
              <a:buAutoNum type="arabicPeriod"/>
            </a:pPr>
            <a:endParaRPr lang="en-GB" dirty="0"/>
          </a:p>
          <a:p>
            <a:pPr marL="514350" indent="-514350">
              <a:buAutoNum type="arabicPeriod"/>
            </a:pPr>
            <a:endParaRPr lang="en-GB" dirty="0"/>
          </a:p>
        </p:txBody>
      </p:sp>
    </p:spTree>
    <p:extLst>
      <p:ext uri="{BB962C8B-B14F-4D97-AF65-F5344CB8AC3E}">
        <p14:creationId xmlns:p14="http://schemas.microsoft.com/office/powerpoint/2010/main" val="48660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69817"/>
            <a:ext cx="11027229" cy="1520871"/>
          </a:xfrm>
        </p:spPr>
        <p:txBody>
          <a:bodyPr/>
          <a:lstStyle/>
          <a:p>
            <a:r>
              <a:rPr lang="en-GB" b="1" dirty="0"/>
              <a:t>Week 3: USA in the 1920s and 1930s</a:t>
            </a:r>
          </a:p>
        </p:txBody>
      </p:sp>
      <p:sp>
        <p:nvSpPr>
          <p:cNvPr id="3" name="Content Placeholder 2"/>
          <p:cNvSpPr>
            <a:spLocks noGrp="1"/>
          </p:cNvSpPr>
          <p:nvPr>
            <p:ph idx="1"/>
          </p:nvPr>
        </p:nvSpPr>
        <p:spPr>
          <a:xfrm>
            <a:off x="431074" y="1690688"/>
            <a:ext cx="10922726" cy="4486275"/>
          </a:xfrm>
        </p:spPr>
        <p:txBody>
          <a:bodyPr>
            <a:normAutofit lnSpcReduction="10000"/>
          </a:bodyPr>
          <a:lstStyle/>
          <a:p>
            <a:pPr marL="0" indent="0">
              <a:buNone/>
            </a:pPr>
            <a:r>
              <a:rPr lang="en-GB" dirty="0"/>
              <a:t>Complete these two essay style questions. Remember, you should aim to summarise your argument at the beginning (a sentence is fine), include a range of paragraphs agreeing and disagreeing (aim for 3 overall) and a strong conclusion where you defend your argument. </a:t>
            </a:r>
          </a:p>
          <a:p>
            <a:pPr marL="0" indent="0">
              <a:buNone/>
            </a:pPr>
            <a:endParaRPr lang="en-GB" dirty="0"/>
          </a:p>
          <a:p>
            <a:pPr marL="0" indent="0">
              <a:buNone/>
            </a:pPr>
            <a:r>
              <a:rPr lang="en-GB" b="1" dirty="0"/>
              <a:t>We will be doing a practice USA paper in January</a:t>
            </a:r>
          </a:p>
          <a:p>
            <a:pPr marL="0" indent="0">
              <a:buNone/>
            </a:pPr>
            <a:endParaRPr lang="en-GB" dirty="0"/>
          </a:p>
          <a:p>
            <a:pPr marL="514350" indent="-514350">
              <a:buAutoNum type="arabicPeriod"/>
            </a:pPr>
            <a:r>
              <a:rPr lang="en-GB" dirty="0"/>
              <a:t>“The USA was a place of new opportunities in the 1920s.” How far do you agree? (18 marks)</a:t>
            </a:r>
          </a:p>
          <a:p>
            <a:pPr marL="514350" indent="-514350">
              <a:buAutoNum type="arabicPeriod"/>
            </a:pPr>
            <a:r>
              <a:rPr lang="en-GB" dirty="0"/>
              <a:t>How successful were the New Deals in achieving their aims? (18 marks)</a:t>
            </a:r>
          </a:p>
          <a:p>
            <a:pPr marL="0" indent="0">
              <a:buNone/>
            </a:pPr>
            <a:endParaRPr lang="en-GB" dirty="0"/>
          </a:p>
        </p:txBody>
      </p:sp>
    </p:spTree>
    <p:extLst>
      <p:ext uri="{BB962C8B-B14F-4D97-AF65-F5344CB8AC3E}">
        <p14:creationId xmlns:p14="http://schemas.microsoft.com/office/powerpoint/2010/main" val="2246157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69817"/>
            <a:ext cx="11027229" cy="1520871"/>
          </a:xfrm>
        </p:spPr>
        <p:txBody>
          <a:bodyPr/>
          <a:lstStyle/>
          <a:p>
            <a:r>
              <a:rPr lang="en-GB" b="1" dirty="0"/>
              <a:t>Week 4: USA in the 1930s and 1940s</a:t>
            </a:r>
          </a:p>
        </p:txBody>
      </p:sp>
      <p:sp>
        <p:nvSpPr>
          <p:cNvPr id="3" name="Content Placeholder 2"/>
          <p:cNvSpPr>
            <a:spLocks noGrp="1"/>
          </p:cNvSpPr>
          <p:nvPr>
            <p:ph idx="1"/>
          </p:nvPr>
        </p:nvSpPr>
        <p:spPr>
          <a:xfrm>
            <a:off x="431074" y="1690688"/>
            <a:ext cx="10922726" cy="4486275"/>
          </a:xfrm>
        </p:spPr>
        <p:txBody>
          <a:bodyPr/>
          <a:lstStyle/>
          <a:p>
            <a:pPr marL="0" indent="0">
              <a:buNone/>
            </a:pPr>
            <a:r>
              <a:rPr lang="en-GB" dirty="0"/>
              <a:t>Complete these two essay style questions. Remember, you should aim to summarise your argument at the beginning (a sentence is fine), include a range of paragraphs agreeing and disagreeing (aim for 3 overall) and a strong conclusion where you defend your argument. </a:t>
            </a:r>
          </a:p>
          <a:p>
            <a:pPr marL="0" indent="0">
              <a:buNone/>
            </a:pPr>
            <a:endParaRPr lang="en-GB" dirty="0"/>
          </a:p>
          <a:p>
            <a:pPr marL="514350" indent="-514350">
              <a:buAutoNum type="arabicPeriod"/>
            </a:pPr>
            <a:r>
              <a:rPr lang="en-GB" dirty="0"/>
              <a:t>“The Second World War was the main reason for the end of the economic depression.” How far do you agree? (18 marks) </a:t>
            </a:r>
          </a:p>
          <a:p>
            <a:pPr marL="514350" indent="-514350">
              <a:buAutoNum type="arabicPeriod"/>
            </a:pPr>
            <a:r>
              <a:rPr lang="en-GB" dirty="0"/>
              <a:t>“The American people were united by the Second World War.” How far do you agree? (18 marks)</a:t>
            </a:r>
          </a:p>
        </p:txBody>
      </p:sp>
    </p:spTree>
    <p:extLst>
      <p:ext uri="{BB962C8B-B14F-4D97-AF65-F5344CB8AC3E}">
        <p14:creationId xmlns:p14="http://schemas.microsoft.com/office/powerpoint/2010/main" val="1040663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69817"/>
            <a:ext cx="11027229" cy="1520871"/>
          </a:xfrm>
        </p:spPr>
        <p:txBody>
          <a:bodyPr/>
          <a:lstStyle/>
          <a:p>
            <a:r>
              <a:rPr lang="en-GB" b="1" dirty="0"/>
              <a:t>Week 5: USA 1918-1948 - flashcards</a:t>
            </a:r>
          </a:p>
        </p:txBody>
      </p:sp>
      <p:sp>
        <p:nvSpPr>
          <p:cNvPr id="3" name="Content Placeholder 2"/>
          <p:cNvSpPr>
            <a:spLocks noGrp="1"/>
          </p:cNvSpPr>
          <p:nvPr>
            <p:ph idx="1"/>
          </p:nvPr>
        </p:nvSpPr>
        <p:spPr>
          <a:xfrm>
            <a:off x="431074" y="1690688"/>
            <a:ext cx="10922726" cy="4486275"/>
          </a:xfrm>
        </p:spPr>
        <p:txBody>
          <a:bodyPr/>
          <a:lstStyle/>
          <a:p>
            <a:r>
              <a:rPr lang="en-GB" dirty="0"/>
              <a:t>Look at the exam board summary on the next few slides of everything you need below to know about the USA topic. On which parts are you least confident? Use this time to create a series of flashcards or a quiz on these topics using your classwork. </a:t>
            </a:r>
          </a:p>
        </p:txBody>
      </p:sp>
      <p:pic>
        <p:nvPicPr>
          <p:cNvPr id="5" name="Picture 4"/>
          <p:cNvPicPr>
            <a:picLocks noChangeAspect="1"/>
          </p:cNvPicPr>
          <p:nvPr/>
        </p:nvPicPr>
        <p:blipFill>
          <a:blip r:embed="rId2"/>
          <a:stretch>
            <a:fillRect/>
          </a:stretch>
        </p:blipFill>
        <p:spPr>
          <a:xfrm>
            <a:off x="666206" y="3368314"/>
            <a:ext cx="11108591" cy="2965404"/>
          </a:xfrm>
          <a:prstGeom prst="rect">
            <a:avLst/>
          </a:prstGeom>
        </p:spPr>
      </p:pic>
    </p:spTree>
    <p:extLst>
      <p:ext uri="{BB962C8B-B14F-4D97-AF65-F5344CB8AC3E}">
        <p14:creationId xmlns:p14="http://schemas.microsoft.com/office/powerpoint/2010/main" val="4032282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447730" y="258780"/>
            <a:ext cx="11296540" cy="2998754"/>
          </a:xfrm>
          <a:prstGeom prst="rect">
            <a:avLst/>
          </a:prstGeom>
        </p:spPr>
      </p:pic>
      <p:pic>
        <p:nvPicPr>
          <p:cNvPr id="6" name="Picture 5"/>
          <p:cNvPicPr>
            <a:picLocks noChangeAspect="1"/>
          </p:cNvPicPr>
          <p:nvPr/>
        </p:nvPicPr>
        <p:blipFill>
          <a:blip r:embed="rId3"/>
          <a:stretch>
            <a:fillRect/>
          </a:stretch>
        </p:blipFill>
        <p:spPr>
          <a:xfrm>
            <a:off x="447730" y="3363879"/>
            <a:ext cx="11624145" cy="3121445"/>
          </a:xfrm>
          <a:prstGeom prst="rect">
            <a:avLst/>
          </a:prstGeom>
        </p:spPr>
      </p:pic>
    </p:spTree>
    <p:extLst>
      <p:ext uri="{BB962C8B-B14F-4D97-AF65-F5344CB8AC3E}">
        <p14:creationId xmlns:p14="http://schemas.microsoft.com/office/powerpoint/2010/main" val="2115721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823" y="156755"/>
            <a:ext cx="11482251" cy="1533934"/>
          </a:xfrm>
        </p:spPr>
        <p:txBody>
          <a:bodyPr/>
          <a:lstStyle/>
          <a:p>
            <a:r>
              <a:rPr lang="en-GB" b="1" dirty="0"/>
              <a:t>Week 1 – The Treaty of Versailles (1919) and International Agreements of the 1920s</a:t>
            </a:r>
          </a:p>
        </p:txBody>
      </p:sp>
      <p:sp>
        <p:nvSpPr>
          <p:cNvPr id="5" name="Content Placeholder 4"/>
          <p:cNvSpPr>
            <a:spLocks noGrp="1"/>
          </p:cNvSpPr>
          <p:nvPr>
            <p:ph idx="1"/>
          </p:nvPr>
        </p:nvSpPr>
        <p:spPr>
          <a:xfrm>
            <a:off x="378824" y="1690689"/>
            <a:ext cx="5551714" cy="4486274"/>
          </a:xfrm>
        </p:spPr>
        <p:txBody>
          <a:bodyPr/>
          <a:lstStyle/>
          <a:p>
            <a:pPr marL="0" indent="0">
              <a:buNone/>
            </a:pPr>
            <a:r>
              <a:rPr lang="en-GB" i="1" dirty="0">
                <a:latin typeface="+mj-lt"/>
              </a:rPr>
              <a:t>Make sure you complete all the tasks that are part of Week 1 (there are 3)! </a:t>
            </a:r>
          </a:p>
          <a:p>
            <a:pPr marL="0" indent="0">
              <a:buNone/>
            </a:pPr>
            <a:endParaRPr lang="en-GB" dirty="0">
              <a:latin typeface="+mj-lt"/>
            </a:endParaRPr>
          </a:p>
          <a:p>
            <a:pPr marL="0" indent="0">
              <a:buNone/>
            </a:pPr>
            <a:r>
              <a:rPr lang="en-GB" u="sng" dirty="0">
                <a:latin typeface="+mj-lt"/>
              </a:rPr>
              <a:t>Task 1:</a:t>
            </a:r>
            <a:r>
              <a:rPr lang="en-GB" dirty="0">
                <a:latin typeface="+mj-lt"/>
              </a:rPr>
              <a:t> After the First World War, the Treaty of Versailles punished Germany. Use the revision hint and your work from the Summer Term to create a flashcard or series of flashcards on the terms of the Treaty of Versailles.</a:t>
            </a:r>
          </a:p>
          <a:p>
            <a:pPr marL="0" indent="0">
              <a:buNone/>
            </a:pPr>
            <a:endParaRPr lang="en-GB" dirty="0">
              <a:latin typeface="+mj-lt"/>
            </a:endParaRPr>
          </a:p>
        </p:txBody>
      </p:sp>
      <p:pic>
        <p:nvPicPr>
          <p:cNvPr id="6" name="Picture 5"/>
          <p:cNvPicPr>
            <a:picLocks noChangeAspect="1"/>
          </p:cNvPicPr>
          <p:nvPr/>
        </p:nvPicPr>
        <p:blipFill>
          <a:blip r:embed="rId2"/>
          <a:stretch>
            <a:fillRect/>
          </a:stretch>
        </p:blipFill>
        <p:spPr>
          <a:xfrm>
            <a:off x="5930538" y="1690689"/>
            <a:ext cx="6061168" cy="454587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617316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823" y="156755"/>
            <a:ext cx="11625943" cy="1188719"/>
          </a:xfrm>
        </p:spPr>
        <p:txBody>
          <a:bodyPr>
            <a:normAutofit fontScale="90000"/>
          </a:bodyPr>
          <a:lstStyle/>
          <a:p>
            <a:r>
              <a:rPr lang="en-GB" b="1" dirty="0"/>
              <a:t>Week 1 – The Treaty of Versailles (1919) and International Agreements of the 1920s</a:t>
            </a:r>
          </a:p>
        </p:txBody>
      </p:sp>
      <p:sp>
        <p:nvSpPr>
          <p:cNvPr id="5" name="Content Placeholder 4"/>
          <p:cNvSpPr>
            <a:spLocks noGrp="1"/>
          </p:cNvSpPr>
          <p:nvPr>
            <p:ph idx="1"/>
          </p:nvPr>
        </p:nvSpPr>
        <p:spPr>
          <a:xfrm>
            <a:off x="378824" y="1476104"/>
            <a:ext cx="11482250" cy="5172890"/>
          </a:xfrm>
        </p:spPr>
        <p:txBody>
          <a:bodyPr>
            <a:normAutofit fontScale="77500" lnSpcReduction="20000"/>
          </a:bodyPr>
          <a:lstStyle/>
          <a:p>
            <a:pPr marL="0" indent="0">
              <a:buNone/>
            </a:pPr>
            <a:r>
              <a:rPr lang="en-GB" i="1" dirty="0">
                <a:latin typeface="+mj-lt"/>
              </a:rPr>
              <a:t>Make sure you complete all the tasks that are part of Week 1 (there are 3)! </a:t>
            </a:r>
          </a:p>
          <a:p>
            <a:pPr marL="0" indent="0">
              <a:buNone/>
            </a:pPr>
            <a:endParaRPr lang="en-GB" dirty="0">
              <a:latin typeface="+mj-lt"/>
            </a:endParaRPr>
          </a:p>
          <a:p>
            <a:pPr marL="0" indent="0">
              <a:buNone/>
            </a:pPr>
            <a:r>
              <a:rPr lang="en-GB" u="sng" dirty="0">
                <a:latin typeface="+mj-lt"/>
              </a:rPr>
              <a:t>Task 2:</a:t>
            </a:r>
            <a:r>
              <a:rPr lang="en-GB" dirty="0">
                <a:latin typeface="+mj-lt"/>
              </a:rPr>
              <a:t> There were also lots of international agreements in the 1920s to bring about peace. The League of Nations also did its best to solve conflicts between countries. Using your work from the Summer Term, create a flashcard on the following international agreements and crises:</a:t>
            </a:r>
          </a:p>
          <a:p>
            <a:pPr>
              <a:buFontTx/>
              <a:buChar char="-"/>
            </a:pPr>
            <a:r>
              <a:rPr lang="en-GB" dirty="0">
                <a:latin typeface="+mj-lt"/>
              </a:rPr>
              <a:t>Aaland Islands dispute (1921)</a:t>
            </a:r>
          </a:p>
          <a:p>
            <a:pPr>
              <a:buFontTx/>
              <a:buChar char="-"/>
            </a:pPr>
            <a:r>
              <a:rPr lang="en-GB" dirty="0">
                <a:latin typeface="+mj-lt"/>
              </a:rPr>
              <a:t>Corfu Crisis (1923)</a:t>
            </a:r>
          </a:p>
          <a:p>
            <a:pPr>
              <a:buFontTx/>
              <a:buChar char="-"/>
            </a:pPr>
            <a:r>
              <a:rPr lang="en-GB" dirty="0">
                <a:latin typeface="+mj-lt"/>
              </a:rPr>
              <a:t>The Dawes Plan (1924)</a:t>
            </a:r>
          </a:p>
          <a:p>
            <a:pPr>
              <a:buFontTx/>
              <a:buChar char="-"/>
            </a:pPr>
            <a:r>
              <a:rPr lang="en-GB" dirty="0">
                <a:latin typeface="+mj-lt"/>
              </a:rPr>
              <a:t>The Locarno Treaty (1925)</a:t>
            </a:r>
          </a:p>
          <a:p>
            <a:pPr>
              <a:buFontTx/>
              <a:buChar char="-"/>
            </a:pPr>
            <a:r>
              <a:rPr lang="en-GB" dirty="0">
                <a:latin typeface="+mj-lt"/>
              </a:rPr>
              <a:t>Kellogg-Briand Pact (1928)</a:t>
            </a:r>
          </a:p>
          <a:p>
            <a:pPr>
              <a:buFontTx/>
              <a:buChar char="-"/>
            </a:pPr>
            <a:r>
              <a:rPr lang="en-GB" dirty="0">
                <a:latin typeface="+mj-lt"/>
              </a:rPr>
              <a:t>Young Plan (1929)</a:t>
            </a:r>
          </a:p>
          <a:p>
            <a:pPr>
              <a:buFontTx/>
              <a:buChar char="-"/>
            </a:pPr>
            <a:endParaRPr lang="en-GB" dirty="0">
              <a:latin typeface="+mj-lt"/>
            </a:endParaRPr>
          </a:p>
          <a:p>
            <a:pPr marL="0" indent="0">
              <a:buNone/>
            </a:pPr>
            <a:r>
              <a:rPr lang="en-GB" dirty="0">
                <a:latin typeface="+mj-lt"/>
              </a:rPr>
              <a:t>You could also use the links below and the resources in the revision folder to help you. </a:t>
            </a:r>
          </a:p>
          <a:p>
            <a:pPr marL="0" indent="0">
              <a:buNone/>
            </a:pPr>
            <a:r>
              <a:rPr lang="en-GB" dirty="0">
                <a:latin typeface="+mj-lt"/>
                <a:hlinkClick r:id="rId2"/>
              </a:rPr>
              <a:t>https://www.bbc.co.uk/bitesize/guides/zbg4t39/revision/8</a:t>
            </a:r>
            <a:endParaRPr lang="en-GB" dirty="0">
              <a:latin typeface="+mj-lt"/>
            </a:endParaRPr>
          </a:p>
          <a:p>
            <a:pPr marL="0" indent="0">
              <a:buNone/>
            </a:pPr>
            <a:r>
              <a:rPr lang="en-GB" dirty="0">
                <a:hlinkClick r:id="rId3"/>
              </a:rPr>
              <a:t>https://www.bbc.co.uk/bitesize/guides/zx2knbk/revision/3</a:t>
            </a:r>
            <a:endParaRPr lang="en-GB" dirty="0">
              <a:latin typeface="+mj-lt"/>
            </a:endParaRPr>
          </a:p>
          <a:p>
            <a:pPr marL="0" indent="0">
              <a:buNone/>
            </a:pPr>
            <a:endParaRPr lang="en-GB" dirty="0">
              <a:latin typeface="+mj-lt"/>
            </a:endParaRPr>
          </a:p>
        </p:txBody>
      </p:sp>
      <p:pic>
        <p:nvPicPr>
          <p:cNvPr id="6" name="Picture 5"/>
          <p:cNvPicPr>
            <a:picLocks noChangeAspect="1"/>
          </p:cNvPicPr>
          <p:nvPr/>
        </p:nvPicPr>
        <p:blipFill>
          <a:blip r:embed="rId4"/>
          <a:stretch>
            <a:fillRect/>
          </a:stretch>
        </p:blipFill>
        <p:spPr>
          <a:xfrm>
            <a:off x="8386005" y="3021291"/>
            <a:ext cx="3226875" cy="2284038"/>
          </a:xfrm>
          <a:prstGeom prst="rect">
            <a:avLst/>
          </a:prstGeom>
        </p:spPr>
      </p:pic>
    </p:spTree>
    <p:extLst>
      <p:ext uri="{BB962C8B-B14F-4D97-AF65-F5344CB8AC3E}">
        <p14:creationId xmlns:p14="http://schemas.microsoft.com/office/powerpoint/2010/main" val="409666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823" y="156755"/>
            <a:ext cx="11482251" cy="1533934"/>
          </a:xfrm>
        </p:spPr>
        <p:txBody>
          <a:bodyPr/>
          <a:lstStyle/>
          <a:p>
            <a:r>
              <a:rPr lang="en-GB" b="1" dirty="0"/>
              <a:t>Week 1 – The Treaty of Versailles (1919) and International Agreements of the 1920s</a:t>
            </a:r>
          </a:p>
        </p:txBody>
      </p:sp>
      <p:sp>
        <p:nvSpPr>
          <p:cNvPr id="5" name="Content Placeholder 4"/>
          <p:cNvSpPr>
            <a:spLocks noGrp="1"/>
          </p:cNvSpPr>
          <p:nvPr>
            <p:ph idx="1"/>
          </p:nvPr>
        </p:nvSpPr>
        <p:spPr>
          <a:xfrm>
            <a:off x="378824" y="1690689"/>
            <a:ext cx="11234056" cy="4945242"/>
          </a:xfrm>
        </p:spPr>
        <p:txBody>
          <a:bodyPr>
            <a:normAutofit fontScale="92500"/>
          </a:bodyPr>
          <a:lstStyle/>
          <a:p>
            <a:pPr marL="0" indent="0">
              <a:buNone/>
            </a:pPr>
            <a:r>
              <a:rPr lang="en-GB" i="1" dirty="0">
                <a:latin typeface="+mj-lt"/>
              </a:rPr>
              <a:t>Make sure you complete all the tasks that are part of Week 1 (there are 3)! </a:t>
            </a:r>
          </a:p>
          <a:p>
            <a:pPr marL="0" indent="0">
              <a:buNone/>
            </a:pPr>
            <a:endParaRPr lang="en-GB" dirty="0">
              <a:latin typeface="+mj-lt"/>
            </a:endParaRPr>
          </a:p>
          <a:p>
            <a:pPr marL="0" indent="0">
              <a:buNone/>
            </a:pPr>
            <a:r>
              <a:rPr lang="en-GB" b="1" u="sng" dirty="0">
                <a:latin typeface="+mj-lt"/>
              </a:rPr>
              <a:t>Task 3:</a:t>
            </a:r>
            <a:r>
              <a:rPr lang="en-GB" b="1" dirty="0">
                <a:latin typeface="+mj-lt"/>
              </a:rPr>
              <a:t> </a:t>
            </a:r>
            <a:r>
              <a:rPr lang="en-GB" dirty="0">
                <a:latin typeface="+mj-lt"/>
              </a:rPr>
              <a:t>Answer this 5 mark question, using the opening sentence given to you and then adding two examples. </a:t>
            </a:r>
            <a:r>
              <a:rPr lang="en-GB" u="sng" dirty="0">
                <a:latin typeface="+mj-lt"/>
              </a:rPr>
              <a:t>Your two examples should be in chronological order. </a:t>
            </a:r>
          </a:p>
          <a:p>
            <a:pPr marL="0" indent="0">
              <a:buNone/>
            </a:pPr>
            <a:r>
              <a:rPr lang="en-GB" b="1" dirty="0">
                <a:latin typeface="+mj-lt"/>
              </a:rPr>
              <a:t>Outline the purpose of international agreements, 1919-1929 (5 marks). </a:t>
            </a:r>
          </a:p>
          <a:p>
            <a:pPr marL="0" indent="0">
              <a:buNone/>
            </a:pPr>
            <a:r>
              <a:rPr lang="en-GB" dirty="0">
                <a:latin typeface="+mj-lt"/>
              </a:rPr>
              <a:t>Opening sentence: </a:t>
            </a:r>
            <a:r>
              <a:rPr lang="en-GB" i="1" dirty="0">
                <a:latin typeface="+mj-lt"/>
              </a:rPr>
              <a:t>“In 1919-1929, lots of international agreements were signed, firstly to punish Germany and then to help Germany recover.”</a:t>
            </a:r>
          </a:p>
          <a:p>
            <a:pPr marL="0" indent="0">
              <a:buNone/>
            </a:pPr>
            <a:r>
              <a:rPr lang="en-GB" dirty="0">
                <a:latin typeface="+mj-lt"/>
              </a:rPr>
              <a:t>Example 1 – Give an example of an international agreement and describe the agreement &amp; its purpose.</a:t>
            </a:r>
          </a:p>
          <a:p>
            <a:pPr marL="0" indent="0">
              <a:buNone/>
            </a:pPr>
            <a:r>
              <a:rPr lang="en-GB" dirty="0">
                <a:latin typeface="+mj-lt"/>
              </a:rPr>
              <a:t>Example 2 – Give a second example of an international agreement and describe the agreement &amp; its purpose. </a:t>
            </a:r>
          </a:p>
          <a:p>
            <a:pPr marL="0" indent="0">
              <a:buNone/>
            </a:pPr>
            <a:endParaRPr lang="en-GB" dirty="0">
              <a:latin typeface="+mj-lt"/>
            </a:endParaRPr>
          </a:p>
        </p:txBody>
      </p:sp>
    </p:spTree>
    <p:extLst>
      <p:ext uri="{BB962C8B-B14F-4D97-AF65-F5344CB8AC3E}">
        <p14:creationId xmlns:p14="http://schemas.microsoft.com/office/powerpoint/2010/main" val="62706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63" y="521880"/>
            <a:ext cx="11463746" cy="1385297"/>
          </a:xfrm>
        </p:spPr>
        <p:txBody>
          <a:bodyPr>
            <a:noAutofit/>
          </a:bodyPr>
          <a:lstStyle/>
          <a:p>
            <a:r>
              <a:rPr lang="en-GB" sz="3600" b="1" dirty="0"/>
              <a:t>Week 2 – Impact of Empire source practice</a:t>
            </a:r>
            <a:br>
              <a:rPr lang="en-GB" sz="3600" b="1" dirty="0"/>
            </a:br>
            <a:r>
              <a:rPr lang="en-GB" sz="3600" i="1" dirty="0"/>
              <a:t>There is only one task this week. Please make sure you complete &amp; upload it as your teacher will mark it. </a:t>
            </a:r>
            <a:br>
              <a:rPr lang="en-GB" sz="3600" i="1" dirty="0"/>
            </a:br>
            <a:endParaRPr lang="en-GB" sz="3600" b="1" dirty="0"/>
          </a:p>
        </p:txBody>
      </p:sp>
      <p:sp>
        <p:nvSpPr>
          <p:cNvPr id="3" name="Content Placeholder 2"/>
          <p:cNvSpPr>
            <a:spLocks noGrp="1"/>
          </p:cNvSpPr>
          <p:nvPr>
            <p:ph idx="1"/>
          </p:nvPr>
        </p:nvSpPr>
        <p:spPr>
          <a:xfrm>
            <a:off x="410390" y="1998617"/>
            <a:ext cx="11542123" cy="4637314"/>
          </a:xfrm>
        </p:spPr>
        <p:txBody>
          <a:bodyPr>
            <a:normAutofit fontScale="92500" lnSpcReduction="10000"/>
          </a:bodyPr>
          <a:lstStyle/>
          <a:p>
            <a:pPr marL="0" indent="0">
              <a:buNone/>
            </a:pPr>
            <a:r>
              <a:rPr lang="en-GB" b="1" u="sng" dirty="0">
                <a:latin typeface="+mj-lt"/>
              </a:rPr>
              <a:t>Task: </a:t>
            </a:r>
          </a:p>
          <a:p>
            <a:pPr marL="0" indent="0">
              <a:buNone/>
            </a:pPr>
            <a:r>
              <a:rPr lang="en-GB" dirty="0">
                <a:latin typeface="+mj-lt"/>
              </a:rPr>
              <a:t>Complete the practice exam question on the next two slides for your teacher to mark. Think about the feedback from your mocks and follow the structure below:</a:t>
            </a:r>
          </a:p>
          <a:p>
            <a:pPr marL="0" indent="0">
              <a:buNone/>
            </a:pPr>
            <a:r>
              <a:rPr lang="en-GB" b="1" dirty="0">
                <a:latin typeface="+mj-lt"/>
              </a:rPr>
              <a:t>Write a paragraph on each source. In each paragraph explain:</a:t>
            </a:r>
          </a:p>
          <a:p>
            <a:pPr>
              <a:buFontTx/>
              <a:buChar char="-"/>
            </a:pPr>
            <a:r>
              <a:rPr lang="en-GB" dirty="0">
                <a:latin typeface="+mj-lt"/>
              </a:rPr>
              <a:t>Does the source agree or disagree with the statement (back this up from the source)</a:t>
            </a:r>
          </a:p>
          <a:p>
            <a:pPr>
              <a:buFontTx/>
              <a:buChar char="-"/>
            </a:pPr>
            <a:r>
              <a:rPr lang="en-GB" dirty="0">
                <a:latin typeface="+mj-lt"/>
              </a:rPr>
              <a:t>Taking into account who wrote it and why, is the source </a:t>
            </a:r>
            <a:r>
              <a:rPr lang="en-GB" u="sng" dirty="0">
                <a:latin typeface="+mj-lt"/>
              </a:rPr>
              <a:t>convincing</a:t>
            </a:r>
            <a:r>
              <a:rPr lang="en-GB" dirty="0">
                <a:latin typeface="+mj-lt"/>
              </a:rPr>
              <a:t> or </a:t>
            </a:r>
            <a:r>
              <a:rPr lang="en-GB" u="sng" dirty="0">
                <a:latin typeface="+mj-lt"/>
              </a:rPr>
              <a:t>trustworthy</a:t>
            </a:r>
            <a:r>
              <a:rPr lang="en-GB" dirty="0">
                <a:latin typeface="+mj-lt"/>
              </a:rPr>
              <a:t> evidence for or against the statement? At the end, summarise what the source convinces or doesn’t convince you of. </a:t>
            </a:r>
          </a:p>
          <a:p>
            <a:pPr marL="0" indent="0">
              <a:buNone/>
            </a:pPr>
            <a:r>
              <a:rPr lang="en-GB" b="1" dirty="0">
                <a:latin typeface="+mj-lt"/>
              </a:rPr>
              <a:t>At the end, write a conclusion explaining overall whether the sources convince you that the statement is correct. </a:t>
            </a:r>
          </a:p>
        </p:txBody>
      </p:sp>
    </p:spTree>
    <p:extLst>
      <p:ext uri="{BB962C8B-B14F-4D97-AF65-F5344CB8AC3E}">
        <p14:creationId xmlns:p14="http://schemas.microsoft.com/office/powerpoint/2010/main" val="223281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720" y="112706"/>
            <a:ext cx="10856328" cy="2199419"/>
          </a:xfrm>
          <a:prstGeom prst="rect">
            <a:avLst/>
          </a:prstGeom>
        </p:spPr>
      </p:pic>
      <p:pic>
        <p:nvPicPr>
          <p:cNvPr id="5" name="Picture 4"/>
          <p:cNvPicPr>
            <a:picLocks noChangeAspect="1"/>
          </p:cNvPicPr>
          <p:nvPr/>
        </p:nvPicPr>
        <p:blipFill>
          <a:blip r:embed="rId3"/>
          <a:stretch>
            <a:fillRect/>
          </a:stretch>
        </p:blipFill>
        <p:spPr>
          <a:xfrm>
            <a:off x="449489" y="2338250"/>
            <a:ext cx="11181811" cy="2795452"/>
          </a:xfrm>
          <a:prstGeom prst="rect">
            <a:avLst/>
          </a:prstGeom>
        </p:spPr>
      </p:pic>
      <p:sp>
        <p:nvSpPr>
          <p:cNvPr id="6" name="TextBox 5"/>
          <p:cNvSpPr txBox="1"/>
          <p:nvPr/>
        </p:nvSpPr>
        <p:spPr>
          <a:xfrm>
            <a:off x="1449977" y="5381897"/>
            <a:ext cx="5055326" cy="954107"/>
          </a:xfrm>
          <a:prstGeom prst="rect">
            <a:avLst/>
          </a:prstGeom>
          <a:noFill/>
        </p:spPr>
        <p:txBody>
          <a:bodyPr wrap="square" rtlCol="0">
            <a:spAutoFit/>
          </a:bodyPr>
          <a:lstStyle/>
          <a:p>
            <a:r>
              <a:rPr lang="en-US" sz="2800" b="1" dirty="0"/>
              <a:t>Sources continue on the next slide!</a:t>
            </a:r>
            <a:endParaRPr lang="en-GB" sz="2800" b="1" dirty="0"/>
          </a:p>
        </p:txBody>
      </p:sp>
    </p:spTree>
    <p:extLst>
      <p:ext uri="{BB962C8B-B14F-4D97-AF65-F5344CB8AC3E}">
        <p14:creationId xmlns:p14="http://schemas.microsoft.com/office/powerpoint/2010/main" val="1244566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1185"/>
            <a:ext cx="11638840" cy="2925524"/>
          </a:xfrm>
          <a:prstGeom prst="rect">
            <a:avLst/>
          </a:prstGeom>
        </p:spPr>
      </p:pic>
      <p:pic>
        <p:nvPicPr>
          <p:cNvPr id="5" name="Picture 4"/>
          <p:cNvPicPr>
            <a:picLocks noChangeAspect="1"/>
          </p:cNvPicPr>
          <p:nvPr/>
        </p:nvPicPr>
        <p:blipFill>
          <a:blip r:embed="rId3"/>
          <a:stretch>
            <a:fillRect/>
          </a:stretch>
        </p:blipFill>
        <p:spPr>
          <a:xfrm>
            <a:off x="268802" y="3230332"/>
            <a:ext cx="11301006" cy="3248845"/>
          </a:xfrm>
          <a:prstGeom prst="rect">
            <a:avLst/>
          </a:prstGeom>
        </p:spPr>
      </p:pic>
    </p:spTree>
    <p:extLst>
      <p:ext uri="{BB962C8B-B14F-4D97-AF65-F5344CB8AC3E}">
        <p14:creationId xmlns:p14="http://schemas.microsoft.com/office/powerpoint/2010/main" val="3668250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63" y="521880"/>
            <a:ext cx="10961914" cy="1325563"/>
          </a:xfrm>
        </p:spPr>
        <p:txBody>
          <a:bodyPr>
            <a:noAutofit/>
          </a:bodyPr>
          <a:lstStyle/>
          <a:p>
            <a:r>
              <a:rPr lang="en-GB" sz="3600" b="1" dirty="0"/>
              <a:t>Week 3 – The Wall Street Crash and the Manchurian Crisis</a:t>
            </a:r>
            <a:br>
              <a:rPr lang="en-GB" sz="3600" b="1" dirty="0"/>
            </a:br>
            <a:r>
              <a:rPr lang="en-GB" sz="3600" i="1" dirty="0"/>
              <a:t>Make sure you complete all the tasks that are part of Week 3 (there are 3)! </a:t>
            </a:r>
            <a:br>
              <a:rPr lang="en-GB" sz="3600" i="1" dirty="0"/>
            </a:br>
            <a:endParaRPr lang="en-GB" sz="3600" b="1" dirty="0"/>
          </a:p>
        </p:txBody>
      </p:sp>
      <p:sp>
        <p:nvSpPr>
          <p:cNvPr id="3" name="Content Placeholder 2"/>
          <p:cNvSpPr>
            <a:spLocks noGrp="1"/>
          </p:cNvSpPr>
          <p:nvPr>
            <p:ph idx="1"/>
          </p:nvPr>
        </p:nvSpPr>
        <p:spPr>
          <a:xfrm>
            <a:off x="279763" y="2002971"/>
            <a:ext cx="7205254" cy="4632960"/>
          </a:xfrm>
        </p:spPr>
        <p:txBody>
          <a:bodyPr>
            <a:normAutofit lnSpcReduction="10000"/>
          </a:bodyPr>
          <a:lstStyle/>
          <a:p>
            <a:pPr marL="0" indent="0">
              <a:buNone/>
            </a:pPr>
            <a:r>
              <a:rPr lang="en-GB" u="sng" dirty="0">
                <a:latin typeface="+mj-lt"/>
              </a:rPr>
              <a:t>Task 1:</a:t>
            </a:r>
            <a:r>
              <a:rPr lang="en-GB" dirty="0">
                <a:latin typeface="+mj-lt"/>
              </a:rPr>
              <a:t> In 1929 the Wall Street Crash led to a global depression – economies around the world suffered and dictators came to power. Many countries tried to solve their problems by becoming more aggressive and taking over land, including Japan.  </a:t>
            </a:r>
          </a:p>
          <a:p>
            <a:pPr marL="0" indent="0">
              <a:buNone/>
            </a:pPr>
            <a:r>
              <a:rPr lang="en-GB" dirty="0">
                <a:latin typeface="+mj-lt"/>
              </a:rPr>
              <a:t>Create two flashcards using your work from the Summer:</a:t>
            </a:r>
          </a:p>
          <a:p>
            <a:pPr>
              <a:buFontTx/>
              <a:buChar char="-"/>
            </a:pPr>
            <a:r>
              <a:rPr lang="en-GB" dirty="0">
                <a:latin typeface="+mj-lt"/>
              </a:rPr>
              <a:t>One on the impact of the Wall Street Crash on international relations</a:t>
            </a:r>
          </a:p>
          <a:p>
            <a:pPr>
              <a:buFontTx/>
              <a:buChar char="-"/>
            </a:pPr>
            <a:r>
              <a:rPr lang="en-GB" dirty="0">
                <a:latin typeface="+mj-lt"/>
              </a:rPr>
              <a:t>One on the causes, events &amp; consequences of the Manchurian Crisis</a:t>
            </a:r>
          </a:p>
          <a:p>
            <a:pPr marL="0" indent="0">
              <a:buNone/>
            </a:pPr>
            <a:endParaRPr lang="en-GB" dirty="0">
              <a:latin typeface="+mj-lt"/>
            </a:endParaRPr>
          </a:p>
          <a:p>
            <a:pPr marL="0" indent="0">
              <a:buNone/>
            </a:pPr>
            <a:endParaRPr lang="en-GB" dirty="0">
              <a:latin typeface="+mj-lt"/>
            </a:endParaRPr>
          </a:p>
        </p:txBody>
      </p:sp>
      <p:pic>
        <p:nvPicPr>
          <p:cNvPr id="5" name="Picture 4"/>
          <p:cNvPicPr>
            <a:picLocks noChangeAspect="1"/>
          </p:cNvPicPr>
          <p:nvPr/>
        </p:nvPicPr>
        <p:blipFill>
          <a:blip r:embed="rId2"/>
          <a:stretch>
            <a:fillRect/>
          </a:stretch>
        </p:blipFill>
        <p:spPr>
          <a:xfrm>
            <a:off x="7861906" y="1184661"/>
            <a:ext cx="3575352" cy="2681514"/>
          </a:xfrm>
          <a:prstGeom prst="rect">
            <a:avLst/>
          </a:prstGeom>
        </p:spPr>
      </p:pic>
      <p:sp>
        <p:nvSpPr>
          <p:cNvPr id="6" name="Rectangle 5"/>
          <p:cNvSpPr/>
          <p:nvPr/>
        </p:nvSpPr>
        <p:spPr>
          <a:xfrm>
            <a:off x="7586617" y="4088468"/>
            <a:ext cx="4706983" cy="2677656"/>
          </a:xfrm>
          <a:prstGeom prst="rect">
            <a:avLst/>
          </a:prstGeom>
        </p:spPr>
        <p:txBody>
          <a:bodyPr wrap="square">
            <a:spAutoFit/>
          </a:bodyPr>
          <a:lstStyle/>
          <a:p>
            <a:r>
              <a:rPr lang="en-GB" sz="2400" u="sng" dirty="0"/>
              <a:t>You may use these links and the revision videos to help you:</a:t>
            </a:r>
          </a:p>
          <a:p>
            <a:r>
              <a:rPr lang="en-GB" sz="2400" dirty="0">
                <a:hlinkClick r:id="rId3"/>
              </a:rPr>
              <a:t>https://www.bbc.co.uk/programmes/p00x5dhm</a:t>
            </a:r>
            <a:endParaRPr lang="en-GB" sz="2400" dirty="0"/>
          </a:p>
          <a:p>
            <a:r>
              <a:rPr lang="en-GB" sz="2400" dirty="0">
                <a:hlinkClick r:id="rId4"/>
              </a:rPr>
              <a:t>https://www.bbc.co.uk/programmes/p00x6rwr</a:t>
            </a:r>
            <a:endParaRPr lang="en-GB" sz="2400" dirty="0"/>
          </a:p>
          <a:p>
            <a:endParaRPr lang="en-GB" sz="2400" dirty="0"/>
          </a:p>
        </p:txBody>
      </p:sp>
    </p:spTree>
    <p:extLst>
      <p:ext uri="{BB962C8B-B14F-4D97-AF65-F5344CB8AC3E}">
        <p14:creationId xmlns:p14="http://schemas.microsoft.com/office/powerpoint/2010/main" val="1657003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1975</Words>
  <Application>Microsoft Office PowerPoint</Application>
  <PresentationFormat>Widescreen</PresentationFormat>
  <Paragraphs>114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Year 11 History Homework Booklet</vt:lpstr>
      <vt:lpstr>Autumn 1  Remember that there are revision resources on the OneDrive folder and on Teams to help you – the ones in the International Relations folder will be especially relevant: GCSE Revision Materials </vt:lpstr>
      <vt:lpstr>Week 1 – The Treaty of Versailles (1919) and International Agreements of the 1920s</vt:lpstr>
      <vt:lpstr>Week 1 – The Treaty of Versailles (1919) and International Agreements of the 1920s</vt:lpstr>
      <vt:lpstr>Week 1 – The Treaty of Versailles (1919) and International Agreements of the 1920s</vt:lpstr>
      <vt:lpstr>Week 2 – Impact of Empire source practice There is only one task this week. Please make sure you complete &amp; upload it as your teacher will mark it.  </vt:lpstr>
      <vt:lpstr>PowerPoint Presentation</vt:lpstr>
      <vt:lpstr>PowerPoint Presentation</vt:lpstr>
      <vt:lpstr>Week 3 – The Wall Street Crash and the Manchurian Crisis Make sure you complete all the tasks that are part of Week 3 (there are 3)!  </vt:lpstr>
      <vt:lpstr>Week 3 – The Wall Street Crash and the Manchurian Crisis Make sure you complete all the tasks that are part of Week 3 (there are 3)!  </vt:lpstr>
      <vt:lpstr>Week 3 – The Wall Street Crash and the Manchurian Crisis Make sure you complete all the tasks that are part of Week 3 (there are 3)!  </vt:lpstr>
      <vt:lpstr>Week 4 – Hitler’s actions and appeasement Make sure you complete all the tasks that are part of Week 4  (there are 3)!  </vt:lpstr>
      <vt:lpstr>Week 4 – Hitler’s actions and appeasement Make sure you complete all the tasks that are part of Week 4  (there are 3)!  </vt:lpstr>
      <vt:lpstr>Week 4 – Hitler’s actions and appeasement</vt:lpstr>
      <vt:lpstr>Week 4 – Interpretations of Appeasement</vt:lpstr>
      <vt:lpstr>Week 5 – Overall International Relations Revision Make sure you complete all the tasks that are part of Week 6  (there are 2)!</vt:lpstr>
      <vt:lpstr>Week 6 – Migration revision - pick at least two questions to answer</vt:lpstr>
      <vt:lpstr>Autumn 2</vt:lpstr>
      <vt:lpstr>Weeks 1-2: Independent revision for mocks</vt:lpstr>
      <vt:lpstr>Suggested practice questions:</vt:lpstr>
      <vt:lpstr>Week 3: USA in the 1920s and 1930s</vt:lpstr>
      <vt:lpstr>Week 4: USA in the 1930s and 1940s</vt:lpstr>
      <vt:lpstr>Week 5: USA 1918-1948 - flashcards</vt:lpstr>
      <vt:lpstr>PowerPoint Presentation</vt:lpstr>
    </vt:vector>
  </TitlesOfParts>
  <Company>Downham Market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History Homework Booklet</dc:title>
  <dc:creator>Suzanne Powell</dc:creator>
  <cp:lastModifiedBy>Suzanne Powell</cp:lastModifiedBy>
  <cp:revision>37</cp:revision>
  <dcterms:created xsi:type="dcterms:W3CDTF">2020-06-17T11:18:27Z</dcterms:created>
  <dcterms:modified xsi:type="dcterms:W3CDTF">2024-07-02T13:57:34Z</dcterms:modified>
</cp:coreProperties>
</file>