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141"/>
  </p:notesMasterIdLst>
  <p:sldIdLst>
    <p:sldId id="431" r:id="rId5"/>
    <p:sldId id="260" r:id="rId6"/>
    <p:sldId id="400" r:id="rId7"/>
    <p:sldId id="401" r:id="rId8"/>
    <p:sldId id="403" r:id="rId9"/>
    <p:sldId id="406" r:id="rId10"/>
    <p:sldId id="404" r:id="rId11"/>
    <p:sldId id="405" r:id="rId12"/>
    <p:sldId id="407" r:id="rId13"/>
    <p:sldId id="408" r:id="rId14"/>
    <p:sldId id="409" r:id="rId15"/>
    <p:sldId id="410" r:id="rId16"/>
    <p:sldId id="411" r:id="rId17"/>
    <p:sldId id="402" r:id="rId18"/>
    <p:sldId id="414" r:id="rId19"/>
    <p:sldId id="413" r:id="rId20"/>
    <p:sldId id="415" r:id="rId21"/>
    <p:sldId id="416" r:id="rId22"/>
    <p:sldId id="417" r:id="rId23"/>
    <p:sldId id="418" r:id="rId24"/>
    <p:sldId id="419" r:id="rId25"/>
    <p:sldId id="422" r:id="rId26"/>
    <p:sldId id="420" r:id="rId27"/>
    <p:sldId id="421" r:id="rId28"/>
    <p:sldId id="423" r:id="rId29"/>
    <p:sldId id="368" r:id="rId30"/>
    <p:sldId id="370" r:id="rId31"/>
    <p:sldId id="259" r:id="rId32"/>
    <p:sldId id="365" r:id="rId33"/>
    <p:sldId id="376" r:id="rId34"/>
    <p:sldId id="428" r:id="rId35"/>
    <p:sldId id="430" r:id="rId36"/>
    <p:sldId id="427" r:id="rId37"/>
    <p:sldId id="438" r:id="rId38"/>
    <p:sldId id="264" r:id="rId39"/>
    <p:sldId id="261" r:id="rId40"/>
    <p:sldId id="262" r:id="rId41"/>
    <p:sldId id="263" r:id="rId42"/>
    <p:sldId id="439" r:id="rId43"/>
    <p:sldId id="440" r:id="rId44"/>
    <p:sldId id="441" r:id="rId45"/>
    <p:sldId id="442" r:id="rId46"/>
    <p:sldId id="443" r:id="rId47"/>
    <p:sldId id="444" r:id="rId48"/>
    <p:sldId id="445" r:id="rId49"/>
    <p:sldId id="446" r:id="rId50"/>
    <p:sldId id="447" r:id="rId51"/>
    <p:sldId id="448" r:id="rId52"/>
    <p:sldId id="449" r:id="rId53"/>
    <p:sldId id="450" r:id="rId54"/>
    <p:sldId id="451" r:id="rId55"/>
    <p:sldId id="452" r:id="rId56"/>
    <p:sldId id="468" r:id="rId57"/>
    <p:sldId id="469" r:id="rId58"/>
    <p:sldId id="470" r:id="rId59"/>
    <p:sldId id="471" r:id="rId60"/>
    <p:sldId id="472" r:id="rId61"/>
    <p:sldId id="473" r:id="rId62"/>
    <p:sldId id="384" r:id="rId63"/>
    <p:sldId id="474" r:id="rId64"/>
    <p:sldId id="475" r:id="rId65"/>
    <p:sldId id="393" r:id="rId66"/>
    <p:sldId id="385" r:id="rId67"/>
    <p:sldId id="307" r:id="rId68"/>
    <p:sldId id="308" r:id="rId69"/>
    <p:sldId id="309" r:id="rId70"/>
    <p:sldId id="310" r:id="rId71"/>
    <p:sldId id="313" r:id="rId72"/>
    <p:sldId id="311" r:id="rId73"/>
    <p:sldId id="312" r:id="rId74"/>
    <p:sldId id="476" r:id="rId75"/>
    <p:sldId id="477" r:id="rId76"/>
    <p:sldId id="478" r:id="rId77"/>
    <p:sldId id="479" r:id="rId78"/>
    <p:sldId id="480" r:id="rId79"/>
    <p:sldId id="265" r:id="rId80"/>
    <p:sldId id="266" r:id="rId81"/>
    <p:sldId id="267" r:id="rId82"/>
    <p:sldId id="268" r:id="rId83"/>
    <p:sldId id="269" r:id="rId84"/>
    <p:sldId id="481" r:id="rId85"/>
    <p:sldId id="279" r:id="rId86"/>
    <p:sldId id="482" r:id="rId87"/>
    <p:sldId id="282" r:id="rId88"/>
    <p:sldId id="283" r:id="rId89"/>
    <p:sldId id="363" r:id="rId90"/>
    <p:sldId id="367" r:id="rId91"/>
    <p:sldId id="364" r:id="rId92"/>
    <p:sldId id="389" r:id="rId93"/>
    <p:sldId id="483" r:id="rId94"/>
    <p:sldId id="390" r:id="rId95"/>
    <p:sldId id="369" r:id="rId96"/>
    <p:sldId id="391" r:id="rId97"/>
    <p:sldId id="392" r:id="rId98"/>
    <p:sldId id="372" r:id="rId99"/>
    <p:sldId id="284" r:id="rId100"/>
    <p:sldId id="285" r:id="rId101"/>
    <p:sldId id="287" r:id="rId102"/>
    <p:sldId id="288" r:id="rId103"/>
    <p:sldId id="289" r:id="rId104"/>
    <p:sldId id="432" r:id="rId105"/>
    <p:sldId id="373" r:id="rId106"/>
    <p:sldId id="374" r:id="rId107"/>
    <p:sldId id="375" r:id="rId108"/>
    <p:sldId id="277" r:id="rId109"/>
    <p:sldId id="278" r:id="rId110"/>
    <p:sldId id="433" r:id="rId111"/>
    <p:sldId id="434" r:id="rId112"/>
    <p:sldId id="435" r:id="rId113"/>
    <p:sldId id="436" r:id="rId114"/>
    <p:sldId id="437" r:id="rId115"/>
    <p:sldId id="377" r:id="rId116"/>
    <p:sldId id="378" r:id="rId117"/>
    <p:sldId id="379" r:id="rId118"/>
    <p:sldId id="380" r:id="rId119"/>
    <p:sldId id="371" r:id="rId120"/>
    <p:sldId id="273" r:id="rId121"/>
    <p:sldId id="381" r:id="rId122"/>
    <p:sldId id="382" r:id="rId123"/>
    <p:sldId id="383" r:id="rId124"/>
    <p:sldId id="453" r:id="rId125"/>
    <p:sldId id="454" r:id="rId126"/>
    <p:sldId id="455" r:id="rId127"/>
    <p:sldId id="366" r:id="rId128"/>
    <p:sldId id="456" r:id="rId129"/>
    <p:sldId id="457" r:id="rId130"/>
    <p:sldId id="458" r:id="rId131"/>
    <p:sldId id="459" r:id="rId132"/>
    <p:sldId id="460" r:id="rId133"/>
    <p:sldId id="461" r:id="rId134"/>
    <p:sldId id="462" r:id="rId135"/>
    <p:sldId id="463" r:id="rId136"/>
    <p:sldId id="464" r:id="rId137"/>
    <p:sldId id="465" r:id="rId138"/>
    <p:sldId id="466" r:id="rId139"/>
    <p:sldId id="467" r:id="rId1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1498DBF2-8069-4CCE-81C3-857089B03F30}">
          <p14:sldIdLst>
            <p14:sldId id="431"/>
            <p14:sldId id="260"/>
            <p14:sldId id="400"/>
            <p14:sldId id="401"/>
            <p14:sldId id="403"/>
            <p14:sldId id="406"/>
            <p14:sldId id="404"/>
            <p14:sldId id="405"/>
            <p14:sldId id="407"/>
            <p14:sldId id="408"/>
            <p14:sldId id="409"/>
            <p14:sldId id="410"/>
            <p14:sldId id="411"/>
            <p14:sldId id="402"/>
            <p14:sldId id="414"/>
            <p14:sldId id="413"/>
            <p14:sldId id="415"/>
            <p14:sldId id="416"/>
            <p14:sldId id="417"/>
            <p14:sldId id="418"/>
            <p14:sldId id="419"/>
            <p14:sldId id="422"/>
            <p14:sldId id="420"/>
            <p14:sldId id="421"/>
            <p14:sldId id="423"/>
            <p14:sldId id="368"/>
            <p14:sldId id="370"/>
            <p14:sldId id="259"/>
            <p14:sldId id="365"/>
            <p14:sldId id="376"/>
            <p14:sldId id="428"/>
            <p14:sldId id="430"/>
            <p14:sldId id="427"/>
            <p14:sldId id="438"/>
            <p14:sldId id="264"/>
            <p14:sldId id="261"/>
            <p14:sldId id="262"/>
            <p14:sldId id="263"/>
            <p14:sldId id="439"/>
            <p14:sldId id="440"/>
            <p14:sldId id="441"/>
            <p14:sldId id="442"/>
            <p14:sldId id="443"/>
            <p14:sldId id="444"/>
            <p14:sldId id="445"/>
            <p14:sldId id="446"/>
            <p14:sldId id="447"/>
            <p14:sldId id="448"/>
            <p14:sldId id="449"/>
            <p14:sldId id="450"/>
            <p14:sldId id="451"/>
            <p14:sldId id="452"/>
            <p14:sldId id="468"/>
            <p14:sldId id="469"/>
            <p14:sldId id="470"/>
            <p14:sldId id="471"/>
            <p14:sldId id="472"/>
            <p14:sldId id="473"/>
            <p14:sldId id="384"/>
            <p14:sldId id="474"/>
            <p14:sldId id="475"/>
            <p14:sldId id="393"/>
            <p14:sldId id="385"/>
            <p14:sldId id="307"/>
            <p14:sldId id="308"/>
            <p14:sldId id="309"/>
            <p14:sldId id="310"/>
            <p14:sldId id="313"/>
            <p14:sldId id="311"/>
            <p14:sldId id="312"/>
            <p14:sldId id="476"/>
            <p14:sldId id="477"/>
            <p14:sldId id="478"/>
            <p14:sldId id="479"/>
            <p14:sldId id="480"/>
            <p14:sldId id="265"/>
            <p14:sldId id="266"/>
            <p14:sldId id="267"/>
            <p14:sldId id="268"/>
            <p14:sldId id="269"/>
            <p14:sldId id="481"/>
            <p14:sldId id="279"/>
            <p14:sldId id="482"/>
            <p14:sldId id="282"/>
            <p14:sldId id="283"/>
            <p14:sldId id="363"/>
            <p14:sldId id="367"/>
            <p14:sldId id="364"/>
            <p14:sldId id="389"/>
            <p14:sldId id="483"/>
            <p14:sldId id="390"/>
            <p14:sldId id="369"/>
            <p14:sldId id="391"/>
            <p14:sldId id="392"/>
            <p14:sldId id="372"/>
            <p14:sldId id="284"/>
            <p14:sldId id="285"/>
            <p14:sldId id="287"/>
            <p14:sldId id="288"/>
            <p14:sldId id="289"/>
          </p14:sldIdLst>
        </p14:section>
        <p14:section name="Literature" id="{128F90FA-D659-45EA-9593-8A762B2CCA93}">
          <p14:sldIdLst>
            <p14:sldId id="432"/>
            <p14:sldId id="373"/>
            <p14:sldId id="374"/>
            <p14:sldId id="375"/>
            <p14:sldId id="277"/>
            <p14:sldId id="278"/>
            <p14:sldId id="433"/>
            <p14:sldId id="434"/>
            <p14:sldId id="435"/>
            <p14:sldId id="436"/>
            <p14:sldId id="437"/>
            <p14:sldId id="377"/>
            <p14:sldId id="378"/>
            <p14:sldId id="379"/>
            <p14:sldId id="380"/>
            <p14:sldId id="371"/>
            <p14:sldId id="273"/>
            <p14:sldId id="381"/>
            <p14:sldId id="382"/>
            <p14:sldId id="383"/>
            <p14:sldId id="453"/>
            <p14:sldId id="454"/>
            <p14:sldId id="455"/>
            <p14:sldId id="366"/>
            <p14:sldId id="456"/>
            <p14:sldId id="457"/>
            <p14:sldId id="458"/>
            <p14:sldId id="459"/>
            <p14:sldId id="460"/>
            <p14:sldId id="461"/>
            <p14:sldId id="462"/>
            <p14:sldId id="463"/>
            <p14:sldId id="464"/>
            <p14:sldId id="465"/>
            <p14:sldId id="466"/>
            <p14:sldId id="46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A053DCA2-4EAF-4280-B006-874A6BEAEDFE}" v="6" dt="2023-12-19T13:45:22.90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75" autoAdjust="0"/>
    <p:restoredTop sz="93792" autoAdjust="0"/>
  </p:normalViewPr>
  <p:slideViewPr>
    <p:cSldViewPr snapToGrid="0">
      <p:cViewPr>
        <p:scale>
          <a:sx n="62" d="100"/>
          <a:sy n="62" d="100"/>
        </p:scale>
        <p:origin x="752" y="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slide" Target="slides/slide109.xml"/><Relationship Id="rId118" Type="http://schemas.openxmlformats.org/officeDocument/2006/relationships/slide" Target="slides/slide114.xml"/><Relationship Id="rId134" Type="http://schemas.openxmlformats.org/officeDocument/2006/relationships/slide" Target="slides/slide130.xml"/><Relationship Id="rId139" Type="http://schemas.openxmlformats.org/officeDocument/2006/relationships/slide" Target="slides/slide135.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124" Type="http://schemas.openxmlformats.org/officeDocument/2006/relationships/slide" Target="slides/slide120.xml"/><Relationship Id="rId129" Type="http://schemas.openxmlformats.org/officeDocument/2006/relationships/slide" Target="slides/slide125.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40" Type="http://schemas.openxmlformats.org/officeDocument/2006/relationships/slide" Target="slides/slide136.xml"/><Relationship Id="rId145"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23" Type="http://schemas.openxmlformats.org/officeDocument/2006/relationships/slide" Target="slides/slide19.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119" Type="http://schemas.openxmlformats.org/officeDocument/2006/relationships/slide" Target="slides/slide115.xml"/><Relationship Id="rId44" Type="http://schemas.openxmlformats.org/officeDocument/2006/relationships/slide" Target="slides/slide40.xml"/><Relationship Id="rId60" Type="http://schemas.openxmlformats.org/officeDocument/2006/relationships/slide" Target="slides/slide56.xml"/><Relationship Id="rId65" Type="http://schemas.openxmlformats.org/officeDocument/2006/relationships/slide" Target="slides/slide61.xml"/><Relationship Id="rId81" Type="http://schemas.openxmlformats.org/officeDocument/2006/relationships/slide" Target="slides/slide77.xml"/><Relationship Id="rId86" Type="http://schemas.openxmlformats.org/officeDocument/2006/relationships/slide" Target="slides/slide82.xml"/><Relationship Id="rId130" Type="http://schemas.openxmlformats.org/officeDocument/2006/relationships/slide" Target="slides/slide126.xml"/><Relationship Id="rId135" Type="http://schemas.openxmlformats.org/officeDocument/2006/relationships/slide" Target="slides/slide131.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slide" Target="slides/slide10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120" Type="http://schemas.openxmlformats.org/officeDocument/2006/relationships/slide" Target="slides/slide116.xml"/><Relationship Id="rId125" Type="http://schemas.openxmlformats.org/officeDocument/2006/relationships/slide" Target="slides/slide121.xml"/><Relationship Id="rId141" Type="http://schemas.openxmlformats.org/officeDocument/2006/relationships/notesMaster" Target="notesMasters/notesMaster1.xml"/><Relationship Id="rId146" Type="http://schemas.microsoft.com/office/2016/11/relationships/changesInfo" Target="changesInfos/changesInfo1.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15" Type="http://schemas.openxmlformats.org/officeDocument/2006/relationships/slide" Target="slides/slide111.xml"/><Relationship Id="rId131" Type="http://schemas.openxmlformats.org/officeDocument/2006/relationships/slide" Target="slides/slide127.xml"/><Relationship Id="rId136" Type="http://schemas.openxmlformats.org/officeDocument/2006/relationships/slide" Target="slides/slide132.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126" Type="http://schemas.openxmlformats.org/officeDocument/2006/relationships/slide" Target="slides/slide122.xml"/><Relationship Id="rId147"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presProps" Target="presProps.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openxmlformats.org/officeDocument/2006/relationships/slide" Target="slides/slide112.xml"/><Relationship Id="rId137" Type="http://schemas.openxmlformats.org/officeDocument/2006/relationships/slide" Target="slides/slide133.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78" Type="http://schemas.openxmlformats.org/officeDocument/2006/relationships/slide" Target="slides/slide74.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26" Type="http://schemas.openxmlformats.org/officeDocument/2006/relationships/slide" Target="slides/slide22.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6" Type="http://schemas.openxmlformats.org/officeDocument/2006/relationships/slide" Target="slides/slide12.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llie Legg" userId="5614e3a7-3a88-4585-b31f-49ecbdf82c74" providerId="ADAL" clId="{A053DCA2-4EAF-4280-B006-874A6BEAEDFE}"/>
    <pc:docChg chg="addSld delSld modSld sldOrd addSection delSection modSection">
      <pc:chgData name="Mollie Legg" userId="5614e3a7-3a88-4585-b31f-49ecbdf82c74" providerId="ADAL" clId="{A053DCA2-4EAF-4280-B006-874A6BEAEDFE}" dt="2023-12-19T13:46:11.749" v="60" actId="17846"/>
      <pc:docMkLst>
        <pc:docMk/>
      </pc:docMkLst>
      <pc:sldChg chg="add">
        <pc:chgData name="Mollie Legg" userId="5614e3a7-3a88-4585-b31f-49ecbdf82c74" providerId="ADAL" clId="{A053DCA2-4EAF-4280-B006-874A6BEAEDFE}" dt="2023-12-19T13:43:03.095" v="51"/>
        <pc:sldMkLst>
          <pc:docMk/>
          <pc:sldMk cId="1306644093" sldId="261"/>
        </pc:sldMkLst>
      </pc:sldChg>
      <pc:sldChg chg="add">
        <pc:chgData name="Mollie Legg" userId="5614e3a7-3a88-4585-b31f-49ecbdf82c74" providerId="ADAL" clId="{A053DCA2-4EAF-4280-B006-874A6BEAEDFE}" dt="2023-12-19T13:43:03.095" v="51"/>
        <pc:sldMkLst>
          <pc:docMk/>
          <pc:sldMk cId="2032800116" sldId="262"/>
        </pc:sldMkLst>
      </pc:sldChg>
      <pc:sldChg chg="add">
        <pc:chgData name="Mollie Legg" userId="5614e3a7-3a88-4585-b31f-49ecbdf82c74" providerId="ADAL" clId="{A053DCA2-4EAF-4280-B006-874A6BEAEDFE}" dt="2023-12-19T13:43:03.095" v="51"/>
        <pc:sldMkLst>
          <pc:docMk/>
          <pc:sldMk cId="4226221386" sldId="263"/>
        </pc:sldMkLst>
      </pc:sldChg>
      <pc:sldChg chg="add">
        <pc:chgData name="Mollie Legg" userId="5614e3a7-3a88-4585-b31f-49ecbdf82c74" providerId="ADAL" clId="{A053DCA2-4EAF-4280-B006-874A6BEAEDFE}" dt="2023-12-19T13:43:03.095" v="51"/>
        <pc:sldMkLst>
          <pc:docMk/>
          <pc:sldMk cId="2623390199" sldId="264"/>
        </pc:sldMkLst>
      </pc:sldChg>
      <pc:sldChg chg="add">
        <pc:chgData name="Mollie Legg" userId="5614e3a7-3a88-4585-b31f-49ecbdf82c74" providerId="ADAL" clId="{A053DCA2-4EAF-4280-B006-874A6BEAEDFE}" dt="2023-12-19T13:45:22.898" v="56"/>
        <pc:sldMkLst>
          <pc:docMk/>
          <pc:sldMk cId="3150494136" sldId="265"/>
        </pc:sldMkLst>
      </pc:sldChg>
      <pc:sldChg chg="add">
        <pc:chgData name="Mollie Legg" userId="5614e3a7-3a88-4585-b31f-49ecbdf82c74" providerId="ADAL" clId="{A053DCA2-4EAF-4280-B006-874A6BEAEDFE}" dt="2023-12-19T13:45:22.898" v="56"/>
        <pc:sldMkLst>
          <pc:docMk/>
          <pc:sldMk cId="398270233" sldId="266"/>
        </pc:sldMkLst>
      </pc:sldChg>
      <pc:sldChg chg="add">
        <pc:chgData name="Mollie Legg" userId="5614e3a7-3a88-4585-b31f-49ecbdf82c74" providerId="ADAL" clId="{A053DCA2-4EAF-4280-B006-874A6BEAEDFE}" dt="2023-12-19T13:45:22.898" v="56"/>
        <pc:sldMkLst>
          <pc:docMk/>
          <pc:sldMk cId="596790739" sldId="267"/>
        </pc:sldMkLst>
      </pc:sldChg>
      <pc:sldChg chg="add">
        <pc:chgData name="Mollie Legg" userId="5614e3a7-3a88-4585-b31f-49ecbdf82c74" providerId="ADAL" clId="{A053DCA2-4EAF-4280-B006-874A6BEAEDFE}" dt="2023-12-19T13:45:22.898" v="56"/>
        <pc:sldMkLst>
          <pc:docMk/>
          <pc:sldMk cId="418697436" sldId="268"/>
        </pc:sldMkLst>
      </pc:sldChg>
      <pc:sldChg chg="add">
        <pc:chgData name="Mollie Legg" userId="5614e3a7-3a88-4585-b31f-49ecbdf82c74" providerId="ADAL" clId="{A053DCA2-4EAF-4280-B006-874A6BEAEDFE}" dt="2023-12-19T13:45:22.898" v="56"/>
        <pc:sldMkLst>
          <pc:docMk/>
          <pc:sldMk cId="145734415" sldId="269"/>
        </pc:sldMkLst>
      </pc:sldChg>
      <pc:sldChg chg="del">
        <pc:chgData name="Mollie Legg" userId="5614e3a7-3a88-4585-b31f-49ecbdf82c74" providerId="ADAL" clId="{A053DCA2-4EAF-4280-B006-874A6BEAEDFE}" dt="2023-12-19T13:40:49.774" v="0" actId="47"/>
        <pc:sldMkLst>
          <pc:docMk/>
          <pc:sldMk cId="1144832678" sldId="271"/>
        </pc:sldMkLst>
      </pc:sldChg>
      <pc:sldChg chg="add">
        <pc:chgData name="Mollie Legg" userId="5614e3a7-3a88-4585-b31f-49ecbdf82c74" providerId="ADAL" clId="{A053DCA2-4EAF-4280-B006-874A6BEAEDFE}" dt="2023-12-19T13:42:21.699" v="38"/>
        <pc:sldMkLst>
          <pc:docMk/>
          <pc:sldMk cId="617373429" sldId="273"/>
        </pc:sldMkLst>
      </pc:sldChg>
      <pc:sldChg chg="add">
        <pc:chgData name="Mollie Legg" userId="5614e3a7-3a88-4585-b31f-49ecbdf82c74" providerId="ADAL" clId="{A053DCA2-4EAF-4280-B006-874A6BEAEDFE}" dt="2023-12-19T13:42:21.699" v="38"/>
        <pc:sldMkLst>
          <pc:docMk/>
          <pc:sldMk cId="2233377757" sldId="277"/>
        </pc:sldMkLst>
      </pc:sldChg>
      <pc:sldChg chg="add">
        <pc:chgData name="Mollie Legg" userId="5614e3a7-3a88-4585-b31f-49ecbdf82c74" providerId="ADAL" clId="{A053DCA2-4EAF-4280-B006-874A6BEAEDFE}" dt="2023-12-19T13:42:21.699" v="38"/>
        <pc:sldMkLst>
          <pc:docMk/>
          <pc:sldMk cId="1848196577" sldId="278"/>
        </pc:sldMkLst>
      </pc:sldChg>
      <pc:sldChg chg="add">
        <pc:chgData name="Mollie Legg" userId="5614e3a7-3a88-4585-b31f-49ecbdf82c74" providerId="ADAL" clId="{A053DCA2-4EAF-4280-B006-874A6BEAEDFE}" dt="2023-12-19T13:45:22.898" v="56"/>
        <pc:sldMkLst>
          <pc:docMk/>
          <pc:sldMk cId="2831786959" sldId="279"/>
        </pc:sldMkLst>
      </pc:sldChg>
      <pc:sldChg chg="add">
        <pc:chgData name="Mollie Legg" userId="5614e3a7-3a88-4585-b31f-49ecbdf82c74" providerId="ADAL" clId="{A053DCA2-4EAF-4280-B006-874A6BEAEDFE}" dt="2023-12-19T13:45:22.898" v="56"/>
        <pc:sldMkLst>
          <pc:docMk/>
          <pc:sldMk cId="1445269814" sldId="282"/>
        </pc:sldMkLst>
      </pc:sldChg>
      <pc:sldChg chg="add">
        <pc:chgData name="Mollie Legg" userId="5614e3a7-3a88-4585-b31f-49ecbdf82c74" providerId="ADAL" clId="{A053DCA2-4EAF-4280-B006-874A6BEAEDFE}" dt="2023-12-19T13:45:22.898" v="56"/>
        <pc:sldMkLst>
          <pc:docMk/>
          <pc:sldMk cId="508915243" sldId="283"/>
        </pc:sldMkLst>
      </pc:sldChg>
      <pc:sldChg chg="add">
        <pc:chgData name="Mollie Legg" userId="5614e3a7-3a88-4585-b31f-49ecbdf82c74" providerId="ADAL" clId="{A053DCA2-4EAF-4280-B006-874A6BEAEDFE}" dt="2023-12-19T13:45:22.898" v="56"/>
        <pc:sldMkLst>
          <pc:docMk/>
          <pc:sldMk cId="2271054996" sldId="284"/>
        </pc:sldMkLst>
      </pc:sldChg>
      <pc:sldChg chg="add">
        <pc:chgData name="Mollie Legg" userId="5614e3a7-3a88-4585-b31f-49ecbdf82c74" providerId="ADAL" clId="{A053DCA2-4EAF-4280-B006-874A6BEAEDFE}" dt="2023-12-19T13:45:22.898" v="56"/>
        <pc:sldMkLst>
          <pc:docMk/>
          <pc:sldMk cId="3079741391" sldId="285"/>
        </pc:sldMkLst>
      </pc:sldChg>
      <pc:sldChg chg="add">
        <pc:chgData name="Mollie Legg" userId="5614e3a7-3a88-4585-b31f-49ecbdf82c74" providerId="ADAL" clId="{A053DCA2-4EAF-4280-B006-874A6BEAEDFE}" dt="2023-12-19T13:45:22.898" v="56"/>
        <pc:sldMkLst>
          <pc:docMk/>
          <pc:sldMk cId="3696350024" sldId="287"/>
        </pc:sldMkLst>
      </pc:sldChg>
      <pc:sldChg chg="add">
        <pc:chgData name="Mollie Legg" userId="5614e3a7-3a88-4585-b31f-49ecbdf82c74" providerId="ADAL" clId="{A053DCA2-4EAF-4280-B006-874A6BEAEDFE}" dt="2023-12-19T13:45:22.898" v="56"/>
        <pc:sldMkLst>
          <pc:docMk/>
          <pc:sldMk cId="2754984553" sldId="288"/>
        </pc:sldMkLst>
      </pc:sldChg>
      <pc:sldChg chg="add">
        <pc:chgData name="Mollie Legg" userId="5614e3a7-3a88-4585-b31f-49ecbdf82c74" providerId="ADAL" clId="{A053DCA2-4EAF-4280-B006-874A6BEAEDFE}" dt="2023-12-19T13:45:22.898" v="56"/>
        <pc:sldMkLst>
          <pc:docMk/>
          <pc:sldMk cId="1034002612" sldId="289"/>
        </pc:sldMkLst>
      </pc:sldChg>
      <pc:sldChg chg="add">
        <pc:chgData name="Mollie Legg" userId="5614e3a7-3a88-4585-b31f-49ecbdf82c74" providerId="ADAL" clId="{A053DCA2-4EAF-4280-B006-874A6BEAEDFE}" dt="2023-12-19T13:45:22.898" v="56"/>
        <pc:sldMkLst>
          <pc:docMk/>
          <pc:sldMk cId="3750603919" sldId="307"/>
        </pc:sldMkLst>
      </pc:sldChg>
      <pc:sldChg chg="add">
        <pc:chgData name="Mollie Legg" userId="5614e3a7-3a88-4585-b31f-49ecbdf82c74" providerId="ADAL" clId="{A053DCA2-4EAF-4280-B006-874A6BEAEDFE}" dt="2023-12-19T13:45:22.898" v="56"/>
        <pc:sldMkLst>
          <pc:docMk/>
          <pc:sldMk cId="1352503159" sldId="308"/>
        </pc:sldMkLst>
      </pc:sldChg>
      <pc:sldChg chg="add">
        <pc:chgData name="Mollie Legg" userId="5614e3a7-3a88-4585-b31f-49ecbdf82c74" providerId="ADAL" clId="{A053DCA2-4EAF-4280-B006-874A6BEAEDFE}" dt="2023-12-19T13:45:22.898" v="56"/>
        <pc:sldMkLst>
          <pc:docMk/>
          <pc:sldMk cId="1657558045" sldId="309"/>
        </pc:sldMkLst>
      </pc:sldChg>
      <pc:sldChg chg="add">
        <pc:chgData name="Mollie Legg" userId="5614e3a7-3a88-4585-b31f-49ecbdf82c74" providerId="ADAL" clId="{A053DCA2-4EAF-4280-B006-874A6BEAEDFE}" dt="2023-12-19T13:45:22.898" v="56"/>
        <pc:sldMkLst>
          <pc:docMk/>
          <pc:sldMk cId="362529081" sldId="310"/>
        </pc:sldMkLst>
      </pc:sldChg>
      <pc:sldChg chg="add">
        <pc:chgData name="Mollie Legg" userId="5614e3a7-3a88-4585-b31f-49ecbdf82c74" providerId="ADAL" clId="{A053DCA2-4EAF-4280-B006-874A6BEAEDFE}" dt="2023-12-19T13:45:22.898" v="56"/>
        <pc:sldMkLst>
          <pc:docMk/>
          <pc:sldMk cId="3155770036" sldId="311"/>
        </pc:sldMkLst>
      </pc:sldChg>
      <pc:sldChg chg="add">
        <pc:chgData name="Mollie Legg" userId="5614e3a7-3a88-4585-b31f-49ecbdf82c74" providerId="ADAL" clId="{A053DCA2-4EAF-4280-B006-874A6BEAEDFE}" dt="2023-12-19T13:45:22.898" v="56"/>
        <pc:sldMkLst>
          <pc:docMk/>
          <pc:sldMk cId="1041784374" sldId="312"/>
        </pc:sldMkLst>
      </pc:sldChg>
      <pc:sldChg chg="add">
        <pc:chgData name="Mollie Legg" userId="5614e3a7-3a88-4585-b31f-49ecbdf82c74" providerId="ADAL" clId="{A053DCA2-4EAF-4280-B006-874A6BEAEDFE}" dt="2023-12-19T13:45:22.898" v="56"/>
        <pc:sldMkLst>
          <pc:docMk/>
          <pc:sldMk cId="2857050600" sldId="313"/>
        </pc:sldMkLst>
      </pc:sldChg>
      <pc:sldChg chg="del">
        <pc:chgData name="Mollie Legg" userId="5614e3a7-3a88-4585-b31f-49ecbdf82c74" providerId="ADAL" clId="{A053DCA2-4EAF-4280-B006-874A6BEAEDFE}" dt="2023-12-19T13:40:51.750" v="1" actId="47"/>
        <pc:sldMkLst>
          <pc:docMk/>
          <pc:sldMk cId="491817594" sldId="335"/>
        </pc:sldMkLst>
      </pc:sldChg>
      <pc:sldChg chg="add">
        <pc:chgData name="Mollie Legg" userId="5614e3a7-3a88-4585-b31f-49ecbdf82c74" providerId="ADAL" clId="{A053DCA2-4EAF-4280-B006-874A6BEAEDFE}" dt="2023-12-19T13:45:22.898" v="56"/>
        <pc:sldMkLst>
          <pc:docMk/>
          <pc:sldMk cId="231832337" sldId="363"/>
        </pc:sldMkLst>
      </pc:sldChg>
      <pc:sldChg chg="add">
        <pc:chgData name="Mollie Legg" userId="5614e3a7-3a88-4585-b31f-49ecbdf82c74" providerId="ADAL" clId="{A053DCA2-4EAF-4280-B006-874A6BEAEDFE}" dt="2023-12-19T13:45:22.898" v="56"/>
        <pc:sldMkLst>
          <pc:docMk/>
          <pc:sldMk cId="199937435" sldId="364"/>
        </pc:sldMkLst>
      </pc:sldChg>
      <pc:sldChg chg="add">
        <pc:chgData name="Mollie Legg" userId="5614e3a7-3a88-4585-b31f-49ecbdf82c74" providerId="ADAL" clId="{A053DCA2-4EAF-4280-B006-874A6BEAEDFE}" dt="2023-12-19T13:43:27.831" v="54"/>
        <pc:sldMkLst>
          <pc:docMk/>
          <pc:sldMk cId="2005574116" sldId="366"/>
        </pc:sldMkLst>
      </pc:sldChg>
      <pc:sldChg chg="add">
        <pc:chgData name="Mollie Legg" userId="5614e3a7-3a88-4585-b31f-49ecbdf82c74" providerId="ADAL" clId="{A053DCA2-4EAF-4280-B006-874A6BEAEDFE}" dt="2023-12-19T13:45:22.898" v="56"/>
        <pc:sldMkLst>
          <pc:docMk/>
          <pc:sldMk cId="747753717" sldId="367"/>
        </pc:sldMkLst>
      </pc:sldChg>
      <pc:sldChg chg="add">
        <pc:chgData name="Mollie Legg" userId="5614e3a7-3a88-4585-b31f-49ecbdf82c74" providerId="ADAL" clId="{A053DCA2-4EAF-4280-B006-874A6BEAEDFE}" dt="2023-12-19T13:45:22.898" v="56"/>
        <pc:sldMkLst>
          <pc:docMk/>
          <pc:sldMk cId="2964856624" sldId="369"/>
        </pc:sldMkLst>
      </pc:sldChg>
      <pc:sldChg chg="add">
        <pc:chgData name="Mollie Legg" userId="5614e3a7-3a88-4585-b31f-49ecbdf82c74" providerId="ADAL" clId="{A053DCA2-4EAF-4280-B006-874A6BEAEDFE}" dt="2023-12-19T13:42:21.699" v="38"/>
        <pc:sldMkLst>
          <pc:docMk/>
          <pc:sldMk cId="3006510770" sldId="371"/>
        </pc:sldMkLst>
      </pc:sldChg>
      <pc:sldChg chg="add">
        <pc:chgData name="Mollie Legg" userId="5614e3a7-3a88-4585-b31f-49ecbdf82c74" providerId="ADAL" clId="{A053DCA2-4EAF-4280-B006-874A6BEAEDFE}" dt="2023-12-19T13:45:22.898" v="56"/>
        <pc:sldMkLst>
          <pc:docMk/>
          <pc:sldMk cId="2216031853" sldId="372"/>
        </pc:sldMkLst>
      </pc:sldChg>
      <pc:sldChg chg="add">
        <pc:chgData name="Mollie Legg" userId="5614e3a7-3a88-4585-b31f-49ecbdf82c74" providerId="ADAL" clId="{A053DCA2-4EAF-4280-B006-874A6BEAEDFE}" dt="2023-12-19T13:42:21.699" v="38"/>
        <pc:sldMkLst>
          <pc:docMk/>
          <pc:sldMk cId="4014626906" sldId="373"/>
        </pc:sldMkLst>
      </pc:sldChg>
      <pc:sldChg chg="add">
        <pc:chgData name="Mollie Legg" userId="5614e3a7-3a88-4585-b31f-49ecbdf82c74" providerId="ADAL" clId="{A053DCA2-4EAF-4280-B006-874A6BEAEDFE}" dt="2023-12-19T13:42:21.699" v="38"/>
        <pc:sldMkLst>
          <pc:docMk/>
          <pc:sldMk cId="910865913" sldId="374"/>
        </pc:sldMkLst>
      </pc:sldChg>
      <pc:sldChg chg="add">
        <pc:chgData name="Mollie Legg" userId="5614e3a7-3a88-4585-b31f-49ecbdf82c74" providerId="ADAL" clId="{A053DCA2-4EAF-4280-B006-874A6BEAEDFE}" dt="2023-12-19T13:42:21.699" v="38"/>
        <pc:sldMkLst>
          <pc:docMk/>
          <pc:sldMk cId="1658172840" sldId="375"/>
        </pc:sldMkLst>
      </pc:sldChg>
      <pc:sldChg chg="add">
        <pc:chgData name="Mollie Legg" userId="5614e3a7-3a88-4585-b31f-49ecbdf82c74" providerId="ADAL" clId="{A053DCA2-4EAF-4280-B006-874A6BEAEDFE}" dt="2023-12-19T13:42:21.699" v="38"/>
        <pc:sldMkLst>
          <pc:docMk/>
          <pc:sldMk cId="3335031751" sldId="377"/>
        </pc:sldMkLst>
      </pc:sldChg>
      <pc:sldChg chg="add">
        <pc:chgData name="Mollie Legg" userId="5614e3a7-3a88-4585-b31f-49ecbdf82c74" providerId="ADAL" clId="{A053DCA2-4EAF-4280-B006-874A6BEAEDFE}" dt="2023-12-19T13:42:21.699" v="38"/>
        <pc:sldMkLst>
          <pc:docMk/>
          <pc:sldMk cId="1065984251" sldId="378"/>
        </pc:sldMkLst>
      </pc:sldChg>
      <pc:sldChg chg="add">
        <pc:chgData name="Mollie Legg" userId="5614e3a7-3a88-4585-b31f-49ecbdf82c74" providerId="ADAL" clId="{A053DCA2-4EAF-4280-B006-874A6BEAEDFE}" dt="2023-12-19T13:42:21.699" v="38"/>
        <pc:sldMkLst>
          <pc:docMk/>
          <pc:sldMk cId="853110902" sldId="379"/>
        </pc:sldMkLst>
      </pc:sldChg>
      <pc:sldChg chg="add">
        <pc:chgData name="Mollie Legg" userId="5614e3a7-3a88-4585-b31f-49ecbdf82c74" providerId="ADAL" clId="{A053DCA2-4EAF-4280-B006-874A6BEAEDFE}" dt="2023-12-19T13:42:21.699" v="38"/>
        <pc:sldMkLst>
          <pc:docMk/>
          <pc:sldMk cId="4141907928" sldId="380"/>
        </pc:sldMkLst>
      </pc:sldChg>
      <pc:sldChg chg="add">
        <pc:chgData name="Mollie Legg" userId="5614e3a7-3a88-4585-b31f-49ecbdf82c74" providerId="ADAL" clId="{A053DCA2-4EAF-4280-B006-874A6BEAEDFE}" dt="2023-12-19T13:42:21.699" v="38"/>
        <pc:sldMkLst>
          <pc:docMk/>
          <pc:sldMk cId="1157970043" sldId="381"/>
        </pc:sldMkLst>
      </pc:sldChg>
      <pc:sldChg chg="add">
        <pc:chgData name="Mollie Legg" userId="5614e3a7-3a88-4585-b31f-49ecbdf82c74" providerId="ADAL" clId="{A053DCA2-4EAF-4280-B006-874A6BEAEDFE}" dt="2023-12-19T13:42:21.699" v="38"/>
        <pc:sldMkLst>
          <pc:docMk/>
          <pc:sldMk cId="1961740116" sldId="382"/>
        </pc:sldMkLst>
      </pc:sldChg>
      <pc:sldChg chg="add">
        <pc:chgData name="Mollie Legg" userId="5614e3a7-3a88-4585-b31f-49ecbdf82c74" providerId="ADAL" clId="{A053DCA2-4EAF-4280-B006-874A6BEAEDFE}" dt="2023-12-19T13:42:21.699" v="38"/>
        <pc:sldMkLst>
          <pc:docMk/>
          <pc:sldMk cId="3148059931" sldId="383"/>
        </pc:sldMkLst>
      </pc:sldChg>
      <pc:sldChg chg="add">
        <pc:chgData name="Mollie Legg" userId="5614e3a7-3a88-4585-b31f-49ecbdf82c74" providerId="ADAL" clId="{A053DCA2-4EAF-4280-B006-874A6BEAEDFE}" dt="2023-12-19T13:45:22.898" v="56"/>
        <pc:sldMkLst>
          <pc:docMk/>
          <pc:sldMk cId="182158726" sldId="384"/>
        </pc:sldMkLst>
      </pc:sldChg>
      <pc:sldChg chg="add">
        <pc:chgData name="Mollie Legg" userId="5614e3a7-3a88-4585-b31f-49ecbdf82c74" providerId="ADAL" clId="{A053DCA2-4EAF-4280-B006-874A6BEAEDFE}" dt="2023-12-19T13:45:22.898" v="56"/>
        <pc:sldMkLst>
          <pc:docMk/>
          <pc:sldMk cId="3605677121" sldId="385"/>
        </pc:sldMkLst>
      </pc:sldChg>
      <pc:sldChg chg="add">
        <pc:chgData name="Mollie Legg" userId="5614e3a7-3a88-4585-b31f-49ecbdf82c74" providerId="ADAL" clId="{A053DCA2-4EAF-4280-B006-874A6BEAEDFE}" dt="2023-12-19T13:45:22.898" v="56"/>
        <pc:sldMkLst>
          <pc:docMk/>
          <pc:sldMk cId="1534293891" sldId="389"/>
        </pc:sldMkLst>
      </pc:sldChg>
      <pc:sldChg chg="add">
        <pc:chgData name="Mollie Legg" userId="5614e3a7-3a88-4585-b31f-49ecbdf82c74" providerId="ADAL" clId="{A053DCA2-4EAF-4280-B006-874A6BEAEDFE}" dt="2023-12-19T13:45:22.898" v="56"/>
        <pc:sldMkLst>
          <pc:docMk/>
          <pc:sldMk cId="2010543116" sldId="390"/>
        </pc:sldMkLst>
      </pc:sldChg>
      <pc:sldChg chg="add">
        <pc:chgData name="Mollie Legg" userId="5614e3a7-3a88-4585-b31f-49ecbdf82c74" providerId="ADAL" clId="{A053DCA2-4EAF-4280-B006-874A6BEAEDFE}" dt="2023-12-19T13:45:22.898" v="56"/>
        <pc:sldMkLst>
          <pc:docMk/>
          <pc:sldMk cId="3530863718" sldId="391"/>
        </pc:sldMkLst>
      </pc:sldChg>
      <pc:sldChg chg="add">
        <pc:chgData name="Mollie Legg" userId="5614e3a7-3a88-4585-b31f-49ecbdf82c74" providerId="ADAL" clId="{A053DCA2-4EAF-4280-B006-874A6BEAEDFE}" dt="2023-12-19T13:45:22.898" v="56"/>
        <pc:sldMkLst>
          <pc:docMk/>
          <pc:sldMk cId="2541636745" sldId="392"/>
        </pc:sldMkLst>
      </pc:sldChg>
      <pc:sldChg chg="add">
        <pc:chgData name="Mollie Legg" userId="5614e3a7-3a88-4585-b31f-49ecbdf82c74" providerId="ADAL" clId="{A053DCA2-4EAF-4280-B006-874A6BEAEDFE}" dt="2023-12-19T13:45:22.898" v="56"/>
        <pc:sldMkLst>
          <pc:docMk/>
          <pc:sldMk cId="1229140928" sldId="393"/>
        </pc:sldMkLst>
      </pc:sldChg>
      <pc:sldChg chg="modSp new mod ord">
        <pc:chgData name="Mollie Legg" userId="5614e3a7-3a88-4585-b31f-49ecbdf82c74" providerId="ADAL" clId="{A053DCA2-4EAF-4280-B006-874A6BEAEDFE}" dt="2023-12-19T13:41:20.564" v="36" actId="122"/>
        <pc:sldMkLst>
          <pc:docMk/>
          <pc:sldMk cId="2061432256" sldId="431"/>
        </pc:sldMkLst>
        <pc:spChg chg="mod">
          <ac:chgData name="Mollie Legg" userId="5614e3a7-3a88-4585-b31f-49ecbdf82c74" providerId="ADAL" clId="{A053DCA2-4EAF-4280-B006-874A6BEAEDFE}" dt="2023-12-19T13:41:20.564" v="36" actId="122"/>
          <ac:spMkLst>
            <pc:docMk/>
            <pc:sldMk cId="2061432256" sldId="431"/>
            <ac:spMk id="2" creationId="{B432F908-0D3E-4B22-85BE-BACDD616DEA9}"/>
          </ac:spMkLst>
        </pc:spChg>
      </pc:sldChg>
      <pc:sldChg chg="modSp add mod">
        <pc:chgData name="Mollie Legg" userId="5614e3a7-3a88-4585-b31f-49ecbdf82c74" providerId="ADAL" clId="{A053DCA2-4EAF-4280-B006-874A6BEAEDFE}" dt="2023-12-19T13:42:26.404" v="48" actId="20577"/>
        <pc:sldMkLst>
          <pc:docMk/>
          <pc:sldMk cId="1920146142" sldId="432"/>
        </pc:sldMkLst>
        <pc:spChg chg="mod">
          <ac:chgData name="Mollie Legg" userId="5614e3a7-3a88-4585-b31f-49ecbdf82c74" providerId="ADAL" clId="{A053DCA2-4EAF-4280-B006-874A6BEAEDFE}" dt="2023-12-19T13:42:26.404" v="48" actId="20577"/>
          <ac:spMkLst>
            <pc:docMk/>
            <pc:sldMk cId="1920146142" sldId="432"/>
            <ac:spMk id="2" creationId="{B432F908-0D3E-4B22-85BE-BACDD616DEA9}"/>
          </ac:spMkLst>
        </pc:spChg>
      </pc:sldChg>
      <pc:sldChg chg="add">
        <pc:chgData name="Mollie Legg" userId="5614e3a7-3a88-4585-b31f-49ecbdf82c74" providerId="ADAL" clId="{A053DCA2-4EAF-4280-B006-874A6BEAEDFE}" dt="2023-12-19T13:42:21.699" v="38"/>
        <pc:sldMkLst>
          <pc:docMk/>
          <pc:sldMk cId="1251220870" sldId="433"/>
        </pc:sldMkLst>
      </pc:sldChg>
      <pc:sldChg chg="add">
        <pc:chgData name="Mollie Legg" userId="5614e3a7-3a88-4585-b31f-49ecbdf82c74" providerId="ADAL" clId="{A053DCA2-4EAF-4280-B006-874A6BEAEDFE}" dt="2023-12-19T13:42:21.699" v="38"/>
        <pc:sldMkLst>
          <pc:docMk/>
          <pc:sldMk cId="491296565" sldId="434"/>
        </pc:sldMkLst>
      </pc:sldChg>
      <pc:sldChg chg="add">
        <pc:chgData name="Mollie Legg" userId="5614e3a7-3a88-4585-b31f-49ecbdf82c74" providerId="ADAL" clId="{A053DCA2-4EAF-4280-B006-874A6BEAEDFE}" dt="2023-12-19T13:42:21.699" v="38"/>
        <pc:sldMkLst>
          <pc:docMk/>
          <pc:sldMk cId="1579116151" sldId="435"/>
        </pc:sldMkLst>
      </pc:sldChg>
      <pc:sldChg chg="add">
        <pc:chgData name="Mollie Legg" userId="5614e3a7-3a88-4585-b31f-49ecbdf82c74" providerId="ADAL" clId="{A053DCA2-4EAF-4280-B006-874A6BEAEDFE}" dt="2023-12-19T13:42:21.699" v="38"/>
        <pc:sldMkLst>
          <pc:docMk/>
          <pc:sldMk cId="1373144363" sldId="436"/>
        </pc:sldMkLst>
      </pc:sldChg>
      <pc:sldChg chg="add">
        <pc:chgData name="Mollie Legg" userId="5614e3a7-3a88-4585-b31f-49ecbdf82c74" providerId="ADAL" clId="{A053DCA2-4EAF-4280-B006-874A6BEAEDFE}" dt="2023-12-19T13:42:21.699" v="38"/>
        <pc:sldMkLst>
          <pc:docMk/>
          <pc:sldMk cId="493477803" sldId="437"/>
        </pc:sldMkLst>
      </pc:sldChg>
      <pc:sldChg chg="add">
        <pc:chgData name="Mollie Legg" userId="5614e3a7-3a88-4585-b31f-49ecbdf82c74" providerId="ADAL" clId="{A053DCA2-4EAF-4280-B006-874A6BEAEDFE}" dt="2023-12-19T13:43:03.095" v="51"/>
        <pc:sldMkLst>
          <pc:docMk/>
          <pc:sldMk cId="2903168385" sldId="438"/>
        </pc:sldMkLst>
      </pc:sldChg>
      <pc:sldChg chg="add">
        <pc:chgData name="Mollie Legg" userId="5614e3a7-3a88-4585-b31f-49ecbdf82c74" providerId="ADAL" clId="{A053DCA2-4EAF-4280-B006-874A6BEAEDFE}" dt="2023-12-19T13:43:03.095" v="51"/>
        <pc:sldMkLst>
          <pc:docMk/>
          <pc:sldMk cId="2000324073" sldId="439"/>
        </pc:sldMkLst>
      </pc:sldChg>
      <pc:sldChg chg="add">
        <pc:chgData name="Mollie Legg" userId="5614e3a7-3a88-4585-b31f-49ecbdf82c74" providerId="ADAL" clId="{A053DCA2-4EAF-4280-B006-874A6BEAEDFE}" dt="2023-12-19T13:43:03.095" v="51"/>
        <pc:sldMkLst>
          <pc:docMk/>
          <pc:sldMk cId="2054540699" sldId="440"/>
        </pc:sldMkLst>
      </pc:sldChg>
      <pc:sldChg chg="add">
        <pc:chgData name="Mollie Legg" userId="5614e3a7-3a88-4585-b31f-49ecbdf82c74" providerId="ADAL" clId="{A053DCA2-4EAF-4280-B006-874A6BEAEDFE}" dt="2023-12-19T13:43:03.095" v="51"/>
        <pc:sldMkLst>
          <pc:docMk/>
          <pc:sldMk cId="930877306" sldId="441"/>
        </pc:sldMkLst>
      </pc:sldChg>
      <pc:sldChg chg="add">
        <pc:chgData name="Mollie Legg" userId="5614e3a7-3a88-4585-b31f-49ecbdf82c74" providerId="ADAL" clId="{A053DCA2-4EAF-4280-B006-874A6BEAEDFE}" dt="2023-12-19T13:43:03.095" v="51"/>
        <pc:sldMkLst>
          <pc:docMk/>
          <pc:sldMk cId="3792375888" sldId="442"/>
        </pc:sldMkLst>
      </pc:sldChg>
      <pc:sldChg chg="add">
        <pc:chgData name="Mollie Legg" userId="5614e3a7-3a88-4585-b31f-49ecbdf82c74" providerId="ADAL" clId="{A053DCA2-4EAF-4280-B006-874A6BEAEDFE}" dt="2023-12-19T13:43:03.095" v="51"/>
        <pc:sldMkLst>
          <pc:docMk/>
          <pc:sldMk cId="3009075437" sldId="443"/>
        </pc:sldMkLst>
      </pc:sldChg>
      <pc:sldChg chg="add">
        <pc:chgData name="Mollie Legg" userId="5614e3a7-3a88-4585-b31f-49ecbdf82c74" providerId="ADAL" clId="{A053DCA2-4EAF-4280-B006-874A6BEAEDFE}" dt="2023-12-19T13:43:03.095" v="51"/>
        <pc:sldMkLst>
          <pc:docMk/>
          <pc:sldMk cId="3164804097" sldId="444"/>
        </pc:sldMkLst>
      </pc:sldChg>
      <pc:sldChg chg="add">
        <pc:chgData name="Mollie Legg" userId="5614e3a7-3a88-4585-b31f-49ecbdf82c74" providerId="ADAL" clId="{A053DCA2-4EAF-4280-B006-874A6BEAEDFE}" dt="2023-12-19T13:43:03.095" v="51"/>
        <pc:sldMkLst>
          <pc:docMk/>
          <pc:sldMk cId="132164079" sldId="445"/>
        </pc:sldMkLst>
      </pc:sldChg>
      <pc:sldChg chg="add">
        <pc:chgData name="Mollie Legg" userId="5614e3a7-3a88-4585-b31f-49ecbdf82c74" providerId="ADAL" clId="{A053DCA2-4EAF-4280-B006-874A6BEAEDFE}" dt="2023-12-19T13:43:03.095" v="51"/>
        <pc:sldMkLst>
          <pc:docMk/>
          <pc:sldMk cId="3550783327" sldId="446"/>
        </pc:sldMkLst>
      </pc:sldChg>
      <pc:sldChg chg="add">
        <pc:chgData name="Mollie Legg" userId="5614e3a7-3a88-4585-b31f-49ecbdf82c74" providerId="ADAL" clId="{A053DCA2-4EAF-4280-B006-874A6BEAEDFE}" dt="2023-12-19T13:43:03.095" v="51"/>
        <pc:sldMkLst>
          <pc:docMk/>
          <pc:sldMk cId="4222140154" sldId="447"/>
        </pc:sldMkLst>
      </pc:sldChg>
      <pc:sldChg chg="add">
        <pc:chgData name="Mollie Legg" userId="5614e3a7-3a88-4585-b31f-49ecbdf82c74" providerId="ADAL" clId="{A053DCA2-4EAF-4280-B006-874A6BEAEDFE}" dt="2023-12-19T13:43:03.095" v="51"/>
        <pc:sldMkLst>
          <pc:docMk/>
          <pc:sldMk cId="470199218" sldId="448"/>
        </pc:sldMkLst>
      </pc:sldChg>
      <pc:sldChg chg="add">
        <pc:chgData name="Mollie Legg" userId="5614e3a7-3a88-4585-b31f-49ecbdf82c74" providerId="ADAL" clId="{A053DCA2-4EAF-4280-B006-874A6BEAEDFE}" dt="2023-12-19T13:43:03.095" v="51"/>
        <pc:sldMkLst>
          <pc:docMk/>
          <pc:sldMk cId="3692913055" sldId="449"/>
        </pc:sldMkLst>
      </pc:sldChg>
      <pc:sldChg chg="add">
        <pc:chgData name="Mollie Legg" userId="5614e3a7-3a88-4585-b31f-49ecbdf82c74" providerId="ADAL" clId="{A053DCA2-4EAF-4280-B006-874A6BEAEDFE}" dt="2023-12-19T13:43:03.095" v="51"/>
        <pc:sldMkLst>
          <pc:docMk/>
          <pc:sldMk cId="2489320698" sldId="450"/>
        </pc:sldMkLst>
      </pc:sldChg>
      <pc:sldChg chg="add">
        <pc:chgData name="Mollie Legg" userId="5614e3a7-3a88-4585-b31f-49ecbdf82c74" providerId="ADAL" clId="{A053DCA2-4EAF-4280-B006-874A6BEAEDFE}" dt="2023-12-19T13:43:03.095" v="51"/>
        <pc:sldMkLst>
          <pc:docMk/>
          <pc:sldMk cId="180333628" sldId="451"/>
        </pc:sldMkLst>
      </pc:sldChg>
      <pc:sldChg chg="add">
        <pc:chgData name="Mollie Legg" userId="5614e3a7-3a88-4585-b31f-49ecbdf82c74" providerId="ADAL" clId="{A053DCA2-4EAF-4280-B006-874A6BEAEDFE}" dt="2023-12-19T13:43:03.095" v="51"/>
        <pc:sldMkLst>
          <pc:docMk/>
          <pc:sldMk cId="941290141" sldId="452"/>
        </pc:sldMkLst>
      </pc:sldChg>
      <pc:sldChg chg="add">
        <pc:chgData name="Mollie Legg" userId="5614e3a7-3a88-4585-b31f-49ecbdf82c74" providerId="ADAL" clId="{A053DCA2-4EAF-4280-B006-874A6BEAEDFE}" dt="2023-12-19T13:43:27.831" v="54"/>
        <pc:sldMkLst>
          <pc:docMk/>
          <pc:sldMk cId="2554186632" sldId="453"/>
        </pc:sldMkLst>
      </pc:sldChg>
      <pc:sldChg chg="add">
        <pc:chgData name="Mollie Legg" userId="5614e3a7-3a88-4585-b31f-49ecbdf82c74" providerId="ADAL" clId="{A053DCA2-4EAF-4280-B006-874A6BEAEDFE}" dt="2023-12-19T13:43:27.831" v="54"/>
        <pc:sldMkLst>
          <pc:docMk/>
          <pc:sldMk cId="862898897" sldId="454"/>
        </pc:sldMkLst>
      </pc:sldChg>
      <pc:sldChg chg="add">
        <pc:chgData name="Mollie Legg" userId="5614e3a7-3a88-4585-b31f-49ecbdf82c74" providerId="ADAL" clId="{A053DCA2-4EAF-4280-B006-874A6BEAEDFE}" dt="2023-12-19T13:43:27.831" v="54"/>
        <pc:sldMkLst>
          <pc:docMk/>
          <pc:sldMk cId="1956497961" sldId="455"/>
        </pc:sldMkLst>
      </pc:sldChg>
      <pc:sldChg chg="add">
        <pc:chgData name="Mollie Legg" userId="5614e3a7-3a88-4585-b31f-49ecbdf82c74" providerId="ADAL" clId="{A053DCA2-4EAF-4280-B006-874A6BEAEDFE}" dt="2023-12-19T13:43:27.831" v="54"/>
        <pc:sldMkLst>
          <pc:docMk/>
          <pc:sldMk cId="1331290612" sldId="456"/>
        </pc:sldMkLst>
      </pc:sldChg>
      <pc:sldChg chg="add">
        <pc:chgData name="Mollie Legg" userId="5614e3a7-3a88-4585-b31f-49ecbdf82c74" providerId="ADAL" clId="{A053DCA2-4EAF-4280-B006-874A6BEAEDFE}" dt="2023-12-19T13:43:27.831" v="54"/>
        <pc:sldMkLst>
          <pc:docMk/>
          <pc:sldMk cId="3257205309" sldId="457"/>
        </pc:sldMkLst>
      </pc:sldChg>
      <pc:sldChg chg="add">
        <pc:chgData name="Mollie Legg" userId="5614e3a7-3a88-4585-b31f-49ecbdf82c74" providerId="ADAL" clId="{A053DCA2-4EAF-4280-B006-874A6BEAEDFE}" dt="2023-12-19T13:43:27.831" v="54"/>
        <pc:sldMkLst>
          <pc:docMk/>
          <pc:sldMk cId="2842870008" sldId="458"/>
        </pc:sldMkLst>
      </pc:sldChg>
      <pc:sldChg chg="add">
        <pc:chgData name="Mollie Legg" userId="5614e3a7-3a88-4585-b31f-49ecbdf82c74" providerId="ADAL" clId="{A053DCA2-4EAF-4280-B006-874A6BEAEDFE}" dt="2023-12-19T13:43:27.831" v="54"/>
        <pc:sldMkLst>
          <pc:docMk/>
          <pc:sldMk cId="2657081711" sldId="459"/>
        </pc:sldMkLst>
      </pc:sldChg>
      <pc:sldChg chg="add">
        <pc:chgData name="Mollie Legg" userId="5614e3a7-3a88-4585-b31f-49ecbdf82c74" providerId="ADAL" clId="{A053DCA2-4EAF-4280-B006-874A6BEAEDFE}" dt="2023-12-19T13:43:56.298" v="55"/>
        <pc:sldMkLst>
          <pc:docMk/>
          <pc:sldMk cId="545376244" sldId="460"/>
        </pc:sldMkLst>
      </pc:sldChg>
      <pc:sldChg chg="add">
        <pc:chgData name="Mollie Legg" userId="5614e3a7-3a88-4585-b31f-49ecbdf82c74" providerId="ADAL" clId="{A053DCA2-4EAF-4280-B006-874A6BEAEDFE}" dt="2023-12-19T13:43:56.298" v="55"/>
        <pc:sldMkLst>
          <pc:docMk/>
          <pc:sldMk cId="3138216364" sldId="461"/>
        </pc:sldMkLst>
      </pc:sldChg>
      <pc:sldChg chg="add">
        <pc:chgData name="Mollie Legg" userId="5614e3a7-3a88-4585-b31f-49ecbdf82c74" providerId="ADAL" clId="{A053DCA2-4EAF-4280-B006-874A6BEAEDFE}" dt="2023-12-19T13:43:56.298" v="55"/>
        <pc:sldMkLst>
          <pc:docMk/>
          <pc:sldMk cId="3536167353" sldId="462"/>
        </pc:sldMkLst>
      </pc:sldChg>
      <pc:sldChg chg="add">
        <pc:chgData name="Mollie Legg" userId="5614e3a7-3a88-4585-b31f-49ecbdf82c74" providerId="ADAL" clId="{A053DCA2-4EAF-4280-B006-874A6BEAEDFE}" dt="2023-12-19T13:43:56.298" v="55"/>
        <pc:sldMkLst>
          <pc:docMk/>
          <pc:sldMk cId="554088157" sldId="463"/>
        </pc:sldMkLst>
      </pc:sldChg>
      <pc:sldChg chg="add">
        <pc:chgData name="Mollie Legg" userId="5614e3a7-3a88-4585-b31f-49ecbdf82c74" providerId="ADAL" clId="{A053DCA2-4EAF-4280-B006-874A6BEAEDFE}" dt="2023-12-19T13:43:56.298" v="55"/>
        <pc:sldMkLst>
          <pc:docMk/>
          <pc:sldMk cId="3274542198" sldId="464"/>
        </pc:sldMkLst>
      </pc:sldChg>
      <pc:sldChg chg="add">
        <pc:chgData name="Mollie Legg" userId="5614e3a7-3a88-4585-b31f-49ecbdf82c74" providerId="ADAL" clId="{A053DCA2-4EAF-4280-B006-874A6BEAEDFE}" dt="2023-12-19T13:43:56.298" v="55"/>
        <pc:sldMkLst>
          <pc:docMk/>
          <pc:sldMk cId="2617798504" sldId="465"/>
        </pc:sldMkLst>
      </pc:sldChg>
      <pc:sldChg chg="add">
        <pc:chgData name="Mollie Legg" userId="5614e3a7-3a88-4585-b31f-49ecbdf82c74" providerId="ADAL" clId="{A053DCA2-4EAF-4280-B006-874A6BEAEDFE}" dt="2023-12-19T13:43:56.298" v="55"/>
        <pc:sldMkLst>
          <pc:docMk/>
          <pc:sldMk cId="105060325" sldId="466"/>
        </pc:sldMkLst>
      </pc:sldChg>
      <pc:sldChg chg="add">
        <pc:chgData name="Mollie Legg" userId="5614e3a7-3a88-4585-b31f-49ecbdf82c74" providerId="ADAL" clId="{A053DCA2-4EAF-4280-B006-874A6BEAEDFE}" dt="2023-12-19T13:43:56.298" v="55"/>
        <pc:sldMkLst>
          <pc:docMk/>
          <pc:sldMk cId="169437092" sldId="467"/>
        </pc:sldMkLst>
      </pc:sldChg>
      <pc:sldChg chg="add">
        <pc:chgData name="Mollie Legg" userId="5614e3a7-3a88-4585-b31f-49ecbdf82c74" providerId="ADAL" clId="{A053DCA2-4EAF-4280-B006-874A6BEAEDFE}" dt="2023-12-19T13:45:22.898" v="56"/>
        <pc:sldMkLst>
          <pc:docMk/>
          <pc:sldMk cId="2260724050" sldId="468"/>
        </pc:sldMkLst>
      </pc:sldChg>
      <pc:sldChg chg="add">
        <pc:chgData name="Mollie Legg" userId="5614e3a7-3a88-4585-b31f-49ecbdf82c74" providerId="ADAL" clId="{A053DCA2-4EAF-4280-B006-874A6BEAEDFE}" dt="2023-12-19T13:45:22.898" v="56"/>
        <pc:sldMkLst>
          <pc:docMk/>
          <pc:sldMk cId="3159524189" sldId="469"/>
        </pc:sldMkLst>
      </pc:sldChg>
      <pc:sldChg chg="add">
        <pc:chgData name="Mollie Legg" userId="5614e3a7-3a88-4585-b31f-49ecbdf82c74" providerId="ADAL" clId="{A053DCA2-4EAF-4280-B006-874A6BEAEDFE}" dt="2023-12-19T13:45:22.898" v="56"/>
        <pc:sldMkLst>
          <pc:docMk/>
          <pc:sldMk cId="2965678137" sldId="470"/>
        </pc:sldMkLst>
      </pc:sldChg>
      <pc:sldChg chg="add">
        <pc:chgData name="Mollie Legg" userId="5614e3a7-3a88-4585-b31f-49ecbdf82c74" providerId="ADAL" clId="{A053DCA2-4EAF-4280-B006-874A6BEAEDFE}" dt="2023-12-19T13:45:22.898" v="56"/>
        <pc:sldMkLst>
          <pc:docMk/>
          <pc:sldMk cId="844274191" sldId="471"/>
        </pc:sldMkLst>
      </pc:sldChg>
      <pc:sldChg chg="add">
        <pc:chgData name="Mollie Legg" userId="5614e3a7-3a88-4585-b31f-49ecbdf82c74" providerId="ADAL" clId="{A053DCA2-4EAF-4280-B006-874A6BEAEDFE}" dt="2023-12-19T13:45:22.898" v="56"/>
        <pc:sldMkLst>
          <pc:docMk/>
          <pc:sldMk cId="2555805429" sldId="472"/>
        </pc:sldMkLst>
      </pc:sldChg>
      <pc:sldChg chg="add">
        <pc:chgData name="Mollie Legg" userId="5614e3a7-3a88-4585-b31f-49ecbdf82c74" providerId="ADAL" clId="{A053DCA2-4EAF-4280-B006-874A6BEAEDFE}" dt="2023-12-19T13:45:22.898" v="56"/>
        <pc:sldMkLst>
          <pc:docMk/>
          <pc:sldMk cId="2405462668" sldId="473"/>
        </pc:sldMkLst>
      </pc:sldChg>
      <pc:sldChg chg="add">
        <pc:chgData name="Mollie Legg" userId="5614e3a7-3a88-4585-b31f-49ecbdf82c74" providerId="ADAL" clId="{A053DCA2-4EAF-4280-B006-874A6BEAEDFE}" dt="2023-12-19T13:45:22.898" v="56"/>
        <pc:sldMkLst>
          <pc:docMk/>
          <pc:sldMk cId="3425966691" sldId="474"/>
        </pc:sldMkLst>
      </pc:sldChg>
      <pc:sldChg chg="add">
        <pc:chgData name="Mollie Legg" userId="5614e3a7-3a88-4585-b31f-49ecbdf82c74" providerId="ADAL" clId="{A053DCA2-4EAF-4280-B006-874A6BEAEDFE}" dt="2023-12-19T13:45:22.898" v="56"/>
        <pc:sldMkLst>
          <pc:docMk/>
          <pc:sldMk cId="2281631056" sldId="475"/>
        </pc:sldMkLst>
      </pc:sldChg>
      <pc:sldChg chg="add">
        <pc:chgData name="Mollie Legg" userId="5614e3a7-3a88-4585-b31f-49ecbdf82c74" providerId="ADAL" clId="{A053DCA2-4EAF-4280-B006-874A6BEAEDFE}" dt="2023-12-19T13:45:22.898" v="56"/>
        <pc:sldMkLst>
          <pc:docMk/>
          <pc:sldMk cId="849248851" sldId="476"/>
        </pc:sldMkLst>
      </pc:sldChg>
      <pc:sldChg chg="add">
        <pc:chgData name="Mollie Legg" userId="5614e3a7-3a88-4585-b31f-49ecbdf82c74" providerId="ADAL" clId="{A053DCA2-4EAF-4280-B006-874A6BEAEDFE}" dt="2023-12-19T13:45:22.898" v="56"/>
        <pc:sldMkLst>
          <pc:docMk/>
          <pc:sldMk cId="735620071" sldId="477"/>
        </pc:sldMkLst>
      </pc:sldChg>
      <pc:sldChg chg="add">
        <pc:chgData name="Mollie Legg" userId="5614e3a7-3a88-4585-b31f-49ecbdf82c74" providerId="ADAL" clId="{A053DCA2-4EAF-4280-B006-874A6BEAEDFE}" dt="2023-12-19T13:45:22.898" v="56"/>
        <pc:sldMkLst>
          <pc:docMk/>
          <pc:sldMk cId="51063983" sldId="478"/>
        </pc:sldMkLst>
      </pc:sldChg>
      <pc:sldChg chg="add">
        <pc:chgData name="Mollie Legg" userId="5614e3a7-3a88-4585-b31f-49ecbdf82c74" providerId="ADAL" clId="{A053DCA2-4EAF-4280-B006-874A6BEAEDFE}" dt="2023-12-19T13:45:22.898" v="56"/>
        <pc:sldMkLst>
          <pc:docMk/>
          <pc:sldMk cId="573598990" sldId="479"/>
        </pc:sldMkLst>
      </pc:sldChg>
      <pc:sldChg chg="add">
        <pc:chgData name="Mollie Legg" userId="5614e3a7-3a88-4585-b31f-49ecbdf82c74" providerId="ADAL" clId="{A053DCA2-4EAF-4280-B006-874A6BEAEDFE}" dt="2023-12-19T13:45:22.898" v="56"/>
        <pc:sldMkLst>
          <pc:docMk/>
          <pc:sldMk cId="809741091" sldId="480"/>
        </pc:sldMkLst>
      </pc:sldChg>
      <pc:sldChg chg="add">
        <pc:chgData name="Mollie Legg" userId="5614e3a7-3a88-4585-b31f-49ecbdf82c74" providerId="ADAL" clId="{A053DCA2-4EAF-4280-B006-874A6BEAEDFE}" dt="2023-12-19T13:45:22.898" v="56"/>
        <pc:sldMkLst>
          <pc:docMk/>
          <pc:sldMk cId="704913317" sldId="481"/>
        </pc:sldMkLst>
      </pc:sldChg>
      <pc:sldChg chg="add">
        <pc:chgData name="Mollie Legg" userId="5614e3a7-3a88-4585-b31f-49ecbdf82c74" providerId="ADAL" clId="{A053DCA2-4EAF-4280-B006-874A6BEAEDFE}" dt="2023-12-19T13:45:22.898" v="56"/>
        <pc:sldMkLst>
          <pc:docMk/>
          <pc:sldMk cId="2025450701" sldId="482"/>
        </pc:sldMkLst>
      </pc:sldChg>
      <pc:sldChg chg="add">
        <pc:chgData name="Mollie Legg" userId="5614e3a7-3a88-4585-b31f-49ecbdf82c74" providerId="ADAL" clId="{A053DCA2-4EAF-4280-B006-874A6BEAEDFE}" dt="2023-12-19T13:45:22.898" v="56"/>
        <pc:sldMkLst>
          <pc:docMk/>
          <pc:sldMk cId="858668580" sldId="483"/>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C8DE22-45A0-455B-9446-0F0995CC787A}" type="datetimeFigureOut">
              <a:rPr lang="en-GB" smtClean="0"/>
              <a:t>19/12/2023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7C557F-6B04-4744-BD46-6B51ECB818D7}" type="slidenum">
              <a:rPr lang="en-GB" smtClean="0"/>
              <a:t>‹#›</a:t>
            </a:fld>
            <a:endParaRPr lang="en-GB"/>
          </a:p>
        </p:txBody>
      </p:sp>
    </p:spTree>
    <p:extLst>
      <p:ext uri="{BB962C8B-B14F-4D97-AF65-F5344CB8AC3E}">
        <p14:creationId xmlns:p14="http://schemas.microsoft.com/office/powerpoint/2010/main" val="12733723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28</a:t>
            </a:fld>
            <a:endParaRPr lang="en-GB"/>
          </a:p>
        </p:txBody>
      </p:sp>
    </p:spTree>
    <p:extLst>
      <p:ext uri="{BB962C8B-B14F-4D97-AF65-F5344CB8AC3E}">
        <p14:creationId xmlns:p14="http://schemas.microsoft.com/office/powerpoint/2010/main" val="289612859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47</a:t>
            </a:fld>
            <a:endParaRPr lang="en-GB"/>
          </a:p>
        </p:txBody>
      </p:sp>
    </p:spTree>
    <p:extLst>
      <p:ext uri="{BB962C8B-B14F-4D97-AF65-F5344CB8AC3E}">
        <p14:creationId xmlns:p14="http://schemas.microsoft.com/office/powerpoint/2010/main" val="2744588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7F0EF16E-45E3-42AE-98B2-EA00D61A4F75}" type="slidenum">
              <a:rPr lang="en-GB" smtClean="0"/>
              <a:t>49</a:t>
            </a:fld>
            <a:endParaRPr lang="en-GB"/>
          </a:p>
        </p:txBody>
      </p:sp>
    </p:spTree>
    <p:extLst>
      <p:ext uri="{BB962C8B-B14F-4D97-AF65-F5344CB8AC3E}">
        <p14:creationId xmlns:p14="http://schemas.microsoft.com/office/powerpoint/2010/main" val="36409340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7F0EF16E-45E3-42AE-98B2-EA00D61A4F75}" type="slidenum">
              <a:rPr lang="en-GB" smtClean="0"/>
              <a:t>50</a:t>
            </a:fld>
            <a:endParaRPr lang="en-GB"/>
          </a:p>
        </p:txBody>
      </p:sp>
    </p:spTree>
    <p:extLst>
      <p:ext uri="{BB962C8B-B14F-4D97-AF65-F5344CB8AC3E}">
        <p14:creationId xmlns:p14="http://schemas.microsoft.com/office/powerpoint/2010/main" val="5061011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7F0EF16E-45E3-42AE-98B2-EA00D61A4F75}" type="slidenum">
              <a:rPr lang="en-GB" smtClean="0"/>
              <a:t>51</a:t>
            </a:fld>
            <a:endParaRPr lang="en-GB"/>
          </a:p>
        </p:txBody>
      </p:sp>
    </p:spTree>
    <p:extLst>
      <p:ext uri="{BB962C8B-B14F-4D97-AF65-F5344CB8AC3E}">
        <p14:creationId xmlns:p14="http://schemas.microsoft.com/office/powerpoint/2010/main" val="32291826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7F0EF16E-45E3-42AE-98B2-EA00D61A4F75}" type="slidenum">
              <a:rPr lang="en-GB" smtClean="0"/>
              <a:t>52</a:t>
            </a:fld>
            <a:endParaRPr lang="en-GB"/>
          </a:p>
        </p:txBody>
      </p:sp>
    </p:spTree>
    <p:extLst>
      <p:ext uri="{BB962C8B-B14F-4D97-AF65-F5344CB8AC3E}">
        <p14:creationId xmlns:p14="http://schemas.microsoft.com/office/powerpoint/2010/main" val="34307655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55</a:t>
            </a:fld>
            <a:endParaRPr lang="en-GB"/>
          </a:p>
        </p:txBody>
      </p:sp>
    </p:spTree>
    <p:extLst>
      <p:ext uri="{BB962C8B-B14F-4D97-AF65-F5344CB8AC3E}">
        <p14:creationId xmlns:p14="http://schemas.microsoft.com/office/powerpoint/2010/main" val="28961285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57</a:t>
            </a:fld>
            <a:endParaRPr lang="en-GB"/>
          </a:p>
        </p:txBody>
      </p:sp>
    </p:spTree>
    <p:extLst>
      <p:ext uri="{BB962C8B-B14F-4D97-AF65-F5344CB8AC3E}">
        <p14:creationId xmlns:p14="http://schemas.microsoft.com/office/powerpoint/2010/main" val="14046507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58</a:t>
            </a:fld>
            <a:endParaRPr lang="en-GB"/>
          </a:p>
        </p:txBody>
      </p:sp>
    </p:spTree>
    <p:extLst>
      <p:ext uri="{BB962C8B-B14F-4D97-AF65-F5344CB8AC3E}">
        <p14:creationId xmlns:p14="http://schemas.microsoft.com/office/powerpoint/2010/main" val="86401657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59</a:t>
            </a:fld>
            <a:endParaRPr lang="en-GB"/>
          </a:p>
        </p:txBody>
      </p:sp>
    </p:spTree>
    <p:extLst>
      <p:ext uri="{BB962C8B-B14F-4D97-AF65-F5344CB8AC3E}">
        <p14:creationId xmlns:p14="http://schemas.microsoft.com/office/powerpoint/2010/main" val="133734277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60</a:t>
            </a:fld>
            <a:endParaRPr lang="en-GB"/>
          </a:p>
        </p:txBody>
      </p:sp>
    </p:spTree>
    <p:extLst>
      <p:ext uri="{BB962C8B-B14F-4D97-AF65-F5344CB8AC3E}">
        <p14:creationId xmlns:p14="http://schemas.microsoft.com/office/powerpoint/2010/main" val="1459642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30</a:t>
            </a:fld>
            <a:endParaRPr lang="en-GB"/>
          </a:p>
        </p:txBody>
      </p:sp>
    </p:spTree>
    <p:extLst>
      <p:ext uri="{BB962C8B-B14F-4D97-AF65-F5344CB8AC3E}">
        <p14:creationId xmlns:p14="http://schemas.microsoft.com/office/powerpoint/2010/main" val="86401657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dirty="0"/>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0EF16E-45E3-42AE-98B2-EA00D61A4F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5817500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0EF16E-45E3-42AE-98B2-EA00D61A4F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66422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F0EF16E-45E3-42AE-98B2-EA00D61A4F75}"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758633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109</a:t>
            </a:fld>
            <a:endParaRPr lang="en-GB"/>
          </a:p>
        </p:txBody>
      </p:sp>
    </p:spTree>
    <p:extLst>
      <p:ext uri="{BB962C8B-B14F-4D97-AF65-F5344CB8AC3E}">
        <p14:creationId xmlns:p14="http://schemas.microsoft.com/office/powerpoint/2010/main" val="289612859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111</a:t>
            </a:fld>
            <a:endParaRPr lang="en-GB"/>
          </a:p>
        </p:txBody>
      </p:sp>
    </p:spTree>
    <p:extLst>
      <p:ext uri="{BB962C8B-B14F-4D97-AF65-F5344CB8AC3E}">
        <p14:creationId xmlns:p14="http://schemas.microsoft.com/office/powerpoint/2010/main" val="86401657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112</a:t>
            </a:fld>
            <a:endParaRPr lang="en-GB"/>
          </a:p>
        </p:txBody>
      </p:sp>
    </p:spTree>
    <p:extLst>
      <p:ext uri="{BB962C8B-B14F-4D97-AF65-F5344CB8AC3E}">
        <p14:creationId xmlns:p14="http://schemas.microsoft.com/office/powerpoint/2010/main" val="14046507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113</a:t>
            </a:fld>
            <a:endParaRPr lang="en-GB"/>
          </a:p>
        </p:txBody>
      </p:sp>
    </p:spTree>
    <p:extLst>
      <p:ext uri="{BB962C8B-B14F-4D97-AF65-F5344CB8AC3E}">
        <p14:creationId xmlns:p14="http://schemas.microsoft.com/office/powerpoint/2010/main" val="14596427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114</a:t>
            </a:fld>
            <a:endParaRPr lang="en-GB"/>
          </a:p>
        </p:txBody>
      </p:sp>
    </p:spTree>
    <p:extLst>
      <p:ext uri="{BB962C8B-B14F-4D97-AF65-F5344CB8AC3E}">
        <p14:creationId xmlns:p14="http://schemas.microsoft.com/office/powerpoint/2010/main" val="200632690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115</a:t>
            </a:fld>
            <a:endParaRPr lang="en-GB"/>
          </a:p>
        </p:txBody>
      </p:sp>
    </p:spTree>
    <p:extLst>
      <p:ext uri="{BB962C8B-B14F-4D97-AF65-F5344CB8AC3E}">
        <p14:creationId xmlns:p14="http://schemas.microsoft.com/office/powerpoint/2010/main" val="274458842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7F0EF16E-45E3-42AE-98B2-EA00D61A4F75}" type="slidenum">
              <a:rPr lang="en-GB" smtClean="0"/>
              <a:t>117</a:t>
            </a:fld>
            <a:endParaRPr lang="en-GB"/>
          </a:p>
        </p:txBody>
      </p:sp>
    </p:spTree>
    <p:extLst>
      <p:ext uri="{BB962C8B-B14F-4D97-AF65-F5344CB8AC3E}">
        <p14:creationId xmlns:p14="http://schemas.microsoft.com/office/powerpoint/2010/main" val="364093406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31</a:t>
            </a:fld>
            <a:endParaRPr lang="en-GB"/>
          </a:p>
        </p:txBody>
      </p:sp>
    </p:spTree>
    <p:extLst>
      <p:ext uri="{BB962C8B-B14F-4D97-AF65-F5344CB8AC3E}">
        <p14:creationId xmlns:p14="http://schemas.microsoft.com/office/powerpoint/2010/main" val="14281922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7F0EF16E-45E3-42AE-98B2-EA00D61A4F75}" type="slidenum">
              <a:rPr lang="en-GB" smtClean="0"/>
              <a:t>118</a:t>
            </a:fld>
            <a:endParaRPr lang="en-GB"/>
          </a:p>
        </p:txBody>
      </p:sp>
    </p:spTree>
    <p:extLst>
      <p:ext uri="{BB962C8B-B14F-4D97-AF65-F5344CB8AC3E}">
        <p14:creationId xmlns:p14="http://schemas.microsoft.com/office/powerpoint/2010/main" val="50610117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7F0EF16E-45E3-42AE-98B2-EA00D61A4F75}" type="slidenum">
              <a:rPr lang="en-GB" smtClean="0"/>
              <a:t>119</a:t>
            </a:fld>
            <a:endParaRPr lang="en-GB"/>
          </a:p>
        </p:txBody>
      </p:sp>
    </p:spTree>
    <p:extLst>
      <p:ext uri="{BB962C8B-B14F-4D97-AF65-F5344CB8AC3E}">
        <p14:creationId xmlns:p14="http://schemas.microsoft.com/office/powerpoint/2010/main" val="322918263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7F0EF16E-45E3-42AE-98B2-EA00D61A4F75}" type="slidenum">
              <a:rPr lang="en-GB" smtClean="0"/>
              <a:t>120</a:t>
            </a:fld>
            <a:endParaRPr lang="en-GB"/>
          </a:p>
        </p:txBody>
      </p:sp>
    </p:spTree>
    <p:extLst>
      <p:ext uri="{BB962C8B-B14F-4D97-AF65-F5344CB8AC3E}">
        <p14:creationId xmlns:p14="http://schemas.microsoft.com/office/powerpoint/2010/main" val="343076552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7F0EF16E-45E3-42AE-98B2-EA00D61A4F75}" type="slidenum">
              <a:rPr lang="en-GB" smtClean="0"/>
              <a:t>122</a:t>
            </a:fld>
            <a:endParaRPr lang="en-GB"/>
          </a:p>
        </p:txBody>
      </p:sp>
    </p:spTree>
    <p:extLst>
      <p:ext uri="{BB962C8B-B14F-4D97-AF65-F5344CB8AC3E}">
        <p14:creationId xmlns:p14="http://schemas.microsoft.com/office/powerpoint/2010/main" val="11043860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6497687C-9EAE-4682-AB58-C63A81693C85}" type="slidenum">
              <a:rPr lang="en-GB" smtClean="0"/>
              <a:t>124</a:t>
            </a:fld>
            <a:endParaRPr lang="en-GB"/>
          </a:p>
        </p:txBody>
      </p:sp>
    </p:spTree>
    <p:extLst>
      <p:ext uri="{BB962C8B-B14F-4D97-AF65-F5344CB8AC3E}">
        <p14:creationId xmlns:p14="http://schemas.microsoft.com/office/powerpoint/2010/main" val="313789739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6497687C-9EAE-4682-AB58-C63A81693C85}" type="slidenum">
              <a:rPr lang="en-GB" smtClean="0"/>
              <a:t>125</a:t>
            </a:fld>
            <a:endParaRPr lang="en-GB"/>
          </a:p>
        </p:txBody>
      </p:sp>
    </p:spTree>
    <p:extLst>
      <p:ext uri="{BB962C8B-B14F-4D97-AF65-F5344CB8AC3E}">
        <p14:creationId xmlns:p14="http://schemas.microsoft.com/office/powerpoint/2010/main" val="10417869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6497687C-9EAE-4682-AB58-C63A81693C85}" type="slidenum">
              <a:rPr lang="en-GB" smtClean="0"/>
              <a:t>126</a:t>
            </a:fld>
            <a:endParaRPr lang="en-GB"/>
          </a:p>
        </p:txBody>
      </p:sp>
    </p:spTree>
    <p:extLst>
      <p:ext uri="{BB962C8B-B14F-4D97-AF65-F5344CB8AC3E}">
        <p14:creationId xmlns:p14="http://schemas.microsoft.com/office/powerpoint/2010/main" val="1970986913"/>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7F0EF16E-45E3-42AE-98B2-EA00D61A4F75}" type="slidenum">
              <a:rPr lang="en-GB" smtClean="0"/>
              <a:t>128</a:t>
            </a:fld>
            <a:endParaRPr lang="en-GB"/>
          </a:p>
        </p:txBody>
      </p:sp>
    </p:spTree>
    <p:extLst>
      <p:ext uri="{BB962C8B-B14F-4D97-AF65-F5344CB8AC3E}">
        <p14:creationId xmlns:p14="http://schemas.microsoft.com/office/powerpoint/2010/main" val="364093406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7F0EF16E-45E3-42AE-98B2-EA00D61A4F75}" type="slidenum">
              <a:rPr lang="en-GB" smtClean="0"/>
              <a:t>130</a:t>
            </a:fld>
            <a:endParaRPr lang="en-GB"/>
          </a:p>
        </p:txBody>
      </p:sp>
    </p:spTree>
    <p:extLst>
      <p:ext uri="{BB962C8B-B14F-4D97-AF65-F5344CB8AC3E}">
        <p14:creationId xmlns:p14="http://schemas.microsoft.com/office/powerpoint/2010/main" val="110438607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6497687C-9EAE-4682-AB58-C63A81693C85}" type="slidenum">
              <a:rPr lang="en-GB" smtClean="0"/>
              <a:t>132</a:t>
            </a:fld>
            <a:endParaRPr lang="en-GB"/>
          </a:p>
        </p:txBody>
      </p:sp>
    </p:spTree>
    <p:extLst>
      <p:ext uri="{BB962C8B-B14F-4D97-AF65-F5344CB8AC3E}">
        <p14:creationId xmlns:p14="http://schemas.microsoft.com/office/powerpoint/2010/main" val="31378973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32</a:t>
            </a:fld>
            <a:endParaRPr lang="en-GB"/>
          </a:p>
        </p:txBody>
      </p:sp>
    </p:spTree>
    <p:extLst>
      <p:ext uri="{BB962C8B-B14F-4D97-AF65-F5344CB8AC3E}">
        <p14:creationId xmlns:p14="http://schemas.microsoft.com/office/powerpoint/2010/main" val="37842579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6497687C-9EAE-4682-AB58-C63A81693C85}" type="slidenum">
              <a:rPr lang="en-GB" smtClean="0"/>
              <a:t>133</a:t>
            </a:fld>
            <a:endParaRPr lang="en-GB"/>
          </a:p>
        </p:txBody>
      </p:sp>
    </p:spTree>
    <p:extLst>
      <p:ext uri="{BB962C8B-B14F-4D97-AF65-F5344CB8AC3E}">
        <p14:creationId xmlns:p14="http://schemas.microsoft.com/office/powerpoint/2010/main" val="95548468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6497687C-9EAE-4682-AB58-C63A81693C85}" type="slidenum">
              <a:rPr lang="en-GB" smtClean="0"/>
              <a:t>134</a:t>
            </a:fld>
            <a:endParaRPr lang="en-GB"/>
          </a:p>
        </p:txBody>
      </p:sp>
    </p:spTree>
    <p:extLst>
      <p:ext uri="{BB962C8B-B14F-4D97-AF65-F5344CB8AC3E}">
        <p14:creationId xmlns:p14="http://schemas.microsoft.com/office/powerpoint/2010/main" val="288831237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6497687C-9EAE-4682-AB58-C63A81693C85}" type="slidenum">
              <a:rPr lang="en-GB" smtClean="0"/>
              <a:t>135</a:t>
            </a:fld>
            <a:endParaRPr lang="en-GB"/>
          </a:p>
        </p:txBody>
      </p:sp>
    </p:spTree>
    <p:extLst>
      <p:ext uri="{BB962C8B-B14F-4D97-AF65-F5344CB8AC3E}">
        <p14:creationId xmlns:p14="http://schemas.microsoft.com/office/powerpoint/2010/main" val="8414657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41</a:t>
            </a:fld>
            <a:endParaRPr lang="en-GB"/>
          </a:p>
        </p:txBody>
      </p:sp>
    </p:spTree>
    <p:extLst>
      <p:ext uri="{BB962C8B-B14F-4D97-AF65-F5344CB8AC3E}">
        <p14:creationId xmlns:p14="http://schemas.microsoft.com/office/powerpoint/2010/main" val="28961285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43</a:t>
            </a:fld>
            <a:endParaRPr lang="en-GB"/>
          </a:p>
        </p:txBody>
      </p:sp>
    </p:spTree>
    <p:extLst>
      <p:ext uri="{BB962C8B-B14F-4D97-AF65-F5344CB8AC3E}">
        <p14:creationId xmlns:p14="http://schemas.microsoft.com/office/powerpoint/2010/main" val="8640165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44</a:t>
            </a:fld>
            <a:endParaRPr lang="en-GB"/>
          </a:p>
        </p:txBody>
      </p:sp>
    </p:spTree>
    <p:extLst>
      <p:ext uri="{BB962C8B-B14F-4D97-AF65-F5344CB8AC3E}">
        <p14:creationId xmlns:p14="http://schemas.microsoft.com/office/powerpoint/2010/main" val="14046507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45</a:t>
            </a:fld>
            <a:endParaRPr lang="en-GB"/>
          </a:p>
        </p:txBody>
      </p:sp>
    </p:spTree>
    <p:extLst>
      <p:ext uri="{BB962C8B-B14F-4D97-AF65-F5344CB8AC3E}">
        <p14:creationId xmlns:p14="http://schemas.microsoft.com/office/powerpoint/2010/main" val="14596427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XX mins – task</a:t>
            </a:r>
          </a:p>
          <a:p>
            <a:r>
              <a:rPr lang="en-GB" dirty="0"/>
              <a:t>(XX total mins)</a:t>
            </a:r>
            <a:endParaRPr lang="en-US"/>
          </a:p>
          <a:p>
            <a:endParaRPr lang="en-GB" dirty="0"/>
          </a:p>
          <a:p>
            <a:r>
              <a:rPr lang="en-GB" dirty="0"/>
              <a:t>Notes</a:t>
            </a:r>
          </a:p>
          <a:p>
            <a:endParaRPr lang="en-GB" dirty="0"/>
          </a:p>
          <a:p>
            <a:r>
              <a:rPr lang="en-GB" dirty="0"/>
              <a:t>Links</a:t>
            </a:r>
          </a:p>
        </p:txBody>
      </p:sp>
      <p:sp>
        <p:nvSpPr>
          <p:cNvPr id="4" name="Slide Number Placeholder 3"/>
          <p:cNvSpPr>
            <a:spLocks noGrp="1"/>
          </p:cNvSpPr>
          <p:nvPr>
            <p:ph type="sldNum" sz="quarter" idx="10"/>
          </p:nvPr>
        </p:nvSpPr>
        <p:spPr/>
        <p:txBody>
          <a:bodyPr/>
          <a:lstStyle/>
          <a:p>
            <a:fld id="{50DB25FC-86FF-4E5E-B0FA-8562D037EE79}" type="slidenum">
              <a:rPr lang="en-GB" smtClean="0"/>
              <a:t>46</a:t>
            </a:fld>
            <a:endParaRPr lang="en-GB"/>
          </a:p>
        </p:txBody>
      </p:sp>
    </p:spTree>
    <p:extLst>
      <p:ext uri="{BB962C8B-B14F-4D97-AF65-F5344CB8AC3E}">
        <p14:creationId xmlns:p14="http://schemas.microsoft.com/office/powerpoint/2010/main" val="2006326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5C74DE73-B10D-4E4A-BF8D-554091DABB46}" type="datetime1">
              <a:rPr lang="en-GB" smtClean="0"/>
              <a:t>19/12/2023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BA4B25-05D3-4406-9C93-8CDF2D0D42D3}" type="slidenum">
              <a:rPr lang="en-GB" smtClean="0"/>
              <a:t>‹#›</a:t>
            </a:fld>
            <a:endParaRPr lang="en-GB"/>
          </a:p>
        </p:txBody>
      </p:sp>
    </p:spTree>
    <p:extLst>
      <p:ext uri="{BB962C8B-B14F-4D97-AF65-F5344CB8AC3E}">
        <p14:creationId xmlns:p14="http://schemas.microsoft.com/office/powerpoint/2010/main" val="419951011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84D3E4DE-608B-4826-A3C4-EBCCF6304591}" type="datetime1">
              <a:rPr lang="en-GB" smtClean="0"/>
              <a:t>19/12/2023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BA4B25-05D3-4406-9C93-8CDF2D0D42D3}" type="slidenum">
              <a:rPr lang="en-GB" smtClean="0"/>
              <a:t>‹#›</a:t>
            </a:fld>
            <a:endParaRPr lang="en-GB"/>
          </a:p>
        </p:txBody>
      </p:sp>
    </p:spTree>
    <p:extLst>
      <p:ext uri="{BB962C8B-B14F-4D97-AF65-F5344CB8AC3E}">
        <p14:creationId xmlns:p14="http://schemas.microsoft.com/office/powerpoint/2010/main" val="40830661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D13E99BA-15E3-4897-A739-47621A117DDD}" type="datetime1">
              <a:rPr lang="en-GB" smtClean="0"/>
              <a:t>19/12/2023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BA4B25-05D3-4406-9C93-8CDF2D0D42D3}" type="slidenum">
              <a:rPr lang="en-GB" smtClean="0"/>
              <a:t>‹#›</a:t>
            </a:fld>
            <a:endParaRPr lang="en-GB"/>
          </a:p>
        </p:txBody>
      </p:sp>
    </p:spTree>
    <p:extLst>
      <p:ext uri="{BB962C8B-B14F-4D97-AF65-F5344CB8AC3E}">
        <p14:creationId xmlns:p14="http://schemas.microsoft.com/office/powerpoint/2010/main" val="289029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129F6452-4D47-4176-BDD4-2E3A9E33CAD7}" type="datetime1">
              <a:rPr lang="en-GB" smtClean="0"/>
              <a:t>19/12/2023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BA4B25-05D3-4406-9C93-8CDF2D0D42D3}" type="slidenum">
              <a:rPr lang="en-GB" smtClean="0"/>
              <a:t>‹#›</a:t>
            </a:fld>
            <a:endParaRPr lang="en-GB"/>
          </a:p>
        </p:txBody>
      </p:sp>
    </p:spTree>
    <p:extLst>
      <p:ext uri="{BB962C8B-B14F-4D97-AF65-F5344CB8AC3E}">
        <p14:creationId xmlns:p14="http://schemas.microsoft.com/office/powerpoint/2010/main" val="1944023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833381B-2253-4813-814A-89CCB1AA6A92}" type="datetime1">
              <a:rPr lang="en-GB" smtClean="0"/>
              <a:t>19/12/2023</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EBA4B25-05D3-4406-9C93-8CDF2D0D42D3}" type="slidenum">
              <a:rPr lang="en-GB" smtClean="0"/>
              <a:t>‹#›</a:t>
            </a:fld>
            <a:endParaRPr lang="en-GB"/>
          </a:p>
        </p:txBody>
      </p:sp>
    </p:spTree>
    <p:extLst>
      <p:ext uri="{BB962C8B-B14F-4D97-AF65-F5344CB8AC3E}">
        <p14:creationId xmlns:p14="http://schemas.microsoft.com/office/powerpoint/2010/main" val="18376073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8AF4B9D5-E8E0-4F5F-A84D-5A694CFBB0F3}" type="datetime1">
              <a:rPr lang="en-GB" smtClean="0"/>
              <a:t>19/12/2023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BA4B25-05D3-4406-9C93-8CDF2D0D42D3}" type="slidenum">
              <a:rPr lang="en-GB" smtClean="0"/>
              <a:t>‹#›</a:t>
            </a:fld>
            <a:endParaRPr lang="en-GB"/>
          </a:p>
        </p:txBody>
      </p:sp>
    </p:spTree>
    <p:extLst>
      <p:ext uri="{BB962C8B-B14F-4D97-AF65-F5344CB8AC3E}">
        <p14:creationId xmlns:p14="http://schemas.microsoft.com/office/powerpoint/2010/main" val="195534102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8BD3314B-EC44-431B-9D5B-5097DFEA1019}" type="datetime1">
              <a:rPr lang="en-GB" smtClean="0"/>
              <a:t>19/12/2023</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EBA4B25-05D3-4406-9C93-8CDF2D0D42D3}" type="slidenum">
              <a:rPr lang="en-GB" smtClean="0"/>
              <a:t>‹#›</a:t>
            </a:fld>
            <a:endParaRPr lang="en-GB"/>
          </a:p>
        </p:txBody>
      </p:sp>
    </p:spTree>
    <p:extLst>
      <p:ext uri="{BB962C8B-B14F-4D97-AF65-F5344CB8AC3E}">
        <p14:creationId xmlns:p14="http://schemas.microsoft.com/office/powerpoint/2010/main" val="4188296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7FEBC6B3-D4C9-4295-A15D-8EF3DE4B553E}" type="datetime1">
              <a:rPr lang="en-GB" smtClean="0"/>
              <a:t>19/12/2023</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EBA4B25-05D3-4406-9C93-8CDF2D0D42D3}" type="slidenum">
              <a:rPr lang="en-GB" smtClean="0"/>
              <a:t>‹#›</a:t>
            </a:fld>
            <a:endParaRPr lang="en-GB"/>
          </a:p>
        </p:txBody>
      </p:sp>
    </p:spTree>
    <p:extLst>
      <p:ext uri="{BB962C8B-B14F-4D97-AF65-F5344CB8AC3E}">
        <p14:creationId xmlns:p14="http://schemas.microsoft.com/office/powerpoint/2010/main" val="4026785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A755C4-2A8C-49B4-9773-A64612B0601F}" type="datetime1">
              <a:rPr lang="en-GB" smtClean="0"/>
              <a:t>19/12/2023</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EBA4B25-05D3-4406-9C93-8CDF2D0D42D3}" type="slidenum">
              <a:rPr lang="en-GB" smtClean="0"/>
              <a:t>‹#›</a:t>
            </a:fld>
            <a:endParaRPr lang="en-GB"/>
          </a:p>
        </p:txBody>
      </p:sp>
    </p:spTree>
    <p:extLst>
      <p:ext uri="{BB962C8B-B14F-4D97-AF65-F5344CB8AC3E}">
        <p14:creationId xmlns:p14="http://schemas.microsoft.com/office/powerpoint/2010/main" val="2771658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4B4F4B5-D60F-4A8E-9A01-15347AF7889B}" type="datetime1">
              <a:rPr lang="en-GB" smtClean="0"/>
              <a:t>19/12/2023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BA4B25-05D3-4406-9C93-8CDF2D0D42D3}" type="slidenum">
              <a:rPr lang="en-GB" smtClean="0"/>
              <a:t>‹#›</a:t>
            </a:fld>
            <a:endParaRPr lang="en-GB"/>
          </a:p>
        </p:txBody>
      </p:sp>
    </p:spTree>
    <p:extLst>
      <p:ext uri="{BB962C8B-B14F-4D97-AF65-F5344CB8AC3E}">
        <p14:creationId xmlns:p14="http://schemas.microsoft.com/office/powerpoint/2010/main" val="32047964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70ACEA9-8943-4827-8F25-8102C5E3F26C}" type="datetime1">
              <a:rPr lang="en-GB" smtClean="0"/>
              <a:t>19/12/2023</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EBA4B25-05D3-4406-9C93-8CDF2D0D42D3}" type="slidenum">
              <a:rPr lang="en-GB" smtClean="0"/>
              <a:t>‹#›</a:t>
            </a:fld>
            <a:endParaRPr lang="en-GB"/>
          </a:p>
        </p:txBody>
      </p:sp>
    </p:spTree>
    <p:extLst>
      <p:ext uri="{BB962C8B-B14F-4D97-AF65-F5344CB8AC3E}">
        <p14:creationId xmlns:p14="http://schemas.microsoft.com/office/powerpoint/2010/main" val="3858928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6">
            <a:lumMod val="60000"/>
            <a:lumOff val="4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D6AA1BB-BF53-4895-B928-A7D2D877B42E}" type="datetime1">
              <a:rPr lang="en-GB" smtClean="0"/>
              <a:t>19/12/2023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EBA4B25-05D3-4406-9C93-8CDF2D0D42D3}" type="slidenum">
              <a:rPr lang="en-GB" smtClean="0"/>
              <a:t>‹#›</a:t>
            </a:fld>
            <a:endParaRPr lang="en-GB"/>
          </a:p>
        </p:txBody>
      </p:sp>
    </p:spTree>
    <p:extLst>
      <p:ext uri="{BB962C8B-B14F-4D97-AF65-F5344CB8AC3E}">
        <p14:creationId xmlns:p14="http://schemas.microsoft.com/office/powerpoint/2010/main" val="127411389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11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image" Target="../media/image44.jpeg"/><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image" Target="../media/image59.jpeg"/><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2" Type="http://schemas.openxmlformats.org/officeDocument/2006/relationships/image" Target="../media/image6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2F908-0D3E-4B22-85BE-BACDD616DEA9}"/>
              </a:ext>
            </a:extLst>
          </p:cNvPr>
          <p:cNvSpPr>
            <a:spLocks noGrp="1"/>
          </p:cNvSpPr>
          <p:nvPr>
            <p:ph type="title"/>
          </p:nvPr>
        </p:nvSpPr>
        <p:spPr/>
        <p:txBody>
          <a:bodyPr/>
          <a:lstStyle/>
          <a:p>
            <a:pPr algn="ctr"/>
            <a:r>
              <a:rPr lang="en-GB" dirty="0"/>
              <a:t>Roman Entertainment</a:t>
            </a:r>
          </a:p>
        </p:txBody>
      </p:sp>
      <p:sp>
        <p:nvSpPr>
          <p:cNvPr id="3" name="Content Placeholder 2">
            <a:extLst>
              <a:ext uri="{FF2B5EF4-FFF2-40B4-BE49-F238E27FC236}">
                <a16:creationId xmlns:a16="http://schemas.microsoft.com/office/drawing/2014/main" id="{4D2B6AA7-76AE-4295-AC31-B92B639C974E}"/>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206143225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9365A-1391-4326-8F98-2455537842D5}"/>
              </a:ext>
            </a:extLst>
          </p:cNvPr>
          <p:cNvSpPr>
            <a:spLocks noGrp="1"/>
          </p:cNvSpPr>
          <p:nvPr>
            <p:ph type="title"/>
          </p:nvPr>
        </p:nvSpPr>
        <p:spPr>
          <a:xfrm>
            <a:off x="838200" y="365125"/>
            <a:ext cx="10515600" cy="518453"/>
          </a:xfrm>
        </p:spPr>
        <p:txBody>
          <a:bodyPr>
            <a:normAutofit fontScale="90000"/>
          </a:bodyPr>
          <a:lstStyle/>
          <a:p>
            <a:r>
              <a:rPr lang="en-GB" sz="3600" dirty="0"/>
              <a:t>Caldarium</a:t>
            </a:r>
          </a:p>
        </p:txBody>
      </p:sp>
      <p:sp>
        <p:nvSpPr>
          <p:cNvPr id="3" name="Content Placeholder 2">
            <a:extLst>
              <a:ext uri="{FF2B5EF4-FFF2-40B4-BE49-F238E27FC236}">
                <a16:creationId xmlns:a16="http://schemas.microsoft.com/office/drawing/2014/main" id="{49ED27D5-20B6-485C-9E24-0D9C8F117BB6}"/>
              </a:ext>
            </a:extLst>
          </p:cNvPr>
          <p:cNvSpPr>
            <a:spLocks noGrp="1"/>
          </p:cNvSpPr>
          <p:nvPr>
            <p:ph idx="1"/>
          </p:nvPr>
        </p:nvSpPr>
        <p:spPr>
          <a:xfrm>
            <a:off x="50514" y="915576"/>
            <a:ext cx="8559230" cy="5026845"/>
          </a:xfrm>
        </p:spPr>
        <p:txBody>
          <a:bodyPr>
            <a:noAutofit/>
          </a:bodyPr>
          <a:lstStyle/>
          <a:p>
            <a:r>
              <a:rPr lang="en-GB" sz="2000" dirty="0"/>
              <a:t>The hot room, closest to the hypocaust system’s furnace</a:t>
            </a:r>
          </a:p>
          <a:p>
            <a:r>
              <a:rPr lang="en-GB" sz="2000" dirty="0"/>
              <a:t>Bathers would clean themselves using olive oil (soap wasn’t known to the Romans) and a </a:t>
            </a:r>
            <a:r>
              <a:rPr lang="en-GB" sz="2000" b="1" dirty="0"/>
              <a:t>strigil</a:t>
            </a:r>
            <a:r>
              <a:rPr lang="en-GB" sz="2000" dirty="0"/>
              <a:t>, which would be used by a slave (or by the visitor himself) to scrape off the sweat, dirt and olive oil</a:t>
            </a:r>
          </a:p>
          <a:p>
            <a:pPr lvl="1"/>
            <a:r>
              <a:rPr lang="en-GB" sz="1800" dirty="0"/>
              <a:t>Note that we do not know when the oil was normally put onto the skin. Some believe that it would have been just after getting changed. It is also possible for the oil to have been put on in caldarium. It should be remembered that the layout of every Roman bath wasn’t the same and that some bathers might have preferred to put the oil on at different times to others. </a:t>
            </a:r>
          </a:p>
          <a:p>
            <a:r>
              <a:rPr lang="en-GB" sz="2000" dirty="0"/>
              <a:t>A caldarium normally had a bath of hot water sunk into the floor, in addition to a basin of cold water and a dry area used for building up a sweat</a:t>
            </a:r>
          </a:p>
          <a:p>
            <a:r>
              <a:rPr lang="en-GB" sz="2000" dirty="0"/>
              <a:t>Curved ceiling prevented build-up of condensation</a:t>
            </a:r>
          </a:p>
          <a:p>
            <a:r>
              <a:rPr lang="en-GB" sz="2000" dirty="0"/>
              <a:t>Though we do not know how hot a caldarium got, it could not have been higher than 50-55 degrees, since bathers would have worn sandals with wooden soles</a:t>
            </a:r>
          </a:p>
          <a:p>
            <a:r>
              <a:rPr lang="en-GB" sz="2000" dirty="0"/>
              <a:t>A caldarium was usually well-decorated.</a:t>
            </a:r>
            <a:endParaRPr lang="en-GB" sz="2400" dirty="0"/>
          </a:p>
        </p:txBody>
      </p:sp>
      <p:pic>
        <p:nvPicPr>
          <p:cNvPr id="5122" name="Picture 2" descr="Caldarium - Forum Baths - Pompeii Interactive">
            <a:extLst>
              <a:ext uri="{FF2B5EF4-FFF2-40B4-BE49-F238E27FC236}">
                <a16:creationId xmlns:a16="http://schemas.microsoft.com/office/drawing/2014/main" id="{13FF0ED6-E342-4DF0-AEB0-793FE4F79B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9744" y="2178121"/>
            <a:ext cx="3393052" cy="25447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4741397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4C340EF-2476-45C0-9186-F4D8830BE058}"/>
              </a:ext>
            </a:extLst>
          </p:cNvPr>
          <p:cNvPicPr>
            <a:picLocks noChangeAspect="1"/>
          </p:cNvPicPr>
          <p:nvPr/>
        </p:nvPicPr>
        <p:blipFill>
          <a:blip r:embed="rId2"/>
          <a:stretch>
            <a:fillRect/>
          </a:stretch>
        </p:blipFill>
        <p:spPr>
          <a:xfrm>
            <a:off x="3964776" y="857421"/>
            <a:ext cx="5725324" cy="3648584"/>
          </a:xfrm>
          <a:prstGeom prst="rect">
            <a:avLst/>
          </a:prstGeom>
        </p:spPr>
      </p:pic>
      <p:sp>
        <p:nvSpPr>
          <p:cNvPr id="2" name="Title 1">
            <a:extLst>
              <a:ext uri="{FF2B5EF4-FFF2-40B4-BE49-F238E27FC236}">
                <a16:creationId xmlns:a16="http://schemas.microsoft.com/office/drawing/2014/main" id="{599AB92D-34E5-48D1-8F4F-C1C05D4902B6}"/>
              </a:ext>
            </a:extLst>
          </p:cNvPr>
          <p:cNvSpPr>
            <a:spLocks noGrp="1"/>
          </p:cNvSpPr>
          <p:nvPr>
            <p:ph type="title"/>
          </p:nvPr>
        </p:nvSpPr>
        <p:spPr>
          <a:xfrm>
            <a:off x="246208" y="-28575"/>
            <a:ext cx="11239500" cy="1035049"/>
          </a:xfrm>
        </p:spPr>
        <p:txBody>
          <a:bodyPr>
            <a:normAutofit/>
          </a:bodyPr>
          <a:lstStyle/>
          <a:p>
            <a:r>
              <a:rPr lang="en-GB" b="1" dirty="0"/>
              <a:t>The Tomb of </a:t>
            </a:r>
            <a:r>
              <a:rPr lang="en-GB" b="1" dirty="0" err="1"/>
              <a:t>Naevoleia</a:t>
            </a:r>
            <a:r>
              <a:rPr lang="en-GB" b="1" dirty="0"/>
              <a:t> Tyche</a:t>
            </a:r>
          </a:p>
        </p:txBody>
      </p:sp>
      <p:sp>
        <p:nvSpPr>
          <p:cNvPr id="4" name="TextBox 3">
            <a:extLst>
              <a:ext uri="{FF2B5EF4-FFF2-40B4-BE49-F238E27FC236}">
                <a16:creationId xmlns:a16="http://schemas.microsoft.com/office/drawing/2014/main" id="{8A6D77D2-1855-4DB8-AACC-FE7E9BC1D7C9}"/>
              </a:ext>
            </a:extLst>
          </p:cNvPr>
          <p:cNvSpPr txBox="1"/>
          <p:nvPr/>
        </p:nvSpPr>
        <p:spPr>
          <a:xfrm>
            <a:off x="4803921" y="5226784"/>
            <a:ext cx="3965138" cy="1323439"/>
          </a:xfrm>
          <a:prstGeom prst="rect">
            <a:avLst/>
          </a:prstGeom>
          <a:noFill/>
        </p:spPr>
        <p:txBody>
          <a:bodyPr wrap="square" rtlCol="0">
            <a:spAutoFit/>
          </a:bodyPr>
          <a:lstStyle/>
          <a:p>
            <a:r>
              <a:rPr lang="en-GB" sz="2000" dirty="0"/>
              <a:t>Relief sculpture of a public ceremony. This may show </a:t>
            </a:r>
            <a:r>
              <a:rPr lang="en-GB" sz="2000" dirty="0" err="1"/>
              <a:t>Munatius</a:t>
            </a:r>
            <a:r>
              <a:rPr lang="en-GB" sz="2000" dirty="0"/>
              <a:t> giving out food and money to the people of Pompeii.</a:t>
            </a:r>
          </a:p>
        </p:txBody>
      </p:sp>
      <p:cxnSp>
        <p:nvCxnSpPr>
          <p:cNvPr id="7" name="Straight Arrow Connector 6">
            <a:extLst>
              <a:ext uri="{FF2B5EF4-FFF2-40B4-BE49-F238E27FC236}">
                <a16:creationId xmlns:a16="http://schemas.microsoft.com/office/drawing/2014/main" id="{AF1649BE-BEA8-43CF-A184-4D1C2611D219}"/>
              </a:ext>
            </a:extLst>
          </p:cNvPr>
          <p:cNvCxnSpPr>
            <a:cxnSpLocks/>
          </p:cNvCxnSpPr>
          <p:nvPr/>
        </p:nvCxnSpPr>
        <p:spPr>
          <a:xfrm flipV="1">
            <a:off x="5498359" y="3949700"/>
            <a:ext cx="367599" cy="121285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ED2C341-A891-44D8-A1E0-6376610655C8}"/>
              </a:ext>
            </a:extLst>
          </p:cNvPr>
          <p:cNvCxnSpPr>
            <a:cxnSpLocks/>
          </p:cNvCxnSpPr>
          <p:nvPr/>
        </p:nvCxnSpPr>
        <p:spPr>
          <a:xfrm flipH="1">
            <a:off x="8486276" y="1442967"/>
            <a:ext cx="1203824" cy="89070"/>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07BE296-CFFE-4DB2-BE28-7050CA9A53D5}"/>
              </a:ext>
            </a:extLst>
          </p:cNvPr>
          <p:cNvSpPr txBox="1"/>
          <p:nvPr/>
        </p:nvSpPr>
        <p:spPr>
          <a:xfrm>
            <a:off x="9808266" y="936168"/>
            <a:ext cx="2316308" cy="2246769"/>
          </a:xfrm>
          <a:prstGeom prst="rect">
            <a:avLst/>
          </a:prstGeom>
          <a:noFill/>
        </p:spPr>
        <p:txBody>
          <a:bodyPr wrap="square" rtlCol="0">
            <a:spAutoFit/>
          </a:bodyPr>
          <a:lstStyle/>
          <a:p>
            <a:r>
              <a:rPr lang="en-GB" sz="2000" dirty="0"/>
              <a:t>Portrait of </a:t>
            </a:r>
            <a:r>
              <a:rPr lang="en-GB" sz="2000" dirty="0" err="1"/>
              <a:t>Naevoleia</a:t>
            </a:r>
            <a:r>
              <a:rPr lang="en-GB" sz="2000" dirty="0"/>
              <a:t> Tyche. This and the inscription emphasise that it was she, not </a:t>
            </a:r>
            <a:r>
              <a:rPr lang="en-GB" sz="2000" dirty="0" err="1"/>
              <a:t>Munatius</a:t>
            </a:r>
            <a:r>
              <a:rPr lang="en-GB" sz="2000" dirty="0"/>
              <a:t>, who had the tomb built.</a:t>
            </a:r>
          </a:p>
        </p:txBody>
      </p:sp>
      <p:cxnSp>
        <p:nvCxnSpPr>
          <p:cNvPr id="18" name="Straight Arrow Connector 17">
            <a:extLst>
              <a:ext uri="{FF2B5EF4-FFF2-40B4-BE49-F238E27FC236}">
                <a16:creationId xmlns:a16="http://schemas.microsoft.com/office/drawing/2014/main" id="{5E1E45B1-13E2-44AE-8626-09D5ED818B2F}"/>
              </a:ext>
            </a:extLst>
          </p:cNvPr>
          <p:cNvCxnSpPr>
            <a:cxnSpLocks/>
          </p:cNvCxnSpPr>
          <p:nvPr/>
        </p:nvCxnSpPr>
        <p:spPr>
          <a:xfrm flipV="1">
            <a:off x="3906161" y="2387600"/>
            <a:ext cx="665839" cy="403132"/>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BEF7EEF-6F98-457B-B9F6-3B9F91BC2F63}"/>
              </a:ext>
            </a:extLst>
          </p:cNvPr>
          <p:cNvSpPr txBox="1"/>
          <p:nvPr/>
        </p:nvSpPr>
        <p:spPr>
          <a:xfrm>
            <a:off x="217021" y="1773465"/>
            <a:ext cx="3965138" cy="4093428"/>
          </a:xfrm>
          <a:prstGeom prst="rect">
            <a:avLst/>
          </a:prstGeom>
          <a:noFill/>
        </p:spPr>
        <p:txBody>
          <a:bodyPr wrap="square" rtlCol="0">
            <a:spAutoFit/>
          </a:bodyPr>
          <a:lstStyle/>
          <a:p>
            <a:r>
              <a:rPr lang="en-GB" sz="2000" dirty="0"/>
              <a:t>The inscription tells us that: </a:t>
            </a:r>
          </a:p>
          <a:p>
            <a:pPr marL="342900" indent="-342900">
              <a:buFont typeface="Wingdings" panose="05000000000000000000" pitchFamily="2" charset="2"/>
              <a:buChar char="Ø"/>
            </a:pPr>
            <a:r>
              <a:rPr lang="en-GB" sz="2000" dirty="0" err="1"/>
              <a:t>Naevoleia</a:t>
            </a:r>
            <a:r>
              <a:rPr lang="en-GB" sz="2000" dirty="0"/>
              <a:t> Tyche was a freedwoman who built the tomb for herself and her husband</a:t>
            </a:r>
          </a:p>
          <a:p>
            <a:pPr marL="342900" indent="-342900">
              <a:buFont typeface="Wingdings" panose="05000000000000000000" pitchFamily="2" charset="2"/>
              <a:buChar char="Ø"/>
            </a:pPr>
            <a:r>
              <a:rPr lang="en-GB" sz="2000" dirty="0"/>
              <a:t>That </a:t>
            </a:r>
            <a:r>
              <a:rPr lang="en-GB" sz="2000" dirty="0" err="1"/>
              <a:t>Munatius</a:t>
            </a:r>
            <a:r>
              <a:rPr lang="en-GB" sz="2000" dirty="0"/>
              <a:t> was an </a:t>
            </a:r>
            <a:r>
              <a:rPr lang="en-GB" sz="2000" dirty="0" err="1"/>
              <a:t>Augustalis</a:t>
            </a:r>
            <a:r>
              <a:rPr lang="en-GB" sz="2000" dirty="0"/>
              <a:t> who was given a seat for his services to the city. </a:t>
            </a:r>
          </a:p>
          <a:p>
            <a:pPr marL="342900" indent="-342900">
              <a:buFont typeface="Wingdings" panose="05000000000000000000" pitchFamily="2" charset="2"/>
              <a:buChar char="Ø"/>
            </a:pPr>
            <a:r>
              <a:rPr lang="en-GB" sz="2000" dirty="0" err="1"/>
              <a:t>Naevoleia</a:t>
            </a:r>
            <a:r>
              <a:rPr lang="en-GB" sz="2000" dirty="0"/>
              <a:t> had the tomb built in her lifetime as a monument for her and her husband’s own freedmen and freedwomen. This shows that they must also have owned slaves. </a:t>
            </a:r>
          </a:p>
        </p:txBody>
      </p:sp>
    </p:spTree>
    <p:extLst>
      <p:ext uri="{BB962C8B-B14F-4D97-AF65-F5344CB8AC3E}">
        <p14:creationId xmlns:p14="http://schemas.microsoft.com/office/powerpoint/2010/main" val="1034002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fade">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21" grpId="0"/>
    </p:bld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2F908-0D3E-4B22-85BE-BACDD616DEA9}"/>
              </a:ext>
            </a:extLst>
          </p:cNvPr>
          <p:cNvSpPr>
            <a:spLocks noGrp="1"/>
          </p:cNvSpPr>
          <p:nvPr>
            <p:ph type="title"/>
          </p:nvPr>
        </p:nvSpPr>
        <p:spPr/>
        <p:txBody>
          <a:bodyPr/>
          <a:lstStyle/>
          <a:p>
            <a:pPr algn="ctr"/>
            <a:r>
              <a:rPr lang="en-GB" dirty="0"/>
              <a:t>Literature</a:t>
            </a:r>
          </a:p>
        </p:txBody>
      </p:sp>
      <p:sp>
        <p:nvSpPr>
          <p:cNvPr id="3" name="Content Placeholder 2">
            <a:extLst>
              <a:ext uri="{FF2B5EF4-FFF2-40B4-BE49-F238E27FC236}">
                <a16:creationId xmlns:a16="http://schemas.microsoft.com/office/drawing/2014/main" id="{4D2B6AA7-76AE-4295-AC31-B92B639C974E}"/>
              </a:ext>
            </a:extLst>
          </p:cNvPr>
          <p:cNvSpPr>
            <a:spLocks noGrp="1"/>
          </p:cNvSpPr>
          <p:nvPr>
            <p:ph idx="1"/>
          </p:nvPr>
        </p:nvSpPr>
        <p:spPr/>
        <p:txBody>
          <a:bodyPr/>
          <a:lstStyle/>
          <a:p>
            <a:endParaRPr lang="en-GB"/>
          </a:p>
        </p:txBody>
      </p:sp>
    </p:spTree>
    <p:extLst>
      <p:ext uri="{BB962C8B-B14F-4D97-AF65-F5344CB8AC3E}">
        <p14:creationId xmlns:p14="http://schemas.microsoft.com/office/powerpoint/2010/main" val="1920146142"/>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5F16F5AF-0C6F-4EAF-BF53-6A80A2BED63B}"/>
              </a:ext>
            </a:extLst>
          </p:cNvPr>
          <p:cNvSpPr>
            <a:spLocks noGrp="1"/>
          </p:cNvSpPr>
          <p:nvPr>
            <p:ph type="sldNum" sz="quarter" idx="12"/>
          </p:nvPr>
        </p:nvSpPr>
        <p:spPr/>
        <p:txBody>
          <a:bodyPr/>
          <a:lstStyle/>
          <a:p>
            <a:fld id="{0EBA4B25-05D3-4406-9C93-8CDF2D0D42D3}" type="slidenum">
              <a:rPr lang="en-GB" smtClean="0"/>
              <a:t>102</a:t>
            </a:fld>
            <a:endParaRPr lang="en-GB"/>
          </a:p>
        </p:txBody>
      </p:sp>
      <p:graphicFrame>
        <p:nvGraphicFramePr>
          <p:cNvPr id="10" name="Table 10">
            <a:extLst>
              <a:ext uri="{FF2B5EF4-FFF2-40B4-BE49-F238E27FC236}">
                <a16:creationId xmlns:a16="http://schemas.microsoft.com/office/drawing/2014/main" id="{37EF5349-E2AD-4D42-9C47-C404BCE07D18}"/>
              </a:ext>
            </a:extLst>
          </p:cNvPr>
          <p:cNvGraphicFramePr>
            <a:graphicFrameLocks noGrp="1"/>
          </p:cNvGraphicFramePr>
          <p:nvPr>
            <p:ph idx="1"/>
          </p:nvPr>
        </p:nvGraphicFramePr>
        <p:xfrm>
          <a:off x="0" y="0"/>
          <a:ext cx="12191999" cy="6858000"/>
        </p:xfrm>
        <a:graphic>
          <a:graphicData uri="http://schemas.openxmlformats.org/drawingml/2006/table">
            <a:tbl>
              <a:tblPr firstRow="1" bandRow="1">
                <a:tableStyleId>{5C22544A-7EE6-4342-B048-85BDC9FD1C3A}</a:tableStyleId>
              </a:tblPr>
              <a:tblGrid>
                <a:gridCol w="893479">
                  <a:extLst>
                    <a:ext uri="{9D8B030D-6E8A-4147-A177-3AD203B41FA5}">
                      <a16:colId xmlns:a16="http://schemas.microsoft.com/office/drawing/2014/main" val="1071148174"/>
                    </a:ext>
                  </a:extLst>
                </a:gridCol>
                <a:gridCol w="3166863">
                  <a:extLst>
                    <a:ext uri="{9D8B030D-6E8A-4147-A177-3AD203B41FA5}">
                      <a16:colId xmlns:a16="http://schemas.microsoft.com/office/drawing/2014/main" val="3406093715"/>
                    </a:ext>
                  </a:extLst>
                </a:gridCol>
                <a:gridCol w="2128936">
                  <a:extLst>
                    <a:ext uri="{9D8B030D-6E8A-4147-A177-3AD203B41FA5}">
                      <a16:colId xmlns:a16="http://schemas.microsoft.com/office/drawing/2014/main" val="2021651921"/>
                    </a:ext>
                  </a:extLst>
                </a:gridCol>
                <a:gridCol w="3226326">
                  <a:extLst>
                    <a:ext uri="{9D8B030D-6E8A-4147-A177-3AD203B41FA5}">
                      <a16:colId xmlns:a16="http://schemas.microsoft.com/office/drawing/2014/main" val="69357373"/>
                    </a:ext>
                  </a:extLst>
                </a:gridCol>
                <a:gridCol w="2776395">
                  <a:extLst>
                    <a:ext uri="{9D8B030D-6E8A-4147-A177-3AD203B41FA5}">
                      <a16:colId xmlns:a16="http://schemas.microsoft.com/office/drawing/2014/main" val="2459170061"/>
                    </a:ext>
                  </a:extLst>
                </a:gridCol>
              </a:tblGrid>
              <a:tr h="257824">
                <a:tc>
                  <a:txBody>
                    <a:bodyPr/>
                    <a:lstStyle/>
                    <a:p>
                      <a:endParaRPr lang="en-GB" sz="1200" dirty="0"/>
                    </a:p>
                  </a:txBody>
                  <a:tcPr/>
                </a:tc>
                <a:tc>
                  <a:txBody>
                    <a:bodyPr/>
                    <a:lstStyle/>
                    <a:p>
                      <a:r>
                        <a:rPr lang="en-GB" sz="1200" dirty="0">
                          <a:solidFill>
                            <a:schemeClr val="bg1"/>
                          </a:solidFill>
                        </a:rPr>
                        <a:t>Life</a:t>
                      </a:r>
                    </a:p>
                  </a:txBody>
                  <a:tcPr/>
                </a:tc>
                <a:tc>
                  <a:txBody>
                    <a:bodyPr/>
                    <a:lstStyle/>
                    <a:p>
                      <a:r>
                        <a:rPr lang="en-GB" sz="1200" dirty="0">
                          <a:solidFill>
                            <a:schemeClr val="bg1"/>
                          </a:solidFill>
                        </a:rPr>
                        <a:t>Goals of writing</a:t>
                      </a:r>
                    </a:p>
                  </a:txBody>
                  <a:tcPr/>
                </a:tc>
                <a:tc>
                  <a:txBody>
                    <a:bodyPr/>
                    <a:lstStyle/>
                    <a:p>
                      <a:r>
                        <a:rPr lang="en-GB" sz="1200" dirty="0">
                          <a:solidFill>
                            <a:schemeClr val="bg1"/>
                          </a:solidFill>
                        </a:rPr>
                        <a:t>Style of writing</a:t>
                      </a:r>
                    </a:p>
                  </a:txBody>
                  <a:tcPr/>
                </a:tc>
                <a:tc>
                  <a:txBody>
                    <a:bodyPr/>
                    <a:lstStyle/>
                    <a:p>
                      <a:r>
                        <a:rPr lang="en-GB" sz="1200" dirty="0"/>
                        <a:t>Extra details</a:t>
                      </a:r>
                    </a:p>
                  </a:txBody>
                  <a:tcPr/>
                </a:tc>
                <a:extLst>
                  <a:ext uri="{0D108BD9-81ED-4DB2-BD59-A6C34878D82A}">
                    <a16:rowId xmlns:a16="http://schemas.microsoft.com/office/drawing/2014/main" val="109563100"/>
                  </a:ext>
                </a:extLst>
              </a:tr>
              <a:tr h="3719566">
                <a:tc>
                  <a:txBody>
                    <a:bodyPr/>
                    <a:lstStyle/>
                    <a:p>
                      <a:r>
                        <a:rPr lang="en-GB" sz="1200" b="1" dirty="0"/>
                        <a:t>Horace</a:t>
                      </a:r>
                    </a:p>
                  </a:txBody>
                  <a:tcPr/>
                </a:tc>
                <a:tc>
                  <a:txBody>
                    <a:bodyPr/>
                    <a:lstStyle/>
                    <a:p>
                      <a:r>
                        <a:rPr lang="en-GB" sz="1200" dirty="0"/>
                        <a:t>- Lived between 65 and 27 BC</a:t>
                      </a:r>
                    </a:p>
                    <a:p>
                      <a:pPr marL="285750" indent="-285750">
                        <a:buFontTx/>
                        <a:buChar char="-"/>
                      </a:pPr>
                      <a:r>
                        <a:rPr lang="en-GB" sz="1200" dirty="0"/>
                        <a:t>Wrote second book of satires in late 30s BC</a:t>
                      </a:r>
                    </a:p>
                    <a:p>
                      <a:pPr marL="285750" indent="-285750">
                        <a:buFontTx/>
                        <a:buChar char="-"/>
                      </a:pPr>
                      <a:r>
                        <a:rPr lang="en-GB" sz="1200" dirty="0"/>
                        <a:t>Son of wealthy freedman who made money as an auctioneer. </a:t>
                      </a:r>
                    </a:p>
                    <a:p>
                      <a:pPr marL="285750" indent="-285750">
                        <a:buFontTx/>
                        <a:buChar char="-"/>
                      </a:pPr>
                      <a:r>
                        <a:rPr lang="en-GB" sz="1200" dirty="0"/>
                        <a:t>Educated in Rome. After father’s death finish his education in Athens.</a:t>
                      </a:r>
                    </a:p>
                    <a:p>
                      <a:pPr marL="285750" indent="-285750">
                        <a:buFontTx/>
                        <a:buChar char="-"/>
                      </a:pPr>
                      <a:r>
                        <a:rPr lang="en-GB" sz="1200" dirty="0"/>
                        <a:t>May have learned about Epicurean philosophy in Athens. </a:t>
                      </a:r>
                    </a:p>
                    <a:p>
                      <a:pPr marL="285750" indent="-285750">
                        <a:buFontTx/>
                        <a:buChar char="-"/>
                      </a:pPr>
                      <a:r>
                        <a:rPr lang="en-GB" sz="1200" dirty="0"/>
                        <a:t>Fought against Triumvirs (Octavian, Antony, Lepidus) at the Battle of Philippi in 42 BC.</a:t>
                      </a:r>
                    </a:p>
                    <a:p>
                      <a:pPr marL="285750" indent="-285750">
                        <a:buFontTx/>
                        <a:buChar char="-"/>
                      </a:pPr>
                      <a:r>
                        <a:rPr lang="en-GB" sz="1200" dirty="0"/>
                        <a:t>After defeat at Philippi, returned to Italy. Farm inherited from father confiscated and given to the Triumvirate’s soldiers.</a:t>
                      </a:r>
                    </a:p>
                    <a:p>
                      <a:pPr marL="285750" indent="-285750">
                        <a:buFontTx/>
                        <a:buChar char="-"/>
                      </a:pPr>
                      <a:r>
                        <a:rPr lang="en-GB" sz="1200" dirty="0"/>
                        <a:t>Became a patron of Octavian’s friend Maecenas who, in the mid-30s BC, gave Horace a villa and farm in the Sabine Hills </a:t>
                      </a:r>
                    </a:p>
                    <a:p>
                      <a:pPr marL="285750" indent="-285750">
                        <a:buFontTx/>
                        <a:buChar char="-"/>
                      </a:pPr>
                      <a:r>
                        <a:rPr lang="en-GB" sz="1200" dirty="0"/>
                        <a:t>Maecenas promoted Horace and introduced him to many other Roman writers</a:t>
                      </a:r>
                    </a:p>
                  </a:txBody>
                  <a:tcPr/>
                </a:tc>
                <a:tc>
                  <a:txBody>
                    <a:bodyPr/>
                    <a:lstStyle/>
                    <a:p>
                      <a:pPr marL="171450" indent="-171450">
                        <a:buFontTx/>
                        <a:buChar char="-"/>
                      </a:pPr>
                      <a:r>
                        <a:rPr lang="en-GB" sz="1200" dirty="0"/>
                        <a:t>Wanted to gently criticise the educated elite to get them to change their ways</a:t>
                      </a:r>
                    </a:p>
                    <a:p>
                      <a:pPr marL="171450" indent="-171450">
                        <a:buFontTx/>
                        <a:buChar char="-"/>
                      </a:pPr>
                      <a:r>
                        <a:rPr lang="en-GB" sz="1200" dirty="0"/>
                        <a:t>Wanted people to live simpler, more relaxed and happier lives</a:t>
                      </a:r>
                    </a:p>
                    <a:p>
                      <a:pPr marL="171450" indent="-171450">
                        <a:buFontTx/>
                        <a:buChar char="-"/>
                      </a:pPr>
                      <a:endParaRPr lang="en-GB" sz="1200" dirty="0"/>
                    </a:p>
                  </a:txBody>
                  <a:tcPr/>
                </a:tc>
                <a:tc>
                  <a:txBody>
                    <a:bodyPr/>
                    <a:lstStyle/>
                    <a:p>
                      <a:pPr marL="171450" indent="-171450">
                        <a:buFontTx/>
                        <a:buChar char="-"/>
                      </a:pPr>
                      <a:r>
                        <a:rPr lang="en-GB" sz="1200" dirty="0"/>
                        <a:t>Gentle criticisms</a:t>
                      </a:r>
                    </a:p>
                    <a:p>
                      <a:pPr marL="171450" indent="-171450">
                        <a:buFontTx/>
                        <a:buChar char="-"/>
                      </a:pPr>
                      <a:r>
                        <a:rPr lang="en-GB" sz="1200" dirty="0"/>
                        <a:t>Makes fun of the elite, but not in an angry way </a:t>
                      </a:r>
                    </a:p>
                    <a:p>
                      <a:pPr marL="171450" indent="-171450">
                        <a:buFontTx/>
                        <a:buChar char="-"/>
                      </a:pPr>
                      <a:r>
                        <a:rPr lang="en-GB" sz="1200" dirty="0"/>
                        <a:t>Parodies extravagant behaviour of the elite (i.e. with the story of the city mouse and the town mouse)</a:t>
                      </a:r>
                    </a:p>
                    <a:p>
                      <a:pPr marL="171450" indent="-171450">
                        <a:buFontTx/>
                        <a:buChar char="-"/>
                      </a:pPr>
                      <a:r>
                        <a:rPr lang="en-GB" sz="1200" dirty="0"/>
                        <a:t>Doesn’t write about real people to criticise them. Creates characters to represent the behaviour of the elite (i.e. </a:t>
                      </a:r>
                      <a:r>
                        <a:rPr lang="en-GB" sz="1200" dirty="0" err="1"/>
                        <a:t>Nasidienus</a:t>
                      </a:r>
                      <a:r>
                        <a:rPr lang="en-GB" sz="1200" dirty="0"/>
                        <a:t>, who annoys his dinner guests by describing in detail where the food has come from)</a:t>
                      </a:r>
                    </a:p>
                    <a:p>
                      <a:pPr marL="171450" indent="-171450">
                        <a:buFontTx/>
                        <a:buChar char="-"/>
                      </a:pPr>
                      <a:r>
                        <a:rPr lang="en-GB" sz="1200" dirty="0"/>
                        <a:t>Background as the son of a freedman who had fought against Octavian meant he couldn’t appear too angry towards the elite. </a:t>
                      </a:r>
                    </a:p>
                    <a:p>
                      <a:pPr marL="171450" indent="-171450">
                        <a:buFontTx/>
                        <a:buChar char="-"/>
                      </a:pPr>
                      <a:r>
                        <a:rPr lang="en-GB" sz="1200" dirty="0"/>
                        <a:t>Didn’t want to seem a threat, so like to remind his readers of his background.</a:t>
                      </a:r>
                    </a:p>
                    <a:p>
                      <a:pPr marL="171450" indent="-171450">
                        <a:buFontTx/>
                        <a:buChar char="-"/>
                      </a:pPr>
                      <a:r>
                        <a:rPr lang="en-GB" sz="1200" dirty="0"/>
                        <a:t>Wanted to spread an Epicurean message about how to live your life</a:t>
                      </a:r>
                    </a:p>
                  </a:txBody>
                  <a:tcPr/>
                </a:tc>
                <a:tc>
                  <a:txBody>
                    <a:bodyPr/>
                    <a:lstStyle/>
                    <a:p>
                      <a:pPr marL="171450" indent="-171450">
                        <a:buFontTx/>
                        <a:buChar char="-"/>
                      </a:pPr>
                      <a:r>
                        <a:rPr lang="en-GB" sz="1200" dirty="0"/>
                        <a:t>Influenced by Epicureanism, a philosophy of living simply, enjoying the company of friends and avoiding stress in order to be happy.</a:t>
                      </a:r>
                    </a:p>
                    <a:p>
                      <a:pPr marL="171450" indent="-171450">
                        <a:buFontTx/>
                        <a:buChar char="-"/>
                      </a:pPr>
                      <a:r>
                        <a:rPr lang="en-GB" sz="1200" dirty="0"/>
                        <a:t>Wrote a lot about how he preferred the countryside to the city. </a:t>
                      </a:r>
                    </a:p>
                    <a:p>
                      <a:pPr marL="171450" indent="-171450">
                        <a:buFontTx/>
                        <a:buChar char="-"/>
                      </a:pPr>
                      <a:r>
                        <a:rPr lang="en-GB" sz="1200" dirty="0"/>
                        <a:t>Was writing his second book of Satires whilst living at the Sabine farm. </a:t>
                      </a:r>
                    </a:p>
                    <a:p>
                      <a:pPr marL="171450" indent="-171450">
                        <a:buFontTx/>
                        <a:buChar char="-"/>
                      </a:pPr>
                      <a:r>
                        <a:rPr lang="en-GB" sz="1200" dirty="0"/>
                        <a:t>Though a patron of Maecenas, he was worried about people being jealous of him because of this.</a:t>
                      </a:r>
                    </a:p>
                    <a:p>
                      <a:pPr marL="171450" indent="-171450">
                        <a:buFontTx/>
                        <a:buChar char="-"/>
                      </a:pPr>
                      <a:r>
                        <a:rPr lang="en-GB" sz="1200" dirty="0"/>
                        <a:t>Nicknamed the ‘Smiling Satirist’ because of his way of criticising the elite by gently mocking them. </a:t>
                      </a:r>
                    </a:p>
                  </a:txBody>
                  <a:tcPr/>
                </a:tc>
                <a:extLst>
                  <a:ext uri="{0D108BD9-81ED-4DB2-BD59-A6C34878D82A}">
                    <a16:rowId xmlns:a16="http://schemas.microsoft.com/office/drawing/2014/main" val="2580449047"/>
                  </a:ext>
                </a:extLst>
              </a:tr>
              <a:tr h="2295051">
                <a:tc>
                  <a:txBody>
                    <a:bodyPr/>
                    <a:lstStyle/>
                    <a:p>
                      <a:r>
                        <a:rPr lang="en-GB" sz="1200" b="1" dirty="0"/>
                        <a:t>Juvenal</a:t>
                      </a:r>
                    </a:p>
                  </a:txBody>
                  <a:tcPr/>
                </a:tc>
                <a:tc>
                  <a:txBody>
                    <a:bodyPr/>
                    <a:lstStyle/>
                    <a:p>
                      <a:r>
                        <a:rPr lang="en-GB" sz="1200" dirty="0">
                          <a:solidFill>
                            <a:schemeClr val="tx1"/>
                          </a:solidFill>
                        </a:rPr>
                        <a:t>-Lived in Rome between roughly 55 and 130 AD.</a:t>
                      </a:r>
                    </a:p>
                    <a:p>
                      <a:r>
                        <a:rPr lang="en-GB" sz="1200" dirty="0">
                          <a:solidFill>
                            <a:schemeClr val="tx1"/>
                          </a:solidFill>
                        </a:rPr>
                        <a:t>-Writing between 110 and 130 AD.</a:t>
                      </a:r>
                    </a:p>
                    <a:p>
                      <a:r>
                        <a:rPr lang="en-GB" sz="1200" dirty="0">
                          <a:solidFill>
                            <a:schemeClr val="tx1"/>
                          </a:solidFill>
                        </a:rPr>
                        <a:t>- May have been the son of rich freedman. -We do not know much about his life.</a:t>
                      </a:r>
                    </a:p>
                    <a:p>
                      <a:pPr marL="285750" indent="-285750">
                        <a:buFontTx/>
                        <a:buChar char="-"/>
                      </a:pPr>
                      <a:r>
                        <a:rPr lang="en-GB" sz="1200" dirty="0">
                          <a:solidFill>
                            <a:schemeClr val="tx1"/>
                          </a:solidFill>
                        </a:rPr>
                        <a:t>Clearly well-educated since he was able to wite effective poetry</a:t>
                      </a:r>
                    </a:p>
                    <a:p>
                      <a:pPr marL="285750" indent="-285750">
                        <a:buFontTx/>
                        <a:buChar char="-"/>
                      </a:pPr>
                      <a:r>
                        <a:rPr lang="en-GB" sz="1200" dirty="0">
                          <a:solidFill>
                            <a:schemeClr val="tx1"/>
                          </a:solidFill>
                        </a:rPr>
                        <a:t>Studied rhetoric meaning that he or his family had the money to pay for a complete education</a:t>
                      </a:r>
                    </a:p>
                    <a:p>
                      <a:pPr marL="285750" indent="-285750">
                        <a:buFontTx/>
                        <a:buChar char="-"/>
                      </a:pPr>
                      <a:r>
                        <a:rPr lang="en-GB" sz="1200" dirty="0">
                          <a:solidFill>
                            <a:schemeClr val="tx1"/>
                          </a:solidFill>
                        </a:rPr>
                        <a:t>Is said to have been the son of a rich freedman</a:t>
                      </a:r>
                    </a:p>
                    <a:p>
                      <a:endParaRPr lang="en-GB" sz="1200" dirty="0"/>
                    </a:p>
                  </a:txBody>
                  <a:tcPr/>
                </a:tc>
                <a:tc>
                  <a:txBody>
                    <a:bodyPr/>
                    <a:lstStyle/>
                    <a:p>
                      <a:pPr marL="285750" indent="-285750">
                        <a:buFontTx/>
                        <a:buChar char="-"/>
                      </a:pPr>
                      <a:r>
                        <a:rPr lang="en-GB" sz="1200" dirty="0">
                          <a:solidFill>
                            <a:schemeClr val="tx1"/>
                          </a:solidFill>
                        </a:rPr>
                        <a:t>Wanted his audience (the educated elite) to change their ways</a:t>
                      </a:r>
                    </a:p>
                    <a:p>
                      <a:pPr marL="285750" indent="-285750">
                        <a:buFontTx/>
                        <a:buChar char="-"/>
                      </a:pPr>
                      <a:r>
                        <a:rPr lang="en-GB" sz="1200" dirty="0">
                          <a:solidFill>
                            <a:schemeClr val="tx1"/>
                          </a:solidFill>
                        </a:rPr>
                        <a:t>Saw the wealthy as hypocrites who behaved immorally</a:t>
                      </a:r>
                    </a:p>
                    <a:p>
                      <a:pPr marL="285750" marR="0" lvl="0" indent="-285750" algn="l" defTabSz="914400" rtl="0" eaLnBrk="1" fontAlgn="auto" latinLnBrk="0" hangingPunct="1">
                        <a:lnSpc>
                          <a:spcPct val="100000"/>
                        </a:lnSpc>
                        <a:spcBef>
                          <a:spcPts val="0"/>
                        </a:spcBef>
                        <a:spcAft>
                          <a:spcPts val="0"/>
                        </a:spcAft>
                        <a:buClrTx/>
                        <a:buSzTx/>
                        <a:buFontTx/>
                        <a:buChar char="-"/>
                        <a:tabLst/>
                        <a:defRPr/>
                      </a:pPr>
                      <a:r>
                        <a:rPr lang="en-GB" sz="1200" dirty="0"/>
                        <a:t>Driven by ‘indignation’ at the state of Rome- he believed that the people of Rome could and should do better</a:t>
                      </a:r>
                    </a:p>
                    <a:p>
                      <a:endParaRPr lang="en-GB" sz="1200" dirty="0"/>
                    </a:p>
                  </a:txBody>
                  <a:tcPr/>
                </a:tc>
                <a:tc>
                  <a:txBody>
                    <a:bodyPr/>
                    <a:lstStyle/>
                    <a:p>
                      <a:pPr marL="285750" indent="-285750">
                        <a:buFontTx/>
                        <a:buChar char="-"/>
                      </a:pPr>
                      <a:r>
                        <a:rPr lang="en-GB" sz="1200" dirty="0"/>
                        <a:t>Angry and nasty in places </a:t>
                      </a:r>
                    </a:p>
                    <a:p>
                      <a:pPr marL="285750" indent="-285750">
                        <a:buFontTx/>
                        <a:buChar char="-"/>
                      </a:pPr>
                      <a:r>
                        <a:rPr lang="en-GB" sz="1200" dirty="0"/>
                        <a:t>Does not write about anybody still alive</a:t>
                      </a:r>
                    </a:p>
                    <a:p>
                      <a:pPr marL="285750" indent="-285750">
                        <a:buFontTx/>
                        <a:buChar char="-"/>
                      </a:pPr>
                      <a:r>
                        <a:rPr lang="en-GB" sz="1200" dirty="0"/>
                        <a:t>Mocks the elite by depicting them doing ridiculous things</a:t>
                      </a:r>
                    </a:p>
                    <a:p>
                      <a:endParaRPr lang="en-GB" sz="1200" dirty="0"/>
                    </a:p>
                  </a:txBody>
                  <a:tcPr/>
                </a:tc>
                <a:tc>
                  <a:txBody>
                    <a:bodyPr/>
                    <a:lstStyle/>
                    <a:p>
                      <a:pPr marL="171450" indent="-171450">
                        <a:buFontTx/>
                        <a:buChar char="-"/>
                      </a:pPr>
                      <a:r>
                        <a:rPr lang="en-GB" sz="1200" dirty="0"/>
                        <a:t>Similar to </a:t>
                      </a:r>
                      <a:r>
                        <a:rPr lang="en-GB" sz="1200" dirty="0" err="1"/>
                        <a:t>Lucilius</a:t>
                      </a:r>
                      <a:r>
                        <a:rPr lang="en-GB" sz="1200" dirty="0"/>
                        <a:t> (early Roman satirist who wrote very angry poems) in style</a:t>
                      </a:r>
                    </a:p>
                    <a:p>
                      <a:pPr marL="171450" indent="-171450">
                        <a:buFontTx/>
                        <a:buChar char="-"/>
                      </a:pPr>
                      <a:r>
                        <a:rPr lang="en-GB" sz="1200" dirty="0"/>
                        <a:t>Wrote after the death of the Emperor Domitian, who was known for showing off his wealth. </a:t>
                      </a:r>
                    </a:p>
                    <a:p>
                      <a:pPr marL="171450" indent="-171450">
                        <a:buFontTx/>
                        <a:buChar char="-"/>
                      </a:pPr>
                      <a:r>
                        <a:rPr lang="en-GB" sz="1200" dirty="0"/>
                        <a:t>Writes a lot of criticisms of Domitian after his assassination.</a:t>
                      </a:r>
                    </a:p>
                    <a:p>
                      <a:pPr marL="171450" indent="-171450">
                        <a:buFontTx/>
                        <a:buChar char="-"/>
                      </a:pPr>
                      <a:r>
                        <a:rPr lang="en-GB" sz="1200" dirty="0"/>
                        <a:t>Spent some time in exile from Rome, supposedly for insulting an emperor’s favourite actor. </a:t>
                      </a:r>
                    </a:p>
                  </a:txBody>
                  <a:tcPr/>
                </a:tc>
                <a:extLst>
                  <a:ext uri="{0D108BD9-81ED-4DB2-BD59-A6C34878D82A}">
                    <a16:rowId xmlns:a16="http://schemas.microsoft.com/office/drawing/2014/main" val="147833094"/>
                  </a:ext>
                </a:extLst>
              </a:tr>
            </a:tbl>
          </a:graphicData>
        </a:graphic>
      </p:graphicFrame>
    </p:spTree>
    <p:extLst>
      <p:ext uri="{BB962C8B-B14F-4D97-AF65-F5344CB8AC3E}">
        <p14:creationId xmlns:p14="http://schemas.microsoft.com/office/powerpoint/2010/main" val="4014626906"/>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29698-C5D1-4408-ABB4-81A5065EE763}"/>
              </a:ext>
            </a:extLst>
          </p:cNvPr>
          <p:cNvSpPr>
            <a:spLocks noGrp="1"/>
          </p:cNvSpPr>
          <p:nvPr>
            <p:ph type="title"/>
          </p:nvPr>
        </p:nvSpPr>
        <p:spPr/>
        <p:txBody>
          <a:bodyPr/>
          <a:lstStyle/>
          <a:p>
            <a:r>
              <a:rPr lang="en-GB" dirty="0"/>
              <a:t>Juvenal Satire 3</a:t>
            </a:r>
          </a:p>
        </p:txBody>
      </p:sp>
      <p:sp>
        <p:nvSpPr>
          <p:cNvPr id="3" name="Content Placeholder 2">
            <a:extLst>
              <a:ext uri="{FF2B5EF4-FFF2-40B4-BE49-F238E27FC236}">
                <a16:creationId xmlns:a16="http://schemas.microsoft.com/office/drawing/2014/main" id="{5A5D7B1D-1FD3-4985-BEA9-4ECC3F141412}"/>
              </a:ext>
            </a:extLst>
          </p:cNvPr>
          <p:cNvSpPr>
            <a:spLocks noGrp="1"/>
          </p:cNvSpPr>
          <p:nvPr>
            <p:ph idx="1"/>
          </p:nvPr>
        </p:nvSpPr>
        <p:spPr>
          <a:xfrm>
            <a:off x="1058238" y="1589320"/>
            <a:ext cx="10295562" cy="4351338"/>
          </a:xfrm>
        </p:spPr>
        <p:txBody>
          <a:bodyPr>
            <a:normAutofit/>
          </a:bodyPr>
          <a:lstStyle/>
          <a:p>
            <a:pPr marL="0" indent="0">
              <a:buNone/>
            </a:pPr>
            <a:r>
              <a:rPr lang="en-GB" b="1" dirty="0"/>
              <a:t>Key themes</a:t>
            </a:r>
          </a:p>
          <a:p>
            <a:pPr>
              <a:buFontTx/>
              <a:buChar char="-"/>
            </a:pPr>
            <a:r>
              <a:rPr lang="en-GB" dirty="0"/>
              <a:t>How hard life is for the poor in Rome- nobody cares for the poor, the wealthy are safer than the poor. </a:t>
            </a:r>
          </a:p>
          <a:p>
            <a:pPr>
              <a:buFontTx/>
              <a:buChar char="-"/>
            </a:pPr>
            <a:r>
              <a:rPr lang="en-GB" dirty="0"/>
              <a:t>Rome is so busy that it is hard to even get sleep. The streets are so packed that you get hurt every time you go outside. </a:t>
            </a:r>
          </a:p>
          <a:p>
            <a:pPr>
              <a:buFontTx/>
              <a:buChar char="-"/>
            </a:pPr>
            <a:r>
              <a:rPr lang="en-GB" dirty="0"/>
              <a:t>Rome is a dangerous place with poorly-built homes, thieves and heavy things being carried around the streets.</a:t>
            </a:r>
          </a:p>
          <a:p>
            <a:pPr>
              <a:buFontTx/>
              <a:buChar char="-"/>
            </a:pPr>
            <a:r>
              <a:rPr lang="en-GB" dirty="0"/>
              <a:t>The countryside is nicer, with cheaper, better built homes where you can enjoy peace and quiet. </a:t>
            </a:r>
          </a:p>
        </p:txBody>
      </p:sp>
      <p:sp>
        <p:nvSpPr>
          <p:cNvPr id="4" name="Slide Number Placeholder 3">
            <a:extLst>
              <a:ext uri="{FF2B5EF4-FFF2-40B4-BE49-F238E27FC236}">
                <a16:creationId xmlns:a16="http://schemas.microsoft.com/office/drawing/2014/main" id="{2FDA4F6B-0BF8-4D69-871E-448C5B24F5AC}"/>
              </a:ext>
            </a:extLst>
          </p:cNvPr>
          <p:cNvSpPr>
            <a:spLocks noGrp="1"/>
          </p:cNvSpPr>
          <p:nvPr>
            <p:ph type="sldNum" sz="quarter" idx="12"/>
          </p:nvPr>
        </p:nvSpPr>
        <p:spPr/>
        <p:txBody>
          <a:bodyPr/>
          <a:lstStyle/>
          <a:p>
            <a:fld id="{0EBA4B25-05D3-4406-9C93-8CDF2D0D42D3}" type="slidenum">
              <a:rPr lang="en-GB" smtClean="0"/>
              <a:t>103</a:t>
            </a:fld>
            <a:endParaRPr lang="en-GB"/>
          </a:p>
        </p:txBody>
      </p:sp>
    </p:spTree>
    <p:extLst>
      <p:ext uri="{BB962C8B-B14F-4D97-AF65-F5344CB8AC3E}">
        <p14:creationId xmlns:p14="http://schemas.microsoft.com/office/powerpoint/2010/main" val="910865913"/>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770" y="382288"/>
            <a:ext cx="11434459" cy="5514329"/>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2400" b="1" dirty="0">
                <a:solidFill>
                  <a:prstClr val="black"/>
                </a:solidFill>
                <a:latin typeface="Arial" panose="020B0604020202020204" pitchFamily="34" charset="0"/>
                <a:cs typeface="Arial" panose="020B0604020202020204" pitchFamily="34" charset="0"/>
              </a:rPr>
              <a:t>Narrators</a:t>
            </a:r>
          </a:p>
          <a:p>
            <a:pPr marR="0" lvl="0" algn="l" defTabSz="914400" rtl="0" eaLnBrk="1" fontAlgn="auto" latinLnBrk="0" hangingPunct="1">
              <a:lnSpc>
                <a:spcPct val="150000"/>
              </a:lnSpc>
              <a:spcBef>
                <a:spcPts val="0"/>
              </a:spcBef>
              <a:spcAft>
                <a:spcPts val="0"/>
              </a:spcAft>
              <a:buClrTx/>
              <a:buSzTx/>
              <a:tabLst/>
              <a:defRPr/>
            </a:pPr>
            <a:r>
              <a:rPr lang="en-GB" sz="2400" b="1" dirty="0">
                <a:solidFill>
                  <a:prstClr val="black"/>
                </a:solidFill>
                <a:latin typeface="Arial" panose="020B0604020202020204" pitchFamily="34" charset="0"/>
                <a:cs typeface="Arial" panose="020B0604020202020204" pitchFamily="34" charset="0"/>
              </a:rPr>
              <a:t>Juvenal</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400" dirty="0">
                <a:solidFill>
                  <a:prstClr val="black"/>
                </a:solidFill>
                <a:latin typeface="Arial" panose="020B0604020202020204" pitchFamily="34" charset="0"/>
                <a:cs typeface="Arial" panose="020B0604020202020204" pitchFamily="34" charset="0"/>
              </a:rPr>
              <a:t>Narrates the very beginning of the poem. </a:t>
            </a:r>
          </a:p>
          <a:p>
            <a:pPr marL="0" indent="0">
              <a:buNone/>
            </a:pPr>
            <a:r>
              <a:rPr lang="en-GB" sz="2400" b="1" dirty="0" err="1">
                <a:solidFill>
                  <a:prstClr val="black"/>
                </a:solidFill>
                <a:latin typeface="Arial" panose="020B0604020202020204" pitchFamily="34" charset="0"/>
                <a:cs typeface="Arial" panose="020B0604020202020204" pitchFamily="34" charset="0"/>
              </a:rPr>
              <a:t>Umbricius</a:t>
            </a:r>
            <a:endParaRPr lang="en-GB" sz="2400" b="1" dirty="0">
              <a:solidFill>
                <a:prstClr val="black"/>
              </a:solidFill>
              <a:latin typeface="Arial" panose="020B0604020202020204" pitchFamily="34" charset="0"/>
              <a:cs typeface="Arial" panose="020B0604020202020204" pitchFamily="34" charset="0"/>
            </a:endParaRPr>
          </a:p>
          <a:p>
            <a:pPr marL="342900" indent="-342900">
              <a:buFont typeface="Arial" panose="020B0604020202020204" pitchFamily="34" charset="0"/>
              <a:buChar char="•"/>
            </a:pPr>
            <a:r>
              <a:rPr lang="en-GB" sz="2400" dirty="0">
                <a:solidFill>
                  <a:schemeClr val="tx1"/>
                </a:solidFill>
              </a:rPr>
              <a:t>Almost certainly a fictional character</a:t>
            </a:r>
          </a:p>
          <a:p>
            <a:pPr marL="342900" indent="-342900">
              <a:buFont typeface="Arial" panose="020B0604020202020204" pitchFamily="34" charset="0"/>
              <a:buChar char="•"/>
            </a:pPr>
            <a:r>
              <a:rPr lang="en-GB" sz="2400" dirty="0">
                <a:solidFill>
                  <a:schemeClr val="tx1"/>
                </a:solidFill>
              </a:rPr>
              <a:t>Described as a poorer friend of Juvenal’s who narrates most of the poem</a:t>
            </a:r>
          </a:p>
          <a:p>
            <a:pPr marL="342900" indent="-342900">
              <a:buFont typeface="Arial" panose="020B0604020202020204" pitchFamily="34" charset="0"/>
              <a:buChar char="•"/>
            </a:pPr>
            <a:r>
              <a:rPr lang="en-GB" sz="2400" dirty="0">
                <a:solidFill>
                  <a:schemeClr val="tx1"/>
                </a:solidFill>
              </a:rPr>
              <a:t>Moving out of Rome because it is hard to make a living if you are an honest person</a:t>
            </a:r>
          </a:p>
          <a:p>
            <a:pPr marL="342900" indent="-342900">
              <a:buFont typeface="Arial" panose="020B0604020202020204" pitchFamily="34" charset="0"/>
              <a:buChar char="•"/>
            </a:pPr>
            <a:r>
              <a:rPr lang="en-GB" sz="2400" dirty="0">
                <a:solidFill>
                  <a:schemeClr val="tx1"/>
                </a:solidFill>
              </a:rPr>
              <a:t>Doesn’t like how many non-Romans are living in Rome. </a:t>
            </a:r>
          </a:p>
          <a:p>
            <a:pPr marL="342900" indent="-342900">
              <a:buFont typeface="Arial" panose="020B0604020202020204" pitchFamily="34" charset="0"/>
              <a:buChar char="•"/>
            </a:pPr>
            <a:r>
              <a:rPr lang="en-GB" sz="2400" dirty="0">
                <a:solidFill>
                  <a:schemeClr val="tx1"/>
                </a:solidFill>
                <a:latin typeface="Arial" panose="020B0604020202020204" pitchFamily="34" charset="0"/>
                <a:cs typeface="Arial" panose="020B0604020202020204" pitchFamily="34" charset="0"/>
              </a:rPr>
              <a:t>Juvenal might use the character of </a:t>
            </a:r>
            <a:r>
              <a:rPr lang="en-GB" sz="2400" dirty="0" err="1">
                <a:solidFill>
                  <a:schemeClr val="tx1"/>
                </a:solidFill>
                <a:latin typeface="Arial" panose="020B0604020202020204" pitchFamily="34" charset="0"/>
                <a:cs typeface="Arial" panose="020B0604020202020204" pitchFamily="34" charset="0"/>
              </a:rPr>
              <a:t>Umbricius</a:t>
            </a:r>
            <a:r>
              <a:rPr lang="en-GB" sz="2400" dirty="0">
                <a:solidFill>
                  <a:schemeClr val="tx1"/>
                </a:solidFill>
                <a:latin typeface="Arial" panose="020B0604020202020204" pitchFamily="34" charset="0"/>
                <a:cs typeface="Arial" panose="020B0604020202020204" pitchFamily="34" charset="0"/>
              </a:rPr>
              <a:t> to give the concerns of the poor a voice</a:t>
            </a:r>
          </a:p>
          <a:p>
            <a:pPr marL="342900" indent="-342900">
              <a:buFont typeface="Arial" panose="020B0604020202020204" pitchFamily="34" charset="0"/>
              <a:buChar char="•"/>
            </a:pPr>
            <a:r>
              <a:rPr lang="en-GB" sz="2400" dirty="0" err="1">
                <a:solidFill>
                  <a:schemeClr val="tx1"/>
                </a:solidFill>
                <a:latin typeface="Arial" panose="020B0604020202020204" pitchFamily="34" charset="0"/>
                <a:cs typeface="Arial" panose="020B0604020202020204" pitchFamily="34" charset="0"/>
              </a:rPr>
              <a:t>Umbricius</a:t>
            </a:r>
            <a:r>
              <a:rPr lang="en-GB" sz="2400" dirty="0">
                <a:solidFill>
                  <a:schemeClr val="tx1"/>
                </a:solidFill>
                <a:latin typeface="Arial" panose="020B0604020202020204" pitchFamily="34" charset="0"/>
                <a:cs typeface="Arial" panose="020B0604020202020204" pitchFamily="34" charset="0"/>
              </a:rPr>
              <a:t>’ name means ‘shady’, so perhaps Juvenal is making fun of the poor with his character. He might be a </a:t>
            </a:r>
            <a:r>
              <a:rPr lang="en-GB" sz="2400" b="1" dirty="0">
                <a:solidFill>
                  <a:schemeClr val="tx1"/>
                </a:solidFill>
                <a:latin typeface="Arial" panose="020B0604020202020204" pitchFamily="34" charset="0"/>
                <a:cs typeface="Arial" panose="020B0604020202020204" pitchFamily="34" charset="0"/>
              </a:rPr>
              <a:t>parody </a:t>
            </a:r>
            <a:r>
              <a:rPr lang="en-GB" sz="2400" dirty="0">
                <a:solidFill>
                  <a:schemeClr val="tx1"/>
                </a:solidFill>
                <a:latin typeface="Arial" panose="020B0604020202020204" pitchFamily="34" charset="0"/>
                <a:cs typeface="Arial" panose="020B0604020202020204" pitchFamily="34" charset="0"/>
              </a:rPr>
              <a:t>of a poor person. </a:t>
            </a:r>
            <a:endParaRPr lang="en-GB" sz="2400" dirty="0">
              <a:solidFill>
                <a:prstClr val="black"/>
              </a:solidFill>
              <a:latin typeface="Arial" panose="020B0604020202020204" pitchFamily="34" charset="0"/>
              <a:cs typeface="Arial" panose="020B0604020202020204" pitchFamily="34" charset="0"/>
            </a:endParaRPr>
          </a:p>
          <a:p>
            <a:pPr marL="800100" lvl="1" indent="-342900">
              <a:lnSpc>
                <a:spcPct val="150000"/>
              </a:lnSpc>
              <a:buFont typeface="Arial" panose="020B0604020202020204" pitchFamily="34" charset="0"/>
              <a:buChar char="•"/>
              <a:defRPr/>
            </a:pPr>
            <a:endParaRPr lang="en-GB"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58172840"/>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770" y="382288"/>
            <a:ext cx="11434459" cy="5514329"/>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2400" b="1" dirty="0" err="1">
                <a:solidFill>
                  <a:prstClr val="black"/>
                </a:solidFill>
                <a:latin typeface="Arial" panose="020B0604020202020204" pitchFamily="34" charset="0"/>
                <a:cs typeface="Arial" panose="020B0604020202020204" pitchFamily="34" charset="0"/>
              </a:rPr>
              <a:t>Umbricius</a:t>
            </a:r>
            <a:r>
              <a:rPr lang="en-GB" sz="2400" b="1" dirty="0">
                <a:solidFill>
                  <a:prstClr val="black"/>
                </a:solidFill>
                <a:latin typeface="Arial" panose="020B0604020202020204" pitchFamily="34" charset="0"/>
                <a:cs typeface="Arial" panose="020B0604020202020204" pitchFamily="34" charset="0"/>
              </a:rPr>
              <a:t>’ complaints from non-prescribed lines</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400" dirty="0">
                <a:solidFill>
                  <a:prstClr val="black"/>
                </a:solidFill>
                <a:latin typeface="Arial" panose="020B0604020202020204" pitchFamily="34" charset="0"/>
                <a:cs typeface="Arial" panose="020B0604020202020204" pitchFamily="34" charset="0"/>
              </a:rPr>
              <a:t>Complaints about how difficult it is to make a living in Rome. </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400" dirty="0">
                <a:solidFill>
                  <a:prstClr val="black"/>
                </a:solidFill>
                <a:latin typeface="Arial" panose="020B0604020202020204" pitchFamily="34" charset="0"/>
                <a:cs typeface="Arial" panose="020B0604020202020204" pitchFamily="34" charset="0"/>
              </a:rPr>
              <a:t>Rome is no longer a place for an honest man</a:t>
            </a:r>
          </a:p>
          <a:p>
            <a:pPr marL="342900" marR="0" lvl="0" indent="-342900" algn="l" defTabSz="914400" rtl="0" eaLnBrk="1" fontAlgn="auto" latinLnBrk="0" hangingPunct="1">
              <a:lnSpc>
                <a:spcPct val="150000"/>
              </a:lnSpc>
              <a:spcBef>
                <a:spcPts val="0"/>
              </a:spcBef>
              <a:spcAft>
                <a:spcPts val="0"/>
              </a:spcAft>
              <a:buClrTx/>
              <a:buSzTx/>
              <a:buFont typeface="Arial" panose="020B0604020202020204" pitchFamily="34" charset="0"/>
              <a:buChar char="•"/>
              <a:tabLst/>
              <a:defRPr/>
            </a:pPr>
            <a:r>
              <a:rPr lang="en-GB" sz="2400" dirty="0">
                <a:solidFill>
                  <a:prstClr val="black"/>
                </a:solidFill>
                <a:latin typeface="Arial" panose="020B0604020202020204" pitchFamily="34" charset="0"/>
                <a:cs typeface="Arial" panose="020B0604020202020204" pitchFamily="34" charset="0"/>
              </a:rPr>
              <a:t>Rome is full of foreign people, mainly Greeks and Scythians (Scythian people who mainly came from settlements around the west and north coasts of the Black Sea, including Crimea)</a:t>
            </a:r>
          </a:p>
          <a:p>
            <a:pPr marL="800100" lvl="1" indent="-342900">
              <a:lnSpc>
                <a:spcPct val="150000"/>
              </a:lnSpc>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They have brought their cultures to Rome</a:t>
            </a:r>
          </a:p>
          <a:p>
            <a:pPr marL="800100" lvl="1" indent="-342900">
              <a:lnSpc>
                <a:spcPct val="150000"/>
              </a:lnSpc>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They are taking Roman jobs from Roman people</a:t>
            </a:r>
          </a:p>
          <a:p>
            <a:pPr marL="342900" indent="-342900">
              <a:lnSpc>
                <a:spcPct val="150000"/>
              </a:lnSpc>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Roman law protects the rich and ignores the poor</a:t>
            </a:r>
          </a:p>
          <a:p>
            <a:pPr marL="800100" lvl="1" indent="-342900">
              <a:lnSpc>
                <a:spcPct val="150000"/>
              </a:lnSpc>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Poor men kicked out of theatre seats and cannot find women to marry</a:t>
            </a:r>
          </a:p>
          <a:p>
            <a:pPr marL="800100" lvl="1" indent="-342900">
              <a:lnSpc>
                <a:spcPct val="150000"/>
              </a:lnSpc>
              <a:buFont typeface="Arial" panose="020B0604020202020204" pitchFamily="34" charset="0"/>
              <a:buChar char="•"/>
              <a:defRPr/>
            </a:pPr>
            <a:endParaRPr lang="en-GB" sz="2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3377757"/>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770" y="382288"/>
            <a:ext cx="11434459" cy="5514329"/>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50000"/>
              </a:lnSpc>
              <a:spcBef>
                <a:spcPts val="0"/>
              </a:spcBef>
              <a:spcAft>
                <a:spcPts val="0"/>
              </a:spcAft>
              <a:buClrTx/>
              <a:buSzTx/>
              <a:buFontTx/>
              <a:buNone/>
              <a:tabLst/>
              <a:defRPr/>
            </a:pPr>
            <a:r>
              <a:rPr lang="en-GB" sz="2400" b="1" dirty="0">
                <a:solidFill>
                  <a:prstClr val="black"/>
                </a:solidFill>
                <a:latin typeface="Arial" panose="020B0604020202020204" pitchFamily="34" charset="0"/>
                <a:cs typeface="Arial" panose="020B0604020202020204" pitchFamily="34" charset="0"/>
              </a:rPr>
              <a:t>A fire in an insula (lines 190-211)</a:t>
            </a:r>
          </a:p>
          <a:p>
            <a:pPr marL="342900" indent="-342900">
              <a:lnSpc>
                <a:spcPct val="150000"/>
              </a:lnSpc>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Houses in the city are more likely to collapse than those in the countryside</a:t>
            </a:r>
          </a:p>
          <a:p>
            <a:pPr marL="342900" indent="-342900">
              <a:lnSpc>
                <a:spcPct val="150000"/>
              </a:lnSpc>
              <a:buFont typeface="Arial" panose="020B0604020202020204" pitchFamily="34" charset="0"/>
              <a:buChar char="•"/>
              <a:defRPr/>
            </a:pPr>
            <a:r>
              <a:rPr lang="en-GB" sz="2400" dirty="0">
                <a:solidFill>
                  <a:prstClr val="black"/>
                </a:solidFill>
                <a:latin typeface="Arial" panose="020B0604020202020204" pitchFamily="34" charset="0"/>
                <a:cs typeface="Arial" panose="020B0604020202020204" pitchFamily="34" charset="0"/>
              </a:rPr>
              <a:t>In insulae, those living on the lower floors escape a fire and can save their possessions. Those on the upper floors will not even notice there is a fire. </a:t>
            </a:r>
          </a:p>
          <a:p>
            <a:pPr marL="342900" indent="-342900">
              <a:lnSpc>
                <a:spcPct val="150000"/>
              </a:lnSpc>
              <a:buFont typeface="Arial" panose="020B0604020202020204" pitchFamily="34" charset="0"/>
              <a:buChar char="•"/>
              <a:defRPr/>
            </a:pPr>
            <a:r>
              <a:rPr lang="en-GB" sz="2400" dirty="0" err="1">
                <a:solidFill>
                  <a:prstClr val="black"/>
                </a:solidFill>
                <a:latin typeface="Arial" panose="020B0604020202020204" pitchFamily="34" charset="0"/>
                <a:cs typeface="Arial" panose="020B0604020202020204" pitchFamily="34" charset="0"/>
              </a:rPr>
              <a:t>Cordus</a:t>
            </a:r>
            <a:r>
              <a:rPr lang="en-GB" sz="2400" dirty="0">
                <a:solidFill>
                  <a:prstClr val="black"/>
                </a:solidFill>
                <a:latin typeface="Arial" panose="020B0604020202020204" pitchFamily="34" charset="0"/>
                <a:cs typeface="Arial" panose="020B0604020202020204" pitchFamily="34" charset="0"/>
              </a:rPr>
              <a:t>: a man living in an insula who has a bed so small that </a:t>
            </a:r>
            <a:r>
              <a:rPr lang="en-GB" sz="2400" dirty="0" err="1">
                <a:solidFill>
                  <a:prstClr val="black"/>
                </a:solidFill>
                <a:latin typeface="Arial" panose="020B0604020202020204" pitchFamily="34" charset="0"/>
                <a:cs typeface="Arial" panose="020B0604020202020204" pitchFamily="34" charset="0"/>
              </a:rPr>
              <a:t>Procula</a:t>
            </a:r>
            <a:r>
              <a:rPr lang="en-GB" sz="2400" dirty="0">
                <a:solidFill>
                  <a:prstClr val="black"/>
                </a:solidFill>
                <a:latin typeface="Arial" panose="020B0604020202020204" pitchFamily="34" charset="0"/>
                <a:cs typeface="Arial" panose="020B0604020202020204" pitchFamily="34" charset="0"/>
              </a:rPr>
              <a:t> (a dwarf) wouldn’t fit in it! He has six clay jugs, a clay statue of Chiron (a centaur who trained heroes in mythology), a sideboard and a box of Greek poems. </a:t>
            </a:r>
          </a:p>
          <a:p>
            <a:pPr marL="342900" indent="-342900">
              <a:lnSpc>
                <a:spcPct val="150000"/>
              </a:lnSpc>
              <a:buFont typeface="Arial" panose="020B0604020202020204" pitchFamily="34" charset="0"/>
              <a:buChar char="•"/>
              <a:defRPr/>
            </a:pPr>
            <a:r>
              <a:rPr lang="en-GB" sz="2400" dirty="0" err="1">
                <a:solidFill>
                  <a:prstClr val="black"/>
                </a:solidFill>
                <a:latin typeface="Arial" panose="020B0604020202020204" pitchFamily="34" charset="0"/>
                <a:cs typeface="Arial" panose="020B0604020202020204" pitchFamily="34" charset="0"/>
              </a:rPr>
              <a:t>Cordus</a:t>
            </a:r>
            <a:r>
              <a:rPr lang="en-GB" sz="2400" dirty="0">
                <a:solidFill>
                  <a:prstClr val="black"/>
                </a:solidFill>
                <a:latin typeface="Arial" panose="020B0604020202020204" pitchFamily="34" charset="0"/>
                <a:cs typeface="Arial" panose="020B0604020202020204" pitchFamily="34" charset="0"/>
              </a:rPr>
              <a:t> survives, but loses his belongings and is homeless and has no possessions, not even clothes! Nobody offers him even a crust of bread to help him!</a:t>
            </a:r>
          </a:p>
        </p:txBody>
      </p:sp>
    </p:spTree>
    <p:extLst>
      <p:ext uri="{BB962C8B-B14F-4D97-AF65-F5344CB8AC3E}">
        <p14:creationId xmlns:p14="http://schemas.microsoft.com/office/powerpoint/2010/main" val="1848196577"/>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CEB7A-38A4-4007-8F00-7046E89B41C1}"/>
              </a:ext>
            </a:extLst>
          </p:cNvPr>
          <p:cNvSpPr>
            <a:spLocks noGrp="1"/>
          </p:cNvSpPr>
          <p:nvPr>
            <p:ph type="title"/>
          </p:nvPr>
        </p:nvSpPr>
        <p:spPr>
          <a:xfrm>
            <a:off x="1009650" y="2675731"/>
            <a:ext cx="10515600" cy="1325563"/>
          </a:xfrm>
        </p:spPr>
        <p:txBody>
          <a:bodyPr/>
          <a:lstStyle/>
          <a:p>
            <a:r>
              <a:rPr lang="en-GB" b="1" dirty="0"/>
              <a:t>Compulsory activities</a:t>
            </a:r>
          </a:p>
        </p:txBody>
      </p:sp>
      <p:sp>
        <p:nvSpPr>
          <p:cNvPr id="4" name="Slide Number Placeholder 3">
            <a:extLst>
              <a:ext uri="{FF2B5EF4-FFF2-40B4-BE49-F238E27FC236}">
                <a16:creationId xmlns:a16="http://schemas.microsoft.com/office/drawing/2014/main" id="{2F7DF7DE-EA33-4D8A-9B62-EC91D6CAC403}"/>
              </a:ext>
            </a:extLst>
          </p:cNvPr>
          <p:cNvSpPr>
            <a:spLocks noGrp="1"/>
          </p:cNvSpPr>
          <p:nvPr>
            <p:ph type="sldNum" sz="quarter" idx="12"/>
          </p:nvPr>
        </p:nvSpPr>
        <p:spPr/>
        <p:txBody>
          <a:bodyPr/>
          <a:lstStyle/>
          <a:p>
            <a:fld id="{0EBA4B25-05D3-4406-9C93-8CDF2D0D42D3}" type="slidenum">
              <a:rPr lang="en-GB" smtClean="0"/>
              <a:t>107</a:t>
            </a:fld>
            <a:endParaRPr lang="en-GB"/>
          </a:p>
        </p:txBody>
      </p:sp>
    </p:spTree>
    <p:extLst>
      <p:ext uri="{BB962C8B-B14F-4D97-AF65-F5344CB8AC3E}">
        <p14:creationId xmlns:p14="http://schemas.microsoft.com/office/powerpoint/2010/main" val="1251220870"/>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AF14-58E1-4341-AE85-167147FBC02C}"/>
              </a:ext>
            </a:extLst>
          </p:cNvPr>
          <p:cNvSpPr>
            <a:spLocks noGrp="1"/>
          </p:cNvSpPr>
          <p:nvPr>
            <p:ph type="title"/>
          </p:nvPr>
        </p:nvSpPr>
        <p:spPr>
          <a:xfrm>
            <a:off x="838200" y="1999852"/>
            <a:ext cx="10515600" cy="3581797"/>
          </a:xfrm>
        </p:spPr>
        <p:txBody>
          <a:bodyPr>
            <a:normAutofit fontScale="90000"/>
          </a:bodyPr>
          <a:lstStyle/>
          <a:p>
            <a:r>
              <a:rPr lang="en-GB" b="1" dirty="0"/>
              <a:t>Written questions</a:t>
            </a:r>
            <a:br>
              <a:rPr lang="en-GB" b="1" dirty="0"/>
            </a:br>
            <a:r>
              <a:rPr lang="en-GB" dirty="0"/>
              <a:t>The number in the square brackets next to each question tells you the number of marks. This tells you how many points to make.</a:t>
            </a:r>
            <a:br>
              <a:rPr lang="en-GB" dirty="0"/>
            </a:br>
            <a:endParaRPr lang="en-GB" b="1" dirty="0"/>
          </a:p>
        </p:txBody>
      </p:sp>
      <p:sp>
        <p:nvSpPr>
          <p:cNvPr id="3" name="Slide Number Placeholder 2">
            <a:extLst>
              <a:ext uri="{FF2B5EF4-FFF2-40B4-BE49-F238E27FC236}">
                <a16:creationId xmlns:a16="http://schemas.microsoft.com/office/drawing/2014/main" id="{DA156085-9113-4841-BE16-750055EA0CF4}"/>
              </a:ext>
            </a:extLst>
          </p:cNvPr>
          <p:cNvSpPr>
            <a:spLocks noGrp="1"/>
          </p:cNvSpPr>
          <p:nvPr>
            <p:ph type="sldNum" sz="quarter" idx="12"/>
          </p:nvPr>
        </p:nvSpPr>
        <p:spPr/>
        <p:txBody>
          <a:bodyPr/>
          <a:lstStyle/>
          <a:p>
            <a:fld id="{0EBA4B25-05D3-4406-9C93-8CDF2D0D42D3}" type="slidenum">
              <a:rPr lang="en-GB" smtClean="0"/>
              <a:t>108</a:t>
            </a:fld>
            <a:endParaRPr lang="en-GB"/>
          </a:p>
        </p:txBody>
      </p:sp>
    </p:spTree>
    <p:extLst>
      <p:ext uri="{BB962C8B-B14F-4D97-AF65-F5344CB8AC3E}">
        <p14:creationId xmlns:p14="http://schemas.microsoft.com/office/powerpoint/2010/main" val="491296565"/>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5566E-D6A3-4D1E-BDFF-DE75B2CD6DAB}"/>
              </a:ext>
            </a:extLst>
          </p:cNvPr>
          <p:cNvSpPr/>
          <p:nvPr/>
        </p:nvSpPr>
        <p:spPr>
          <a:xfrm>
            <a:off x="369277"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Which Roman writer is nicknamed the ‘Smiling Satirist’?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In Horace Satires 2.2, who is described as an ‘idiot ‘savant’’?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Which bird does Horace say tastes no nicer than chicken despite being more expensive?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falls on the food at </a:t>
            </a:r>
            <a:r>
              <a:rPr lang="en-GB" sz="2400" dirty="0" err="1">
                <a:solidFill>
                  <a:schemeClr val="tx1"/>
                </a:solidFill>
                <a:latin typeface="Arial" panose="020B0604020202020204" pitchFamily="34" charset="0"/>
                <a:cs typeface="Arial" panose="020B0604020202020204" pitchFamily="34" charset="0"/>
              </a:rPr>
              <a:t>Nasidienus</a:t>
            </a:r>
            <a:r>
              <a:rPr lang="en-GB" sz="2400" dirty="0">
                <a:solidFill>
                  <a:schemeClr val="tx1"/>
                </a:solidFill>
                <a:latin typeface="Arial" panose="020B0604020202020204" pitchFamily="34" charset="0"/>
                <a:cs typeface="Arial" panose="020B0604020202020204" pitchFamily="34" charset="0"/>
              </a:rPr>
              <a:t>’ dinner party in Horace Satires 2.8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Who were the audiences of both Horace and Juvenal’s satires?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did Juvenal say inspired him to write his satires?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Who narrates most of Juvenal Satire 3?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Why is this man moving out of Rome (give </a:t>
            </a:r>
            <a:r>
              <a:rPr lang="en-GB" sz="2400" b="1" dirty="0">
                <a:solidFill>
                  <a:schemeClr val="tx1"/>
                </a:solidFill>
                <a:latin typeface="Arial" panose="020B0604020202020204" pitchFamily="34" charset="0"/>
                <a:cs typeface="Arial" panose="020B0604020202020204" pitchFamily="34" charset="0"/>
              </a:rPr>
              <a:t>two </a:t>
            </a:r>
            <a:r>
              <a:rPr lang="en-GB" sz="2400" dirty="0">
                <a:solidFill>
                  <a:schemeClr val="tx1"/>
                </a:solidFill>
                <a:latin typeface="Arial" panose="020B0604020202020204" pitchFamily="34" charset="0"/>
                <a:cs typeface="Arial" panose="020B0604020202020204" pitchFamily="34" charset="0"/>
              </a:rPr>
              <a:t>reasons)? [2]</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Where does the narrator say you can find safer housing?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can those living on the lower floors of an insula save from a fire?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Where does </a:t>
            </a:r>
            <a:r>
              <a:rPr lang="en-GB" sz="2400" dirty="0" err="1">
                <a:solidFill>
                  <a:schemeClr val="tx1"/>
                </a:solidFill>
                <a:latin typeface="Arial" panose="020B0604020202020204" pitchFamily="34" charset="0"/>
                <a:cs typeface="Arial" panose="020B0604020202020204" pitchFamily="34" charset="0"/>
              </a:rPr>
              <a:t>Cordus</a:t>
            </a:r>
            <a:r>
              <a:rPr lang="en-GB" sz="2400" dirty="0">
                <a:solidFill>
                  <a:schemeClr val="tx1"/>
                </a:solidFill>
                <a:latin typeface="Arial" panose="020B0604020202020204" pitchFamily="34" charset="0"/>
                <a:cs typeface="Arial" panose="020B0604020202020204" pitchFamily="34" charset="0"/>
              </a:rPr>
              <a:t> live? [2]</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does </a:t>
            </a:r>
            <a:r>
              <a:rPr lang="en-GB" sz="2400" dirty="0" err="1">
                <a:solidFill>
                  <a:schemeClr val="tx1"/>
                </a:solidFill>
                <a:latin typeface="Arial" panose="020B0604020202020204" pitchFamily="34" charset="0"/>
                <a:cs typeface="Arial" panose="020B0604020202020204" pitchFamily="34" charset="0"/>
              </a:rPr>
              <a:t>Cordus</a:t>
            </a:r>
            <a:r>
              <a:rPr lang="en-GB" sz="2400" dirty="0">
                <a:solidFill>
                  <a:schemeClr val="tx1"/>
                </a:solidFill>
                <a:latin typeface="Arial" panose="020B0604020202020204" pitchFamily="34" charset="0"/>
                <a:cs typeface="Arial" panose="020B0604020202020204" pitchFamily="34" charset="0"/>
              </a:rPr>
              <a:t> own? [5]</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don’t people do for </a:t>
            </a:r>
            <a:r>
              <a:rPr lang="en-GB" sz="2400" dirty="0" err="1">
                <a:solidFill>
                  <a:schemeClr val="tx1"/>
                </a:solidFill>
                <a:latin typeface="Arial" panose="020B0604020202020204" pitchFamily="34" charset="0"/>
                <a:cs typeface="Arial" panose="020B0604020202020204" pitchFamily="34" charset="0"/>
              </a:rPr>
              <a:t>Cordus</a:t>
            </a:r>
            <a:r>
              <a:rPr lang="en-GB" sz="2400" dirty="0">
                <a:solidFill>
                  <a:schemeClr val="tx1"/>
                </a:solidFill>
                <a:latin typeface="Arial" panose="020B0604020202020204" pitchFamily="34" charset="0"/>
                <a:cs typeface="Arial" panose="020B0604020202020204" pitchFamily="34" charset="0"/>
              </a:rPr>
              <a:t> after the fire? [1]</a:t>
            </a:r>
          </a:p>
        </p:txBody>
      </p:sp>
      <p:sp>
        <p:nvSpPr>
          <p:cNvPr id="3" name="Slide Number Placeholder 2">
            <a:extLst>
              <a:ext uri="{FF2B5EF4-FFF2-40B4-BE49-F238E27FC236}">
                <a16:creationId xmlns:a16="http://schemas.microsoft.com/office/drawing/2014/main" id="{354CD04F-5FAE-410B-88CE-74BB2FA76D9F}"/>
              </a:ext>
            </a:extLst>
          </p:cNvPr>
          <p:cNvSpPr>
            <a:spLocks noGrp="1"/>
          </p:cNvSpPr>
          <p:nvPr>
            <p:ph type="sldNum" sz="quarter" idx="12"/>
          </p:nvPr>
        </p:nvSpPr>
        <p:spPr/>
        <p:txBody>
          <a:bodyPr/>
          <a:lstStyle/>
          <a:p>
            <a:fld id="{0EBA4B25-05D3-4406-9C93-8CDF2D0D42D3}" type="slidenum">
              <a:rPr lang="en-GB" smtClean="0"/>
              <a:t>109</a:t>
            </a:fld>
            <a:endParaRPr lang="en-GB"/>
          </a:p>
        </p:txBody>
      </p:sp>
    </p:spTree>
    <p:extLst>
      <p:ext uri="{BB962C8B-B14F-4D97-AF65-F5344CB8AC3E}">
        <p14:creationId xmlns:p14="http://schemas.microsoft.com/office/powerpoint/2010/main" val="15791161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9365A-1391-4326-8F98-2455537842D5}"/>
              </a:ext>
            </a:extLst>
          </p:cNvPr>
          <p:cNvSpPr>
            <a:spLocks noGrp="1"/>
          </p:cNvSpPr>
          <p:nvPr>
            <p:ph type="title"/>
          </p:nvPr>
        </p:nvSpPr>
        <p:spPr>
          <a:xfrm>
            <a:off x="190928" y="650631"/>
            <a:ext cx="10515600" cy="518453"/>
          </a:xfrm>
        </p:spPr>
        <p:txBody>
          <a:bodyPr>
            <a:normAutofit fontScale="90000"/>
          </a:bodyPr>
          <a:lstStyle/>
          <a:p>
            <a:r>
              <a:rPr lang="en-GB" sz="3600" dirty="0"/>
              <a:t>Frigidarium</a:t>
            </a:r>
          </a:p>
        </p:txBody>
      </p:sp>
      <p:sp>
        <p:nvSpPr>
          <p:cNvPr id="3" name="Content Placeholder 2">
            <a:extLst>
              <a:ext uri="{FF2B5EF4-FFF2-40B4-BE49-F238E27FC236}">
                <a16:creationId xmlns:a16="http://schemas.microsoft.com/office/drawing/2014/main" id="{49ED27D5-20B6-485C-9E24-0D9C8F117BB6}"/>
              </a:ext>
            </a:extLst>
          </p:cNvPr>
          <p:cNvSpPr>
            <a:spLocks noGrp="1"/>
          </p:cNvSpPr>
          <p:nvPr>
            <p:ph idx="1"/>
          </p:nvPr>
        </p:nvSpPr>
        <p:spPr>
          <a:xfrm>
            <a:off x="0" y="1336817"/>
            <a:ext cx="7511266" cy="5026845"/>
          </a:xfrm>
        </p:spPr>
        <p:txBody>
          <a:bodyPr>
            <a:noAutofit/>
          </a:bodyPr>
          <a:lstStyle/>
          <a:p>
            <a:r>
              <a:rPr lang="en-GB" sz="2400" dirty="0"/>
              <a:t>The cold room, including a plunge pool in which visitors could cool themselves off</a:t>
            </a:r>
          </a:p>
          <a:p>
            <a:r>
              <a:rPr lang="en-GB" sz="2400" dirty="0"/>
              <a:t>This would presumably have been used to wash away additional sweat and to close up pores to prevent further sweating</a:t>
            </a:r>
          </a:p>
          <a:p>
            <a:r>
              <a:rPr lang="en-GB" sz="2400" dirty="0"/>
              <a:t>After a dip in the frigidarium, a visitor might put</a:t>
            </a:r>
            <a:br>
              <a:rPr lang="en-GB" sz="2400" dirty="0"/>
            </a:br>
            <a:r>
              <a:rPr lang="en-GB" sz="2400" dirty="0"/>
              <a:t>oils on their skin to give themselves a pleasant</a:t>
            </a:r>
            <a:br>
              <a:rPr lang="en-GB" sz="2400" dirty="0"/>
            </a:br>
            <a:r>
              <a:rPr lang="en-GB" sz="2400" dirty="0"/>
              <a:t>smell</a:t>
            </a:r>
          </a:p>
          <a:p>
            <a:r>
              <a:rPr lang="en-GB" sz="2400" dirty="0"/>
              <a:t>These pools could be quite large, as in the case</a:t>
            </a:r>
            <a:br>
              <a:rPr lang="en-GB" sz="2400" dirty="0"/>
            </a:br>
            <a:r>
              <a:rPr lang="en-GB" sz="2400" dirty="0"/>
              <a:t>of that found at Bath in England (see the picture </a:t>
            </a:r>
            <a:br>
              <a:rPr lang="en-GB" sz="2400" dirty="0"/>
            </a:br>
            <a:r>
              <a:rPr lang="en-GB" sz="2400" dirty="0"/>
              <a:t>to the right)</a:t>
            </a:r>
          </a:p>
          <a:p>
            <a:endParaRPr lang="en-GB" sz="2400" dirty="0"/>
          </a:p>
        </p:txBody>
      </p:sp>
      <p:pic>
        <p:nvPicPr>
          <p:cNvPr id="6146" name="Picture 2">
            <a:extLst>
              <a:ext uri="{FF2B5EF4-FFF2-40B4-BE49-F238E27FC236}">
                <a16:creationId xmlns:a16="http://schemas.microsoft.com/office/drawing/2014/main" id="{A3C733CA-6C4D-463B-8282-1A02A8562BC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48069" y="1672283"/>
            <a:ext cx="4890499" cy="3266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22312998"/>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AF14-58E1-4341-AE85-167147FBC02C}"/>
              </a:ext>
            </a:extLst>
          </p:cNvPr>
          <p:cNvSpPr>
            <a:spLocks noGrp="1"/>
          </p:cNvSpPr>
          <p:nvPr>
            <p:ph type="title"/>
          </p:nvPr>
        </p:nvSpPr>
        <p:spPr>
          <a:xfrm>
            <a:off x="838200" y="1999852"/>
            <a:ext cx="10515600" cy="3581797"/>
          </a:xfrm>
        </p:spPr>
        <p:txBody>
          <a:bodyPr>
            <a:normAutofit/>
          </a:bodyPr>
          <a:lstStyle/>
          <a:p>
            <a:r>
              <a:rPr lang="en-GB" b="1" dirty="0"/>
              <a:t>Source questions</a:t>
            </a:r>
            <a:br>
              <a:rPr lang="en-GB" b="1" dirty="0"/>
            </a:br>
            <a:r>
              <a:rPr lang="en-GB" dirty="0"/>
              <a:t>-Put each source as a subtitle (i.e. ‘source 1, source 2 etc.)</a:t>
            </a:r>
            <a:br>
              <a:rPr lang="en-GB" dirty="0"/>
            </a:br>
            <a:r>
              <a:rPr lang="en-GB" dirty="0"/>
              <a:t>- Under each, answer the questions</a:t>
            </a:r>
            <a:br>
              <a:rPr lang="en-GB" dirty="0"/>
            </a:br>
            <a:endParaRPr lang="en-GB" b="1" dirty="0"/>
          </a:p>
        </p:txBody>
      </p:sp>
      <p:sp>
        <p:nvSpPr>
          <p:cNvPr id="4" name="Slide Number Placeholder 3">
            <a:extLst>
              <a:ext uri="{FF2B5EF4-FFF2-40B4-BE49-F238E27FC236}">
                <a16:creationId xmlns:a16="http://schemas.microsoft.com/office/drawing/2014/main" id="{639EDF4F-927C-4315-9BCF-F5D2C6C881BC}"/>
              </a:ext>
            </a:extLst>
          </p:cNvPr>
          <p:cNvSpPr>
            <a:spLocks noGrp="1"/>
          </p:cNvSpPr>
          <p:nvPr>
            <p:ph type="sldNum" sz="quarter" idx="12"/>
          </p:nvPr>
        </p:nvSpPr>
        <p:spPr/>
        <p:txBody>
          <a:bodyPr/>
          <a:lstStyle/>
          <a:p>
            <a:fld id="{0EBA4B25-05D3-4406-9C93-8CDF2D0D42D3}" type="slidenum">
              <a:rPr lang="en-GB" smtClean="0"/>
              <a:t>110</a:t>
            </a:fld>
            <a:endParaRPr lang="en-GB"/>
          </a:p>
        </p:txBody>
      </p:sp>
    </p:spTree>
    <p:extLst>
      <p:ext uri="{BB962C8B-B14F-4D97-AF65-F5344CB8AC3E}">
        <p14:creationId xmlns:p14="http://schemas.microsoft.com/office/powerpoint/2010/main" val="1373144363"/>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5566E-D6A3-4D1E-BDFF-DE75B2CD6DAB}"/>
              </a:ext>
            </a:extLst>
          </p:cNvPr>
          <p:cNvSpPr/>
          <p:nvPr/>
        </p:nvSpPr>
        <p:spPr>
          <a:xfrm>
            <a:off x="369277"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latin typeface="Arial" panose="020B0604020202020204" pitchFamily="34" charset="0"/>
                <a:cs typeface="Arial" panose="020B0604020202020204" pitchFamily="34" charset="0"/>
              </a:rPr>
              <a:t>Source 1</a:t>
            </a:r>
          </a:p>
          <a:p>
            <a:pPr algn="ctr"/>
            <a:r>
              <a:rPr lang="en-GB" sz="2400" dirty="0">
                <a:solidFill>
                  <a:schemeClr val="tx1"/>
                </a:solidFill>
                <a:latin typeface="Arial" panose="020B0604020202020204" pitchFamily="34" charset="0"/>
                <a:cs typeface="Arial" panose="020B0604020202020204" pitchFamily="34" charset="0"/>
              </a:rPr>
              <a:t>Who fears…that their house might collapse, in cool </a:t>
            </a:r>
            <a:r>
              <a:rPr lang="en-GB" sz="2400" dirty="0" err="1">
                <a:solidFill>
                  <a:schemeClr val="tx1"/>
                </a:solidFill>
                <a:latin typeface="Arial" panose="020B0604020202020204" pitchFamily="34" charset="0"/>
                <a:cs typeface="Arial" panose="020B0604020202020204" pitchFamily="34" charset="0"/>
              </a:rPr>
              <a:t>Praeneste</a:t>
            </a:r>
            <a:r>
              <a:rPr lang="en-GB" sz="2400" dirty="0">
                <a:solidFill>
                  <a:schemeClr val="tx1"/>
                </a:solidFill>
                <a:latin typeface="Arial" panose="020B0604020202020204" pitchFamily="34" charset="0"/>
                <a:cs typeface="Arial" panose="020B0604020202020204" pitchFamily="34" charset="0"/>
              </a:rPr>
              <a:t>, or in </a:t>
            </a:r>
            <a:r>
              <a:rPr lang="en-GB" sz="2400" dirty="0" err="1">
                <a:solidFill>
                  <a:schemeClr val="tx1"/>
                </a:solidFill>
                <a:latin typeface="Arial" panose="020B0604020202020204" pitchFamily="34" charset="0"/>
                <a:cs typeface="Arial" panose="020B0604020202020204" pitchFamily="34" charset="0"/>
              </a:rPr>
              <a:t>Volsinii</a:t>
            </a:r>
            <a:r>
              <a:rPr lang="en-GB" sz="2400" dirty="0">
                <a:solidFill>
                  <a:schemeClr val="tx1"/>
                </a:solidFill>
                <a:latin typeface="Arial" panose="020B0604020202020204" pitchFamily="34" charset="0"/>
                <a:cs typeface="Arial" panose="020B0604020202020204" pitchFamily="34" charset="0"/>
              </a:rPr>
              <a:t> among the wooded hills, or at unpretentious* </a:t>
            </a:r>
            <a:r>
              <a:rPr lang="en-GB" sz="2400" dirty="0" err="1">
                <a:solidFill>
                  <a:schemeClr val="tx1"/>
                </a:solidFill>
                <a:latin typeface="Arial" panose="020B0604020202020204" pitchFamily="34" charset="0"/>
                <a:cs typeface="Arial" panose="020B0604020202020204" pitchFamily="34" charset="0"/>
              </a:rPr>
              <a:t>Gabii</a:t>
            </a:r>
            <a:r>
              <a:rPr lang="en-GB" sz="2400" dirty="0">
                <a:solidFill>
                  <a:schemeClr val="tx1"/>
                </a:solidFill>
                <a:latin typeface="Arial" panose="020B0604020202020204" pitchFamily="34" charset="0"/>
                <a:cs typeface="Arial" panose="020B0604020202020204" pitchFamily="34" charset="0"/>
              </a:rPr>
              <a:t>, or the sloping hills of Tibur? </a:t>
            </a:r>
          </a:p>
          <a:p>
            <a:pPr algn="ctr"/>
            <a:endParaRPr lang="en-GB" sz="2400" dirty="0">
              <a:solidFill>
                <a:schemeClr val="tx1"/>
              </a:solidFill>
              <a:latin typeface="Arial" panose="020B0604020202020204" pitchFamily="34" charset="0"/>
              <a:cs typeface="Arial" panose="020B0604020202020204" pitchFamily="34" charset="0"/>
            </a:endParaRP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Which literary technique is shown in this quotation?</a:t>
            </a: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Write down two words which show us that </a:t>
            </a:r>
            <a:r>
              <a:rPr lang="en-GB" sz="2400" b="1" dirty="0" err="1">
                <a:solidFill>
                  <a:schemeClr val="tx1"/>
                </a:solidFill>
                <a:latin typeface="Arial" panose="020B0604020202020204" pitchFamily="34" charset="0"/>
                <a:cs typeface="Arial" panose="020B0604020202020204" pitchFamily="34" charset="0"/>
              </a:rPr>
              <a:t>Umbricius</a:t>
            </a:r>
            <a:r>
              <a:rPr lang="en-GB" sz="2400" b="1" dirty="0">
                <a:solidFill>
                  <a:schemeClr val="tx1"/>
                </a:solidFill>
                <a:latin typeface="Arial" panose="020B0604020202020204" pitchFamily="34" charset="0"/>
                <a:cs typeface="Arial" panose="020B0604020202020204" pitchFamily="34" charset="0"/>
              </a:rPr>
              <a:t> thinks that these country towns are nice to live in. </a:t>
            </a:r>
          </a:p>
          <a:p>
            <a:pPr algn="ctr"/>
            <a:endParaRPr lang="en-GB" sz="2400" b="1" dirty="0">
              <a:solidFill>
                <a:schemeClr val="tx1"/>
              </a:solidFill>
              <a:latin typeface="Arial" panose="020B0604020202020204" pitchFamily="34" charset="0"/>
              <a:cs typeface="Arial" panose="020B0604020202020204" pitchFamily="34" charset="0"/>
            </a:endParaRPr>
          </a:p>
          <a:p>
            <a:endParaRPr lang="en-GB" sz="2400" b="1" dirty="0">
              <a:solidFill>
                <a:schemeClr val="tx1"/>
              </a:solidFill>
              <a:latin typeface="Arial" panose="020B0604020202020204" pitchFamily="34" charset="0"/>
              <a:cs typeface="Arial" panose="020B0604020202020204" pitchFamily="34" charset="0"/>
            </a:endParaRPr>
          </a:p>
          <a:p>
            <a:r>
              <a:rPr lang="en-GB" sz="2400" b="1" dirty="0">
                <a:solidFill>
                  <a:schemeClr val="tx1"/>
                </a:solidFill>
                <a:latin typeface="Arial" panose="020B0604020202020204" pitchFamily="34" charset="0"/>
                <a:cs typeface="Arial" panose="020B0604020202020204" pitchFamily="34" charset="0"/>
              </a:rPr>
              <a:t>*</a:t>
            </a:r>
            <a:r>
              <a:rPr lang="en-GB" sz="2400" dirty="0">
                <a:solidFill>
                  <a:schemeClr val="tx1"/>
                </a:solidFill>
                <a:latin typeface="Arial" panose="020B0604020202020204" pitchFamily="34" charset="0"/>
                <a:cs typeface="Arial" panose="020B0604020202020204" pitchFamily="34" charset="0"/>
              </a:rPr>
              <a:t>Unpretentious = not showing off to seem like something which it isn’t (‘down to earth’)</a:t>
            </a:r>
            <a:endParaRPr lang="en-GB" sz="2400" b="1" dirty="0">
              <a:solidFill>
                <a:schemeClr val="tx1"/>
              </a:solidFill>
              <a:latin typeface="Arial" panose="020B0604020202020204" pitchFamily="34" charset="0"/>
              <a:cs typeface="Arial" panose="020B0604020202020204" pitchFamily="34" charset="0"/>
            </a:endParaRPr>
          </a:p>
          <a:p>
            <a:pPr algn="ctr"/>
            <a:endParaRPr lang="en-GB" sz="2400" b="1"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54CD04F-5FAE-410B-88CE-74BB2FA76D9F}"/>
              </a:ext>
            </a:extLst>
          </p:cNvPr>
          <p:cNvSpPr>
            <a:spLocks noGrp="1"/>
          </p:cNvSpPr>
          <p:nvPr>
            <p:ph type="sldNum" sz="quarter" idx="12"/>
          </p:nvPr>
        </p:nvSpPr>
        <p:spPr/>
        <p:txBody>
          <a:bodyPr/>
          <a:lstStyle/>
          <a:p>
            <a:fld id="{0EBA4B25-05D3-4406-9C93-8CDF2D0D42D3}" type="slidenum">
              <a:rPr lang="en-GB" smtClean="0"/>
              <a:t>111</a:t>
            </a:fld>
            <a:endParaRPr lang="en-GB"/>
          </a:p>
        </p:txBody>
      </p:sp>
    </p:spTree>
    <p:extLst>
      <p:ext uri="{BB962C8B-B14F-4D97-AF65-F5344CB8AC3E}">
        <p14:creationId xmlns:p14="http://schemas.microsoft.com/office/powerpoint/2010/main" val="493477803"/>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5566E-D6A3-4D1E-BDFF-DE75B2CD6DAB}"/>
              </a:ext>
            </a:extLst>
          </p:cNvPr>
          <p:cNvSpPr/>
          <p:nvPr/>
        </p:nvSpPr>
        <p:spPr>
          <a:xfrm>
            <a:off x="369277"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latin typeface="Arial" panose="020B0604020202020204" pitchFamily="34" charset="0"/>
                <a:cs typeface="Arial" panose="020B0604020202020204" pitchFamily="34" charset="0"/>
              </a:rPr>
              <a:t>Source 2</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2400" dirty="0">
                <a:solidFill>
                  <a:prstClr val="black"/>
                </a:solidFill>
                <a:latin typeface="Arial" panose="020B0604020202020204" pitchFamily="34" charset="0"/>
                <a:cs typeface="Arial" panose="020B0604020202020204" pitchFamily="34" charset="0"/>
              </a:rPr>
              <a:t>‘We inhabit* a Rome held up by slender props’ </a:t>
            </a:r>
          </a:p>
          <a:p>
            <a:pPr algn="ctr"/>
            <a:endParaRPr lang="en-GB" sz="2400" dirty="0">
              <a:solidFill>
                <a:schemeClr val="tx1"/>
              </a:solidFill>
              <a:latin typeface="Arial" panose="020B0604020202020204" pitchFamily="34" charset="0"/>
              <a:cs typeface="Arial" panose="020B0604020202020204" pitchFamily="34" charset="0"/>
            </a:endParaRP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Where is the hyperbole in this quotation?</a:t>
            </a: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What is </a:t>
            </a:r>
            <a:r>
              <a:rPr lang="en-GB" sz="2400" b="1" dirty="0" err="1">
                <a:solidFill>
                  <a:schemeClr val="tx1"/>
                </a:solidFill>
                <a:latin typeface="Arial" panose="020B0604020202020204" pitchFamily="34" charset="0"/>
                <a:cs typeface="Arial" panose="020B0604020202020204" pitchFamily="34" charset="0"/>
              </a:rPr>
              <a:t>Umbricius</a:t>
            </a:r>
            <a:r>
              <a:rPr lang="en-GB" sz="2400" b="1" dirty="0">
                <a:solidFill>
                  <a:schemeClr val="tx1"/>
                </a:solidFill>
                <a:latin typeface="Arial" panose="020B0604020202020204" pitchFamily="34" charset="0"/>
                <a:cs typeface="Arial" panose="020B0604020202020204" pitchFamily="34" charset="0"/>
              </a:rPr>
              <a:t> saying about the houses in Rome with the phrase ‘held up by slender props’?</a:t>
            </a:r>
          </a:p>
          <a:p>
            <a:pPr algn="ctr"/>
            <a:endParaRPr lang="en-GB" sz="2400" b="1" dirty="0">
              <a:solidFill>
                <a:schemeClr val="tx1"/>
              </a:solidFill>
              <a:latin typeface="Arial" panose="020B0604020202020204" pitchFamily="34" charset="0"/>
              <a:cs typeface="Arial" panose="020B0604020202020204" pitchFamily="34" charset="0"/>
            </a:endParaRPr>
          </a:p>
          <a:p>
            <a:endParaRPr lang="en-GB" sz="2400" b="1" dirty="0">
              <a:solidFill>
                <a:schemeClr val="tx1"/>
              </a:solidFill>
              <a:latin typeface="Arial" panose="020B0604020202020204" pitchFamily="34" charset="0"/>
              <a:cs typeface="Arial" panose="020B0604020202020204" pitchFamily="34" charset="0"/>
            </a:endParaRPr>
          </a:p>
          <a:p>
            <a:r>
              <a:rPr lang="en-GB" sz="2400" b="1" dirty="0">
                <a:solidFill>
                  <a:schemeClr val="tx1"/>
                </a:solidFill>
                <a:latin typeface="Arial" panose="020B0604020202020204" pitchFamily="34" charset="0"/>
                <a:cs typeface="Arial" panose="020B0604020202020204" pitchFamily="34" charset="0"/>
              </a:rPr>
              <a:t>*</a:t>
            </a:r>
            <a:r>
              <a:rPr lang="en-GB" sz="2400" dirty="0">
                <a:solidFill>
                  <a:schemeClr val="tx1"/>
                </a:solidFill>
                <a:latin typeface="Arial" panose="020B0604020202020204" pitchFamily="34" charset="0"/>
                <a:cs typeface="Arial" panose="020B0604020202020204" pitchFamily="34" charset="0"/>
              </a:rPr>
              <a:t>Inhabit = living in</a:t>
            </a:r>
            <a:endParaRPr lang="en-GB" sz="2400" b="1" dirty="0">
              <a:solidFill>
                <a:schemeClr val="tx1"/>
              </a:solidFill>
              <a:latin typeface="Arial" panose="020B0604020202020204" pitchFamily="34" charset="0"/>
              <a:cs typeface="Arial" panose="020B0604020202020204" pitchFamily="34" charset="0"/>
            </a:endParaRPr>
          </a:p>
          <a:p>
            <a:pPr algn="ctr"/>
            <a:endParaRPr lang="en-GB" sz="2400" b="1"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54CD04F-5FAE-410B-88CE-74BB2FA76D9F}"/>
              </a:ext>
            </a:extLst>
          </p:cNvPr>
          <p:cNvSpPr>
            <a:spLocks noGrp="1"/>
          </p:cNvSpPr>
          <p:nvPr>
            <p:ph type="sldNum" sz="quarter" idx="12"/>
          </p:nvPr>
        </p:nvSpPr>
        <p:spPr/>
        <p:txBody>
          <a:bodyPr/>
          <a:lstStyle/>
          <a:p>
            <a:fld id="{0EBA4B25-05D3-4406-9C93-8CDF2D0D42D3}" type="slidenum">
              <a:rPr lang="en-GB" smtClean="0"/>
              <a:t>112</a:t>
            </a:fld>
            <a:endParaRPr lang="en-GB"/>
          </a:p>
        </p:txBody>
      </p:sp>
    </p:spTree>
    <p:extLst>
      <p:ext uri="{BB962C8B-B14F-4D97-AF65-F5344CB8AC3E}">
        <p14:creationId xmlns:p14="http://schemas.microsoft.com/office/powerpoint/2010/main" val="3335031751"/>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5566E-D6A3-4D1E-BDFF-DE75B2CD6DAB}"/>
              </a:ext>
            </a:extLst>
          </p:cNvPr>
          <p:cNvSpPr/>
          <p:nvPr/>
        </p:nvSpPr>
        <p:spPr>
          <a:xfrm>
            <a:off x="369277"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latin typeface="Arial" panose="020B0604020202020204" pitchFamily="34" charset="0"/>
                <a:cs typeface="Arial" panose="020B0604020202020204" pitchFamily="34" charset="0"/>
              </a:rPr>
              <a:t>Source 3</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2400" dirty="0" err="1">
                <a:solidFill>
                  <a:schemeClr val="tx1"/>
                </a:solidFill>
                <a:latin typeface="Arial" panose="020B0604020202020204" pitchFamily="34" charset="0"/>
                <a:cs typeface="Arial" panose="020B0604020202020204" pitchFamily="34" charset="0"/>
              </a:rPr>
              <a:t>Cordus</a:t>
            </a:r>
            <a:r>
              <a:rPr lang="en-GB" sz="2400" dirty="0">
                <a:solidFill>
                  <a:schemeClr val="tx1"/>
                </a:solidFill>
                <a:latin typeface="Arial" panose="020B0604020202020204" pitchFamily="34" charset="0"/>
                <a:cs typeface="Arial" panose="020B0604020202020204" pitchFamily="34" charset="0"/>
              </a:rPr>
              <a:t> had a bed, too small for </a:t>
            </a:r>
            <a:r>
              <a:rPr lang="en-GB" sz="2400" dirty="0" err="1">
                <a:solidFill>
                  <a:schemeClr val="tx1"/>
                </a:solidFill>
                <a:latin typeface="Arial" panose="020B0604020202020204" pitchFamily="34" charset="0"/>
                <a:cs typeface="Arial" panose="020B0604020202020204" pitchFamily="34" charset="0"/>
              </a:rPr>
              <a:t>Procula</a:t>
            </a:r>
            <a:r>
              <a:rPr lang="en-GB" sz="2400" dirty="0">
                <a:solidFill>
                  <a:schemeClr val="tx1"/>
                </a:solidFill>
                <a:latin typeface="Arial" panose="020B0604020202020204" pitchFamily="34" charset="0"/>
                <a:cs typeface="Arial" panose="020B0604020202020204" pitchFamily="34" charset="0"/>
              </a:rPr>
              <a:t>, and six little jugs of earthenware* to adorn* his sideboard and, underneath it, a little Chiron…made of that very same ‘marble’</a:t>
            </a:r>
          </a:p>
          <a:p>
            <a:pPr algn="ctr"/>
            <a:endParaRPr lang="en-GB" sz="2400" dirty="0">
              <a:solidFill>
                <a:schemeClr val="tx1"/>
              </a:solidFill>
              <a:latin typeface="Arial" panose="020B0604020202020204" pitchFamily="34" charset="0"/>
              <a:cs typeface="Arial" panose="020B0604020202020204" pitchFamily="34" charset="0"/>
            </a:endParaRP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How is </a:t>
            </a:r>
            <a:r>
              <a:rPr lang="en-GB" sz="2400" b="1" dirty="0" err="1">
                <a:solidFill>
                  <a:schemeClr val="tx1"/>
                </a:solidFill>
                <a:latin typeface="Arial" panose="020B0604020202020204" pitchFamily="34" charset="0"/>
                <a:cs typeface="Arial" panose="020B0604020202020204" pitchFamily="34" charset="0"/>
              </a:rPr>
              <a:t>Cordus</a:t>
            </a:r>
            <a:r>
              <a:rPr lang="en-GB" sz="2400" b="1" dirty="0">
                <a:solidFill>
                  <a:schemeClr val="tx1"/>
                </a:solidFill>
                <a:latin typeface="Arial" panose="020B0604020202020204" pitchFamily="34" charset="0"/>
                <a:cs typeface="Arial" panose="020B0604020202020204" pitchFamily="34" charset="0"/>
              </a:rPr>
              <a:t> made to seem very poor in this passage (give two details)?</a:t>
            </a: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‘Adorn’ is a word usually used to describe fancy or expensive decorations. Why has Juvenal chosen to have </a:t>
            </a:r>
            <a:r>
              <a:rPr lang="en-GB" sz="2400" b="1" dirty="0" err="1">
                <a:solidFill>
                  <a:schemeClr val="tx1"/>
                </a:solidFill>
                <a:latin typeface="Arial" panose="020B0604020202020204" pitchFamily="34" charset="0"/>
                <a:cs typeface="Arial" panose="020B0604020202020204" pitchFamily="34" charset="0"/>
              </a:rPr>
              <a:t>Umbricius</a:t>
            </a:r>
            <a:r>
              <a:rPr lang="en-GB" sz="2400" b="1" dirty="0">
                <a:solidFill>
                  <a:schemeClr val="tx1"/>
                </a:solidFill>
                <a:latin typeface="Arial" panose="020B0604020202020204" pitchFamily="34" charset="0"/>
                <a:cs typeface="Arial" panose="020B0604020202020204" pitchFamily="34" charset="0"/>
              </a:rPr>
              <a:t> describe </a:t>
            </a:r>
            <a:r>
              <a:rPr lang="en-GB" sz="2400" b="1" dirty="0" err="1">
                <a:solidFill>
                  <a:schemeClr val="tx1"/>
                </a:solidFill>
                <a:latin typeface="Arial" panose="020B0604020202020204" pitchFamily="34" charset="0"/>
                <a:cs typeface="Arial" panose="020B0604020202020204" pitchFamily="34" charset="0"/>
              </a:rPr>
              <a:t>Cordus</a:t>
            </a:r>
            <a:r>
              <a:rPr lang="en-GB" sz="2400" b="1" dirty="0">
                <a:solidFill>
                  <a:schemeClr val="tx1"/>
                </a:solidFill>
                <a:latin typeface="Arial" panose="020B0604020202020204" pitchFamily="34" charset="0"/>
                <a:cs typeface="Arial" panose="020B0604020202020204" pitchFamily="34" charset="0"/>
              </a:rPr>
              <a:t>’ earthenware jugs this way?</a:t>
            </a:r>
          </a:p>
          <a:p>
            <a:pPr algn="ctr"/>
            <a:endParaRPr lang="en-GB" sz="2400" b="1" dirty="0">
              <a:solidFill>
                <a:schemeClr val="tx1"/>
              </a:solidFill>
              <a:latin typeface="Arial" panose="020B0604020202020204" pitchFamily="34" charset="0"/>
              <a:cs typeface="Arial" panose="020B0604020202020204" pitchFamily="34" charset="0"/>
            </a:endParaRPr>
          </a:p>
          <a:p>
            <a:r>
              <a:rPr lang="en-GB" sz="2400" b="1" dirty="0">
                <a:solidFill>
                  <a:schemeClr val="tx1"/>
                </a:solidFill>
                <a:latin typeface="Arial" panose="020B0604020202020204" pitchFamily="34" charset="0"/>
                <a:cs typeface="Arial" panose="020B0604020202020204" pitchFamily="34" charset="0"/>
              </a:rPr>
              <a:t>*</a:t>
            </a:r>
            <a:r>
              <a:rPr lang="en-GB" sz="2400" dirty="0">
                <a:solidFill>
                  <a:schemeClr val="tx1"/>
                </a:solidFill>
                <a:latin typeface="Arial" panose="020B0604020202020204" pitchFamily="34" charset="0"/>
                <a:cs typeface="Arial" panose="020B0604020202020204" pitchFamily="34" charset="0"/>
              </a:rPr>
              <a:t>Earthenware = a cheap type of clay</a:t>
            </a:r>
            <a:endParaRPr lang="en-GB" sz="2400" b="1" dirty="0">
              <a:solidFill>
                <a:schemeClr val="tx1"/>
              </a:solidFill>
              <a:latin typeface="Arial" panose="020B0604020202020204" pitchFamily="34" charset="0"/>
              <a:cs typeface="Arial" panose="020B0604020202020204" pitchFamily="34" charset="0"/>
            </a:endParaRPr>
          </a:p>
          <a:p>
            <a:r>
              <a:rPr lang="en-GB" sz="2400" b="1" dirty="0">
                <a:solidFill>
                  <a:schemeClr val="tx1"/>
                </a:solidFill>
                <a:latin typeface="Arial" panose="020B0604020202020204" pitchFamily="34" charset="0"/>
                <a:cs typeface="Arial" panose="020B0604020202020204" pitchFamily="34" charset="0"/>
              </a:rPr>
              <a:t>*</a:t>
            </a:r>
            <a:r>
              <a:rPr lang="en-GB" sz="2400" dirty="0">
                <a:solidFill>
                  <a:schemeClr val="tx1"/>
                </a:solidFill>
                <a:latin typeface="Arial" panose="020B0604020202020204" pitchFamily="34" charset="0"/>
                <a:cs typeface="Arial" panose="020B0604020202020204" pitchFamily="34" charset="0"/>
              </a:rPr>
              <a:t>Adorn = decorated</a:t>
            </a:r>
            <a:endParaRPr lang="en-GB" sz="2400" b="1" dirty="0">
              <a:solidFill>
                <a:schemeClr val="tx1"/>
              </a:solidFill>
              <a:latin typeface="Arial" panose="020B0604020202020204" pitchFamily="34" charset="0"/>
              <a:cs typeface="Arial" panose="020B0604020202020204" pitchFamily="34" charset="0"/>
            </a:endParaRPr>
          </a:p>
          <a:p>
            <a:pPr algn="ctr"/>
            <a:endParaRPr lang="en-GB" sz="2400" b="1"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54CD04F-5FAE-410B-88CE-74BB2FA76D9F}"/>
              </a:ext>
            </a:extLst>
          </p:cNvPr>
          <p:cNvSpPr>
            <a:spLocks noGrp="1"/>
          </p:cNvSpPr>
          <p:nvPr>
            <p:ph type="sldNum" sz="quarter" idx="12"/>
          </p:nvPr>
        </p:nvSpPr>
        <p:spPr/>
        <p:txBody>
          <a:bodyPr/>
          <a:lstStyle/>
          <a:p>
            <a:fld id="{0EBA4B25-05D3-4406-9C93-8CDF2D0D42D3}" type="slidenum">
              <a:rPr lang="en-GB" smtClean="0"/>
              <a:t>113</a:t>
            </a:fld>
            <a:endParaRPr lang="en-GB"/>
          </a:p>
        </p:txBody>
      </p:sp>
    </p:spTree>
    <p:extLst>
      <p:ext uri="{BB962C8B-B14F-4D97-AF65-F5344CB8AC3E}">
        <p14:creationId xmlns:p14="http://schemas.microsoft.com/office/powerpoint/2010/main" val="106598425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5566E-D6A3-4D1E-BDFF-DE75B2CD6DAB}"/>
              </a:ext>
            </a:extLst>
          </p:cNvPr>
          <p:cNvSpPr/>
          <p:nvPr/>
        </p:nvSpPr>
        <p:spPr>
          <a:xfrm>
            <a:off x="378770"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latin typeface="Arial" panose="020B0604020202020204" pitchFamily="34" charset="0"/>
                <a:cs typeface="Arial" panose="020B0604020202020204" pitchFamily="34" charset="0"/>
              </a:rPr>
              <a:t>Source 4</a:t>
            </a:r>
          </a:p>
          <a:p>
            <a:pPr>
              <a:lnSpc>
                <a:spcPct val="150000"/>
              </a:lnSpc>
              <a:defRPr/>
            </a:pPr>
            <a:r>
              <a:rPr lang="en-GB" sz="2400" dirty="0">
                <a:solidFill>
                  <a:schemeClr val="tx1"/>
                </a:solidFill>
                <a:latin typeface="Arial" panose="020B0604020202020204" pitchFamily="34" charset="0"/>
                <a:cs typeface="Arial" panose="020B0604020202020204" pitchFamily="34" charset="0"/>
              </a:rPr>
              <a:t>And a box somewhat aged now, to hold his Greek library, so the barbarous mice gnawed away at immortal verse. </a:t>
            </a:r>
          </a:p>
          <a:p>
            <a:pPr algn="ctr"/>
            <a:endParaRPr lang="en-GB" sz="2400" dirty="0">
              <a:solidFill>
                <a:schemeClr val="tx1"/>
              </a:solidFill>
              <a:latin typeface="Arial" panose="020B0604020202020204" pitchFamily="34" charset="0"/>
              <a:cs typeface="Arial" panose="020B0604020202020204" pitchFamily="34" charset="0"/>
            </a:endParaRP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Why is the use of the word ‘library’ ironic in this passage?</a:t>
            </a: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If </a:t>
            </a:r>
            <a:r>
              <a:rPr lang="en-GB" sz="2400" b="1" dirty="0" err="1">
                <a:solidFill>
                  <a:schemeClr val="tx1"/>
                </a:solidFill>
                <a:latin typeface="Arial" panose="020B0604020202020204" pitchFamily="34" charset="0"/>
                <a:cs typeface="Arial" panose="020B0604020202020204" pitchFamily="34" charset="0"/>
              </a:rPr>
              <a:t>Cordus</a:t>
            </a:r>
            <a:r>
              <a:rPr lang="en-GB" sz="2400" b="1" dirty="0">
                <a:solidFill>
                  <a:schemeClr val="tx1"/>
                </a:solidFill>
                <a:latin typeface="Arial" panose="020B0604020202020204" pitchFamily="34" charset="0"/>
                <a:cs typeface="Arial" panose="020B0604020202020204" pitchFamily="34" charset="0"/>
              </a:rPr>
              <a:t> owns Greek poetry, what does that tell us about his education?</a:t>
            </a: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Since the educated elite (Juvenal’s audience) likely owned and read Greek poetry, what is he trying to tell them by having such a poor man also be able to own copies of  and read these poems?</a:t>
            </a:r>
          </a:p>
          <a:p>
            <a:pPr algn="ctr"/>
            <a:endParaRPr lang="en-GB" sz="2400" b="1"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54CD04F-5FAE-410B-88CE-74BB2FA76D9F}"/>
              </a:ext>
            </a:extLst>
          </p:cNvPr>
          <p:cNvSpPr>
            <a:spLocks noGrp="1"/>
          </p:cNvSpPr>
          <p:nvPr>
            <p:ph type="sldNum" sz="quarter" idx="12"/>
          </p:nvPr>
        </p:nvSpPr>
        <p:spPr/>
        <p:txBody>
          <a:bodyPr/>
          <a:lstStyle/>
          <a:p>
            <a:fld id="{0EBA4B25-05D3-4406-9C93-8CDF2D0D42D3}" type="slidenum">
              <a:rPr lang="en-GB" smtClean="0"/>
              <a:t>114</a:t>
            </a:fld>
            <a:endParaRPr lang="en-GB"/>
          </a:p>
        </p:txBody>
      </p:sp>
    </p:spTree>
    <p:extLst>
      <p:ext uri="{BB962C8B-B14F-4D97-AF65-F5344CB8AC3E}">
        <p14:creationId xmlns:p14="http://schemas.microsoft.com/office/powerpoint/2010/main" val="853110902"/>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5566E-D6A3-4D1E-BDFF-DE75B2CD6DAB}"/>
              </a:ext>
            </a:extLst>
          </p:cNvPr>
          <p:cNvSpPr/>
          <p:nvPr/>
        </p:nvSpPr>
        <p:spPr>
          <a:xfrm>
            <a:off x="378770"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latin typeface="Arial" panose="020B0604020202020204" pitchFamily="34" charset="0"/>
                <a:cs typeface="Arial" panose="020B0604020202020204" pitchFamily="34" charset="0"/>
              </a:rPr>
              <a:t>Source 5</a:t>
            </a:r>
          </a:p>
          <a:p>
            <a:pPr>
              <a:lnSpc>
                <a:spcPct val="150000"/>
              </a:lnSpc>
              <a:defRPr/>
            </a:pPr>
            <a:r>
              <a:rPr lang="en-GB" sz="2400" dirty="0" err="1">
                <a:solidFill>
                  <a:schemeClr val="tx1"/>
                </a:solidFill>
                <a:latin typeface="Arial" panose="020B0604020202020204" pitchFamily="34" charset="0"/>
                <a:cs typeface="Arial" panose="020B0604020202020204" pitchFamily="34" charset="0"/>
              </a:rPr>
              <a:t>Cordus</a:t>
            </a:r>
            <a:r>
              <a:rPr lang="en-GB" sz="2400" dirty="0">
                <a:solidFill>
                  <a:schemeClr val="tx1"/>
                </a:solidFill>
                <a:latin typeface="Arial" panose="020B0604020202020204" pitchFamily="34" charset="0"/>
                <a:cs typeface="Arial" panose="020B0604020202020204" pitchFamily="34" charset="0"/>
              </a:rPr>
              <a:t> had nothing, who could demur*? Yet, poor man, he lost the whole of that nothing.</a:t>
            </a:r>
          </a:p>
          <a:p>
            <a:pPr algn="ctr"/>
            <a:endParaRPr lang="en-GB" sz="2400" dirty="0">
              <a:solidFill>
                <a:schemeClr val="tx1"/>
              </a:solidFill>
              <a:latin typeface="Arial" panose="020B0604020202020204" pitchFamily="34" charset="0"/>
              <a:cs typeface="Arial" panose="020B0604020202020204" pitchFamily="34" charset="0"/>
            </a:endParaRP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How does Juvenal emphasise how little </a:t>
            </a:r>
            <a:r>
              <a:rPr lang="en-GB" sz="2400" b="1" dirty="0" err="1">
                <a:solidFill>
                  <a:schemeClr val="tx1"/>
                </a:solidFill>
                <a:latin typeface="Arial" panose="020B0604020202020204" pitchFamily="34" charset="0"/>
                <a:cs typeface="Arial" panose="020B0604020202020204" pitchFamily="34" charset="0"/>
              </a:rPr>
              <a:t>Cordus</a:t>
            </a:r>
            <a:r>
              <a:rPr lang="en-GB" sz="2400" b="1" dirty="0">
                <a:solidFill>
                  <a:schemeClr val="tx1"/>
                </a:solidFill>
                <a:latin typeface="Arial" panose="020B0604020202020204" pitchFamily="34" charset="0"/>
                <a:cs typeface="Arial" panose="020B0604020202020204" pitchFamily="34" charset="0"/>
              </a:rPr>
              <a:t> had in this passage?</a:t>
            </a: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How does Juvenal make us feel sorry for </a:t>
            </a:r>
            <a:r>
              <a:rPr lang="en-GB" sz="2400" b="1" dirty="0" err="1">
                <a:solidFill>
                  <a:schemeClr val="tx1"/>
                </a:solidFill>
                <a:latin typeface="Arial" panose="020B0604020202020204" pitchFamily="34" charset="0"/>
                <a:cs typeface="Arial" panose="020B0604020202020204" pitchFamily="34" charset="0"/>
              </a:rPr>
              <a:t>Cordus</a:t>
            </a:r>
            <a:r>
              <a:rPr lang="en-GB" sz="2400" b="1" dirty="0">
                <a:solidFill>
                  <a:schemeClr val="tx1"/>
                </a:solidFill>
                <a:latin typeface="Arial" panose="020B0604020202020204" pitchFamily="34" charset="0"/>
                <a:cs typeface="Arial" panose="020B0604020202020204" pitchFamily="34" charset="0"/>
              </a:rPr>
              <a:t> in this passage?</a:t>
            </a: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If </a:t>
            </a:r>
            <a:r>
              <a:rPr lang="en-GB" sz="2400" b="1" dirty="0" err="1">
                <a:solidFill>
                  <a:schemeClr val="tx1"/>
                </a:solidFill>
                <a:latin typeface="Arial" panose="020B0604020202020204" pitchFamily="34" charset="0"/>
                <a:cs typeface="Arial" panose="020B0604020202020204" pitchFamily="34" charset="0"/>
              </a:rPr>
              <a:t>Cordus</a:t>
            </a:r>
            <a:r>
              <a:rPr lang="en-GB" sz="2400" b="1" dirty="0">
                <a:solidFill>
                  <a:schemeClr val="tx1"/>
                </a:solidFill>
                <a:latin typeface="Arial" panose="020B0604020202020204" pitchFamily="34" charset="0"/>
                <a:cs typeface="Arial" panose="020B0604020202020204" pitchFamily="34" charset="0"/>
              </a:rPr>
              <a:t>’ few possessions were very precious to him, what is Juvenal saying to his audience (the educated elite) when he describes them as ‘nothing’?</a:t>
            </a:r>
          </a:p>
          <a:p>
            <a:pPr algn="ctr"/>
            <a:endParaRPr lang="en-GB" sz="2400" b="1" dirty="0">
              <a:solidFill>
                <a:schemeClr val="tx1"/>
              </a:solidFill>
              <a:latin typeface="Arial" panose="020B0604020202020204" pitchFamily="34" charset="0"/>
              <a:cs typeface="Arial" panose="020B0604020202020204" pitchFamily="34" charset="0"/>
            </a:endParaRPr>
          </a:p>
          <a:p>
            <a:r>
              <a:rPr lang="en-GB" sz="2400" b="1" dirty="0">
                <a:solidFill>
                  <a:schemeClr val="tx1"/>
                </a:solidFill>
                <a:latin typeface="Arial" panose="020B0604020202020204" pitchFamily="34" charset="0"/>
                <a:cs typeface="Arial" panose="020B0604020202020204" pitchFamily="34" charset="0"/>
              </a:rPr>
              <a:t>*</a:t>
            </a:r>
            <a:r>
              <a:rPr lang="en-GB" sz="2400" dirty="0">
                <a:solidFill>
                  <a:schemeClr val="tx1"/>
                </a:solidFill>
                <a:latin typeface="Arial" panose="020B0604020202020204" pitchFamily="34" charset="0"/>
                <a:cs typeface="Arial" panose="020B0604020202020204" pitchFamily="34" charset="0"/>
              </a:rPr>
              <a:t>Demur = disagree</a:t>
            </a:r>
            <a:endParaRPr lang="en-GB" sz="2400" b="1" dirty="0">
              <a:solidFill>
                <a:schemeClr val="tx1"/>
              </a:solidFill>
              <a:latin typeface="Arial" panose="020B0604020202020204" pitchFamily="34" charset="0"/>
              <a:cs typeface="Arial" panose="020B0604020202020204" pitchFamily="34" charset="0"/>
            </a:endParaRPr>
          </a:p>
          <a:p>
            <a:pPr algn="ctr"/>
            <a:endParaRPr lang="en-GB" sz="2400" b="1"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54CD04F-5FAE-410B-88CE-74BB2FA76D9F}"/>
              </a:ext>
            </a:extLst>
          </p:cNvPr>
          <p:cNvSpPr>
            <a:spLocks noGrp="1"/>
          </p:cNvSpPr>
          <p:nvPr>
            <p:ph type="sldNum" sz="quarter" idx="12"/>
          </p:nvPr>
        </p:nvSpPr>
        <p:spPr/>
        <p:txBody>
          <a:bodyPr/>
          <a:lstStyle/>
          <a:p>
            <a:fld id="{0EBA4B25-05D3-4406-9C93-8CDF2D0D42D3}" type="slidenum">
              <a:rPr lang="en-GB" smtClean="0"/>
              <a:t>115</a:t>
            </a:fld>
            <a:endParaRPr lang="en-GB"/>
          </a:p>
        </p:txBody>
      </p:sp>
    </p:spTree>
    <p:extLst>
      <p:ext uri="{BB962C8B-B14F-4D97-AF65-F5344CB8AC3E}">
        <p14:creationId xmlns:p14="http://schemas.microsoft.com/office/powerpoint/2010/main" val="4141907928"/>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AF14-58E1-4341-AE85-167147FBC02C}"/>
              </a:ext>
            </a:extLst>
          </p:cNvPr>
          <p:cNvSpPr>
            <a:spLocks noGrp="1"/>
          </p:cNvSpPr>
          <p:nvPr>
            <p:ph type="title"/>
          </p:nvPr>
        </p:nvSpPr>
        <p:spPr>
          <a:xfrm>
            <a:off x="838200" y="1999852"/>
            <a:ext cx="10515600" cy="3581797"/>
          </a:xfrm>
        </p:spPr>
        <p:txBody>
          <a:bodyPr>
            <a:normAutofit fontScale="90000"/>
          </a:bodyPr>
          <a:lstStyle/>
          <a:p>
            <a:r>
              <a:rPr lang="en-GB" b="1" dirty="0"/>
              <a:t>Extended writing questions</a:t>
            </a:r>
            <a:br>
              <a:rPr lang="en-GB" b="1" dirty="0"/>
            </a:br>
            <a:r>
              <a:rPr lang="en-GB" dirty="0"/>
              <a:t>Choose one of the two 8 mark questions (one is shown on each slide) and write a response to it. The source for each is found on the following slide. </a:t>
            </a:r>
            <a:br>
              <a:rPr lang="en-GB" dirty="0"/>
            </a:br>
            <a:r>
              <a:rPr lang="en-GB" b="1" dirty="0"/>
              <a:t>Extension: </a:t>
            </a:r>
            <a:r>
              <a:rPr lang="en-GB" dirty="0"/>
              <a:t>Write a response to the other.</a:t>
            </a:r>
            <a:br>
              <a:rPr lang="en-GB" dirty="0"/>
            </a:br>
            <a:endParaRPr lang="en-GB" b="1" dirty="0"/>
          </a:p>
        </p:txBody>
      </p:sp>
      <p:sp>
        <p:nvSpPr>
          <p:cNvPr id="3" name="Slide Number Placeholder 2">
            <a:extLst>
              <a:ext uri="{FF2B5EF4-FFF2-40B4-BE49-F238E27FC236}">
                <a16:creationId xmlns:a16="http://schemas.microsoft.com/office/drawing/2014/main" id="{484F40E0-EA06-400E-902D-E0A737A5DFDC}"/>
              </a:ext>
            </a:extLst>
          </p:cNvPr>
          <p:cNvSpPr>
            <a:spLocks noGrp="1"/>
          </p:cNvSpPr>
          <p:nvPr>
            <p:ph type="sldNum" sz="quarter" idx="12"/>
          </p:nvPr>
        </p:nvSpPr>
        <p:spPr/>
        <p:txBody>
          <a:bodyPr/>
          <a:lstStyle/>
          <a:p>
            <a:fld id="{0EBA4B25-05D3-4406-9C93-8CDF2D0D42D3}" type="slidenum">
              <a:rPr lang="en-GB" smtClean="0"/>
              <a:t>116</a:t>
            </a:fld>
            <a:endParaRPr lang="en-GB"/>
          </a:p>
        </p:txBody>
      </p:sp>
    </p:spTree>
    <p:extLst>
      <p:ext uri="{BB962C8B-B14F-4D97-AF65-F5344CB8AC3E}">
        <p14:creationId xmlns:p14="http://schemas.microsoft.com/office/powerpoint/2010/main" val="3006510770"/>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277"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50000"/>
              </a:lnSpc>
            </a:pPr>
            <a:r>
              <a:rPr lang="en-GB" sz="2400" b="1" dirty="0">
                <a:solidFill>
                  <a:prstClr val="black"/>
                </a:solidFill>
                <a:latin typeface="Arial" panose="020B0604020202020204" pitchFamily="34" charset="0"/>
                <a:cs typeface="Arial" panose="020B0604020202020204" pitchFamily="34" charset="0"/>
              </a:rPr>
              <a:t>How important is food to Horace’s criticisms of the elite of Rome? Use source A as a starting point and your own knowledge in your answer. </a:t>
            </a: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r>
              <a:rPr lang="en-GB" sz="2400" b="1" dirty="0">
                <a:solidFill>
                  <a:prstClr val="black"/>
                </a:solidFill>
                <a:latin typeface="Arial" panose="020B0604020202020204" pitchFamily="34" charset="0"/>
                <a:cs typeface="Arial" panose="020B0604020202020204" pitchFamily="34" charset="0"/>
              </a:rPr>
              <a:t>		</a:t>
            </a:r>
            <a:br>
              <a:rPr lang="en-GB" sz="2400" b="1" dirty="0">
                <a:solidFill>
                  <a:prstClr val="black"/>
                </a:solidFill>
                <a:latin typeface="Arial" panose="020B0604020202020204" pitchFamily="34" charset="0"/>
                <a:cs typeface="Arial" panose="020B0604020202020204" pitchFamily="34" charset="0"/>
              </a:rPr>
            </a:br>
            <a:r>
              <a:rPr lang="en-GB" sz="2400" b="1" dirty="0">
                <a:solidFill>
                  <a:prstClr val="black"/>
                </a:solidFill>
                <a:latin typeface="Arial" panose="020B0604020202020204" pitchFamily="34" charset="0"/>
                <a:cs typeface="Arial" panose="020B0604020202020204" pitchFamily="34" charset="0"/>
              </a:rPr>
              <a:t>		</a:t>
            </a:r>
            <a:endParaRPr lang="en-GB" sz="2400" dirty="0">
              <a:solidFill>
                <a:prstClr val="black"/>
              </a:solidFill>
              <a:latin typeface="Arial" panose="020B0604020202020204" pitchFamily="34" charset="0"/>
              <a:cs typeface="Arial" panose="020B0604020202020204" pitchFamily="34" charset="0"/>
            </a:endParaRPr>
          </a:p>
          <a:p>
            <a:pPr lvl="0">
              <a:lnSpc>
                <a:spcPct val="150000"/>
              </a:lnSpc>
            </a:pPr>
            <a:endParaRPr lang="en-GB"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17373429"/>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277"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50000"/>
              </a:lnSpc>
            </a:pPr>
            <a:r>
              <a:rPr lang="en-GB" sz="2400" b="1" dirty="0">
                <a:solidFill>
                  <a:prstClr val="black"/>
                </a:solidFill>
                <a:latin typeface="Arial" panose="020B0604020202020204" pitchFamily="34" charset="0"/>
                <a:cs typeface="Arial" panose="020B0604020202020204" pitchFamily="34" charset="0"/>
              </a:rPr>
              <a:t>Source A</a:t>
            </a:r>
          </a:p>
          <a:p>
            <a:pPr lvl="0">
              <a:lnSpc>
                <a:spcPct val="150000"/>
              </a:lnSpc>
            </a:pPr>
            <a:r>
              <a:rPr lang="en-GB" sz="2000" dirty="0">
                <a:solidFill>
                  <a:schemeClr val="tx1"/>
                </a:solidFill>
              </a:rPr>
              <a:t>When will they set before me beans, Pythagoras’ kin, And those little cabbages oiled with thick bacon-grease? O heavenly night-time dinners, when I and my friends eat beside my own Lar, and feed jostling servants on left-over offerings. Each guest drinks as he wishes large glasses or small, free from foolish rules, whether he downs the strong stuff, nobly, or wets his whistle In more carefree style. And so the conversation starts. Not about other men’s houses in town, their country Villas, or whether </a:t>
            </a:r>
            <a:r>
              <a:rPr lang="en-GB" sz="2000" dirty="0" err="1">
                <a:solidFill>
                  <a:schemeClr val="tx1"/>
                </a:solidFill>
              </a:rPr>
              <a:t>Lepos</a:t>
            </a:r>
            <a:r>
              <a:rPr lang="en-GB" sz="2000" dirty="0">
                <a:solidFill>
                  <a:schemeClr val="tx1"/>
                </a:solidFill>
              </a:rPr>
              <a:t> dances well or not: no, We talk about things one should know, that matter more: Whether it’s wealth or character makes men happier: whether self-interest or virtue make men friends: and the nature of the good, and its highest form. </a:t>
            </a:r>
            <a:br>
              <a:rPr lang="en-GB" sz="2000" b="1" dirty="0">
                <a:solidFill>
                  <a:prstClr val="black"/>
                </a:solidFill>
                <a:latin typeface="Arial" panose="020B0604020202020204" pitchFamily="34" charset="0"/>
                <a:cs typeface="Arial" panose="020B0604020202020204" pitchFamily="34" charset="0"/>
              </a:rPr>
            </a:br>
            <a:r>
              <a:rPr lang="en-GB" sz="2000" b="1" i="1" dirty="0">
                <a:solidFill>
                  <a:prstClr val="black"/>
                </a:solidFill>
                <a:latin typeface="Arial" panose="020B0604020202020204" pitchFamily="34" charset="0"/>
                <a:cs typeface="Arial" panose="020B0604020202020204" pitchFamily="34" charset="0"/>
              </a:rPr>
              <a:t>Horace, Satires, 2.6.63-76</a:t>
            </a: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r>
              <a:rPr lang="en-GB" sz="2400" b="1" dirty="0">
                <a:solidFill>
                  <a:prstClr val="black"/>
                </a:solidFill>
                <a:latin typeface="Arial" panose="020B0604020202020204" pitchFamily="34" charset="0"/>
                <a:cs typeface="Arial" panose="020B0604020202020204" pitchFamily="34" charset="0"/>
              </a:rPr>
              <a:t>		</a:t>
            </a:r>
            <a:br>
              <a:rPr lang="en-GB" sz="2400" b="1" dirty="0">
                <a:solidFill>
                  <a:prstClr val="black"/>
                </a:solidFill>
                <a:latin typeface="Arial" panose="020B0604020202020204" pitchFamily="34" charset="0"/>
                <a:cs typeface="Arial" panose="020B0604020202020204" pitchFamily="34" charset="0"/>
              </a:rPr>
            </a:br>
            <a:r>
              <a:rPr lang="en-GB" sz="2400" b="1" dirty="0">
                <a:solidFill>
                  <a:prstClr val="black"/>
                </a:solidFill>
                <a:latin typeface="Arial" panose="020B0604020202020204" pitchFamily="34" charset="0"/>
                <a:cs typeface="Arial" panose="020B0604020202020204" pitchFamily="34" charset="0"/>
              </a:rPr>
              <a:t>		</a:t>
            </a:r>
            <a:endParaRPr lang="en-GB" sz="2400" dirty="0">
              <a:solidFill>
                <a:prstClr val="black"/>
              </a:solidFill>
              <a:latin typeface="Arial" panose="020B0604020202020204" pitchFamily="34" charset="0"/>
              <a:cs typeface="Arial" panose="020B0604020202020204" pitchFamily="34" charset="0"/>
            </a:endParaRPr>
          </a:p>
          <a:p>
            <a:pPr lvl="0">
              <a:lnSpc>
                <a:spcPct val="150000"/>
              </a:lnSpc>
            </a:pPr>
            <a:endParaRPr lang="en-GB"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7970043"/>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277"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50000"/>
              </a:lnSpc>
            </a:pPr>
            <a:r>
              <a:rPr lang="en-GB" sz="2400" b="1" dirty="0">
                <a:solidFill>
                  <a:prstClr val="black"/>
                </a:solidFill>
                <a:latin typeface="Arial" panose="020B0604020202020204" pitchFamily="34" charset="0"/>
                <a:cs typeface="Arial" panose="020B0604020202020204" pitchFamily="34" charset="0"/>
              </a:rPr>
              <a:t>‘Juvenal cared more about the poor of Rome than Horace did’. To what extent do you agree with this statement? Use Source B as a starting point and your own knowledge in your answer.</a:t>
            </a: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r>
              <a:rPr lang="en-GB" sz="2400" b="1" dirty="0">
                <a:solidFill>
                  <a:prstClr val="black"/>
                </a:solidFill>
                <a:latin typeface="Arial" panose="020B0604020202020204" pitchFamily="34" charset="0"/>
                <a:cs typeface="Arial" panose="020B0604020202020204" pitchFamily="34" charset="0"/>
              </a:rPr>
              <a:t>		</a:t>
            </a:r>
            <a:br>
              <a:rPr lang="en-GB" sz="2400" b="1" dirty="0">
                <a:solidFill>
                  <a:prstClr val="black"/>
                </a:solidFill>
                <a:latin typeface="Arial" panose="020B0604020202020204" pitchFamily="34" charset="0"/>
                <a:cs typeface="Arial" panose="020B0604020202020204" pitchFamily="34" charset="0"/>
              </a:rPr>
            </a:br>
            <a:r>
              <a:rPr lang="en-GB" sz="2400" b="1" dirty="0">
                <a:solidFill>
                  <a:prstClr val="black"/>
                </a:solidFill>
                <a:latin typeface="Arial" panose="020B0604020202020204" pitchFamily="34" charset="0"/>
                <a:cs typeface="Arial" panose="020B0604020202020204" pitchFamily="34" charset="0"/>
              </a:rPr>
              <a:t>		</a:t>
            </a:r>
            <a:endParaRPr lang="en-GB" sz="2400" dirty="0">
              <a:solidFill>
                <a:prstClr val="black"/>
              </a:solidFill>
              <a:latin typeface="Arial" panose="020B0604020202020204" pitchFamily="34" charset="0"/>
              <a:cs typeface="Arial" panose="020B0604020202020204" pitchFamily="34" charset="0"/>
            </a:endParaRPr>
          </a:p>
          <a:p>
            <a:pPr lvl="0">
              <a:lnSpc>
                <a:spcPct val="150000"/>
              </a:lnSpc>
            </a:pPr>
            <a:endParaRPr lang="en-GB"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1740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1A3CD-6371-4A58-BA9D-9ADB8C62B90B}"/>
              </a:ext>
            </a:extLst>
          </p:cNvPr>
          <p:cNvSpPr>
            <a:spLocks noGrp="1"/>
          </p:cNvSpPr>
          <p:nvPr>
            <p:ph type="title"/>
          </p:nvPr>
        </p:nvSpPr>
        <p:spPr>
          <a:xfrm>
            <a:off x="838200" y="272265"/>
            <a:ext cx="10515600" cy="1325563"/>
          </a:xfrm>
        </p:spPr>
        <p:txBody>
          <a:bodyPr/>
          <a:lstStyle/>
          <a:p>
            <a:r>
              <a:rPr lang="en-GB" dirty="0"/>
              <a:t>Which order were the rooms visited in?</a:t>
            </a:r>
          </a:p>
        </p:txBody>
      </p:sp>
      <p:sp>
        <p:nvSpPr>
          <p:cNvPr id="3" name="Content Placeholder 2">
            <a:extLst>
              <a:ext uri="{FF2B5EF4-FFF2-40B4-BE49-F238E27FC236}">
                <a16:creationId xmlns:a16="http://schemas.microsoft.com/office/drawing/2014/main" id="{E2AB859E-12E6-4C1F-87BE-D05E7CF78A58}"/>
              </a:ext>
            </a:extLst>
          </p:cNvPr>
          <p:cNvSpPr>
            <a:spLocks noGrp="1"/>
          </p:cNvSpPr>
          <p:nvPr>
            <p:ph idx="1"/>
          </p:nvPr>
        </p:nvSpPr>
        <p:spPr>
          <a:xfrm>
            <a:off x="267128" y="1397285"/>
            <a:ext cx="11086672" cy="5188450"/>
          </a:xfrm>
        </p:spPr>
        <p:txBody>
          <a:bodyPr>
            <a:normAutofit fontScale="92500" lnSpcReduction="10000"/>
          </a:bodyPr>
          <a:lstStyle/>
          <a:p>
            <a:pPr marL="0" indent="0">
              <a:buNone/>
            </a:pPr>
            <a:r>
              <a:rPr lang="en-GB" dirty="0"/>
              <a:t>There wouldn’t have been one standard order in which to visit the rooms of a Roman bath. The order which an individual visited these rooms in likely came down to personal preference, although all visitors probably visited the apodyterium first. The Roman medical writer Galen recommended the following order:</a:t>
            </a:r>
          </a:p>
          <a:p>
            <a:pPr marL="0" indent="0">
              <a:buNone/>
            </a:pPr>
            <a:r>
              <a:rPr lang="en-GB" b="1" dirty="0"/>
              <a:t>Palaestra- </a:t>
            </a:r>
            <a:r>
              <a:rPr lang="en-GB" dirty="0"/>
              <a:t>get daily exercise and build up a sweat</a:t>
            </a:r>
          </a:p>
          <a:p>
            <a:pPr marL="0" indent="0">
              <a:buNone/>
            </a:pPr>
            <a:r>
              <a:rPr lang="en-GB" b="1" dirty="0"/>
              <a:t>Tepidarium- </a:t>
            </a:r>
            <a:r>
              <a:rPr lang="en-GB" dirty="0"/>
              <a:t>build up even more of a sweat and open up sweat glands and pores. </a:t>
            </a:r>
          </a:p>
          <a:p>
            <a:pPr marL="0" indent="0">
              <a:buNone/>
            </a:pPr>
            <a:r>
              <a:rPr lang="en-GB" b="1" dirty="0"/>
              <a:t>Caldarium- </a:t>
            </a:r>
            <a:r>
              <a:rPr lang="en-GB" dirty="0"/>
              <a:t>continue to sweat </a:t>
            </a:r>
          </a:p>
          <a:p>
            <a:pPr marL="0" indent="0">
              <a:buNone/>
            </a:pPr>
            <a:r>
              <a:rPr lang="en-GB" b="1" dirty="0"/>
              <a:t>Frigidarium- </a:t>
            </a:r>
            <a:r>
              <a:rPr lang="en-GB" dirty="0"/>
              <a:t>close up sweat pores</a:t>
            </a:r>
          </a:p>
          <a:p>
            <a:pPr marL="0" indent="0">
              <a:buNone/>
            </a:pPr>
            <a:r>
              <a:rPr lang="en-GB" dirty="0"/>
              <a:t>It is worth adding to this that the caldarium would allow visitors to clean themselves with olive oil and a strigil, clearing away dirt dislodged from the body by sweat. Galen’s advice is probably quite sound, even if many of his conclusions are based on scientifically incorrect beliefs. </a:t>
            </a:r>
          </a:p>
        </p:txBody>
      </p:sp>
    </p:spTree>
    <p:extLst>
      <p:ext uri="{BB962C8B-B14F-4D97-AF65-F5344CB8AC3E}">
        <p14:creationId xmlns:p14="http://schemas.microsoft.com/office/powerpoint/2010/main" val="4204078750"/>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277"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50000"/>
              </a:lnSpc>
            </a:pPr>
            <a:r>
              <a:rPr lang="en-GB" sz="2400" b="1" dirty="0">
                <a:solidFill>
                  <a:prstClr val="black"/>
                </a:solidFill>
                <a:latin typeface="Arial" panose="020B0604020202020204" pitchFamily="34" charset="0"/>
                <a:cs typeface="Arial" panose="020B0604020202020204" pitchFamily="34" charset="0"/>
              </a:rPr>
              <a:t>Source B</a:t>
            </a:r>
          </a:p>
          <a:p>
            <a:pPr lvl="0">
              <a:lnSpc>
                <a:spcPct val="150000"/>
              </a:lnSpc>
            </a:pPr>
            <a:r>
              <a:rPr lang="en-GB" sz="2000" dirty="0">
                <a:solidFill>
                  <a:schemeClr val="tx1"/>
                </a:solidFill>
              </a:rPr>
              <a:t>We inhabit a Rome held up for the most part by slender props; since that’s the way management stop the buildings falling down; once they’ve covered some ancient yawning crack, they’ll tell us to sleep soundly at the edge of ruin. The place to live is far from all these fires, and all these panics in the night. </a:t>
            </a:r>
            <a:r>
              <a:rPr lang="en-GB" sz="2000" dirty="0" err="1">
                <a:solidFill>
                  <a:schemeClr val="tx1"/>
                </a:solidFill>
              </a:rPr>
              <a:t>Ucalegon</a:t>
            </a:r>
            <a:r>
              <a:rPr lang="en-GB" sz="2000" dirty="0">
                <a:solidFill>
                  <a:schemeClr val="tx1"/>
                </a:solidFill>
              </a:rPr>
              <a:t> is already summoning a hose, moving his things, and your third floor’s already smoking: you’re unaware; since if the alarm was raised downstairs, the last to burn will be the one a bare tile protects from the rain, up there where gentle doves coo over their eggs</a:t>
            </a:r>
            <a:br>
              <a:rPr lang="en-GB" sz="2000" b="1" dirty="0">
                <a:solidFill>
                  <a:schemeClr val="tx1"/>
                </a:solidFill>
                <a:latin typeface="Arial" panose="020B0604020202020204" pitchFamily="34" charset="0"/>
                <a:cs typeface="Arial" panose="020B0604020202020204" pitchFamily="34" charset="0"/>
              </a:rPr>
            </a:br>
            <a:r>
              <a:rPr lang="en-GB" sz="2000" b="1" i="1" dirty="0">
                <a:solidFill>
                  <a:prstClr val="black"/>
                </a:solidFill>
                <a:latin typeface="Arial" panose="020B0604020202020204" pitchFamily="34" charset="0"/>
                <a:cs typeface="Arial" panose="020B0604020202020204" pitchFamily="34" charset="0"/>
              </a:rPr>
              <a:t>Horace, Satires, 2.6.63-76</a:t>
            </a: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r>
              <a:rPr lang="en-GB" sz="2400" b="1" dirty="0">
                <a:solidFill>
                  <a:prstClr val="black"/>
                </a:solidFill>
                <a:latin typeface="Arial" panose="020B0604020202020204" pitchFamily="34" charset="0"/>
                <a:cs typeface="Arial" panose="020B0604020202020204" pitchFamily="34" charset="0"/>
              </a:rPr>
              <a:t>		</a:t>
            </a:r>
            <a:br>
              <a:rPr lang="en-GB" sz="2400" b="1" dirty="0">
                <a:solidFill>
                  <a:prstClr val="black"/>
                </a:solidFill>
                <a:latin typeface="Arial" panose="020B0604020202020204" pitchFamily="34" charset="0"/>
                <a:cs typeface="Arial" panose="020B0604020202020204" pitchFamily="34" charset="0"/>
              </a:rPr>
            </a:br>
            <a:r>
              <a:rPr lang="en-GB" sz="2400" b="1" dirty="0">
                <a:solidFill>
                  <a:prstClr val="black"/>
                </a:solidFill>
                <a:latin typeface="Arial" panose="020B0604020202020204" pitchFamily="34" charset="0"/>
                <a:cs typeface="Arial" panose="020B0604020202020204" pitchFamily="34" charset="0"/>
              </a:rPr>
              <a:t>		</a:t>
            </a:r>
            <a:endParaRPr lang="en-GB" sz="2400" dirty="0">
              <a:solidFill>
                <a:prstClr val="black"/>
              </a:solidFill>
              <a:latin typeface="Arial" panose="020B0604020202020204" pitchFamily="34" charset="0"/>
              <a:cs typeface="Arial" panose="020B0604020202020204" pitchFamily="34" charset="0"/>
            </a:endParaRPr>
          </a:p>
          <a:p>
            <a:pPr lvl="0">
              <a:lnSpc>
                <a:spcPct val="150000"/>
              </a:lnSpc>
            </a:pPr>
            <a:endParaRPr lang="en-GB"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48059931"/>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AF14-58E1-4341-AE85-167147FBC02C}"/>
              </a:ext>
            </a:extLst>
          </p:cNvPr>
          <p:cNvSpPr>
            <a:spLocks noGrp="1"/>
          </p:cNvSpPr>
          <p:nvPr>
            <p:ph type="title"/>
          </p:nvPr>
        </p:nvSpPr>
        <p:spPr>
          <a:xfrm>
            <a:off x="838200" y="1999852"/>
            <a:ext cx="10515600" cy="3581797"/>
          </a:xfrm>
        </p:spPr>
        <p:txBody>
          <a:bodyPr>
            <a:normAutofit/>
          </a:bodyPr>
          <a:lstStyle/>
          <a:p>
            <a:r>
              <a:rPr lang="en-GB" b="1" dirty="0"/>
              <a:t>Starter questions</a:t>
            </a:r>
            <a:br>
              <a:rPr lang="en-GB" b="1" dirty="0"/>
            </a:br>
            <a:r>
              <a:rPr lang="en-GB" dirty="0"/>
              <a:t>Write each question’s number followed by the correct answer</a:t>
            </a:r>
            <a:br>
              <a:rPr lang="en-GB" dirty="0"/>
            </a:br>
            <a:endParaRPr lang="en-GB" b="1" dirty="0"/>
          </a:p>
        </p:txBody>
      </p:sp>
      <p:sp>
        <p:nvSpPr>
          <p:cNvPr id="4" name="Slide Number Placeholder 3">
            <a:extLst>
              <a:ext uri="{FF2B5EF4-FFF2-40B4-BE49-F238E27FC236}">
                <a16:creationId xmlns:a16="http://schemas.microsoft.com/office/drawing/2014/main" id="{639EDF4F-927C-4315-9BCF-F5D2C6C881BC}"/>
              </a:ext>
            </a:extLst>
          </p:cNvPr>
          <p:cNvSpPr>
            <a:spLocks noGrp="1"/>
          </p:cNvSpPr>
          <p:nvPr>
            <p:ph type="sldNum" sz="quarter" idx="12"/>
          </p:nvPr>
        </p:nvSpPr>
        <p:spPr/>
        <p:txBody>
          <a:bodyPr/>
          <a:lstStyle/>
          <a:p>
            <a:fld id="{0EBA4B25-05D3-4406-9C93-8CDF2D0D42D3}" type="slidenum">
              <a:rPr lang="en-GB" smtClean="0"/>
              <a:t>121</a:t>
            </a:fld>
            <a:endParaRPr lang="en-GB"/>
          </a:p>
        </p:txBody>
      </p:sp>
    </p:spTree>
    <p:extLst>
      <p:ext uri="{BB962C8B-B14F-4D97-AF65-F5344CB8AC3E}">
        <p14:creationId xmlns:p14="http://schemas.microsoft.com/office/powerpoint/2010/main" val="2554186632"/>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277" y="353069"/>
            <a:ext cx="11434459" cy="6160747"/>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What was the title of Petronius’ job under the emperor Nero?</a:t>
            </a:r>
          </a:p>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How do we know that Petronius was writing for quite a wide audience?</a:t>
            </a:r>
          </a:p>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How does </a:t>
            </a:r>
            <a:r>
              <a:rPr lang="en-GB" sz="2400" dirty="0" err="1">
                <a:solidFill>
                  <a:prstClr val="black"/>
                </a:solidFill>
                <a:latin typeface="Arial" panose="020B0604020202020204" pitchFamily="34" charset="0"/>
                <a:cs typeface="Arial" panose="020B0604020202020204" pitchFamily="34" charset="0"/>
              </a:rPr>
              <a:t>Encolpius</a:t>
            </a:r>
            <a:r>
              <a:rPr lang="en-GB" sz="2400" dirty="0">
                <a:solidFill>
                  <a:prstClr val="black"/>
                </a:solidFill>
                <a:latin typeface="Arial" panose="020B0604020202020204" pitchFamily="34" charset="0"/>
                <a:cs typeface="Arial" panose="020B0604020202020204" pitchFamily="34" charset="0"/>
              </a:rPr>
              <a:t> react to seeing a guard dog on the fresco?</a:t>
            </a:r>
          </a:p>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How does </a:t>
            </a:r>
            <a:r>
              <a:rPr lang="en-GB" sz="2400" dirty="0" err="1">
                <a:solidFill>
                  <a:prstClr val="black"/>
                </a:solidFill>
                <a:latin typeface="Arial" panose="020B0604020202020204" pitchFamily="34" charset="0"/>
                <a:cs typeface="Arial" panose="020B0604020202020204" pitchFamily="34" charset="0"/>
              </a:rPr>
              <a:t>Trimalchio</a:t>
            </a:r>
            <a:r>
              <a:rPr lang="en-GB" sz="2400" dirty="0">
                <a:solidFill>
                  <a:prstClr val="black"/>
                </a:solidFill>
                <a:latin typeface="Arial" panose="020B0604020202020204" pitchFamily="34" charset="0"/>
                <a:cs typeface="Arial" panose="020B0604020202020204" pitchFamily="34" charset="0"/>
              </a:rPr>
              <a:t> try to make himself appear heroic through his fresco?</a:t>
            </a:r>
          </a:p>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Whilst washing the guests, what do </a:t>
            </a:r>
            <a:r>
              <a:rPr lang="en-GB" sz="2400" dirty="0" err="1">
                <a:solidFill>
                  <a:prstClr val="black"/>
                </a:solidFill>
                <a:latin typeface="Arial" panose="020B0604020202020204" pitchFamily="34" charset="0"/>
                <a:cs typeface="Arial" panose="020B0604020202020204" pitchFamily="34" charset="0"/>
              </a:rPr>
              <a:t>Trimalchio’s</a:t>
            </a:r>
            <a:r>
              <a:rPr lang="en-GB" sz="2400" dirty="0">
                <a:solidFill>
                  <a:prstClr val="black"/>
                </a:solidFill>
                <a:latin typeface="Arial" panose="020B0604020202020204" pitchFamily="34" charset="0"/>
                <a:cs typeface="Arial" panose="020B0604020202020204" pitchFamily="34" charset="0"/>
              </a:rPr>
              <a:t> slaves do?</a:t>
            </a:r>
          </a:p>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What are the eggs served during the main course made of?</a:t>
            </a:r>
          </a:p>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Who is </a:t>
            </a:r>
            <a:r>
              <a:rPr lang="en-GB" sz="2400" dirty="0" err="1">
                <a:solidFill>
                  <a:prstClr val="black"/>
                </a:solidFill>
                <a:latin typeface="Arial" panose="020B0604020202020204" pitchFamily="34" charset="0"/>
                <a:cs typeface="Arial" panose="020B0604020202020204" pitchFamily="34" charset="0"/>
              </a:rPr>
              <a:t>Trimalchio’s</a:t>
            </a:r>
            <a:r>
              <a:rPr lang="en-GB" sz="2400" dirty="0">
                <a:solidFill>
                  <a:prstClr val="black"/>
                </a:solidFill>
                <a:latin typeface="Arial" panose="020B0604020202020204" pitchFamily="34" charset="0"/>
                <a:cs typeface="Arial" panose="020B0604020202020204" pitchFamily="34" charset="0"/>
              </a:rPr>
              <a:t> wife?</a:t>
            </a:r>
          </a:p>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Where has </a:t>
            </a:r>
            <a:r>
              <a:rPr lang="en-GB" sz="2400" dirty="0" err="1">
                <a:solidFill>
                  <a:prstClr val="black"/>
                </a:solidFill>
                <a:latin typeface="Arial" panose="020B0604020202020204" pitchFamily="34" charset="0"/>
                <a:cs typeface="Arial" panose="020B0604020202020204" pitchFamily="34" charset="0"/>
              </a:rPr>
              <a:t>Trimalchio</a:t>
            </a:r>
            <a:r>
              <a:rPr lang="en-GB" sz="2400" dirty="0">
                <a:solidFill>
                  <a:prstClr val="black"/>
                </a:solidFill>
                <a:latin typeface="Arial" panose="020B0604020202020204" pitchFamily="34" charset="0"/>
                <a:cs typeface="Arial" panose="020B0604020202020204" pitchFamily="34" charset="0"/>
              </a:rPr>
              <a:t> imported bees from?</a:t>
            </a:r>
          </a:p>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The stuffing of </a:t>
            </a:r>
            <a:r>
              <a:rPr lang="en-GB" sz="2400" dirty="0" err="1">
                <a:solidFill>
                  <a:prstClr val="black"/>
                </a:solidFill>
                <a:latin typeface="Arial" panose="020B0604020202020204" pitchFamily="34" charset="0"/>
                <a:cs typeface="Arial" panose="020B0604020202020204" pitchFamily="34" charset="0"/>
              </a:rPr>
              <a:t>Trimalchio’s</a:t>
            </a:r>
            <a:r>
              <a:rPr lang="en-GB" sz="2400" dirty="0">
                <a:solidFill>
                  <a:prstClr val="black"/>
                </a:solidFill>
                <a:latin typeface="Arial" panose="020B0604020202020204" pitchFamily="34" charset="0"/>
                <a:cs typeface="Arial" panose="020B0604020202020204" pitchFamily="34" charset="0"/>
              </a:rPr>
              <a:t> cushions are which two colours?</a:t>
            </a:r>
          </a:p>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Why does </a:t>
            </a:r>
            <a:r>
              <a:rPr lang="en-GB" sz="2400" dirty="0" err="1">
                <a:solidFill>
                  <a:prstClr val="black"/>
                </a:solidFill>
                <a:latin typeface="Arial" panose="020B0604020202020204" pitchFamily="34" charset="0"/>
                <a:cs typeface="Arial" panose="020B0604020202020204" pitchFamily="34" charset="0"/>
              </a:rPr>
              <a:t>Trimalchio</a:t>
            </a:r>
            <a:r>
              <a:rPr lang="en-GB" sz="2400" dirty="0">
                <a:solidFill>
                  <a:prstClr val="black"/>
                </a:solidFill>
                <a:latin typeface="Arial" panose="020B0604020202020204" pitchFamily="34" charset="0"/>
                <a:cs typeface="Arial" panose="020B0604020202020204" pitchFamily="34" charset="0"/>
              </a:rPr>
              <a:t> have his cook stripped?</a:t>
            </a:r>
          </a:p>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How does </a:t>
            </a:r>
            <a:r>
              <a:rPr lang="en-GB" sz="2400" dirty="0" err="1">
                <a:solidFill>
                  <a:prstClr val="black"/>
                </a:solidFill>
                <a:latin typeface="Arial" panose="020B0604020202020204" pitchFamily="34" charset="0"/>
                <a:cs typeface="Arial" panose="020B0604020202020204" pitchFamily="34" charset="0"/>
              </a:rPr>
              <a:t>Trimalchio</a:t>
            </a:r>
            <a:r>
              <a:rPr lang="en-GB" sz="2400" dirty="0">
                <a:solidFill>
                  <a:prstClr val="black"/>
                </a:solidFill>
                <a:latin typeface="Arial" panose="020B0604020202020204" pitchFamily="34" charset="0"/>
                <a:cs typeface="Arial" panose="020B0604020202020204" pitchFamily="34" charset="0"/>
              </a:rPr>
              <a:t> demonstrate his lack of knowledge about Roman history?</a:t>
            </a:r>
            <a:br>
              <a:rPr lang="en-GB" sz="2400" dirty="0">
                <a:solidFill>
                  <a:prstClr val="black"/>
                </a:solidFill>
                <a:latin typeface="Arial" panose="020B0604020202020204" pitchFamily="34" charset="0"/>
                <a:cs typeface="Arial" panose="020B0604020202020204" pitchFamily="34" charset="0"/>
              </a:rPr>
            </a:br>
            <a:br>
              <a:rPr lang="en-GB" sz="2400" dirty="0">
                <a:solidFill>
                  <a:prstClr val="black"/>
                </a:solidFill>
                <a:latin typeface="Arial" panose="020B0604020202020204" pitchFamily="34" charset="0"/>
                <a:cs typeface="Arial" panose="020B0604020202020204" pitchFamily="34" charset="0"/>
              </a:rPr>
            </a:br>
            <a:br>
              <a:rPr lang="en-GB" sz="2400" dirty="0">
                <a:solidFill>
                  <a:prstClr val="black"/>
                </a:solidFill>
                <a:latin typeface="Arial" panose="020B0604020202020204" pitchFamily="34" charset="0"/>
                <a:cs typeface="Arial" panose="020B0604020202020204" pitchFamily="34" charset="0"/>
              </a:rPr>
            </a:br>
            <a:br>
              <a:rPr lang="en-GB" sz="2400" dirty="0">
                <a:solidFill>
                  <a:prstClr val="black"/>
                </a:solidFill>
                <a:latin typeface="Arial" panose="020B0604020202020204" pitchFamily="34" charset="0"/>
                <a:cs typeface="Arial" panose="020B0604020202020204" pitchFamily="34" charset="0"/>
              </a:rPr>
            </a:br>
            <a:br>
              <a:rPr lang="en-GB" sz="2400" dirty="0">
                <a:solidFill>
                  <a:prstClr val="black"/>
                </a:solidFill>
                <a:latin typeface="Arial" panose="020B0604020202020204" pitchFamily="34" charset="0"/>
                <a:cs typeface="Arial" panose="020B0604020202020204" pitchFamily="34" charset="0"/>
              </a:rPr>
            </a:br>
            <a:r>
              <a:rPr lang="en-GB" sz="2400" dirty="0">
                <a:solidFill>
                  <a:prstClr val="black"/>
                </a:solidFill>
                <a:latin typeface="Arial" panose="020B0604020202020204" pitchFamily="34" charset="0"/>
                <a:cs typeface="Arial" panose="020B0604020202020204" pitchFamily="34" charset="0"/>
              </a:rPr>
              <a:t>		</a:t>
            </a:r>
            <a:br>
              <a:rPr lang="en-GB" sz="2400" dirty="0">
                <a:solidFill>
                  <a:prstClr val="black"/>
                </a:solidFill>
                <a:latin typeface="Arial" panose="020B0604020202020204" pitchFamily="34" charset="0"/>
                <a:cs typeface="Arial" panose="020B0604020202020204" pitchFamily="34" charset="0"/>
              </a:rPr>
            </a:br>
            <a:r>
              <a:rPr lang="en-GB" sz="2400" dirty="0">
                <a:solidFill>
                  <a:prstClr val="black"/>
                </a:solidFill>
                <a:latin typeface="Arial" panose="020B0604020202020204" pitchFamily="34" charset="0"/>
                <a:cs typeface="Arial" panose="020B0604020202020204" pitchFamily="34" charset="0"/>
              </a:rPr>
              <a:t>		</a:t>
            </a:r>
          </a:p>
          <a:p>
            <a:pPr lvl="0">
              <a:lnSpc>
                <a:spcPct val="150000"/>
              </a:lnSpc>
            </a:pPr>
            <a:endParaRPr lang="en-GB"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2898897"/>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AF14-58E1-4341-AE85-167147FBC02C}"/>
              </a:ext>
            </a:extLst>
          </p:cNvPr>
          <p:cNvSpPr>
            <a:spLocks noGrp="1"/>
          </p:cNvSpPr>
          <p:nvPr>
            <p:ph type="title"/>
          </p:nvPr>
        </p:nvSpPr>
        <p:spPr>
          <a:xfrm>
            <a:off x="838200" y="1999852"/>
            <a:ext cx="10515600" cy="3581797"/>
          </a:xfrm>
        </p:spPr>
        <p:txBody>
          <a:bodyPr>
            <a:normAutofit fontScale="90000"/>
          </a:bodyPr>
          <a:lstStyle/>
          <a:p>
            <a:r>
              <a:rPr lang="en-GB" b="1" dirty="0"/>
              <a:t>Source questions</a:t>
            </a:r>
            <a:br>
              <a:rPr lang="en-GB" b="1" dirty="0"/>
            </a:br>
            <a:r>
              <a:rPr lang="en-GB" dirty="0"/>
              <a:t>-Put each source as a subtitle (i.e. ‘source 1, source 2 etc.)</a:t>
            </a:r>
            <a:br>
              <a:rPr lang="en-GB" dirty="0"/>
            </a:br>
            <a:r>
              <a:rPr lang="en-GB" dirty="0"/>
              <a:t>- Under each subtitle, answer the questions.</a:t>
            </a:r>
            <a:br>
              <a:rPr lang="en-GB" dirty="0"/>
            </a:br>
            <a:endParaRPr lang="en-GB" b="1" dirty="0"/>
          </a:p>
        </p:txBody>
      </p:sp>
      <p:sp>
        <p:nvSpPr>
          <p:cNvPr id="4" name="Slide Number Placeholder 3">
            <a:extLst>
              <a:ext uri="{FF2B5EF4-FFF2-40B4-BE49-F238E27FC236}">
                <a16:creationId xmlns:a16="http://schemas.microsoft.com/office/drawing/2014/main" id="{639EDF4F-927C-4315-9BCF-F5D2C6C881BC}"/>
              </a:ext>
            </a:extLst>
          </p:cNvPr>
          <p:cNvSpPr>
            <a:spLocks noGrp="1"/>
          </p:cNvSpPr>
          <p:nvPr>
            <p:ph type="sldNum" sz="quarter" idx="12"/>
          </p:nvPr>
        </p:nvSpPr>
        <p:spPr/>
        <p:txBody>
          <a:bodyPr/>
          <a:lstStyle/>
          <a:p>
            <a:fld id="{0EBA4B25-05D3-4406-9C93-8CDF2D0D42D3}" type="slidenum">
              <a:rPr lang="en-GB" smtClean="0"/>
              <a:t>123</a:t>
            </a:fld>
            <a:endParaRPr lang="en-GB"/>
          </a:p>
        </p:txBody>
      </p:sp>
    </p:spTree>
    <p:extLst>
      <p:ext uri="{BB962C8B-B14F-4D97-AF65-F5344CB8AC3E}">
        <p14:creationId xmlns:p14="http://schemas.microsoft.com/office/powerpoint/2010/main" val="1956497961"/>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1093300" y="3429000"/>
            <a:ext cx="9738272" cy="2449874"/>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AutoNum type="arabicPeriod"/>
            </a:pPr>
            <a:r>
              <a:rPr lang="en-GB" sz="2400" dirty="0">
                <a:solidFill>
                  <a:schemeClr val="tx1"/>
                </a:solidFill>
                <a:latin typeface="Arial" panose="020B0604020202020204" pitchFamily="34" charset="0"/>
                <a:cs typeface="Arial" panose="020B0604020202020204" pitchFamily="34" charset="0"/>
              </a:rPr>
              <a:t>Which detail about the spoons is used to show </a:t>
            </a:r>
            <a:r>
              <a:rPr lang="en-GB" sz="2400" dirty="0" err="1">
                <a:solidFill>
                  <a:schemeClr val="tx1"/>
                </a:solidFill>
                <a:latin typeface="Arial" panose="020B0604020202020204" pitchFamily="34" charset="0"/>
                <a:cs typeface="Arial" panose="020B0604020202020204" pitchFamily="34" charset="0"/>
              </a:rPr>
              <a:t>Trimalchio’s</a:t>
            </a:r>
            <a:r>
              <a:rPr lang="en-GB" sz="2400" dirty="0">
                <a:solidFill>
                  <a:schemeClr val="tx1"/>
                </a:solidFill>
                <a:latin typeface="Arial" panose="020B0604020202020204" pitchFamily="34" charset="0"/>
                <a:cs typeface="Arial" panose="020B0604020202020204" pitchFamily="34" charset="0"/>
              </a:rPr>
              <a:t> wealth?</a:t>
            </a:r>
          </a:p>
          <a:p>
            <a:pPr marL="457200" indent="-457200" algn="ctr">
              <a:buAutoNum type="arabicPeriod"/>
            </a:pPr>
            <a:r>
              <a:rPr lang="en-GB" sz="2400" dirty="0">
                <a:solidFill>
                  <a:schemeClr val="tx1"/>
                </a:solidFill>
                <a:latin typeface="Arial" panose="020B0604020202020204" pitchFamily="34" charset="0"/>
                <a:cs typeface="Arial" panose="020B0604020202020204" pitchFamily="34" charset="0"/>
              </a:rPr>
              <a:t>A. Which detail shows us that </a:t>
            </a:r>
            <a:r>
              <a:rPr lang="en-GB" sz="2400" dirty="0" err="1">
                <a:solidFill>
                  <a:schemeClr val="tx1"/>
                </a:solidFill>
                <a:latin typeface="Arial" panose="020B0604020202020204" pitchFamily="34" charset="0"/>
                <a:cs typeface="Arial" panose="020B0604020202020204" pitchFamily="34" charset="0"/>
              </a:rPr>
              <a:t>Encolpius</a:t>
            </a:r>
            <a:r>
              <a:rPr lang="en-GB" sz="2400" dirty="0">
                <a:solidFill>
                  <a:schemeClr val="tx1"/>
                </a:solidFill>
                <a:latin typeface="Arial" panose="020B0604020202020204" pitchFamily="34" charset="0"/>
                <a:cs typeface="Arial" panose="020B0604020202020204" pitchFamily="34" charset="0"/>
              </a:rPr>
              <a:t> is foolish?</a:t>
            </a:r>
            <a:br>
              <a:rPr lang="en-GB" sz="2400" dirty="0">
                <a:solidFill>
                  <a:schemeClr val="tx1"/>
                </a:solidFill>
                <a:latin typeface="Arial" panose="020B0604020202020204" pitchFamily="34" charset="0"/>
                <a:cs typeface="Arial" panose="020B0604020202020204" pitchFamily="34" charset="0"/>
              </a:rPr>
            </a:br>
            <a:r>
              <a:rPr lang="en-GB" sz="2400" dirty="0">
                <a:solidFill>
                  <a:schemeClr val="tx1"/>
                </a:solidFill>
                <a:latin typeface="Arial" panose="020B0604020202020204" pitchFamily="34" charset="0"/>
                <a:cs typeface="Arial" panose="020B0604020202020204" pitchFamily="34" charset="0"/>
              </a:rPr>
              <a:t>B. How does this detail show us that he is foolish?</a:t>
            </a:r>
          </a:p>
          <a:p>
            <a:pPr marL="457200" indent="-457200" algn="ctr">
              <a:buAutoNum type="arabicPeriod"/>
            </a:pPr>
            <a:r>
              <a:rPr lang="en-GB" sz="2400" dirty="0">
                <a:solidFill>
                  <a:schemeClr val="tx1"/>
                </a:solidFill>
                <a:latin typeface="Arial" panose="020B0604020202020204" pitchFamily="34" charset="0"/>
                <a:cs typeface="Arial" panose="020B0604020202020204" pitchFamily="34" charset="0"/>
              </a:rPr>
              <a:t>How is </a:t>
            </a:r>
            <a:r>
              <a:rPr lang="en-GB" sz="2400" dirty="0" err="1">
                <a:solidFill>
                  <a:schemeClr val="tx1"/>
                </a:solidFill>
                <a:latin typeface="Arial" panose="020B0604020202020204" pitchFamily="34" charset="0"/>
                <a:cs typeface="Arial" panose="020B0604020202020204" pitchFamily="34" charset="0"/>
              </a:rPr>
              <a:t>Trimalchio</a:t>
            </a:r>
            <a:r>
              <a:rPr lang="en-GB" sz="2400" dirty="0">
                <a:solidFill>
                  <a:schemeClr val="tx1"/>
                </a:solidFill>
                <a:latin typeface="Arial" panose="020B0604020202020204" pitchFamily="34" charset="0"/>
                <a:cs typeface="Arial" panose="020B0604020202020204" pitchFamily="34" charset="0"/>
              </a:rPr>
              <a:t> using food to entertain his guests?</a:t>
            </a:r>
          </a:p>
        </p:txBody>
      </p:sp>
      <p:sp>
        <p:nvSpPr>
          <p:cNvPr id="6" name="TextBox 5">
            <a:extLst>
              <a:ext uri="{FF2B5EF4-FFF2-40B4-BE49-F238E27FC236}">
                <a16:creationId xmlns:a16="http://schemas.microsoft.com/office/drawing/2014/main" id="{5E6672CE-7D81-4A00-8DF5-64C8554120D2}"/>
              </a:ext>
            </a:extLst>
          </p:cNvPr>
          <p:cNvSpPr txBox="1"/>
          <p:nvPr/>
        </p:nvSpPr>
        <p:spPr>
          <a:xfrm>
            <a:off x="2552404" y="276225"/>
            <a:ext cx="5848646" cy="461665"/>
          </a:xfrm>
          <a:prstGeom prst="rect">
            <a:avLst/>
          </a:prstGeom>
          <a:noFill/>
        </p:spPr>
        <p:txBody>
          <a:bodyPr wrap="square" rtlCol="0">
            <a:spAutoFit/>
          </a:bodyPr>
          <a:lstStyle/>
          <a:p>
            <a:pPr algn="ctr"/>
            <a:r>
              <a:rPr lang="en-GB" sz="2400" b="1" dirty="0"/>
              <a:t>Source 1</a:t>
            </a:r>
          </a:p>
        </p:txBody>
      </p:sp>
      <p:sp>
        <p:nvSpPr>
          <p:cNvPr id="7" name="Slide Number Placeholder 6">
            <a:extLst>
              <a:ext uri="{FF2B5EF4-FFF2-40B4-BE49-F238E27FC236}">
                <a16:creationId xmlns:a16="http://schemas.microsoft.com/office/drawing/2014/main" id="{DCD2D695-DC99-4418-8FC2-7DF178E535E2}"/>
              </a:ext>
            </a:extLst>
          </p:cNvPr>
          <p:cNvSpPr>
            <a:spLocks noGrp="1"/>
          </p:cNvSpPr>
          <p:nvPr>
            <p:ph type="sldNum" sz="quarter" idx="12"/>
          </p:nvPr>
        </p:nvSpPr>
        <p:spPr/>
        <p:txBody>
          <a:bodyPr/>
          <a:lstStyle/>
          <a:p>
            <a:fld id="{0EBA4B25-05D3-4406-9C93-8CDF2D0D42D3}" type="slidenum">
              <a:rPr lang="en-GB" smtClean="0"/>
              <a:t>124</a:t>
            </a:fld>
            <a:endParaRPr lang="en-GB"/>
          </a:p>
        </p:txBody>
      </p:sp>
      <p:pic>
        <p:nvPicPr>
          <p:cNvPr id="3" name="Picture 2">
            <a:extLst>
              <a:ext uri="{FF2B5EF4-FFF2-40B4-BE49-F238E27FC236}">
                <a16:creationId xmlns:a16="http://schemas.microsoft.com/office/drawing/2014/main" id="{194BE38B-F55B-4141-AEE5-E0CC261DC416}"/>
              </a:ext>
            </a:extLst>
          </p:cNvPr>
          <p:cNvPicPr>
            <a:picLocks noChangeAspect="1"/>
          </p:cNvPicPr>
          <p:nvPr/>
        </p:nvPicPr>
        <p:blipFill>
          <a:blip r:embed="rId3"/>
          <a:stretch>
            <a:fillRect/>
          </a:stretch>
        </p:blipFill>
        <p:spPr>
          <a:xfrm>
            <a:off x="2432931" y="979126"/>
            <a:ext cx="7059010" cy="2229161"/>
          </a:xfrm>
          <a:prstGeom prst="rect">
            <a:avLst/>
          </a:prstGeom>
        </p:spPr>
      </p:pic>
    </p:spTree>
    <p:extLst>
      <p:ext uri="{BB962C8B-B14F-4D97-AF65-F5344CB8AC3E}">
        <p14:creationId xmlns:p14="http://schemas.microsoft.com/office/powerpoint/2010/main" val="2005574116"/>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359595" y="3292475"/>
            <a:ext cx="11691991" cy="34290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AutoNum type="arabicPeriod"/>
            </a:pPr>
            <a:r>
              <a:rPr lang="en-GB" sz="2400" dirty="0">
                <a:solidFill>
                  <a:schemeClr val="tx1"/>
                </a:solidFill>
                <a:latin typeface="Arial" panose="020B0604020202020204" pitchFamily="34" charset="0"/>
                <a:cs typeface="Arial" panose="020B0604020202020204" pitchFamily="34" charset="0"/>
              </a:rPr>
              <a:t>Who is ‘this shrew’?</a:t>
            </a:r>
          </a:p>
          <a:p>
            <a:pPr marL="457200" indent="-457200" algn="ctr">
              <a:buAutoNum type="arabicPeriod"/>
            </a:pPr>
            <a:r>
              <a:rPr lang="en-GB" sz="2400" dirty="0">
                <a:solidFill>
                  <a:schemeClr val="tx1"/>
                </a:solidFill>
                <a:latin typeface="Arial" panose="020B0604020202020204" pitchFamily="34" charset="0"/>
                <a:cs typeface="Arial" panose="020B0604020202020204" pitchFamily="34" charset="0"/>
              </a:rPr>
              <a:t>A: ‘she…is like a magpie’. Which literary technique is this an example of?</a:t>
            </a:r>
            <a:br>
              <a:rPr lang="en-GB" sz="2400" dirty="0">
                <a:solidFill>
                  <a:schemeClr val="tx1"/>
                </a:solidFill>
                <a:latin typeface="Arial" panose="020B0604020202020204" pitchFamily="34" charset="0"/>
                <a:cs typeface="Arial" panose="020B0604020202020204" pitchFamily="34" charset="0"/>
              </a:rPr>
            </a:br>
            <a:r>
              <a:rPr lang="en-GB" sz="2400" dirty="0">
                <a:solidFill>
                  <a:schemeClr val="tx1"/>
                </a:solidFill>
                <a:latin typeface="Arial" panose="020B0604020202020204" pitchFamily="34" charset="0"/>
                <a:cs typeface="Arial" panose="020B0604020202020204" pitchFamily="34" charset="0"/>
              </a:rPr>
              <a:t>B: What does this quotation tell us about the woman?</a:t>
            </a:r>
          </a:p>
          <a:p>
            <a:pPr marL="457200" indent="-457200" algn="ctr">
              <a:buAutoNum type="arabicPeriod"/>
            </a:pPr>
            <a:r>
              <a:rPr lang="en-GB" sz="2400" dirty="0">
                <a:solidFill>
                  <a:schemeClr val="tx1"/>
                </a:solidFill>
                <a:latin typeface="Arial" panose="020B0604020202020204" pitchFamily="34" charset="0"/>
                <a:cs typeface="Arial" panose="020B0604020202020204" pitchFamily="34" charset="0"/>
              </a:rPr>
              <a:t>What is an example of hyperbole in this passage which tells us about </a:t>
            </a:r>
            <a:r>
              <a:rPr lang="en-GB" sz="2400" dirty="0" err="1">
                <a:solidFill>
                  <a:schemeClr val="tx1"/>
                </a:solidFill>
                <a:latin typeface="Arial" panose="020B0604020202020204" pitchFamily="34" charset="0"/>
                <a:cs typeface="Arial" panose="020B0604020202020204" pitchFamily="34" charset="0"/>
              </a:rPr>
              <a:t>Trimalchio’s</a:t>
            </a:r>
            <a:r>
              <a:rPr lang="en-GB" sz="2400" dirty="0">
                <a:solidFill>
                  <a:schemeClr val="tx1"/>
                </a:solidFill>
                <a:latin typeface="Arial" panose="020B0604020202020204" pitchFamily="34" charset="0"/>
                <a:cs typeface="Arial" panose="020B0604020202020204" pitchFamily="34" charset="0"/>
              </a:rPr>
              <a:t> wealth?</a:t>
            </a:r>
          </a:p>
          <a:p>
            <a:pPr marL="457200" indent="-457200" algn="ctr">
              <a:buAutoNum type="arabicPeriod"/>
            </a:pPr>
            <a:r>
              <a:rPr lang="en-GB" sz="2400" dirty="0">
                <a:solidFill>
                  <a:schemeClr val="tx1"/>
                </a:solidFill>
                <a:latin typeface="Arial" panose="020B0604020202020204" pitchFamily="34" charset="0"/>
                <a:cs typeface="Arial" panose="020B0604020202020204" pitchFamily="34" charset="0"/>
              </a:rPr>
              <a:t>‘More silver lies in the storeroom of that man’s doorkeeper than anyone else has in his whole fortune’. What does this quotation suggest about how usual Roman social customs are treated in </a:t>
            </a:r>
            <a:r>
              <a:rPr lang="en-GB" sz="2400" dirty="0" err="1">
                <a:solidFill>
                  <a:schemeClr val="tx1"/>
                </a:solidFill>
                <a:latin typeface="Arial" panose="020B0604020202020204" pitchFamily="34" charset="0"/>
                <a:cs typeface="Arial" panose="020B0604020202020204" pitchFamily="34" charset="0"/>
              </a:rPr>
              <a:t>Trimalchio’s</a:t>
            </a:r>
            <a:r>
              <a:rPr lang="en-GB" sz="2400" dirty="0">
                <a:solidFill>
                  <a:schemeClr val="tx1"/>
                </a:solidFill>
                <a:latin typeface="Arial" panose="020B0604020202020204" pitchFamily="34" charset="0"/>
                <a:cs typeface="Arial" panose="020B0604020202020204" pitchFamily="34" charset="0"/>
              </a:rPr>
              <a:t> home?</a:t>
            </a:r>
          </a:p>
        </p:txBody>
      </p:sp>
      <p:sp>
        <p:nvSpPr>
          <p:cNvPr id="6" name="TextBox 5">
            <a:extLst>
              <a:ext uri="{FF2B5EF4-FFF2-40B4-BE49-F238E27FC236}">
                <a16:creationId xmlns:a16="http://schemas.microsoft.com/office/drawing/2014/main" id="{5E6672CE-7D81-4A00-8DF5-64C8554120D2}"/>
              </a:ext>
            </a:extLst>
          </p:cNvPr>
          <p:cNvSpPr txBox="1"/>
          <p:nvPr/>
        </p:nvSpPr>
        <p:spPr>
          <a:xfrm>
            <a:off x="2562678" y="173043"/>
            <a:ext cx="5848646" cy="461665"/>
          </a:xfrm>
          <a:prstGeom prst="rect">
            <a:avLst/>
          </a:prstGeom>
          <a:noFill/>
        </p:spPr>
        <p:txBody>
          <a:bodyPr wrap="square" rtlCol="0">
            <a:spAutoFit/>
          </a:bodyPr>
          <a:lstStyle/>
          <a:p>
            <a:pPr algn="ctr"/>
            <a:r>
              <a:rPr lang="en-GB" sz="2400" b="1" dirty="0"/>
              <a:t>Source 2</a:t>
            </a:r>
          </a:p>
        </p:txBody>
      </p:sp>
      <p:sp>
        <p:nvSpPr>
          <p:cNvPr id="7" name="Slide Number Placeholder 6">
            <a:extLst>
              <a:ext uri="{FF2B5EF4-FFF2-40B4-BE49-F238E27FC236}">
                <a16:creationId xmlns:a16="http://schemas.microsoft.com/office/drawing/2014/main" id="{DCD2D695-DC99-4418-8FC2-7DF178E535E2}"/>
              </a:ext>
            </a:extLst>
          </p:cNvPr>
          <p:cNvSpPr>
            <a:spLocks noGrp="1"/>
          </p:cNvSpPr>
          <p:nvPr>
            <p:ph type="sldNum" sz="quarter" idx="12"/>
          </p:nvPr>
        </p:nvSpPr>
        <p:spPr/>
        <p:txBody>
          <a:bodyPr/>
          <a:lstStyle/>
          <a:p>
            <a:fld id="{0EBA4B25-05D3-4406-9C93-8CDF2D0D42D3}" type="slidenum">
              <a:rPr lang="en-GB" smtClean="0"/>
              <a:t>125</a:t>
            </a:fld>
            <a:endParaRPr lang="en-GB"/>
          </a:p>
        </p:txBody>
      </p:sp>
      <p:pic>
        <p:nvPicPr>
          <p:cNvPr id="4" name="Picture 3">
            <a:extLst>
              <a:ext uri="{FF2B5EF4-FFF2-40B4-BE49-F238E27FC236}">
                <a16:creationId xmlns:a16="http://schemas.microsoft.com/office/drawing/2014/main" id="{97082EBB-429E-452F-B709-B512BA19C9EF}"/>
              </a:ext>
            </a:extLst>
          </p:cNvPr>
          <p:cNvPicPr>
            <a:picLocks noChangeAspect="1"/>
          </p:cNvPicPr>
          <p:nvPr/>
        </p:nvPicPr>
        <p:blipFill>
          <a:blip r:embed="rId3"/>
          <a:stretch>
            <a:fillRect/>
          </a:stretch>
        </p:blipFill>
        <p:spPr>
          <a:xfrm>
            <a:off x="2236974" y="637206"/>
            <a:ext cx="7039957" cy="2553056"/>
          </a:xfrm>
          <a:prstGeom prst="rect">
            <a:avLst/>
          </a:prstGeom>
        </p:spPr>
      </p:pic>
      <p:sp>
        <p:nvSpPr>
          <p:cNvPr id="5" name="Rectangle 4">
            <a:extLst>
              <a:ext uri="{FF2B5EF4-FFF2-40B4-BE49-F238E27FC236}">
                <a16:creationId xmlns:a16="http://schemas.microsoft.com/office/drawing/2014/main" id="{25E427CB-1FB1-4E17-A660-A2B75469A376}"/>
              </a:ext>
            </a:extLst>
          </p:cNvPr>
          <p:cNvSpPr/>
          <p:nvPr/>
        </p:nvSpPr>
        <p:spPr>
          <a:xfrm>
            <a:off x="2010941" y="634708"/>
            <a:ext cx="2776815" cy="3419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331290612"/>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339046" y="3933250"/>
            <a:ext cx="11691991" cy="240632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457200" indent="-457200" algn="ctr">
              <a:buAutoNum type="arabicPeriod"/>
            </a:pPr>
            <a:r>
              <a:rPr lang="en-GB" sz="2400" dirty="0">
                <a:solidFill>
                  <a:schemeClr val="tx1"/>
                </a:solidFill>
                <a:latin typeface="Arial" panose="020B0604020202020204" pitchFamily="34" charset="0"/>
                <a:cs typeface="Arial" panose="020B0604020202020204" pitchFamily="34" charset="0"/>
              </a:rPr>
              <a:t>Why is it ironic that here </a:t>
            </a:r>
            <a:r>
              <a:rPr lang="en-GB" sz="2400" dirty="0" err="1">
                <a:solidFill>
                  <a:schemeClr val="tx1"/>
                </a:solidFill>
                <a:latin typeface="Arial" panose="020B0604020202020204" pitchFamily="34" charset="0"/>
                <a:cs typeface="Arial" panose="020B0604020202020204" pitchFamily="34" charset="0"/>
              </a:rPr>
              <a:t>Trimalchio</a:t>
            </a:r>
            <a:r>
              <a:rPr lang="en-GB" sz="2400" dirty="0">
                <a:solidFill>
                  <a:schemeClr val="tx1"/>
                </a:solidFill>
                <a:latin typeface="Arial" panose="020B0604020202020204" pitchFamily="34" charset="0"/>
                <a:cs typeface="Arial" panose="020B0604020202020204" pitchFamily="34" charset="0"/>
              </a:rPr>
              <a:t> is trying to convince people that he isn’t stupid?</a:t>
            </a:r>
          </a:p>
          <a:p>
            <a:pPr marL="457200" indent="-457200" algn="ctr">
              <a:buAutoNum type="arabicPeriod"/>
            </a:pPr>
            <a:r>
              <a:rPr lang="en-GB" sz="2400" dirty="0">
                <a:solidFill>
                  <a:schemeClr val="tx1"/>
                </a:solidFill>
                <a:latin typeface="Arial" panose="020B0604020202020204" pitchFamily="34" charset="0"/>
                <a:cs typeface="Arial" panose="020B0604020202020204" pitchFamily="34" charset="0"/>
              </a:rPr>
              <a:t>Where was Corinthian bronze actually from?</a:t>
            </a:r>
          </a:p>
          <a:p>
            <a:pPr marL="457200" indent="-457200" algn="ctr">
              <a:buAutoNum type="arabicPeriod"/>
            </a:pPr>
            <a:r>
              <a:rPr lang="en-GB" sz="2400" dirty="0">
                <a:solidFill>
                  <a:schemeClr val="tx1"/>
                </a:solidFill>
                <a:latin typeface="Arial" panose="020B0604020202020204" pitchFamily="34" charset="0"/>
                <a:cs typeface="Arial" panose="020B0604020202020204" pitchFamily="34" charset="0"/>
              </a:rPr>
              <a:t>Where else in the novel do we hear of a reference to the Trojan War in </a:t>
            </a:r>
            <a:r>
              <a:rPr lang="en-GB" sz="2400" dirty="0" err="1">
                <a:solidFill>
                  <a:schemeClr val="tx1"/>
                </a:solidFill>
                <a:latin typeface="Arial" panose="020B0604020202020204" pitchFamily="34" charset="0"/>
                <a:cs typeface="Arial" panose="020B0604020202020204" pitchFamily="34" charset="0"/>
              </a:rPr>
              <a:t>Trimalchio’s</a:t>
            </a:r>
            <a:r>
              <a:rPr lang="en-GB" sz="2400" dirty="0">
                <a:solidFill>
                  <a:schemeClr val="tx1"/>
                </a:solidFill>
                <a:latin typeface="Arial" panose="020B0604020202020204" pitchFamily="34" charset="0"/>
                <a:cs typeface="Arial" panose="020B0604020202020204" pitchFamily="34" charset="0"/>
              </a:rPr>
              <a:t> home? </a:t>
            </a:r>
          </a:p>
        </p:txBody>
      </p:sp>
      <p:sp>
        <p:nvSpPr>
          <p:cNvPr id="6" name="TextBox 5">
            <a:extLst>
              <a:ext uri="{FF2B5EF4-FFF2-40B4-BE49-F238E27FC236}">
                <a16:creationId xmlns:a16="http://schemas.microsoft.com/office/drawing/2014/main" id="{5E6672CE-7D81-4A00-8DF5-64C8554120D2}"/>
              </a:ext>
            </a:extLst>
          </p:cNvPr>
          <p:cNvSpPr txBox="1"/>
          <p:nvPr/>
        </p:nvSpPr>
        <p:spPr>
          <a:xfrm>
            <a:off x="2562678" y="173043"/>
            <a:ext cx="5848646" cy="461665"/>
          </a:xfrm>
          <a:prstGeom prst="rect">
            <a:avLst/>
          </a:prstGeom>
          <a:noFill/>
        </p:spPr>
        <p:txBody>
          <a:bodyPr wrap="square" rtlCol="0">
            <a:spAutoFit/>
          </a:bodyPr>
          <a:lstStyle/>
          <a:p>
            <a:pPr algn="ctr"/>
            <a:r>
              <a:rPr lang="en-GB" sz="2400" b="1" dirty="0"/>
              <a:t>Source 3</a:t>
            </a:r>
          </a:p>
        </p:txBody>
      </p:sp>
      <p:sp>
        <p:nvSpPr>
          <p:cNvPr id="7" name="Slide Number Placeholder 6">
            <a:extLst>
              <a:ext uri="{FF2B5EF4-FFF2-40B4-BE49-F238E27FC236}">
                <a16:creationId xmlns:a16="http://schemas.microsoft.com/office/drawing/2014/main" id="{DCD2D695-DC99-4418-8FC2-7DF178E535E2}"/>
              </a:ext>
            </a:extLst>
          </p:cNvPr>
          <p:cNvSpPr>
            <a:spLocks noGrp="1"/>
          </p:cNvSpPr>
          <p:nvPr>
            <p:ph type="sldNum" sz="quarter" idx="12"/>
          </p:nvPr>
        </p:nvSpPr>
        <p:spPr/>
        <p:txBody>
          <a:bodyPr/>
          <a:lstStyle/>
          <a:p>
            <a:fld id="{0EBA4B25-05D3-4406-9C93-8CDF2D0D42D3}" type="slidenum">
              <a:rPr lang="en-GB" smtClean="0"/>
              <a:t>126</a:t>
            </a:fld>
            <a:endParaRPr lang="en-GB"/>
          </a:p>
        </p:txBody>
      </p:sp>
      <p:sp>
        <p:nvSpPr>
          <p:cNvPr id="5" name="Rectangle 4">
            <a:extLst>
              <a:ext uri="{FF2B5EF4-FFF2-40B4-BE49-F238E27FC236}">
                <a16:creationId xmlns:a16="http://schemas.microsoft.com/office/drawing/2014/main" id="{25E427CB-1FB1-4E17-A660-A2B75469A376}"/>
              </a:ext>
            </a:extLst>
          </p:cNvPr>
          <p:cNvSpPr/>
          <p:nvPr/>
        </p:nvSpPr>
        <p:spPr>
          <a:xfrm>
            <a:off x="2010941" y="634708"/>
            <a:ext cx="2776815" cy="3419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 name="Picture 2">
            <a:extLst>
              <a:ext uri="{FF2B5EF4-FFF2-40B4-BE49-F238E27FC236}">
                <a16:creationId xmlns:a16="http://schemas.microsoft.com/office/drawing/2014/main" id="{B07154E6-04A9-403A-B7F4-60664BD805E1}"/>
              </a:ext>
            </a:extLst>
          </p:cNvPr>
          <p:cNvPicPr>
            <a:picLocks noChangeAspect="1"/>
          </p:cNvPicPr>
          <p:nvPr/>
        </p:nvPicPr>
        <p:blipFill>
          <a:blip r:embed="rId3"/>
          <a:stretch>
            <a:fillRect/>
          </a:stretch>
        </p:blipFill>
        <p:spPr>
          <a:xfrm>
            <a:off x="2562678" y="719892"/>
            <a:ext cx="6954220" cy="2829320"/>
          </a:xfrm>
          <a:prstGeom prst="rect">
            <a:avLst/>
          </a:prstGeom>
        </p:spPr>
      </p:pic>
      <p:sp>
        <p:nvSpPr>
          <p:cNvPr id="9" name="Rectangle 8">
            <a:extLst>
              <a:ext uri="{FF2B5EF4-FFF2-40B4-BE49-F238E27FC236}">
                <a16:creationId xmlns:a16="http://schemas.microsoft.com/office/drawing/2014/main" id="{220289DF-1AE7-416C-A8B0-0C03AC92E4DE}"/>
              </a:ext>
            </a:extLst>
          </p:cNvPr>
          <p:cNvSpPr/>
          <p:nvPr/>
        </p:nvSpPr>
        <p:spPr>
          <a:xfrm>
            <a:off x="2315741" y="719892"/>
            <a:ext cx="2776815" cy="3419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a:extLst>
              <a:ext uri="{FF2B5EF4-FFF2-40B4-BE49-F238E27FC236}">
                <a16:creationId xmlns:a16="http://schemas.microsoft.com/office/drawing/2014/main" id="{1274FADF-184C-4E58-AC89-B3D823A9503D}"/>
              </a:ext>
            </a:extLst>
          </p:cNvPr>
          <p:cNvSpPr/>
          <p:nvPr/>
        </p:nvSpPr>
        <p:spPr>
          <a:xfrm>
            <a:off x="2315741" y="726046"/>
            <a:ext cx="2776815" cy="34192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257205309"/>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AF14-58E1-4341-AE85-167147FBC02C}"/>
              </a:ext>
            </a:extLst>
          </p:cNvPr>
          <p:cNvSpPr>
            <a:spLocks noGrp="1"/>
          </p:cNvSpPr>
          <p:nvPr>
            <p:ph type="title"/>
          </p:nvPr>
        </p:nvSpPr>
        <p:spPr>
          <a:xfrm>
            <a:off x="838200" y="1999852"/>
            <a:ext cx="10515600" cy="3581797"/>
          </a:xfrm>
        </p:spPr>
        <p:txBody>
          <a:bodyPr>
            <a:normAutofit fontScale="90000"/>
          </a:bodyPr>
          <a:lstStyle/>
          <a:p>
            <a:r>
              <a:rPr lang="en-GB" b="1" dirty="0"/>
              <a:t>Extended writing questions</a:t>
            </a:r>
            <a:br>
              <a:rPr lang="en-GB" b="1" dirty="0"/>
            </a:br>
            <a:r>
              <a:rPr lang="en-GB" dirty="0"/>
              <a:t>Choose one of the two 15 mark questions (one is shown on each slide) and write a response to it. </a:t>
            </a:r>
            <a:br>
              <a:rPr lang="en-GB" dirty="0"/>
            </a:br>
            <a:r>
              <a:rPr lang="en-GB" b="1" dirty="0"/>
              <a:t>Extension: </a:t>
            </a:r>
            <a:r>
              <a:rPr lang="en-GB" dirty="0"/>
              <a:t>Write a response to the other.</a:t>
            </a:r>
            <a:br>
              <a:rPr lang="en-GB" dirty="0"/>
            </a:br>
            <a:endParaRPr lang="en-GB" b="1" dirty="0"/>
          </a:p>
        </p:txBody>
      </p:sp>
      <p:sp>
        <p:nvSpPr>
          <p:cNvPr id="3" name="Slide Number Placeholder 2">
            <a:extLst>
              <a:ext uri="{FF2B5EF4-FFF2-40B4-BE49-F238E27FC236}">
                <a16:creationId xmlns:a16="http://schemas.microsoft.com/office/drawing/2014/main" id="{484F40E0-EA06-400E-902D-E0A737A5DFDC}"/>
              </a:ext>
            </a:extLst>
          </p:cNvPr>
          <p:cNvSpPr>
            <a:spLocks noGrp="1"/>
          </p:cNvSpPr>
          <p:nvPr>
            <p:ph type="sldNum" sz="quarter" idx="12"/>
          </p:nvPr>
        </p:nvSpPr>
        <p:spPr/>
        <p:txBody>
          <a:bodyPr/>
          <a:lstStyle/>
          <a:p>
            <a:fld id="{0EBA4B25-05D3-4406-9C93-8CDF2D0D42D3}" type="slidenum">
              <a:rPr lang="en-GB" smtClean="0"/>
              <a:t>127</a:t>
            </a:fld>
            <a:endParaRPr lang="en-GB"/>
          </a:p>
        </p:txBody>
      </p:sp>
    </p:spTree>
    <p:extLst>
      <p:ext uri="{BB962C8B-B14F-4D97-AF65-F5344CB8AC3E}">
        <p14:creationId xmlns:p14="http://schemas.microsoft.com/office/powerpoint/2010/main" val="2842870008"/>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277" y="353070"/>
            <a:ext cx="11434459" cy="6016908"/>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lvl="0" indent="-457200">
              <a:lnSpc>
                <a:spcPct val="150000"/>
              </a:lnSpc>
              <a:buAutoNum type="arabicPeriod"/>
            </a:pPr>
            <a:r>
              <a:rPr lang="en-GB" sz="2400" b="1" dirty="0">
                <a:solidFill>
                  <a:prstClr val="black"/>
                </a:solidFill>
                <a:latin typeface="Arial" panose="020B0604020202020204" pitchFamily="34" charset="0"/>
                <a:cs typeface="Arial" panose="020B0604020202020204" pitchFamily="34" charset="0"/>
              </a:rPr>
              <a:t>‘Juvenal is more successful at critiquing the rich than Petronius.’ To what extent do you agree with this statement? [15]</a:t>
            </a:r>
          </a:p>
          <a:p>
            <a:pPr lvl="0">
              <a:lnSpc>
                <a:spcPct val="150000"/>
              </a:lnSpc>
            </a:pPr>
            <a:endParaRPr lang="en-GB" sz="2400" b="1" dirty="0">
              <a:solidFill>
                <a:prstClr val="black"/>
              </a:solidFill>
              <a:latin typeface="Arial" panose="020B0604020202020204" pitchFamily="34" charset="0"/>
              <a:cs typeface="Arial" panose="020B0604020202020204" pitchFamily="34" charset="0"/>
            </a:endParaRPr>
          </a:p>
          <a:p>
            <a:pPr lvl="0">
              <a:lnSpc>
                <a:spcPct val="150000"/>
              </a:lnSpc>
            </a:pPr>
            <a:r>
              <a:rPr lang="en-GB" sz="2400" b="1" dirty="0">
                <a:solidFill>
                  <a:prstClr val="black"/>
                </a:solidFill>
                <a:latin typeface="Arial" panose="020B0604020202020204" pitchFamily="34" charset="0"/>
                <a:cs typeface="Arial" panose="020B0604020202020204" pitchFamily="34" charset="0"/>
              </a:rPr>
              <a:t>2.  ‘Horace does a better job of pointing out the absurdity of the wealthy’s dinner party than Petronius’. To what extent do you agree with this statement? [15]</a:t>
            </a: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r>
              <a:rPr lang="en-GB" sz="2400" b="1" dirty="0">
                <a:solidFill>
                  <a:prstClr val="black"/>
                </a:solidFill>
                <a:latin typeface="Arial" panose="020B0604020202020204" pitchFamily="34" charset="0"/>
                <a:cs typeface="Arial" panose="020B0604020202020204" pitchFamily="34" charset="0"/>
              </a:rPr>
              <a:t>		</a:t>
            </a:r>
            <a:br>
              <a:rPr lang="en-GB" sz="2400" b="1" dirty="0">
                <a:solidFill>
                  <a:prstClr val="black"/>
                </a:solidFill>
                <a:latin typeface="Arial" panose="020B0604020202020204" pitchFamily="34" charset="0"/>
                <a:cs typeface="Arial" panose="020B0604020202020204" pitchFamily="34" charset="0"/>
              </a:rPr>
            </a:br>
            <a:r>
              <a:rPr lang="en-GB" sz="2400" b="1" dirty="0">
                <a:solidFill>
                  <a:prstClr val="black"/>
                </a:solidFill>
                <a:latin typeface="Arial" panose="020B0604020202020204" pitchFamily="34" charset="0"/>
                <a:cs typeface="Arial" panose="020B0604020202020204" pitchFamily="34" charset="0"/>
              </a:rPr>
              <a:t>		</a:t>
            </a:r>
            <a:endParaRPr lang="en-GB" sz="2400" dirty="0">
              <a:solidFill>
                <a:prstClr val="black"/>
              </a:solidFill>
              <a:latin typeface="Arial" panose="020B0604020202020204" pitchFamily="34" charset="0"/>
              <a:cs typeface="Arial" panose="020B0604020202020204" pitchFamily="34" charset="0"/>
            </a:endParaRPr>
          </a:p>
          <a:p>
            <a:pPr lvl="0">
              <a:lnSpc>
                <a:spcPct val="150000"/>
              </a:lnSpc>
            </a:pPr>
            <a:endParaRPr lang="en-GB"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57081711"/>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AF14-58E1-4341-AE85-167147FBC02C}"/>
              </a:ext>
            </a:extLst>
          </p:cNvPr>
          <p:cNvSpPr>
            <a:spLocks noGrp="1"/>
          </p:cNvSpPr>
          <p:nvPr>
            <p:ph type="title"/>
          </p:nvPr>
        </p:nvSpPr>
        <p:spPr>
          <a:xfrm>
            <a:off x="838200" y="1999852"/>
            <a:ext cx="10515600" cy="3581797"/>
          </a:xfrm>
        </p:spPr>
        <p:txBody>
          <a:bodyPr>
            <a:normAutofit/>
          </a:bodyPr>
          <a:lstStyle/>
          <a:p>
            <a:r>
              <a:rPr lang="en-GB" b="1" dirty="0"/>
              <a:t>Starter questions</a:t>
            </a:r>
            <a:br>
              <a:rPr lang="en-GB" b="1" dirty="0"/>
            </a:br>
            <a:r>
              <a:rPr lang="en-GB" dirty="0"/>
              <a:t>Write each question’s number followed by the correct answer</a:t>
            </a:r>
            <a:br>
              <a:rPr lang="en-GB" dirty="0"/>
            </a:br>
            <a:endParaRPr lang="en-GB" b="1" dirty="0"/>
          </a:p>
        </p:txBody>
      </p:sp>
      <p:sp>
        <p:nvSpPr>
          <p:cNvPr id="4" name="Slide Number Placeholder 3">
            <a:extLst>
              <a:ext uri="{FF2B5EF4-FFF2-40B4-BE49-F238E27FC236}">
                <a16:creationId xmlns:a16="http://schemas.microsoft.com/office/drawing/2014/main" id="{639EDF4F-927C-4315-9BCF-F5D2C6C881BC}"/>
              </a:ext>
            </a:extLst>
          </p:cNvPr>
          <p:cNvSpPr>
            <a:spLocks noGrp="1"/>
          </p:cNvSpPr>
          <p:nvPr>
            <p:ph type="sldNum" sz="quarter" idx="12"/>
          </p:nvPr>
        </p:nvSpPr>
        <p:spPr/>
        <p:txBody>
          <a:bodyPr/>
          <a:lstStyle/>
          <a:p>
            <a:fld id="{0EBA4B25-05D3-4406-9C93-8CDF2D0D42D3}" type="slidenum">
              <a:rPr lang="en-GB" smtClean="0"/>
              <a:t>129</a:t>
            </a:fld>
            <a:endParaRPr lang="en-GB"/>
          </a:p>
        </p:txBody>
      </p:sp>
    </p:spTree>
    <p:extLst>
      <p:ext uri="{BB962C8B-B14F-4D97-AF65-F5344CB8AC3E}">
        <p14:creationId xmlns:p14="http://schemas.microsoft.com/office/powerpoint/2010/main" val="545376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A1A3CD-6371-4A58-BA9D-9ADB8C62B90B}"/>
              </a:ext>
            </a:extLst>
          </p:cNvPr>
          <p:cNvSpPr>
            <a:spLocks noGrp="1"/>
          </p:cNvSpPr>
          <p:nvPr>
            <p:ph type="title"/>
          </p:nvPr>
        </p:nvSpPr>
        <p:spPr>
          <a:xfrm>
            <a:off x="838200" y="272265"/>
            <a:ext cx="10515600" cy="1325563"/>
          </a:xfrm>
        </p:spPr>
        <p:txBody>
          <a:bodyPr/>
          <a:lstStyle/>
          <a:p>
            <a:r>
              <a:rPr lang="en-GB" dirty="0"/>
              <a:t>How hygienic were the baths?</a:t>
            </a:r>
          </a:p>
        </p:txBody>
      </p:sp>
      <p:sp>
        <p:nvSpPr>
          <p:cNvPr id="3" name="Content Placeholder 2">
            <a:extLst>
              <a:ext uri="{FF2B5EF4-FFF2-40B4-BE49-F238E27FC236}">
                <a16:creationId xmlns:a16="http://schemas.microsoft.com/office/drawing/2014/main" id="{E2AB859E-12E6-4C1F-87BE-D05E7CF78A58}"/>
              </a:ext>
            </a:extLst>
          </p:cNvPr>
          <p:cNvSpPr>
            <a:spLocks noGrp="1"/>
          </p:cNvSpPr>
          <p:nvPr>
            <p:ph idx="1"/>
          </p:nvPr>
        </p:nvSpPr>
        <p:spPr>
          <a:xfrm>
            <a:off x="267128" y="1397285"/>
            <a:ext cx="11086672" cy="5188450"/>
          </a:xfrm>
        </p:spPr>
        <p:txBody>
          <a:bodyPr>
            <a:normAutofit/>
          </a:bodyPr>
          <a:lstStyle/>
          <a:p>
            <a:pPr marL="0" indent="0">
              <a:buNone/>
            </a:pPr>
            <a:r>
              <a:rPr lang="en-GB" dirty="0"/>
              <a:t>Whilst visiting the baths regularly was important for maintaining a basic level of hygiene, it is worth noting that the baths themselves could present hygiene issues. The communal waters were not necessarily cleaned regularly, meaning that bacteria and waterborne viruses could be transmitted between bathers. At least one ancient writer advised his readers not to visit baths if they had open wounds to avoid infections. </a:t>
            </a:r>
          </a:p>
          <a:p>
            <a:pPr marL="0" indent="0">
              <a:buNone/>
            </a:pPr>
            <a:endParaRPr lang="en-GB" dirty="0"/>
          </a:p>
          <a:p>
            <a:pPr>
              <a:buFontTx/>
              <a:buChar char="-"/>
            </a:pPr>
            <a:endParaRPr lang="en-GB" dirty="0"/>
          </a:p>
        </p:txBody>
      </p:sp>
    </p:spTree>
    <p:extLst>
      <p:ext uri="{BB962C8B-B14F-4D97-AF65-F5344CB8AC3E}">
        <p14:creationId xmlns:p14="http://schemas.microsoft.com/office/powerpoint/2010/main" val="386414498"/>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78770" y="0"/>
            <a:ext cx="11434459" cy="6592261"/>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What did Juvenal work as?</a:t>
            </a:r>
          </a:p>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Who is the narrator of Juvenal Satire 3?</a:t>
            </a:r>
          </a:p>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What happens to </a:t>
            </a:r>
            <a:r>
              <a:rPr lang="en-GB" sz="2400" dirty="0" err="1">
                <a:solidFill>
                  <a:prstClr val="black"/>
                </a:solidFill>
                <a:latin typeface="Arial" panose="020B0604020202020204" pitchFamily="34" charset="0"/>
                <a:cs typeface="Arial" panose="020B0604020202020204" pitchFamily="34" charset="0"/>
              </a:rPr>
              <a:t>Cordus</a:t>
            </a:r>
            <a:r>
              <a:rPr lang="en-GB" sz="2400" dirty="0">
                <a:solidFill>
                  <a:prstClr val="black"/>
                </a:solidFill>
                <a:latin typeface="Arial" panose="020B0604020202020204" pitchFamily="34" charset="0"/>
                <a:cs typeface="Arial" panose="020B0604020202020204" pitchFamily="34" charset="0"/>
              </a:rPr>
              <a:t>’ possessions?</a:t>
            </a:r>
          </a:p>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How does the response of </a:t>
            </a:r>
            <a:r>
              <a:rPr lang="en-GB" sz="2400" dirty="0" err="1">
                <a:solidFill>
                  <a:prstClr val="black"/>
                </a:solidFill>
                <a:latin typeface="Arial" panose="020B0604020202020204" pitchFamily="34" charset="0"/>
                <a:cs typeface="Arial" panose="020B0604020202020204" pitchFamily="34" charset="0"/>
              </a:rPr>
              <a:t>Asturicus</a:t>
            </a:r>
            <a:r>
              <a:rPr lang="en-GB" sz="2400" dirty="0">
                <a:solidFill>
                  <a:prstClr val="black"/>
                </a:solidFill>
                <a:latin typeface="Arial" panose="020B0604020202020204" pitchFamily="34" charset="0"/>
                <a:cs typeface="Arial" panose="020B0604020202020204" pitchFamily="34" charset="0"/>
              </a:rPr>
              <a:t>’ patrons and friends highlight the hypocrisy of the rich?</a:t>
            </a:r>
          </a:p>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Which Roman emperor does Juvenal say would struggle to sleep in Rome?</a:t>
            </a:r>
          </a:p>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Why are the people crushed by falling marble not able to get into the underworld?</a:t>
            </a:r>
          </a:p>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Why might Rome soon run out of iron?</a:t>
            </a:r>
          </a:p>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How do thieves see the city of Rome?</a:t>
            </a:r>
          </a:p>
          <a:p>
            <a:pPr marL="457200" lvl="0" indent="-457200">
              <a:lnSpc>
                <a:spcPct val="150000"/>
              </a:lnSpc>
              <a:buAutoNum type="arabicPeriod"/>
            </a:pPr>
            <a:r>
              <a:rPr lang="en-GB" sz="2400" dirty="0">
                <a:solidFill>
                  <a:prstClr val="black"/>
                </a:solidFill>
                <a:latin typeface="Arial" panose="020B0604020202020204" pitchFamily="34" charset="0"/>
                <a:cs typeface="Arial" panose="020B0604020202020204" pitchFamily="34" charset="0"/>
              </a:rPr>
              <a:t>Why is it ironic that the rich of Rome do not have to worry about drunk people attacking them?</a:t>
            </a:r>
            <a:br>
              <a:rPr lang="en-GB" sz="2400" dirty="0">
                <a:solidFill>
                  <a:prstClr val="black"/>
                </a:solidFill>
                <a:latin typeface="Arial" panose="020B0604020202020204" pitchFamily="34" charset="0"/>
                <a:cs typeface="Arial" panose="020B0604020202020204" pitchFamily="34" charset="0"/>
              </a:rPr>
            </a:br>
            <a:br>
              <a:rPr lang="en-GB" sz="2400" dirty="0">
                <a:solidFill>
                  <a:prstClr val="black"/>
                </a:solidFill>
                <a:latin typeface="Arial" panose="020B0604020202020204" pitchFamily="34" charset="0"/>
                <a:cs typeface="Arial" panose="020B0604020202020204" pitchFamily="34" charset="0"/>
              </a:rPr>
            </a:br>
            <a:br>
              <a:rPr lang="en-GB" sz="2400" dirty="0">
                <a:solidFill>
                  <a:prstClr val="black"/>
                </a:solidFill>
                <a:latin typeface="Arial" panose="020B0604020202020204" pitchFamily="34" charset="0"/>
                <a:cs typeface="Arial" panose="020B0604020202020204" pitchFamily="34" charset="0"/>
              </a:rPr>
            </a:br>
            <a:br>
              <a:rPr lang="en-GB" sz="2400" dirty="0">
                <a:solidFill>
                  <a:prstClr val="black"/>
                </a:solidFill>
                <a:latin typeface="Arial" panose="020B0604020202020204" pitchFamily="34" charset="0"/>
                <a:cs typeface="Arial" panose="020B0604020202020204" pitchFamily="34" charset="0"/>
              </a:rPr>
            </a:br>
            <a:br>
              <a:rPr lang="en-GB" sz="2400" dirty="0">
                <a:solidFill>
                  <a:prstClr val="black"/>
                </a:solidFill>
                <a:latin typeface="Arial" panose="020B0604020202020204" pitchFamily="34" charset="0"/>
                <a:cs typeface="Arial" panose="020B0604020202020204" pitchFamily="34" charset="0"/>
              </a:rPr>
            </a:br>
            <a:r>
              <a:rPr lang="en-GB" sz="2400" dirty="0">
                <a:solidFill>
                  <a:prstClr val="black"/>
                </a:solidFill>
                <a:latin typeface="Arial" panose="020B0604020202020204" pitchFamily="34" charset="0"/>
                <a:cs typeface="Arial" panose="020B0604020202020204" pitchFamily="34" charset="0"/>
              </a:rPr>
              <a:t>		</a:t>
            </a:r>
            <a:br>
              <a:rPr lang="en-GB" sz="2400" dirty="0">
                <a:solidFill>
                  <a:prstClr val="black"/>
                </a:solidFill>
                <a:latin typeface="Arial" panose="020B0604020202020204" pitchFamily="34" charset="0"/>
                <a:cs typeface="Arial" panose="020B0604020202020204" pitchFamily="34" charset="0"/>
              </a:rPr>
            </a:br>
            <a:r>
              <a:rPr lang="en-GB" sz="2400" dirty="0">
                <a:solidFill>
                  <a:prstClr val="black"/>
                </a:solidFill>
                <a:latin typeface="Arial" panose="020B0604020202020204" pitchFamily="34" charset="0"/>
                <a:cs typeface="Arial" panose="020B0604020202020204" pitchFamily="34" charset="0"/>
              </a:rPr>
              <a:t>		</a:t>
            </a:r>
          </a:p>
          <a:p>
            <a:pPr lvl="0">
              <a:lnSpc>
                <a:spcPct val="150000"/>
              </a:lnSpc>
            </a:pPr>
            <a:endParaRPr lang="en-GB"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8216364"/>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AF14-58E1-4341-AE85-167147FBC02C}"/>
              </a:ext>
            </a:extLst>
          </p:cNvPr>
          <p:cNvSpPr>
            <a:spLocks noGrp="1"/>
          </p:cNvSpPr>
          <p:nvPr>
            <p:ph type="title"/>
          </p:nvPr>
        </p:nvSpPr>
        <p:spPr>
          <a:xfrm>
            <a:off x="838200" y="1999852"/>
            <a:ext cx="10515600" cy="3581797"/>
          </a:xfrm>
        </p:spPr>
        <p:txBody>
          <a:bodyPr>
            <a:normAutofit fontScale="90000"/>
          </a:bodyPr>
          <a:lstStyle/>
          <a:p>
            <a:r>
              <a:rPr lang="en-GB" b="1" dirty="0"/>
              <a:t>Source questions</a:t>
            </a:r>
            <a:br>
              <a:rPr lang="en-GB" b="1" dirty="0"/>
            </a:br>
            <a:r>
              <a:rPr lang="en-GB" dirty="0"/>
              <a:t>For each source, write a subtitle (i.e.  </a:t>
            </a:r>
            <a:r>
              <a:rPr lang="en-GB" u="sng" dirty="0"/>
              <a:t>Source 1; Source </a:t>
            </a:r>
            <a:r>
              <a:rPr lang="en-GB" dirty="0"/>
              <a:t>2 etc.) </a:t>
            </a:r>
            <a:br>
              <a:rPr lang="en-GB" dirty="0"/>
            </a:br>
            <a:r>
              <a:rPr lang="en-GB" dirty="0"/>
              <a:t>Read through the source and then answer the questions beneath your subtitle</a:t>
            </a:r>
            <a:br>
              <a:rPr lang="en-GB" dirty="0"/>
            </a:br>
            <a:endParaRPr lang="en-GB" b="1" dirty="0"/>
          </a:p>
        </p:txBody>
      </p:sp>
      <p:sp>
        <p:nvSpPr>
          <p:cNvPr id="4" name="Slide Number Placeholder 3">
            <a:extLst>
              <a:ext uri="{FF2B5EF4-FFF2-40B4-BE49-F238E27FC236}">
                <a16:creationId xmlns:a16="http://schemas.microsoft.com/office/drawing/2014/main" id="{639EDF4F-927C-4315-9BCF-F5D2C6C881BC}"/>
              </a:ext>
            </a:extLst>
          </p:cNvPr>
          <p:cNvSpPr>
            <a:spLocks noGrp="1"/>
          </p:cNvSpPr>
          <p:nvPr>
            <p:ph type="sldNum" sz="quarter" idx="12"/>
          </p:nvPr>
        </p:nvSpPr>
        <p:spPr/>
        <p:txBody>
          <a:bodyPr/>
          <a:lstStyle/>
          <a:p>
            <a:fld id="{0EBA4B25-05D3-4406-9C93-8CDF2D0D42D3}" type="slidenum">
              <a:rPr lang="en-GB" smtClean="0"/>
              <a:t>131</a:t>
            </a:fld>
            <a:endParaRPr lang="en-GB"/>
          </a:p>
        </p:txBody>
      </p:sp>
    </p:spTree>
    <p:extLst>
      <p:ext uri="{BB962C8B-B14F-4D97-AF65-F5344CB8AC3E}">
        <p14:creationId xmlns:p14="http://schemas.microsoft.com/office/powerpoint/2010/main" val="3536167353"/>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8810002" y="4971963"/>
            <a:ext cx="3106391" cy="156694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6. Why might this passage have been written to mock the poor?</a:t>
            </a:r>
          </a:p>
        </p:txBody>
      </p:sp>
      <p:sp>
        <p:nvSpPr>
          <p:cNvPr id="11" name="Rounded Rectangle 10"/>
          <p:cNvSpPr/>
          <p:nvPr/>
        </p:nvSpPr>
        <p:spPr>
          <a:xfrm>
            <a:off x="376703" y="737890"/>
            <a:ext cx="2612782" cy="153327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1. What is keeping Juvenal in Rome?</a:t>
            </a:r>
            <a:endParaRPr lang="en-GB" sz="2400" b="1" dirty="0">
              <a:solidFill>
                <a:schemeClr val="tx1"/>
              </a:solidFill>
              <a:latin typeface="Arial" panose="020B0604020202020204" pitchFamily="34" charset="0"/>
              <a:cs typeface="Arial" panose="020B0604020202020204" pitchFamily="34" charset="0"/>
            </a:endParaRPr>
          </a:p>
        </p:txBody>
      </p:sp>
      <p:sp>
        <p:nvSpPr>
          <p:cNvPr id="14" name="Rounded Rectangle 13"/>
          <p:cNvSpPr/>
          <p:nvPr/>
        </p:nvSpPr>
        <p:spPr>
          <a:xfrm>
            <a:off x="9345449" y="438771"/>
            <a:ext cx="2415865" cy="1856084"/>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4. Pick out two examples of hyperbole in this passage. </a:t>
            </a:r>
          </a:p>
        </p:txBody>
      </p:sp>
      <p:sp>
        <p:nvSpPr>
          <p:cNvPr id="15" name="Rounded Rectangle 14"/>
          <p:cNvSpPr/>
          <p:nvPr/>
        </p:nvSpPr>
        <p:spPr>
          <a:xfrm>
            <a:off x="8911396" y="2716090"/>
            <a:ext cx="3106391" cy="1627309"/>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5. What would Juvenal live off whilst living in the countryside?</a:t>
            </a:r>
          </a:p>
        </p:txBody>
      </p:sp>
      <p:sp>
        <p:nvSpPr>
          <p:cNvPr id="10" name="Rounded Rectangle 9"/>
          <p:cNvSpPr/>
          <p:nvPr/>
        </p:nvSpPr>
        <p:spPr>
          <a:xfrm>
            <a:off x="303981" y="2467156"/>
            <a:ext cx="2921007" cy="153327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2. How is life in Rome made to seem expensive in this passage? </a:t>
            </a:r>
          </a:p>
        </p:txBody>
      </p:sp>
      <p:sp>
        <p:nvSpPr>
          <p:cNvPr id="17" name="Rounded Rectangle 16"/>
          <p:cNvSpPr/>
          <p:nvPr/>
        </p:nvSpPr>
        <p:spPr>
          <a:xfrm>
            <a:off x="376703" y="4343399"/>
            <a:ext cx="2762249" cy="184950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3. What is the advantage of owning a private well? </a:t>
            </a:r>
          </a:p>
        </p:txBody>
      </p:sp>
      <p:sp>
        <p:nvSpPr>
          <p:cNvPr id="6" name="TextBox 5">
            <a:extLst>
              <a:ext uri="{FF2B5EF4-FFF2-40B4-BE49-F238E27FC236}">
                <a16:creationId xmlns:a16="http://schemas.microsoft.com/office/drawing/2014/main" id="{5E6672CE-7D81-4A00-8DF5-64C8554120D2}"/>
              </a:ext>
            </a:extLst>
          </p:cNvPr>
          <p:cNvSpPr txBox="1"/>
          <p:nvPr/>
        </p:nvSpPr>
        <p:spPr>
          <a:xfrm>
            <a:off x="2552404" y="276225"/>
            <a:ext cx="5848646" cy="461665"/>
          </a:xfrm>
          <a:prstGeom prst="rect">
            <a:avLst/>
          </a:prstGeom>
          <a:noFill/>
        </p:spPr>
        <p:txBody>
          <a:bodyPr wrap="square" rtlCol="0">
            <a:spAutoFit/>
          </a:bodyPr>
          <a:lstStyle/>
          <a:p>
            <a:pPr algn="ctr"/>
            <a:r>
              <a:rPr lang="en-GB" sz="2400" b="1" dirty="0"/>
              <a:t>Source 1</a:t>
            </a:r>
          </a:p>
        </p:txBody>
      </p:sp>
      <p:sp>
        <p:nvSpPr>
          <p:cNvPr id="7" name="Slide Number Placeholder 6">
            <a:extLst>
              <a:ext uri="{FF2B5EF4-FFF2-40B4-BE49-F238E27FC236}">
                <a16:creationId xmlns:a16="http://schemas.microsoft.com/office/drawing/2014/main" id="{DCD2D695-DC99-4418-8FC2-7DF178E535E2}"/>
              </a:ext>
            </a:extLst>
          </p:cNvPr>
          <p:cNvSpPr>
            <a:spLocks noGrp="1"/>
          </p:cNvSpPr>
          <p:nvPr>
            <p:ph type="sldNum" sz="quarter" idx="12"/>
          </p:nvPr>
        </p:nvSpPr>
        <p:spPr/>
        <p:txBody>
          <a:bodyPr/>
          <a:lstStyle/>
          <a:p>
            <a:fld id="{0EBA4B25-05D3-4406-9C93-8CDF2D0D42D3}" type="slidenum">
              <a:rPr lang="en-GB" smtClean="0"/>
              <a:t>132</a:t>
            </a:fld>
            <a:endParaRPr lang="en-GB"/>
          </a:p>
        </p:txBody>
      </p:sp>
      <p:pic>
        <p:nvPicPr>
          <p:cNvPr id="3" name="Picture 2">
            <a:extLst>
              <a:ext uri="{FF2B5EF4-FFF2-40B4-BE49-F238E27FC236}">
                <a16:creationId xmlns:a16="http://schemas.microsoft.com/office/drawing/2014/main" id="{5CA80B70-A109-49C5-9283-D98D62750AB9}"/>
              </a:ext>
            </a:extLst>
          </p:cNvPr>
          <p:cNvPicPr>
            <a:picLocks noChangeAspect="1"/>
          </p:cNvPicPr>
          <p:nvPr/>
        </p:nvPicPr>
        <p:blipFill>
          <a:blip r:embed="rId3"/>
          <a:stretch>
            <a:fillRect/>
          </a:stretch>
        </p:blipFill>
        <p:spPr>
          <a:xfrm>
            <a:off x="3299576" y="1725807"/>
            <a:ext cx="5420481" cy="2791215"/>
          </a:xfrm>
          <a:prstGeom prst="rect">
            <a:avLst/>
          </a:prstGeom>
        </p:spPr>
      </p:pic>
    </p:spTree>
    <p:extLst>
      <p:ext uri="{BB962C8B-B14F-4D97-AF65-F5344CB8AC3E}">
        <p14:creationId xmlns:p14="http://schemas.microsoft.com/office/powerpoint/2010/main" val="554088157"/>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7241134" y="4845702"/>
            <a:ext cx="4380138" cy="1863094"/>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6. Pick out one example of hyperbole in this passage. </a:t>
            </a:r>
          </a:p>
        </p:txBody>
      </p:sp>
      <p:sp>
        <p:nvSpPr>
          <p:cNvPr id="11" name="Rounded Rectangle 10"/>
          <p:cNvSpPr/>
          <p:nvPr/>
        </p:nvSpPr>
        <p:spPr>
          <a:xfrm>
            <a:off x="171450" y="371729"/>
            <a:ext cx="2684765" cy="2296003"/>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1. What kills the people in the crowd in this passage?</a:t>
            </a:r>
          </a:p>
        </p:txBody>
      </p:sp>
      <p:sp>
        <p:nvSpPr>
          <p:cNvPr id="14" name="Rounded Rectangle 13"/>
          <p:cNvSpPr/>
          <p:nvPr/>
        </p:nvSpPr>
        <p:spPr>
          <a:xfrm>
            <a:off x="8992796" y="424790"/>
            <a:ext cx="3026012" cy="1863094"/>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4. Pick out three details which describe how busy the kitchen is.</a:t>
            </a:r>
          </a:p>
        </p:txBody>
      </p:sp>
      <p:sp>
        <p:nvSpPr>
          <p:cNvPr id="15" name="Rounded Rectangle 14"/>
          <p:cNvSpPr/>
          <p:nvPr/>
        </p:nvSpPr>
        <p:spPr>
          <a:xfrm>
            <a:off x="9001904" y="2393089"/>
            <a:ext cx="3018645" cy="229501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5. What is Juvenal expecting the answer to the rhetorical questions in this passage to be?</a:t>
            </a:r>
          </a:p>
        </p:txBody>
      </p:sp>
      <p:sp>
        <p:nvSpPr>
          <p:cNvPr id="10" name="Rounded Rectangle 9"/>
          <p:cNvSpPr/>
          <p:nvPr/>
        </p:nvSpPr>
        <p:spPr>
          <a:xfrm>
            <a:off x="171450" y="2783788"/>
            <a:ext cx="3018645" cy="229501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2. Why will it not be possible for families to bury their dead after this accident?</a:t>
            </a:r>
          </a:p>
        </p:txBody>
      </p:sp>
      <p:sp>
        <p:nvSpPr>
          <p:cNvPr id="17" name="Rounded Rectangle 16"/>
          <p:cNvSpPr/>
          <p:nvPr/>
        </p:nvSpPr>
        <p:spPr>
          <a:xfrm>
            <a:off x="280905" y="5194856"/>
            <a:ext cx="5222419" cy="1556535"/>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3. Pick out two details which show a contrast between the heat of the kitchen and the cold of the underworld. </a:t>
            </a:r>
          </a:p>
        </p:txBody>
      </p:sp>
      <p:sp>
        <p:nvSpPr>
          <p:cNvPr id="16" name="TextBox 15">
            <a:extLst>
              <a:ext uri="{FF2B5EF4-FFF2-40B4-BE49-F238E27FC236}">
                <a16:creationId xmlns:a16="http://schemas.microsoft.com/office/drawing/2014/main" id="{9176A2E5-D631-48D7-B0E0-1A4752850B6D}"/>
              </a:ext>
            </a:extLst>
          </p:cNvPr>
          <p:cNvSpPr txBox="1"/>
          <p:nvPr/>
        </p:nvSpPr>
        <p:spPr>
          <a:xfrm>
            <a:off x="2667000" y="200215"/>
            <a:ext cx="5848646" cy="461665"/>
          </a:xfrm>
          <a:prstGeom prst="rect">
            <a:avLst/>
          </a:prstGeom>
          <a:noFill/>
        </p:spPr>
        <p:txBody>
          <a:bodyPr wrap="square" rtlCol="0">
            <a:spAutoFit/>
          </a:bodyPr>
          <a:lstStyle/>
          <a:p>
            <a:pPr algn="ctr"/>
            <a:r>
              <a:rPr lang="en-GB" sz="2400" b="1" dirty="0"/>
              <a:t>Source 2</a:t>
            </a:r>
          </a:p>
        </p:txBody>
      </p:sp>
      <p:sp>
        <p:nvSpPr>
          <p:cNvPr id="4" name="Slide Number Placeholder 3">
            <a:extLst>
              <a:ext uri="{FF2B5EF4-FFF2-40B4-BE49-F238E27FC236}">
                <a16:creationId xmlns:a16="http://schemas.microsoft.com/office/drawing/2014/main" id="{B379621C-7866-4F6C-83F0-EAB33F4CA973}"/>
              </a:ext>
            </a:extLst>
          </p:cNvPr>
          <p:cNvSpPr>
            <a:spLocks noGrp="1"/>
          </p:cNvSpPr>
          <p:nvPr>
            <p:ph type="sldNum" sz="quarter" idx="12"/>
          </p:nvPr>
        </p:nvSpPr>
        <p:spPr>
          <a:xfrm>
            <a:off x="8515646" y="6735626"/>
            <a:ext cx="2743200" cy="365125"/>
          </a:xfrm>
        </p:spPr>
        <p:txBody>
          <a:bodyPr/>
          <a:lstStyle/>
          <a:p>
            <a:fld id="{0EBA4B25-05D3-4406-9C93-8CDF2D0D42D3}" type="slidenum">
              <a:rPr lang="en-GB" smtClean="0"/>
              <a:t>133</a:t>
            </a:fld>
            <a:endParaRPr lang="en-GB"/>
          </a:p>
        </p:txBody>
      </p:sp>
      <p:pic>
        <p:nvPicPr>
          <p:cNvPr id="3" name="Picture 2">
            <a:extLst>
              <a:ext uri="{FF2B5EF4-FFF2-40B4-BE49-F238E27FC236}">
                <a16:creationId xmlns:a16="http://schemas.microsoft.com/office/drawing/2014/main" id="{6ED8A400-AFDD-44A4-937C-2F12F88787AF}"/>
              </a:ext>
            </a:extLst>
          </p:cNvPr>
          <p:cNvPicPr>
            <a:picLocks noChangeAspect="1"/>
          </p:cNvPicPr>
          <p:nvPr/>
        </p:nvPicPr>
        <p:blipFill>
          <a:blip r:embed="rId3"/>
          <a:stretch>
            <a:fillRect/>
          </a:stretch>
        </p:blipFill>
        <p:spPr>
          <a:xfrm>
            <a:off x="3333364" y="991098"/>
            <a:ext cx="5525271" cy="3353268"/>
          </a:xfrm>
          <a:prstGeom prst="rect">
            <a:avLst/>
          </a:prstGeom>
        </p:spPr>
      </p:pic>
    </p:spTree>
    <p:extLst>
      <p:ext uri="{BB962C8B-B14F-4D97-AF65-F5344CB8AC3E}">
        <p14:creationId xmlns:p14="http://schemas.microsoft.com/office/powerpoint/2010/main" val="3274542198"/>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p:cNvSpPr/>
          <p:nvPr/>
        </p:nvSpPr>
        <p:spPr>
          <a:xfrm>
            <a:off x="7263424" y="4856730"/>
            <a:ext cx="4787757" cy="1863094"/>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6. How does </a:t>
            </a:r>
            <a:r>
              <a:rPr lang="en-GB" sz="2400" dirty="0" err="1">
                <a:solidFill>
                  <a:schemeClr val="tx1"/>
                </a:solidFill>
                <a:latin typeface="Arial" panose="020B0604020202020204" pitchFamily="34" charset="0"/>
                <a:cs typeface="Arial" panose="020B0604020202020204" pitchFamily="34" charset="0"/>
              </a:rPr>
              <a:t>Umbricius</a:t>
            </a:r>
            <a:r>
              <a:rPr lang="en-GB" sz="2400" dirty="0">
                <a:solidFill>
                  <a:schemeClr val="tx1"/>
                </a:solidFill>
                <a:latin typeface="Arial" panose="020B0604020202020204" pitchFamily="34" charset="0"/>
                <a:cs typeface="Arial" panose="020B0604020202020204" pitchFamily="34" charset="0"/>
              </a:rPr>
              <a:t> make himself seem poor in this passage?</a:t>
            </a:r>
          </a:p>
        </p:txBody>
      </p:sp>
      <p:sp>
        <p:nvSpPr>
          <p:cNvPr id="11" name="Rounded Rectangle 10"/>
          <p:cNvSpPr/>
          <p:nvPr/>
        </p:nvSpPr>
        <p:spPr>
          <a:xfrm>
            <a:off x="171450" y="424790"/>
            <a:ext cx="3373134" cy="160252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1. How is the drunk man’s desire for a fight made to seem hyperbolic?</a:t>
            </a:r>
          </a:p>
        </p:txBody>
      </p:sp>
      <p:sp>
        <p:nvSpPr>
          <p:cNvPr id="14" name="Rounded Rectangle 13"/>
          <p:cNvSpPr/>
          <p:nvPr/>
        </p:nvSpPr>
        <p:spPr>
          <a:xfrm>
            <a:off x="8260422" y="424790"/>
            <a:ext cx="3832261" cy="138346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4. What does a wealthy man use to light his way through Rome?</a:t>
            </a:r>
          </a:p>
        </p:txBody>
      </p:sp>
      <p:sp>
        <p:nvSpPr>
          <p:cNvPr id="15" name="Rounded Rectangle 14"/>
          <p:cNvSpPr/>
          <p:nvPr/>
        </p:nvSpPr>
        <p:spPr>
          <a:xfrm>
            <a:off x="9657303" y="1900914"/>
            <a:ext cx="2534697" cy="271732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5. Why is ironic that the drunk man attacks </a:t>
            </a:r>
            <a:r>
              <a:rPr lang="en-GB" sz="2400" dirty="0" err="1">
                <a:solidFill>
                  <a:schemeClr val="tx1"/>
                </a:solidFill>
                <a:latin typeface="Arial" panose="020B0604020202020204" pitchFamily="34" charset="0"/>
                <a:cs typeface="Arial" panose="020B0604020202020204" pitchFamily="34" charset="0"/>
              </a:rPr>
              <a:t>Umbricius</a:t>
            </a:r>
            <a:r>
              <a:rPr lang="en-GB" sz="2400" dirty="0">
                <a:solidFill>
                  <a:schemeClr val="tx1"/>
                </a:solidFill>
                <a:latin typeface="Arial" panose="020B0604020202020204" pitchFamily="34" charset="0"/>
                <a:cs typeface="Arial" panose="020B0604020202020204" pitchFamily="34" charset="0"/>
              </a:rPr>
              <a:t> but not a wealthy man?</a:t>
            </a:r>
          </a:p>
        </p:txBody>
      </p:sp>
      <p:sp>
        <p:nvSpPr>
          <p:cNvPr id="10" name="Rounded Rectangle 9"/>
          <p:cNvSpPr/>
          <p:nvPr/>
        </p:nvSpPr>
        <p:spPr>
          <a:xfrm>
            <a:off x="147108" y="2235728"/>
            <a:ext cx="2926124" cy="1760920"/>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2. Why does the drunk man not want to attack a rich person?</a:t>
            </a:r>
          </a:p>
        </p:txBody>
      </p:sp>
      <p:sp>
        <p:nvSpPr>
          <p:cNvPr id="17" name="Rounded Rectangle 16"/>
          <p:cNvSpPr/>
          <p:nvPr/>
        </p:nvSpPr>
        <p:spPr>
          <a:xfrm>
            <a:off x="99317" y="4424441"/>
            <a:ext cx="3070523" cy="146738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3. What does </a:t>
            </a:r>
            <a:r>
              <a:rPr lang="en-GB" sz="2400" dirty="0" err="1">
                <a:solidFill>
                  <a:schemeClr val="tx1"/>
                </a:solidFill>
                <a:latin typeface="Arial" panose="020B0604020202020204" pitchFamily="34" charset="0"/>
                <a:cs typeface="Arial" panose="020B0604020202020204" pitchFamily="34" charset="0"/>
              </a:rPr>
              <a:t>Umbricius</a:t>
            </a:r>
            <a:r>
              <a:rPr lang="en-GB" sz="2400" dirty="0">
                <a:solidFill>
                  <a:schemeClr val="tx1"/>
                </a:solidFill>
                <a:latin typeface="Arial" panose="020B0604020202020204" pitchFamily="34" charset="0"/>
                <a:cs typeface="Arial" panose="020B0604020202020204" pitchFamily="34" charset="0"/>
              </a:rPr>
              <a:t> use to light his way through Rome?</a:t>
            </a:r>
          </a:p>
        </p:txBody>
      </p:sp>
      <p:sp>
        <p:nvSpPr>
          <p:cNvPr id="16" name="TextBox 15">
            <a:extLst>
              <a:ext uri="{FF2B5EF4-FFF2-40B4-BE49-F238E27FC236}">
                <a16:creationId xmlns:a16="http://schemas.microsoft.com/office/drawing/2014/main" id="{9176A2E5-D631-48D7-B0E0-1A4752850B6D}"/>
              </a:ext>
            </a:extLst>
          </p:cNvPr>
          <p:cNvSpPr txBox="1"/>
          <p:nvPr/>
        </p:nvSpPr>
        <p:spPr>
          <a:xfrm>
            <a:off x="2667000" y="200215"/>
            <a:ext cx="5848646" cy="461665"/>
          </a:xfrm>
          <a:prstGeom prst="rect">
            <a:avLst/>
          </a:prstGeom>
          <a:noFill/>
        </p:spPr>
        <p:txBody>
          <a:bodyPr wrap="square" rtlCol="0">
            <a:spAutoFit/>
          </a:bodyPr>
          <a:lstStyle/>
          <a:p>
            <a:pPr algn="ctr"/>
            <a:r>
              <a:rPr lang="en-GB" sz="2400" b="1" dirty="0"/>
              <a:t>Source 3</a:t>
            </a:r>
          </a:p>
        </p:txBody>
      </p:sp>
      <p:sp>
        <p:nvSpPr>
          <p:cNvPr id="4" name="Slide Number Placeholder 3">
            <a:extLst>
              <a:ext uri="{FF2B5EF4-FFF2-40B4-BE49-F238E27FC236}">
                <a16:creationId xmlns:a16="http://schemas.microsoft.com/office/drawing/2014/main" id="{B379621C-7866-4F6C-83F0-EAB33F4CA973}"/>
              </a:ext>
            </a:extLst>
          </p:cNvPr>
          <p:cNvSpPr>
            <a:spLocks noGrp="1"/>
          </p:cNvSpPr>
          <p:nvPr>
            <p:ph type="sldNum" sz="quarter" idx="12"/>
          </p:nvPr>
        </p:nvSpPr>
        <p:spPr>
          <a:xfrm>
            <a:off x="9167894" y="6675437"/>
            <a:ext cx="2743200" cy="365125"/>
          </a:xfrm>
        </p:spPr>
        <p:txBody>
          <a:bodyPr/>
          <a:lstStyle/>
          <a:p>
            <a:fld id="{0EBA4B25-05D3-4406-9C93-8CDF2D0D42D3}" type="slidenum">
              <a:rPr lang="en-GB" smtClean="0"/>
              <a:t>134</a:t>
            </a:fld>
            <a:endParaRPr lang="en-GB"/>
          </a:p>
        </p:txBody>
      </p:sp>
      <p:pic>
        <p:nvPicPr>
          <p:cNvPr id="5" name="Picture 4">
            <a:extLst>
              <a:ext uri="{FF2B5EF4-FFF2-40B4-BE49-F238E27FC236}">
                <a16:creationId xmlns:a16="http://schemas.microsoft.com/office/drawing/2014/main" id="{D81C57A6-A49A-4082-A1E0-5B7527C50753}"/>
              </a:ext>
            </a:extLst>
          </p:cNvPr>
          <p:cNvPicPr>
            <a:picLocks noChangeAspect="1"/>
          </p:cNvPicPr>
          <p:nvPr/>
        </p:nvPicPr>
        <p:blipFill>
          <a:blip r:embed="rId3"/>
          <a:stretch>
            <a:fillRect/>
          </a:stretch>
        </p:blipFill>
        <p:spPr>
          <a:xfrm>
            <a:off x="3442029" y="1827357"/>
            <a:ext cx="6039693" cy="3029373"/>
          </a:xfrm>
          <a:prstGeom prst="rect">
            <a:avLst/>
          </a:prstGeom>
        </p:spPr>
      </p:pic>
    </p:spTree>
    <p:extLst>
      <p:ext uri="{BB962C8B-B14F-4D97-AF65-F5344CB8AC3E}">
        <p14:creationId xmlns:p14="http://schemas.microsoft.com/office/powerpoint/2010/main" val="2617798504"/>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ounded Rectangle 10"/>
          <p:cNvSpPr/>
          <p:nvPr/>
        </p:nvSpPr>
        <p:spPr>
          <a:xfrm>
            <a:off x="171450" y="424790"/>
            <a:ext cx="3373134" cy="217457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1. Why is the description of Rome as a game preserve [hunting ground] for thieves so effective? Make </a:t>
            </a:r>
            <a:r>
              <a:rPr lang="en-GB" sz="2400" b="1" dirty="0">
                <a:solidFill>
                  <a:schemeClr val="tx1"/>
                </a:solidFill>
                <a:latin typeface="Arial" panose="020B0604020202020204" pitchFamily="34" charset="0"/>
                <a:cs typeface="Arial" panose="020B0604020202020204" pitchFamily="34" charset="0"/>
              </a:rPr>
              <a:t>two </a:t>
            </a:r>
            <a:r>
              <a:rPr lang="en-GB" sz="2400" dirty="0">
                <a:solidFill>
                  <a:schemeClr val="tx1"/>
                </a:solidFill>
                <a:latin typeface="Arial" panose="020B0604020202020204" pitchFamily="34" charset="0"/>
                <a:cs typeface="Arial" panose="020B0604020202020204" pitchFamily="34" charset="0"/>
              </a:rPr>
              <a:t>points</a:t>
            </a:r>
          </a:p>
        </p:txBody>
      </p:sp>
      <p:sp>
        <p:nvSpPr>
          <p:cNvPr id="10" name="Rounded Rectangle 9"/>
          <p:cNvSpPr/>
          <p:nvPr/>
        </p:nvSpPr>
        <p:spPr>
          <a:xfrm>
            <a:off x="140819" y="2752555"/>
            <a:ext cx="4473931" cy="2302307"/>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2. Pick out </a:t>
            </a:r>
            <a:r>
              <a:rPr lang="en-GB" sz="2400" b="1" dirty="0">
                <a:solidFill>
                  <a:schemeClr val="tx1"/>
                </a:solidFill>
                <a:latin typeface="Arial" panose="020B0604020202020204" pitchFamily="34" charset="0"/>
                <a:cs typeface="Arial" panose="020B0604020202020204" pitchFamily="34" charset="0"/>
              </a:rPr>
              <a:t>two </a:t>
            </a:r>
            <a:r>
              <a:rPr lang="en-GB" sz="2400" dirty="0">
                <a:solidFill>
                  <a:schemeClr val="tx1"/>
                </a:solidFill>
                <a:latin typeface="Arial" panose="020B0604020202020204" pitchFamily="34" charset="0"/>
                <a:cs typeface="Arial" panose="020B0604020202020204" pitchFamily="34" charset="0"/>
              </a:rPr>
              <a:t>examples of hyperbole in this passage and explain why these are effective in making Rome seem like an unpleasant place to live in?</a:t>
            </a:r>
          </a:p>
        </p:txBody>
      </p:sp>
      <p:sp>
        <p:nvSpPr>
          <p:cNvPr id="17" name="Rounded Rectangle 16"/>
          <p:cNvSpPr/>
          <p:nvPr/>
        </p:nvSpPr>
        <p:spPr>
          <a:xfrm>
            <a:off x="171449" y="5208055"/>
            <a:ext cx="3070523" cy="1467382"/>
          </a:xfrm>
          <a:prstGeom prst="roundRect">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Arial" panose="020B0604020202020204" pitchFamily="34" charset="0"/>
                <a:cs typeface="Arial" panose="020B0604020202020204" pitchFamily="34" charset="0"/>
              </a:rPr>
              <a:t>3. What are the final two lines meant to remind the reader about?</a:t>
            </a:r>
          </a:p>
        </p:txBody>
      </p:sp>
      <p:sp>
        <p:nvSpPr>
          <p:cNvPr id="16" name="TextBox 15">
            <a:extLst>
              <a:ext uri="{FF2B5EF4-FFF2-40B4-BE49-F238E27FC236}">
                <a16:creationId xmlns:a16="http://schemas.microsoft.com/office/drawing/2014/main" id="{9176A2E5-D631-48D7-B0E0-1A4752850B6D}"/>
              </a:ext>
            </a:extLst>
          </p:cNvPr>
          <p:cNvSpPr txBox="1"/>
          <p:nvPr/>
        </p:nvSpPr>
        <p:spPr>
          <a:xfrm>
            <a:off x="2667000" y="200215"/>
            <a:ext cx="5848646" cy="461665"/>
          </a:xfrm>
          <a:prstGeom prst="rect">
            <a:avLst/>
          </a:prstGeom>
          <a:noFill/>
        </p:spPr>
        <p:txBody>
          <a:bodyPr wrap="square" rtlCol="0">
            <a:spAutoFit/>
          </a:bodyPr>
          <a:lstStyle/>
          <a:p>
            <a:pPr algn="ctr"/>
            <a:r>
              <a:rPr lang="en-GB" sz="2400" b="1" dirty="0"/>
              <a:t>Source 4</a:t>
            </a:r>
          </a:p>
        </p:txBody>
      </p:sp>
      <p:sp>
        <p:nvSpPr>
          <p:cNvPr id="4" name="Slide Number Placeholder 3">
            <a:extLst>
              <a:ext uri="{FF2B5EF4-FFF2-40B4-BE49-F238E27FC236}">
                <a16:creationId xmlns:a16="http://schemas.microsoft.com/office/drawing/2014/main" id="{B379621C-7866-4F6C-83F0-EAB33F4CA973}"/>
              </a:ext>
            </a:extLst>
          </p:cNvPr>
          <p:cNvSpPr>
            <a:spLocks noGrp="1"/>
          </p:cNvSpPr>
          <p:nvPr>
            <p:ph type="sldNum" sz="quarter" idx="12"/>
          </p:nvPr>
        </p:nvSpPr>
        <p:spPr>
          <a:xfrm>
            <a:off x="9167894" y="6675437"/>
            <a:ext cx="2743200" cy="365125"/>
          </a:xfrm>
        </p:spPr>
        <p:txBody>
          <a:bodyPr/>
          <a:lstStyle/>
          <a:p>
            <a:fld id="{0EBA4B25-05D3-4406-9C93-8CDF2D0D42D3}" type="slidenum">
              <a:rPr lang="en-GB" smtClean="0"/>
              <a:t>135</a:t>
            </a:fld>
            <a:endParaRPr lang="en-GB"/>
          </a:p>
        </p:txBody>
      </p:sp>
      <p:pic>
        <p:nvPicPr>
          <p:cNvPr id="3" name="Picture 2">
            <a:extLst>
              <a:ext uri="{FF2B5EF4-FFF2-40B4-BE49-F238E27FC236}">
                <a16:creationId xmlns:a16="http://schemas.microsoft.com/office/drawing/2014/main" id="{8F6AF181-A95C-4596-899F-F02B379197CF}"/>
              </a:ext>
            </a:extLst>
          </p:cNvPr>
          <p:cNvPicPr>
            <a:picLocks noChangeAspect="1"/>
          </p:cNvPicPr>
          <p:nvPr/>
        </p:nvPicPr>
        <p:blipFill>
          <a:blip r:embed="rId3"/>
          <a:stretch>
            <a:fillRect/>
          </a:stretch>
        </p:blipFill>
        <p:spPr>
          <a:xfrm>
            <a:off x="4676012" y="1432778"/>
            <a:ext cx="7375169" cy="4291008"/>
          </a:xfrm>
          <a:prstGeom prst="rect">
            <a:avLst/>
          </a:prstGeom>
        </p:spPr>
      </p:pic>
    </p:spTree>
    <p:extLst>
      <p:ext uri="{BB962C8B-B14F-4D97-AF65-F5344CB8AC3E}">
        <p14:creationId xmlns:p14="http://schemas.microsoft.com/office/powerpoint/2010/main" val="105060325"/>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AF14-58E1-4341-AE85-167147FBC02C}"/>
              </a:ext>
            </a:extLst>
          </p:cNvPr>
          <p:cNvSpPr>
            <a:spLocks noGrp="1"/>
          </p:cNvSpPr>
          <p:nvPr>
            <p:ph type="title"/>
          </p:nvPr>
        </p:nvSpPr>
        <p:spPr>
          <a:xfrm>
            <a:off x="653265" y="2882665"/>
            <a:ext cx="10515600" cy="1092669"/>
          </a:xfrm>
        </p:spPr>
        <p:txBody>
          <a:bodyPr>
            <a:normAutofit/>
          </a:bodyPr>
          <a:lstStyle/>
          <a:p>
            <a:r>
              <a:rPr lang="en-GB" sz="2800" b="1" dirty="0"/>
              <a:t>Extension: </a:t>
            </a:r>
            <a:r>
              <a:rPr lang="en-GB" sz="2800" dirty="0"/>
              <a:t>Who is more successful in their representation of Rome as an unpleasant place to live, Horace or Juvenal? [15]</a:t>
            </a:r>
            <a:endParaRPr lang="en-GB" sz="2800" b="1" dirty="0"/>
          </a:p>
        </p:txBody>
      </p:sp>
      <p:sp>
        <p:nvSpPr>
          <p:cNvPr id="3" name="Slide Number Placeholder 2">
            <a:extLst>
              <a:ext uri="{FF2B5EF4-FFF2-40B4-BE49-F238E27FC236}">
                <a16:creationId xmlns:a16="http://schemas.microsoft.com/office/drawing/2014/main" id="{484F40E0-EA06-400E-902D-E0A737A5DFDC}"/>
              </a:ext>
            </a:extLst>
          </p:cNvPr>
          <p:cNvSpPr>
            <a:spLocks noGrp="1"/>
          </p:cNvSpPr>
          <p:nvPr>
            <p:ph type="sldNum" sz="quarter" idx="12"/>
          </p:nvPr>
        </p:nvSpPr>
        <p:spPr/>
        <p:txBody>
          <a:bodyPr/>
          <a:lstStyle/>
          <a:p>
            <a:fld id="{0EBA4B25-05D3-4406-9C93-8CDF2D0D42D3}" type="slidenum">
              <a:rPr lang="en-GB" smtClean="0"/>
              <a:t>136</a:t>
            </a:fld>
            <a:endParaRPr lang="en-GB"/>
          </a:p>
        </p:txBody>
      </p:sp>
    </p:spTree>
    <p:extLst>
      <p:ext uri="{BB962C8B-B14F-4D97-AF65-F5344CB8AC3E}">
        <p14:creationId xmlns:p14="http://schemas.microsoft.com/office/powerpoint/2010/main" val="1694370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1C7C70E-8073-4F6C-9B42-7E4138FD154D}"/>
              </a:ext>
            </a:extLst>
          </p:cNvPr>
          <p:cNvPicPr>
            <a:picLocks noChangeAspect="1"/>
          </p:cNvPicPr>
          <p:nvPr/>
        </p:nvPicPr>
        <p:blipFill>
          <a:blip r:embed="rId2"/>
          <a:stretch>
            <a:fillRect/>
          </a:stretch>
        </p:blipFill>
        <p:spPr>
          <a:xfrm>
            <a:off x="5460809" y="183535"/>
            <a:ext cx="5994876" cy="3854209"/>
          </a:xfrm>
          <a:prstGeom prst="rect">
            <a:avLst/>
          </a:prstGeom>
        </p:spPr>
      </p:pic>
      <p:pic>
        <p:nvPicPr>
          <p:cNvPr id="8" name="Content Placeholder 7">
            <a:extLst>
              <a:ext uri="{FF2B5EF4-FFF2-40B4-BE49-F238E27FC236}">
                <a16:creationId xmlns:a16="http://schemas.microsoft.com/office/drawing/2014/main" id="{A83E5B3F-7C25-4787-B95A-112753EA5504}"/>
              </a:ext>
            </a:extLst>
          </p:cNvPr>
          <p:cNvPicPr>
            <a:picLocks noGrp="1" noChangeAspect="1"/>
          </p:cNvPicPr>
          <p:nvPr>
            <p:ph idx="1"/>
          </p:nvPr>
        </p:nvPicPr>
        <p:blipFill>
          <a:blip r:embed="rId3"/>
          <a:stretch>
            <a:fillRect/>
          </a:stretch>
        </p:blipFill>
        <p:spPr>
          <a:xfrm>
            <a:off x="9712703" y="2187574"/>
            <a:ext cx="2209663" cy="4351338"/>
          </a:xfrm>
        </p:spPr>
      </p:pic>
      <p:pic>
        <p:nvPicPr>
          <p:cNvPr id="11" name="Picture 10">
            <a:extLst>
              <a:ext uri="{FF2B5EF4-FFF2-40B4-BE49-F238E27FC236}">
                <a16:creationId xmlns:a16="http://schemas.microsoft.com/office/drawing/2014/main" id="{4DA21D95-97C6-4CB8-993B-931F01DDE36E}"/>
              </a:ext>
            </a:extLst>
          </p:cNvPr>
          <p:cNvPicPr>
            <a:picLocks noChangeAspect="1"/>
          </p:cNvPicPr>
          <p:nvPr/>
        </p:nvPicPr>
        <p:blipFill>
          <a:blip r:embed="rId4"/>
          <a:stretch>
            <a:fillRect/>
          </a:stretch>
        </p:blipFill>
        <p:spPr>
          <a:xfrm>
            <a:off x="6400937" y="3669143"/>
            <a:ext cx="2497288" cy="3055808"/>
          </a:xfrm>
          <a:prstGeom prst="rect">
            <a:avLst/>
          </a:prstGeom>
        </p:spPr>
      </p:pic>
      <p:sp>
        <p:nvSpPr>
          <p:cNvPr id="12" name="TextBox 11">
            <a:extLst>
              <a:ext uri="{FF2B5EF4-FFF2-40B4-BE49-F238E27FC236}">
                <a16:creationId xmlns:a16="http://schemas.microsoft.com/office/drawing/2014/main" id="{479C6DBF-4EBA-4373-BC7B-C870856E7363}"/>
              </a:ext>
            </a:extLst>
          </p:cNvPr>
          <p:cNvSpPr txBox="1"/>
          <p:nvPr/>
        </p:nvSpPr>
        <p:spPr>
          <a:xfrm>
            <a:off x="193476" y="534256"/>
            <a:ext cx="5194304" cy="5632311"/>
          </a:xfrm>
          <a:prstGeom prst="rect">
            <a:avLst/>
          </a:prstGeom>
          <a:noFill/>
        </p:spPr>
        <p:txBody>
          <a:bodyPr wrap="square" rtlCol="0">
            <a:spAutoFit/>
          </a:bodyPr>
          <a:lstStyle/>
          <a:p>
            <a:pPr marL="342900" indent="-342900">
              <a:buFont typeface="Arial" panose="020B0604020202020204" pitchFamily="34" charset="0"/>
              <a:buChar char="•"/>
            </a:pPr>
            <a:r>
              <a:rPr lang="en-GB" sz="2000" dirty="0"/>
              <a:t>Located in Herculaneum, a town which was destroyed (along with Pompeii) by the eruption of Mount Vesuvius in 79 AD. </a:t>
            </a:r>
          </a:p>
          <a:p>
            <a:pPr marL="342900" indent="-342900">
              <a:buFont typeface="Arial" panose="020B0604020202020204" pitchFamily="34" charset="0"/>
              <a:buChar char="•"/>
            </a:pPr>
            <a:r>
              <a:rPr lang="en-GB" sz="2000" dirty="0"/>
              <a:t>Located near the middle of the town</a:t>
            </a:r>
          </a:p>
          <a:p>
            <a:pPr marL="342900" indent="-342900">
              <a:buFont typeface="Arial" panose="020B0604020202020204" pitchFamily="34" charset="0"/>
              <a:buChar char="•"/>
            </a:pPr>
            <a:r>
              <a:rPr lang="en-GB" sz="2000" dirty="0"/>
              <a:t>Sometimes also known as the Forum Baths due to possibly being located near Herculaneum’s forum (which hasn’t been discovered)</a:t>
            </a:r>
          </a:p>
          <a:p>
            <a:pPr marL="342900" indent="-342900">
              <a:buFont typeface="Arial" panose="020B0604020202020204" pitchFamily="34" charset="0"/>
              <a:buChar char="•"/>
            </a:pPr>
            <a:r>
              <a:rPr lang="en-GB" sz="2000" dirty="0"/>
              <a:t>Opened onto three different streets, meaning that it had a lot of entrances</a:t>
            </a:r>
          </a:p>
          <a:p>
            <a:pPr marL="342900" indent="-342900">
              <a:buFont typeface="Arial" panose="020B0604020202020204" pitchFamily="34" charset="0"/>
              <a:buChar char="•"/>
            </a:pPr>
            <a:r>
              <a:rPr lang="en-GB" sz="2000" dirty="0"/>
              <a:t>Male and female facilities, but the men’s were both larger and included more facilities. </a:t>
            </a:r>
          </a:p>
          <a:p>
            <a:pPr marL="800100" lvl="1" indent="-342900">
              <a:buFont typeface="Arial" panose="020B0604020202020204" pitchFamily="34" charset="0"/>
              <a:buChar char="•"/>
            </a:pPr>
            <a:r>
              <a:rPr lang="en-GB" sz="2000" dirty="0"/>
              <a:t>Women are missing a frigidarium.</a:t>
            </a:r>
          </a:p>
          <a:p>
            <a:pPr marL="800100" lvl="1" indent="-342900">
              <a:buFont typeface="Arial" panose="020B0604020202020204" pitchFamily="34" charset="0"/>
              <a:buChar char="•"/>
            </a:pPr>
            <a:r>
              <a:rPr lang="en-GB" sz="2000" dirty="0"/>
              <a:t>There also does not appear to be access to the palaestra. The women may have exercised indoors at these baths, possibly in a corridor. </a:t>
            </a:r>
          </a:p>
        </p:txBody>
      </p:sp>
    </p:spTree>
    <p:extLst>
      <p:ext uri="{BB962C8B-B14F-4D97-AF65-F5344CB8AC3E}">
        <p14:creationId xmlns:p14="http://schemas.microsoft.com/office/powerpoint/2010/main" val="31872529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C83A1-37BE-4DC9-B9B6-2247E615E98D}"/>
              </a:ext>
            </a:extLst>
          </p:cNvPr>
          <p:cNvSpPr>
            <a:spLocks noGrp="1"/>
          </p:cNvSpPr>
          <p:nvPr>
            <p:ph type="title"/>
          </p:nvPr>
        </p:nvSpPr>
        <p:spPr>
          <a:xfrm>
            <a:off x="838200" y="365126"/>
            <a:ext cx="10515600" cy="552450"/>
          </a:xfrm>
        </p:spPr>
        <p:txBody>
          <a:bodyPr>
            <a:normAutofit fontScale="90000"/>
          </a:bodyPr>
          <a:lstStyle/>
          <a:p>
            <a:r>
              <a:rPr lang="en-GB" sz="3600" b="1" dirty="0"/>
              <a:t>Men’s apodyterium</a:t>
            </a:r>
          </a:p>
        </p:txBody>
      </p:sp>
      <p:pic>
        <p:nvPicPr>
          <p:cNvPr id="2050" name="Picture 2" descr="Ins. VI.1/7. May 2010. Changing/dressing room, or apodyterium of the men’s baths. &#10;Looking north from entrance doorway across floor of segmented black, grey and white marble.&#10;">
            <a:extLst>
              <a:ext uri="{FF2B5EF4-FFF2-40B4-BE49-F238E27FC236}">
                <a16:creationId xmlns:a16="http://schemas.microsoft.com/office/drawing/2014/main" id="{59592F86-6B08-4A75-B509-D9FF75FEFD8C}"/>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900614" y="1386682"/>
            <a:ext cx="6000749" cy="4500562"/>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FD23DF1-395F-43BC-9CA9-926B128DFB03}"/>
              </a:ext>
            </a:extLst>
          </p:cNvPr>
          <p:cNvSpPr txBox="1"/>
          <p:nvPr/>
        </p:nvSpPr>
        <p:spPr>
          <a:xfrm>
            <a:off x="285750" y="1439863"/>
            <a:ext cx="4614864" cy="4893647"/>
          </a:xfrm>
          <a:prstGeom prst="rect">
            <a:avLst/>
          </a:prstGeom>
          <a:noFill/>
        </p:spPr>
        <p:txBody>
          <a:bodyPr wrap="square" rtlCol="0">
            <a:spAutoFit/>
          </a:bodyPr>
          <a:lstStyle/>
          <a:p>
            <a:pPr marL="285750" indent="-285750">
              <a:buFont typeface="Arial" panose="020B0604020202020204" pitchFamily="34" charset="0"/>
              <a:buChar char="•"/>
            </a:pPr>
            <a:r>
              <a:rPr lang="en-GB" sz="2400" dirty="0"/>
              <a:t>Marble bench along three sides</a:t>
            </a:r>
          </a:p>
          <a:p>
            <a:pPr marL="285750" indent="-285750">
              <a:buFont typeface="Arial" panose="020B0604020202020204" pitchFamily="34" charset="0"/>
              <a:buChar char="•"/>
            </a:pPr>
            <a:r>
              <a:rPr lang="en-GB" sz="2400" dirty="0"/>
              <a:t>Niches for storing clothing above the bench</a:t>
            </a:r>
          </a:p>
          <a:p>
            <a:pPr marL="285750" indent="-285750">
              <a:buFont typeface="Arial" panose="020B0604020202020204" pitchFamily="34" charset="0"/>
              <a:buChar char="•"/>
            </a:pPr>
            <a:r>
              <a:rPr lang="en-GB" sz="2400" dirty="0"/>
              <a:t>Two basins at one end: one grand marble one for washing hands, the other less impressive one for feet</a:t>
            </a:r>
          </a:p>
          <a:p>
            <a:pPr marL="742950" lvl="1" indent="-285750">
              <a:buFont typeface="Arial" panose="020B0604020202020204" pitchFamily="34" charset="0"/>
              <a:buChar char="•"/>
            </a:pPr>
            <a:r>
              <a:rPr lang="en-GB" sz="2400" dirty="0"/>
              <a:t>The second is now lost, but the marble basin can be seen in the picture to the right</a:t>
            </a:r>
          </a:p>
          <a:p>
            <a:endParaRPr lang="en-GB" sz="2400" dirty="0"/>
          </a:p>
        </p:txBody>
      </p:sp>
    </p:spTree>
    <p:extLst>
      <p:ext uri="{BB962C8B-B14F-4D97-AF65-F5344CB8AC3E}">
        <p14:creationId xmlns:p14="http://schemas.microsoft.com/office/powerpoint/2010/main" val="31218678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2BFA19-2F88-43B4-9E6D-5C52F1ECFEDE}"/>
              </a:ext>
            </a:extLst>
          </p:cNvPr>
          <p:cNvSpPr>
            <a:spLocks noGrp="1"/>
          </p:cNvSpPr>
          <p:nvPr>
            <p:ph type="title"/>
          </p:nvPr>
        </p:nvSpPr>
        <p:spPr/>
        <p:txBody>
          <a:bodyPr/>
          <a:lstStyle/>
          <a:p>
            <a:r>
              <a:rPr lang="en-GB" b="1" dirty="0"/>
              <a:t>Palaestra</a:t>
            </a:r>
          </a:p>
        </p:txBody>
      </p:sp>
      <p:sp>
        <p:nvSpPr>
          <p:cNvPr id="3" name="Content Placeholder 2">
            <a:extLst>
              <a:ext uri="{FF2B5EF4-FFF2-40B4-BE49-F238E27FC236}">
                <a16:creationId xmlns:a16="http://schemas.microsoft.com/office/drawing/2014/main" id="{9EA7A74A-8367-42A0-B19D-D3E0BC687D21}"/>
              </a:ext>
            </a:extLst>
          </p:cNvPr>
          <p:cNvSpPr>
            <a:spLocks noGrp="1"/>
          </p:cNvSpPr>
          <p:nvPr>
            <p:ph idx="1"/>
          </p:nvPr>
        </p:nvSpPr>
        <p:spPr>
          <a:xfrm>
            <a:off x="838200" y="1825625"/>
            <a:ext cx="3600236" cy="4351338"/>
          </a:xfrm>
        </p:spPr>
        <p:txBody>
          <a:bodyPr/>
          <a:lstStyle/>
          <a:p>
            <a:pPr marL="0" indent="0">
              <a:buNone/>
            </a:pPr>
            <a:r>
              <a:rPr lang="en-GB" dirty="0"/>
              <a:t>Note the colonnade under which teachers might have held schools. </a:t>
            </a:r>
          </a:p>
        </p:txBody>
      </p:sp>
      <p:pic>
        <p:nvPicPr>
          <p:cNvPr id="1026" name="Picture 2" descr="Ins. VI.1/7. May 2010. Looking south-east across palaestra from near entrance at Ins. VI.1.">
            <a:extLst>
              <a:ext uri="{FF2B5EF4-FFF2-40B4-BE49-F238E27FC236}">
                <a16:creationId xmlns:a16="http://schemas.microsoft.com/office/drawing/2014/main" id="{96CC025E-0FFC-4CE2-999A-64EE2D9BC0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35550" y="845344"/>
            <a:ext cx="6889749" cy="5167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662517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E749FA-D9A6-4D58-BCD5-B00E273ED0CD}"/>
              </a:ext>
            </a:extLst>
          </p:cNvPr>
          <p:cNvSpPr>
            <a:spLocks noGrp="1"/>
          </p:cNvSpPr>
          <p:nvPr>
            <p:ph type="title"/>
          </p:nvPr>
        </p:nvSpPr>
        <p:spPr>
          <a:xfrm>
            <a:off x="157164" y="365126"/>
            <a:ext cx="4929186" cy="1149350"/>
          </a:xfrm>
        </p:spPr>
        <p:txBody>
          <a:bodyPr>
            <a:normAutofit/>
          </a:bodyPr>
          <a:lstStyle/>
          <a:p>
            <a:r>
              <a:rPr lang="en-GB" sz="3200" dirty="0"/>
              <a:t>Men’s tepidarium</a:t>
            </a:r>
          </a:p>
        </p:txBody>
      </p:sp>
      <p:sp>
        <p:nvSpPr>
          <p:cNvPr id="3" name="Content Placeholder 2">
            <a:extLst>
              <a:ext uri="{FF2B5EF4-FFF2-40B4-BE49-F238E27FC236}">
                <a16:creationId xmlns:a16="http://schemas.microsoft.com/office/drawing/2014/main" id="{3248BE95-84EF-45C5-AB6E-D7A01E353C91}"/>
              </a:ext>
            </a:extLst>
          </p:cNvPr>
          <p:cNvSpPr>
            <a:spLocks noGrp="1"/>
          </p:cNvSpPr>
          <p:nvPr>
            <p:ph idx="1"/>
          </p:nvPr>
        </p:nvSpPr>
        <p:spPr>
          <a:xfrm>
            <a:off x="157164" y="1279524"/>
            <a:ext cx="4929186" cy="1917700"/>
          </a:xfrm>
        </p:spPr>
        <p:txBody>
          <a:bodyPr>
            <a:normAutofit/>
          </a:bodyPr>
          <a:lstStyle/>
          <a:p>
            <a:r>
              <a:rPr lang="en-GB" sz="2000" dirty="0"/>
              <a:t>Marble benches and shelves on all four sides (seen in the picture on the right)</a:t>
            </a:r>
          </a:p>
          <a:p>
            <a:r>
              <a:rPr lang="en-GB" sz="2000" dirty="0"/>
              <a:t>Black mosaic of Triton on the floor (see below)</a:t>
            </a:r>
          </a:p>
        </p:txBody>
      </p:sp>
      <p:pic>
        <p:nvPicPr>
          <p:cNvPr id="3074" name="Picture 2" descr="Ins. VI.1/7. May 2010. Looking along east wall of tepidarium towards north wall.&#10;&#10; &#10;">
            <a:extLst>
              <a:ext uri="{FF2B5EF4-FFF2-40B4-BE49-F238E27FC236}">
                <a16:creationId xmlns:a16="http://schemas.microsoft.com/office/drawing/2014/main" id="{329E4A10-AC89-4206-83E4-E914BEE1F83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0" y="716754"/>
            <a:ext cx="5245102" cy="3933827"/>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VI.1/7, Herculaneum, August 2021. &#10;Looking north across mosaic in tepidarium showing a Triton with a helm and a basket of fruit surrounded by four dolphins.&#10;Photo courtesy of Robert Hanson.&#10;">
            <a:extLst>
              <a:ext uri="{FF2B5EF4-FFF2-40B4-BE49-F238E27FC236}">
                <a16:creationId xmlns:a16="http://schemas.microsoft.com/office/drawing/2014/main" id="{AD859CF1-D156-4255-ACC2-EB580ADA484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7154" y="2946401"/>
            <a:ext cx="5110046" cy="3408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436125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FAFCD-048C-4861-A6FF-0AA8B0C0B1B0}"/>
              </a:ext>
            </a:extLst>
          </p:cNvPr>
          <p:cNvSpPr>
            <a:spLocks noGrp="1"/>
          </p:cNvSpPr>
          <p:nvPr>
            <p:ph type="title"/>
          </p:nvPr>
        </p:nvSpPr>
        <p:spPr>
          <a:xfrm>
            <a:off x="838200" y="365126"/>
            <a:ext cx="4919663" cy="863600"/>
          </a:xfrm>
        </p:spPr>
        <p:txBody>
          <a:bodyPr>
            <a:normAutofit/>
          </a:bodyPr>
          <a:lstStyle/>
          <a:p>
            <a:r>
              <a:rPr lang="en-GB" sz="3200" dirty="0"/>
              <a:t>Men’s caldarium</a:t>
            </a:r>
          </a:p>
        </p:txBody>
      </p:sp>
      <p:sp>
        <p:nvSpPr>
          <p:cNvPr id="3" name="Content Placeholder 2">
            <a:extLst>
              <a:ext uri="{FF2B5EF4-FFF2-40B4-BE49-F238E27FC236}">
                <a16:creationId xmlns:a16="http://schemas.microsoft.com/office/drawing/2014/main" id="{E4D9F5BC-0C67-4C1E-8E66-85E2E6EA9242}"/>
              </a:ext>
            </a:extLst>
          </p:cNvPr>
          <p:cNvSpPr>
            <a:spLocks noGrp="1"/>
          </p:cNvSpPr>
          <p:nvPr>
            <p:ph idx="1"/>
          </p:nvPr>
        </p:nvSpPr>
        <p:spPr>
          <a:xfrm>
            <a:off x="257176" y="1253331"/>
            <a:ext cx="6819900" cy="2175669"/>
          </a:xfrm>
        </p:spPr>
        <p:txBody>
          <a:bodyPr>
            <a:normAutofit fontScale="92500" lnSpcReduction="20000"/>
          </a:bodyPr>
          <a:lstStyle/>
          <a:p>
            <a:r>
              <a:rPr lang="en-GB" dirty="0"/>
              <a:t>Mosaic on the entrance floor (fig. 1)</a:t>
            </a:r>
          </a:p>
          <a:p>
            <a:r>
              <a:rPr lang="en-GB" dirty="0" err="1"/>
              <a:t>Labrum</a:t>
            </a:r>
            <a:r>
              <a:rPr lang="en-GB" dirty="0"/>
              <a:t> (cold water basin) located on one side of the room mounted on a podium ( see fig. 2 for podium)</a:t>
            </a:r>
          </a:p>
          <a:p>
            <a:r>
              <a:rPr lang="en-GB" dirty="0"/>
              <a:t>Hot bath at the other end (fig. 3)</a:t>
            </a:r>
          </a:p>
          <a:p>
            <a:r>
              <a:rPr lang="en-GB" dirty="0"/>
              <a:t>Individual </a:t>
            </a:r>
            <a:r>
              <a:rPr lang="en-GB"/>
              <a:t>benches found on </a:t>
            </a:r>
            <a:r>
              <a:rPr lang="en-GB" dirty="0"/>
              <a:t>walls</a:t>
            </a:r>
          </a:p>
        </p:txBody>
      </p:sp>
      <p:pic>
        <p:nvPicPr>
          <p:cNvPr id="4100" name="Picture 4" descr="201005%20Card%2007%20480">
            <a:extLst>
              <a:ext uri="{FF2B5EF4-FFF2-40B4-BE49-F238E27FC236}">
                <a16:creationId xmlns:a16="http://schemas.microsoft.com/office/drawing/2014/main" id="{9DC5A988-2A09-4537-A98B-D6A2C3287F8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2824" y="-6792"/>
            <a:ext cx="4405313" cy="330398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VI.1/7, Herculaneum. March 2014. South end of caldarium with shell-shaped apse and podium for labrum.&#10;Foto Annette Haug, ERC Grant 681269 DÉCOR&#10;">
            <a:extLst>
              <a:ext uri="{FF2B5EF4-FFF2-40B4-BE49-F238E27FC236}">
                <a16:creationId xmlns:a16="http://schemas.microsoft.com/office/drawing/2014/main" id="{449278E3-F4A8-4E2A-AFC5-12555EDA7FB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6136" y="3378244"/>
            <a:ext cx="4738688" cy="3160668"/>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VI.1/7, Herculaneum. April 2013. Looking towards north end of vaulted caldarium. Photo courtesy of Klaus Heese.&#10;&#10;">
            <a:extLst>
              <a:ext uri="{FF2B5EF4-FFF2-40B4-BE49-F238E27FC236}">
                <a16:creationId xmlns:a16="http://schemas.microsoft.com/office/drawing/2014/main" id="{17EC24A8-D22B-4706-99C9-57A684113CA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1943" y="3676064"/>
            <a:ext cx="4292176" cy="2862848"/>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EFA60638-A4AA-4F65-971F-0D33FA7AE961}"/>
              </a:ext>
            </a:extLst>
          </p:cNvPr>
          <p:cNvSpPr txBox="1"/>
          <p:nvPr/>
        </p:nvSpPr>
        <p:spPr>
          <a:xfrm>
            <a:off x="7362824" y="2826349"/>
            <a:ext cx="869077" cy="36933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Fig.1 </a:t>
            </a:r>
          </a:p>
        </p:txBody>
      </p:sp>
      <p:sp>
        <p:nvSpPr>
          <p:cNvPr id="10" name="TextBox 9">
            <a:extLst>
              <a:ext uri="{FF2B5EF4-FFF2-40B4-BE49-F238E27FC236}">
                <a16:creationId xmlns:a16="http://schemas.microsoft.com/office/drawing/2014/main" id="{745E8360-1376-48C3-A5C3-8FC5C09AAB20}"/>
              </a:ext>
            </a:extLst>
          </p:cNvPr>
          <p:cNvSpPr txBox="1"/>
          <p:nvPr/>
        </p:nvSpPr>
        <p:spPr>
          <a:xfrm>
            <a:off x="7203897" y="6129523"/>
            <a:ext cx="869077" cy="36933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Fig.2 </a:t>
            </a:r>
          </a:p>
        </p:txBody>
      </p:sp>
      <p:sp>
        <p:nvSpPr>
          <p:cNvPr id="11" name="TextBox 10">
            <a:extLst>
              <a:ext uri="{FF2B5EF4-FFF2-40B4-BE49-F238E27FC236}">
                <a16:creationId xmlns:a16="http://schemas.microsoft.com/office/drawing/2014/main" id="{CAB6606D-B350-4FEA-A8F2-92166C4C6C30}"/>
              </a:ext>
            </a:extLst>
          </p:cNvPr>
          <p:cNvSpPr txBox="1"/>
          <p:nvPr/>
        </p:nvSpPr>
        <p:spPr>
          <a:xfrm>
            <a:off x="970585" y="6112456"/>
            <a:ext cx="869077" cy="36933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Fig.3 </a:t>
            </a:r>
          </a:p>
        </p:txBody>
      </p:sp>
    </p:spTree>
    <p:extLst>
      <p:ext uri="{BB962C8B-B14F-4D97-AF65-F5344CB8AC3E}">
        <p14:creationId xmlns:p14="http://schemas.microsoft.com/office/powerpoint/2010/main" val="39575842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8" name="Picture 4" descr="VI.1/7, Herculaneum. March 2014. Looking south across the cold-water plunge pool.&#10;Foto Annette Haug, ERC Grant 681269 DÉCOR&#10;&#10;">
            <a:extLst>
              <a:ext uri="{FF2B5EF4-FFF2-40B4-BE49-F238E27FC236}">
                <a16:creationId xmlns:a16="http://schemas.microsoft.com/office/drawing/2014/main" id="{5881B045-A837-48A2-93BA-F54AFBCE679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57299" y="370442"/>
            <a:ext cx="3796501" cy="5692775"/>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201005%20Card%2007%20509">
            <a:extLst>
              <a:ext uri="{FF2B5EF4-FFF2-40B4-BE49-F238E27FC236}">
                <a16:creationId xmlns:a16="http://schemas.microsoft.com/office/drawing/2014/main" id="{86BE7E8F-4071-40EE-A574-14B93DCD35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04114" y="3744395"/>
            <a:ext cx="3726023" cy="2794517"/>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B7FAFCD-048C-4861-A6FF-0AA8B0C0B1B0}"/>
              </a:ext>
            </a:extLst>
          </p:cNvPr>
          <p:cNvSpPr>
            <a:spLocks noGrp="1"/>
          </p:cNvSpPr>
          <p:nvPr>
            <p:ph type="title"/>
          </p:nvPr>
        </p:nvSpPr>
        <p:spPr>
          <a:xfrm>
            <a:off x="524456" y="349223"/>
            <a:ext cx="4919663" cy="863600"/>
          </a:xfrm>
        </p:spPr>
        <p:txBody>
          <a:bodyPr>
            <a:normAutofit/>
          </a:bodyPr>
          <a:lstStyle/>
          <a:p>
            <a:r>
              <a:rPr lang="en-GB" sz="3200" dirty="0"/>
              <a:t>Men’s Frigidarium</a:t>
            </a:r>
          </a:p>
        </p:txBody>
      </p:sp>
      <p:sp>
        <p:nvSpPr>
          <p:cNvPr id="3" name="Content Placeholder 2">
            <a:extLst>
              <a:ext uri="{FF2B5EF4-FFF2-40B4-BE49-F238E27FC236}">
                <a16:creationId xmlns:a16="http://schemas.microsoft.com/office/drawing/2014/main" id="{E4D9F5BC-0C67-4C1E-8E66-85E2E6EA9242}"/>
              </a:ext>
            </a:extLst>
          </p:cNvPr>
          <p:cNvSpPr>
            <a:spLocks noGrp="1"/>
          </p:cNvSpPr>
          <p:nvPr>
            <p:ph idx="1"/>
          </p:nvPr>
        </p:nvSpPr>
        <p:spPr>
          <a:xfrm>
            <a:off x="257176" y="1253331"/>
            <a:ext cx="6819900" cy="2175669"/>
          </a:xfrm>
        </p:spPr>
        <p:txBody>
          <a:bodyPr>
            <a:normAutofit/>
          </a:bodyPr>
          <a:lstStyle/>
          <a:p>
            <a:r>
              <a:rPr lang="en-GB" dirty="0"/>
              <a:t>Large plunge pool with niches to sit on (fig 1.)</a:t>
            </a:r>
          </a:p>
          <a:p>
            <a:r>
              <a:rPr lang="en-GB" dirty="0"/>
              <a:t>Pictures of sea creatures painted onto the ceiling, including fish, lobsters and an octopus (fig. 2 and next slide)</a:t>
            </a:r>
          </a:p>
          <a:p>
            <a:endParaRPr lang="en-GB" dirty="0"/>
          </a:p>
        </p:txBody>
      </p:sp>
      <p:sp>
        <p:nvSpPr>
          <p:cNvPr id="5" name="TextBox 4">
            <a:extLst>
              <a:ext uri="{FF2B5EF4-FFF2-40B4-BE49-F238E27FC236}">
                <a16:creationId xmlns:a16="http://schemas.microsoft.com/office/drawing/2014/main" id="{EFA60638-A4AA-4F65-971F-0D33FA7AE961}"/>
              </a:ext>
            </a:extLst>
          </p:cNvPr>
          <p:cNvSpPr txBox="1"/>
          <p:nvPr/>
        </p:nvSpPr>
        <p:spPr>
          <a:xfrm>
            <a:off x="7638435" y="596357"/>
            <a:ext cx="869077" cy="36933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Fig.1 </a:t>
            </a:r>
          </a:p>
        </p:txBody>
      </p:sp>
      <p:sp>
        <p:nvSpPr>
          <p:cNvPr id="10" name="TextBox 9">
            <a:extLst>
              <a:ext uri="{FF2B5EF4-FFF2-40B4-BE49-F238E27FC236}">
                <a16:creationId xmlns:a16="http://schemas.microsoft.com/office/drawing/2014/main" id="{745E8360-1376-48C3-A5C3-8FC5C09AAB20}"/>
              </a:ext>
            </a:extLst>
          </p:cNvPr>
          <p:cNvSpPr txBox="1"/>
          <p:nvPr/>
        </p:nvSpPr>
        <p:spPr>
          <a:xfrm>
            <a:off x="4403547" y="6063217"/>
            <a:ext cx="869077" cy="36933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Fig.2 </a:t>
            </a:r>
          </a:p>
        </p:txBody>
      </p:sp>
    </p:spTree>
    <p:extLst>
      <p:ext uri="{BB962C8B-B14F-4D97-AF65-F5344CB8AC3E}">
        <p14:creationId xmlns:p14="http://schemas.microsoft.com/office/powerpoint/2010/main" val="38179736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9BD7-B292-47B0-B867-7E34879281C4}"/>
              </a:ext>
            </a:extLst>
          </p:cNvPr>
          <p:cNvSpPr>
            <a:spLocks noGrp="1"/>
          </p:cNvSpPr>
          <p:nvPr>
            <p:ph type="title"/>
          </p:nvPr>
        </p:nvSpPr>
        <p:spPr/>
        <p:txBody>
          <a:bodyPr/>
          <a:lstStyle/>
          <a:p>
            <a:endParaRPr lang="en-GB"/>
          </a:p>
        </p:txBody>
      </p:sp>
      <p:graphicFrame>
        <p:nvGraphicFramePr>
          <p:cNvPr id="4" name="Table 4">
            <a:extLst>
              <a:ext uri="{FF2B5EF4-FFF2-40B4-BE49-F238E27FC236}">
                <a16:creationId xmlns:a16="http://schemas.microsoft.com/office/drawing/2014/main" id="{11329E58-C754-4914-9EF4-9BA885C48F85}"/>
              </a:ext>
            </a:extLst>
          </p:cNvPr>
          <p:cNvGraphicFramePr>
            <a:graphicFrameLocks noGrp="1"/>
          </p:cNvGraphicFramePr>
          <p:nvPr>
            <p:ph idx="1"/>
          </p:nvPr>
        </p:nvGraphicFramePr>
        <p:xfrm>
          <a:off x="0" y="177958"/>
          <a:ext cx="12191999" cy="6502084"/>
        </p:xfrm>
        <a:graphic>
          <a:graphicData uri="http://schemas.openxmlformats.org/drawingml/2006/table">
            <a:tbl>
              <a:tblPr firstRow="1" bandRow="1">
                <a:tableStyleId>{5C22544A-7EE6-4342-B048-85BDC9FD1C3A}</a:tableStyleId>
              </a:tblPr>
              <a:tblGrid>
                <a:gridCol w="1130384">
                  <a:extLst>
                    <a:ext uri="{9D8B030D-6E8A-4147-A177-3AD203B41FA5}">
                      <a16:colId xmlns:a16="http://schemas.microsoft.com/office/drawing/2014/main" val="688764305"/>
                    </a:ext>
                  </a:extLst>
                </a:gridCol>
                <a:gridCol w="2485016">
                  <a:extLst>
                    <a:ext uri="{9D8B030D-6E8A-4147-A177-3AD203B41FA5}">
                      <a16:colId xmlns:a16="http://schemas.microsoft.com/office/drawing/2014/main" val="2157674844"/>
                    </a:ext>
                  </a:extLst>
                </a:gridCol>
                <a:gridCol w="2678844">
                  <a:extLst>
                    <a:ext uri="{9D8B030D-6E8A-4147-A177-3AD203B41FA5}">
                      <a16:colId xmlns:a16="http://schemas.microsoft.com/office/drawing/2014/main" val="4123911661"/>
                    </a:ext>
                  </a:extLst>
                </a:gridCol>
                <a:gridCol w="2106341">
                  <a:extLst>
                    <a:ext uri="{9D8B030D-6E8A-4147-A177-3AD203B41FA5}">
                      <a16:colId xmlns:a16="http://schemas.microsoft.com/office/drawing/2014/main" val="860148979"/>
                    </a:ext>
                  </a:extLst>
                </a:gridCol>
                <a:gridCol w="3791414">
                  <a:extLst>
                    <a:ext uri="{9D8B030D-6E8A-4147-A177-3AD203B41FA5}">
                      <a16:colId xmlns:a16="http://schemas.microsoft.com/office/drawing/2014/main" val="558757924"/>
                    </a:ext>
                  </a:extLst>
                </a:gridCol>
              </a:tblGrid>
              <a:tr h="268615">
                <a:tc>
                  <a:txBody>
                    <a:bodyPr/>
                    <a:lstStyle/>
                    <a:p>
                      <a:endParaRPr lang="en-GB" sz="800" dirty="0">
                        <a:latin typeface="Sassoon Primary Std" panose="020B0503020103030203" pitchFamily="34" charset="0"/>
                      </a:endParaRPr>
                    </a:p>
                  </a:txBody>
                  <a:tcPr/>
                </a:tc>
                <a:tc>
                  <a:txBody>
                    <a:bodyPr/>
                    <a:lstStyle/>
                    <a:p>
                      <a:r>
                        <a:rPr lang="en-GB" sz="800" dirty="0">
                          <a:latin typeface="Sassoon Primary Std" panose="020B0503020103030203" pitchFamily="34" charset="0"/>
                        </a:rPr>
                        <a:t>Circus Maximus</a:t>
                      </a:r>
                    </a:p>
                  </a:txBody>
                  <a:tcPr/>
                </a:tc>
                <a:tc>
                  <a:txBody>
                    <a:bodyPr/>
                    <a:lstStyle/>
                    <a:p>
                      <a:r>
                        <a:rPr lang="en-GB" sz="800" dirty="0">
                          <a:latin typeface="Sassoon Primary Std" panose="020B0503020103030203" pitchFamily="34" charset="0"/>
                        </a:rPr>
                        <a:t>Colosseum</a:t>
                      </a:r>
                    </a:p>
                  </a:txBody>
                  <a:tcPr/>
                </a:tc>
                <a:tc>
                  <a:txBody>
                    <a:bodyPr/>
                    <a:lstStyle/>
                    <a:p>
                      <a:r>
                        <a:rPr lang="en-GB" sz="800" dirty="0">
                          <a:latin typeface="Sassoon Primary Std" panose="020B0503020103030203" pitchFamily="34" charset="0"/>
                        </a:rPr>
                        <a:t>Large Theatre at Pompeii</a:t>
                      </a:r>
                    </a:p>
                  </a:txBody>
                  <a:tcPr/>
                </a:tc>
                <a:tc>
                  <a:txBody>
                    <a:bodyPr/>
                    <a:lstStyle/>
                    <a:p>
                      <a:r>
                        <a:rPr lang="en-GB" sz="800" dirty="0">
                          <a:latin typeface="Sassoon Primary Std" panose="020B0503020103030203" pitchFamily="34" charset="0"/>
                        </a:rPr>
                        <a:t>Central Baths at Herculaneum</a:t>
                      </a:r>
                    </a:p>
                  </a:txBody>
                  <a:tcPr/>
                </a:tc>
                <a:extLst>
                  <a:ext uri="{0D108BD9-81ED-4DB2-BD59-A6C34878D82A}">
                    <a16:rowId xmlns:a16="http://schemas.microsoft.com/office/drawing/2014/main" val="245747537"/>
                  </a:ext>
                </a:extLst>
              </a:tr>
              <a:tr h="221754">
                <a:tc>
                  <a:txBody>
                    <a:bodyPr/>
                    <a:lstStyle/>
                    <a:p>
                      <a:r>
                        <a:rPr lang="en-GB" sz="800" dirty="0">
                          <a:latin typeface="Sassoon Primary Std" panose="020B0503020103030203" pitchFamily="34" charset="0"/>
                        </a:rPr>
                        <a:t>Location</a:t>
                      </a:r>
                    </a:p>
                  </a:txBody>
                  <a:tcPr/>
                </a:tc>
                <a:tc>
                  <a:txBody>
                    <a:bodyPr/>
                    <a:lstStyle/>
                    <a:p>
                      <a:r>
                        <a:rPr lang="en-GB" sz="800" dirty="0">
                          <a:latin typeface="Sassoon Primary Std" panose="020B0503020103030203" pitchFamily="34" charset="0"/>
                        </a:rPr>
                        <a:t>Rome</a:t>
                      </a:r>
                    </a:p>
                  </a:txBody>
                  <a:tcPr/>
                </a:tc>
                <a:tc>
                  <a:txBody>
                    <a:bodyPr/>
                    <a:lstStyle/>
                    <a:p>
                      <a:r>
                        <a:rPr lang="en-GB" sz="800" dirty="0">
                          <a:latin typeface="Sassoon Primary Std" panose="020B0503020103030203" pitchFamily="34" charset="0"/>
                        </a:rPr>
                        <a:t>Rome</a:t>
                      </a:r>
                    </a:p>
                  </a:txBody>
                  <a:tcPr/>
                </a:tc>
                <a:tc>
                  <a:txBody>
                    <a:bodyPr/>
                    <a:lstStyle/>
                    <a:p>
                      <a:r>
                        <a:rPr lang="en-GB" sz="800" dirty="0">
                          <a:latin typeface="Sassoon Primary Std" panose="020B0503020103030203" pitchFamily="34" charset="0"/>
                        </a:rPr>
                        <a:t>Pompeii</a:t>
                      </a:r>
                    </a:p>
                  </a:txBody>
                  <a:tcPr/>
                </a:tc>
                <a:tc>
                  <a:txBody>
                    <a:bodyPr/>
                    <a:lstStyle/>
                    <a:p>
                      <a:r>
                        <a:rPr lang="en-GB" sz="800" dirty="0">
                          <a:latin typeface="Sassoon Primary Std" panose="020B0503020103030203" pitchFamily="34" charset="0"/>
                        </a:rPr>
                        <a:t>Herculaneum</a:t>
                      </a:r>
                    </a:p>
                  </a:txBody>
                  <a:tcPr/>
                </a:tc>
                <a:extLst>
                  <a:ext uri="{0D108BD9-81ED-4DB2-BD59-A6C34878D82A}">
                    <a16:rowId xmlns:a16="http://schemas.microsoft.com/office/drawing/2014/main" val="3397873058"/>
                  </a:ext>
                </a:extLst>
              </a:tr>
              <a:tr h="341159">
                <a:tc>
                  <a:txBody>
                    <a:bodyPr/>
                    <a:lstStyle/>
                    <a:p>
                      <a:r>
                        <a:rPr lang="en-GB" sz="800" dirty="0">
                          <a:latin typeface="Sassoon Primary Std" panose="020B0503020103030203" pitchFamily="34" charset="0"/>
                        </a:rPr>
                        <a:t>Constructed</a:t>
                      </a:r>
                    </a:p>
                  </a:txBody>
                  <a:tcPr/>
                </a:tc>
                <a:tc>
                  <a:txBody>
                    <a:bodyPr/>
                    <a:lstStyle/>
                    <a:p>
                      <a:pPr marL="0" indent="0">
                        <a:buFont typeface="Arial" panose="020B0604020202020204" pitchFamily="34" charset="0"/>
                        <a:buNone/>
                      </a:pPr>
                      <a:r>
                        <a:rPr lang="en-GB" sz="800" dirty="0">
                          <a:latin typeface="Sassoon Primary Std" panose="020B0503020103030203" pitchFamily="34" charset="0"/>
                        </a:rPr>
                        <a:t>First built 6</a:t>
                      </a:r>
                      <a:r>
                        <a:rPr lang="en-GB" sz="800" baseline="30000" dirty="0">
                          <a:latin typeface="Sassoon Primary Std" panose="020B0503020103030203" pitchFamily="34" charset="0"/>
                        </a:rPr>
                        <a:t>th</a:t>
                      </a:r>
                      <a:r>
                        <a:rPr lang="en-GB" sz="800" dirty="0">
                          <a:latin typeface="Sassoon Primary Std" panose="020B0503020103030203" pitchFamily="34" charset="0"/>
                        </a:rPr>
                        <a:t> century BC. Rebuilt a number of times, notably in 2</a:t>
                      </a:r>
                      <a:r>
                        <a:rPr lang="en-GB" sz="800" baseline="30000" dirty="0">
                          <a:latin typeface="Sassoon Primary Std" panose="020B0503020103030203" pitchFamily="34" charset="0"/>
                        </a:rPr>
                        <a:t>nd</a:t>
                      </a:r>
                      <a:r>
                        <a:rPr lang="en-GB" sz="800" dirty="0">
                          <a:latin typeface="Sassoon Primary Std" panose="020B0503020103030203" pitchFamily="34" charset="0"/>
                        </a:rPr>
                        <a:t> century AD</a:t>
                      </a:r>
                    </a:p>
                  </a:txBody>
                  <a:tcPr/>
                </a:tc>
                <a:tc>
                  <a:txBody>
                    <a:bodyPr/>
                    <a:lstStyle/>
                    <a:p>
                      <a:pPr marL="0" indent="0">
                        <a:buFont typeface="Arial" panose="020B0604020202020204" pitchFamily="34" charset="0"/>
                        <a:buNone/>
                      </a:pPr>
                      <a:r>
                        <a:rPr lang="en-GB" sz="800" dirty="0">
                          <a:latin typeface="Sassoon Primary Std" panose="020B0503020103030203" pitchFamily="34" charset="0"/>
                        </a:rPr>
                        <a:t>Constructed in 70s AD. Opened in 80 AD</a:t>
                      </a:r>
                    </a:p>
                  </a:txBody>
                  <a:tcPr/>
                </a:tc>
                <a:tc>
                  <a:txBody>
                    <a:bodyPr/>
                    <a:lstStyle/>
                    <a:p>
                      <a:r>
                        <a:rPr lang="en-GB" sz="800" dirty="0">
                          <a:latin typeface="Sassoon Primary Std" panose="020B0503020103030203" pitchFamily="34" charset="0"/>
                        </a:rPr>
                        <a:t>2nd century BC. Renovated in late 1</a:t>
                      </a:r>
                      <a:r>
                        <a:rPr lang="en-GB" sz="800" baseline="30000" dirty="0">
                          <a:latin typeface="Sassoon Primary Std" panose="020B0503020103030203" pitchFamily="34" charset="0"/>
                        </a:rPr>
                        <a:t>st</a:t>
                      </a:r>
                      <a:r>
                        <a:rPr lang="en-GB" sz="800" dirty="0">
                          <a:latin typeface="Sassoon Primary Std" panose="020B0503020103030203" pitchFamily="34" charset="0"/>
                        </a:rPr>
                        <a:t> century BC</a:t>
                      </a:r>
                    </a:p>
                  </a:txBody>
                  <a:tcPr/>
                </a:tc>
                <a:tc>
                  <a:txBody>
                    <a:bodyPr/>
                    <a:lstStyle/>
                    <a:p>
                      <a:r>
                        <a:rPr lang="en-GB" sz="800" dirty="0">
                          <a:latin typeface="Sassoon Primary Std" panose="020B0503020103030203" pitchFamily="34" charset="0"/>
                        </a:rPr>
                        <a:t>Late 1</a:t>
                      </a:r>
                      <a:r>
                        <a:rPr lang="en-GB" sz="800" baseline="30000" dirty="0">
                          <a:latin typeface="Sassoon Primary Std" panose="020B0503020103030203" pitchFamily="34" charset="0"/>
                        </a:rPr>
                        <a:t>st</a:t>
                      </a:r>
                      <a:r>
                        <a:rPr lang="en-GB" sz="800" dirty="0">
                          <a:latin typeface="Sassoon Primary Std" panose="020B0503020103030203" pitchFamily="34" charset="0"/>
                        </a:rPr>
                        <a:t> century BC</a:t>
                      </a:r>
                    </a:p>
                  </a:txBody>
                  <a:tcPr/>
                </a:tc>
                <a:extLst>
                  <a:ext uri="{0D108BD9-81ED-4DB2-BD59-A6C34878D82A}">
                    <a16:rowId xmlns:a16="http://schemas.microsoft.com/office/drawing/2014/main" val="3873359417"/>
                  </a:ext>
                </a:extLst>
              </a:tr>
              <a:tr h="374290">
                <a:tc>
                  <a:txBody>
                    <a:bodyPr/>
                    <a:lstStyle/>
                    <a:p>
                      <a:r>
                        <a:rPr lang="en-GB" sz="800" dirty="0">
                          <a:latin typeface="Sassoon Primary Std" panose="020B0503020103030203" pitchFamily="34" charset="0"/>
                        </a:rPr>
                        <a:t>No. of seats</a:t>
                      </a:r>
                    </a:p>
                  </a:txBody>
                  <a:tcPr/>
                </a:tc>
                <a:tc>
                  <a:txBody>
                    <a:bodyPr/>
                    <a:lstStyle/>
                    <a:p>
                      <a:r>
                        <a:rPr lang="en-GB" sz="800" dirty="0">
                          <a:latin typeface="Sassoon Primary Std" panose="020B0503020103030203" pitchFamily="34" charset="0"/>
                        </a:rPr>
                        <a:t>250,000 (by 1</a:t>
                      </a:r>
                      <a:r>
                        <a:rPr lang="en-GB" sz="800" baseline="30000" dirty="0">
                          <a:latin typeface="Sassoon Primary Std" panose="020B0503020103030203" pitchFamily="34" charset="0"/>
                        </a:rPr>
                        <a:t>st</a:t>
                      </a:r>
                      <a:r>
                        <a:rPr lang="en-GB" sz="800" dirty="0">
                          <a:latin typeface="Sassoon Primary Std" panose="020B0503020103030203" pitchFamily="34" charset="0"/>
                        </a:rPr>
                        <a:t> century AD). The largest sporting arena in recorded history. </a:t>
                      </a:r>
                    </a:p>
                  </a:txBody>
                  <a:tcPr/>
                </a:tc>
                <a:tc>
                  <a:txBody>
                    <a:bodyPr/>
                    <a:lstStyle/>
                    <a:p>
                      <a:r>
                        <a:rPr lang="en-GB" sz="800" dirty="0">
                          <a:latin typeface="Sassoon Primary Std" panose="020B0503020103030203" pitchFamily="34" charset="0"/>
                        </a:rPr>
                        <a:t>Around 50,000</a:t>
                      </a:r>
                    </a:p>
                  </a:txBody>
                  <a:tcPr/>
                </a:tc>
                <a:tc>
                  <a:txBody>
                    <a:bodyPr/>
                    <a:lstStyle/>
                    <a:p>
                      <a:r>
                        <a:rPr lang="en-GB" sz="800" dirty="0">
                          <a:latin typeface="Sassoon Primary Std" panose="020B0503020103030203" pitchFamily="34" charset="0"/>
                        </a:rPr>
                        <a:t>Around 4000</a:t>
                      </a:r>
                    </a:p>
                  </a:txBody>
                  <a:tcPr/>
                </a:tc>
                <a:tc>
                  <a:txBody>
                    <a:bodyPr/>
                    <a:lstStyle/>
                    <a:p>
                      <a:r>
                        <a:rPr lang="en-GB" sz="800" dirty="0">
                          <a:latin typeface="Sassoon Primary Std" panose="020B0503020103030203" pitchFamily="34" charset="0"/>
                        </a:rPr>
                        <a:t>N/A</a:t>
                      </a:r>
                    </a:p>
                  </a:txBody>
                  <a:tcPr/>
                </a:tc>
                <a:extLst>
                  <a:ext uri="{0D108BD9-81ED-4DB2-BD59-A6C34878D82A}">
                    <a16:rowId xmlns:a16="http://schemas.microsoft.com/office/drawing/2014/main" val="476990309"/>
                  </a:ext>
                </a:extLst>
              </a:tr>
              <a:tr h="1206557">
                <a:tc>
                  <a:txBody>
                    <a:bodyPr/>
                    <a:lstStyle/>
                    <a:p>
                      <a:r>
                        <a:rPr lang="en-GB" sz="800" dirty="0">
                          <a:latin typeface="Sassoon Primary Std" panose="020B0503020103030203" pitchFamily="34" charset="0"/>
                        </a:rPr>
                        <a:t>Materials</a:t>
                      </a:r>
                    </a:p>
                  </a:txBody>
                  <a:tcPr/>
                </a:tc>
                <a:tc>
                  <a:txBody>
                    <a:bodyPr/>
                    <a:lstStyle/>
                    <a:p>
                      <a:r>
                        <a:rPr lang="en-GB" sz="800" dirty="0">
                          <a:latin typeface="Sassoon Primary Std" panose="020B0503020103030203" pitchFamily="34" charset="0"/>
                        </a:rPr>
                        <a:t>Originally wood. Later rebuilt with brick-faced concrete and marble. Lower tier of seating made of marble, the upper stone. Imperial box built from marble.</a:t>
                      </a:r>
                    </a:p>
                  </a:txBody>
                  <a:tcPr/>
                </a:tc>
                <a:tc>
                  <a:txBody>
                    <a:bodyPr/>
                    <a:lstStyle/>
                    <a:p>
                      <a:pPr marL="171450" indent="-171450">
                        <a:buFont typeface="Arial" panose="020B0604020202020204" pitchFamily="34" charset="0"/>
                        <a:buChar char="•"/>
                      </a:pPr>
                      <a:r>
                        <a:rPr lang="en-GB" sz="800" dirty="0">
                          <a:latin typeface="Sassoon Primary Std" panose="020B0503020103030203" pitchFamily="34" charset="0"/>
                        </a:rPr>
                        <a:t>Outer wall made of travertine rock</a:t>
                      </a:r>
                    </a:p>
                    <a:p>
                      <a:pPr marL="171450" indent="-171450">
                        <a:buFont typeface="Arial" panose="020B0604020202020204" pitchFamily="34" charset="0"/>
                        <a:buChar char="•"/>
                      </a:pPr>
                      <a:r>
                        <a:rPr lang="en-GB" sz="800" dirty="0">
                          <a:latin typeface="Sassoon Primary Std" panose="020B0503020103030203" pitchFamily="34" charset="0"/>
                        </a:rPr>
                        <a:t>Arches made of brick and concrete</a:t>
                      </a:r>
                    </a:p>
                    <a:p>
                      <a:pPr marL="171450" indent="-171450">
                        <a:buFont typeface="Arial" panose="020B0604020202020204" pitchFamily="34" charset="0"/>
                        <a:buChar char="•"/>
                      </a:pPr>
                      <a:r>
                        <a:rPr lang="en-GB" sz="800" dirty="0">
                          <a:latin typeface="Sassoon Primary Std" panose="020B0503020103030203" pitchFamily="34" charset="0"/>
                        </a:rPr>
                        <a:t>Stucco (plaster which is easy to paint over) possibly used throughout the building for decoration. Definitely used on two arches which marked VIP entrances.</a:t>
                      </a:r>
                    </a:p>
                    <a:p>
                      <a:pPr marL="171450" indent="-171450">
                        <a:buFont typeface="Arial" panose="020B0604020202020204" pitchFamily="34" charset="0"/>
                        <a:buChar char="•"/>
                      </a:pPr>
                      <a:r>
                        <a:rPr lang="en-GB" sz="800" dirty="0">
                          <a:latin typeface="Sassoon Primary Std" panose="020B0503020103030203" pitchFamily="34" charset="0"/>
                        </a:rPr>
                        <a:t>First three storeys of seating made of marble. Top storey made of wood.</a:t>
                      </a:r>
                    </a:p>
                    <a:p>
                      <a:pPr marL="171450" indent="-171450">
                        <a:buFont typeface="Arial" panose="020B0604020202020204" pitchFamily="34" charset="0"/>
                        <a:buChar char="•"/>
                      </a:pPr>
                      <a:r>
                        <a:rPr lang="en-GB" sz="800" dirty="0">
                          <a:latin typeface="Sassoon Primary Std" panose="020B0503020103030203" pitchFamily="34" charset="0"/>
                        </a:rPr>
                        <a:t>Metal fence around the arena</a:t>
                      </a:r>
                    </a:p>
                    <a:p>
                      <a:pPr marL="171450" indent="-171450">
                        <a:buFont typeface="Arial" panose="020B0604020202020204" pitchFamily="34" charset="0"/>
                        <a:buChar char="•"/>
                      </a:pPr>
                      <a:r>
                        <a:rPr lang="en-GB" sz="800" dirty="0">
                          <a:latin typeface="Sassoon Primary Std" panose="020B0503020103030203" pitchFamily="34" charset="0"/>
                        </a:rPr>
                        <a:t>Sand covered arena</a:t>
                      </a:r>
                    </a:p>
                  </a:txBody>
                  <a:tcPr/>
                </a:tc>
                <a:tc>
                  <a:txBody>
                    <a:bodyPr/>
                    <a:lstStyle/>
                    <a:p>
                      <a:r>
                        <a:rPr lang="en-GB" sz="800" dirty="0">
                          <a:latin typeface="Sassoon Primary Std" panose="020B0503020103030203" pitchFamily="34" charset="0"/>
                        </a:rPr>
                        <a:t>Main seating area made of marble</a:t>
                      </a:r>
                    </a:p>
                    <a:p>
                      <a:r>
                        <a:rPr lang="en-GB" sz="800" dirty="0">
                          <a:latin typeface="Sassoon Primary Std" panose="020B0503020103030203" pitchFamily="34" charset="0"/>
                        </a:rPr>
                        <a:t>Stage made of wood</a:t>
                      </a:r>
                    </a:p>
                    <a:p>
                      <a:r>
                        <a:rPr lang="en-GB" sz="800" b="0" dirty="0">
                          <a:latin typeface="Sassoon Primary Std" panose="020B0503020103030203" pitchFamily="34" charset="0"/>
                        </a:rPr>
                        <a:t>Front wall made of stone</a:t>
                      </a:r>
                    </a:p>
                  </a:txBody>
                  <a:tcPr/>
                </a:tc>
                <a:tc>
                  <a:txBody>
                    <a:bodyPr/>
                    <a:lstStyle/>
                    <a:p>
                      <a:r>
                        <a:rPr lang="en-GB" sz="800" dirty="0">
                          <a:latin typeface="Sassoon Primary Std" panose="020B0503020103030203" pitchFamily="34" charset="0"/>
                        </a:rPr>
                        <a:t>Variety of materials in different rooms, including marble and stucco</a:t>
                      </a:r>
                    </a:p>
                  </a:txBody>
                  <a:tcPr/>
                </a:tc>
                <a:extLst>
                  <a:ext uri="{0D108BD9-81ED-4DB2-BD59-A6C34878D82A}">
                    <a16:rowId xmlns:a16="http://schemas.microsoft.com/office/drawing/2014/main" val="2235231918"/>
                  </a:ext>
                </a:extLst>
              </a:tr>
              <a:tr h="1057593">
                <a:tc>
                  <a:txBody>
                    <a:bodyPr/>
                    <a:lstStyle/>
                    <a:p>
                      <a:r>
                        <a:rPr lang="en-GB" sz="800" dirty="0">
                          <a:latin typeface="Sassoon Primary Std" panose="020B0503020103030203" pitchFamily="34" charset="0"/>
                        </a:rPr>
                        <a:t>Purpose</a:t>
                      </a:r>
                    </a:p>
                  </a:txBody>
                  <a:tcPr/>
                </a:tc>
                <a:tc>
                  <a:txBody>
                    <a:bodyPr/>
                    <a:lstStyle/>
                    <a:p>
                      <a:r>
                        <a:rPr lang="en-GB" sz="800" dirty="0">
                          <a:latin typeface="Sassoon Primary Std" panose="020B0503020103030203" pitchFamily="34" charset="0"/>
                        </a:rPr>
                        <a:t>Hosted chariot racing</a:t>
                      </a:r>
                    </a:p>
                  </a:txBody>
                  <a:tcPr/>
                </a:tc>
                <a:tc>
                  <a:txBody>
                    <a:bodyPr/>
                    <a:lstStyle/>
                    <a:p>
                      <a:pPr marL="171450" indent="-171450">
                        <a:buFont typeface="Arial" panose="020B0604020202020204" pitchFamily="34" charset="0"/>
                        <a:buChar char="•"/>
                      </a:pPr>
                      <a:r>
                        <a:rPr lang="en-GB" sz="800" dirty="0">
                          <a:latin typeface="Sassoon Primary Std" panose="020B0503020103030203" pitchFamily="34" charset="0"/>
                        </a:rPr>
                        <a:t>Gladiator fighting</a:t>
                      </a:r>
                    </a:p>
                    <a:p>
                      <a:pPr marL="171450" indent="-171450">
                        <a:buFont typeface="Arial" panose="020B0604020202020204" pitchFamily="34" charset="0"/>
                        <a:buChar char="•"/>
                      </a:pPr>
                      <a:r>
                        <a:rPr lang="en-GB" sz="800" dirty="0">
                          <a:latin typeface="Sassoon Primary Std" panose="020B0503020103030203" pitchFamily="34" charset="0"/>
                        </a:rPr>
                        <a:t>Public executions</a:t>
                      </a:r>
                    </a:p>
                    <a:p>
                      <a:pPr marL="171450" indent="-171450">
                        <a:buFont typeface="Arial" panose="020B0604020202020204" pitchFamily="34" charset="0"/>
                        <a:buChar char="•"/>
                      </a:pPr>
                      <a:r>
                        <a:rPr lang="en-GB" sz="800" dirty="0">
                          <a:latin typeface="Sassoon Primary Std" panose="020B0503020103030203" pitchFamily="34" charset="0"/>
                        </a:rPr>
                        <a:t>Beast hunts</a:t>
                      </a:r>
                    </a:p>
                    <a:p>
                      <a:pPr marL="171450" indent="-171450">
                        <a:buFont typeface="Arial" panose="020B0604020202020204" pitchFamily="34" charset="0"/>
                        <a:buChar char="•"/>
                      </a:pPr>
                      <a:r>
                        <a:rPr lang="en-GB" sz="800" dirty="0">
                          <a:latin typeface="Sassoon Primary Std" panose="020B0503020103030203" pitchFamily="34" charset="0"/>
                        </a:rPr>
                        <a:t>Performances by trained animals</a:t>
                      </a:r>
                    </a:p>
                    <a:p>
                      <a:pPr marL="171450" indent="-171450">
                        <a:buFont typeface="Arial" panose="020B0604020202020204" pitchFamily="34" charset="0"/>
                        <a:buChar char="•"/>
                      </a:pPr>
                      <a:r>
                        <a:rPr lang="en-GB" sz="800" dirty="0">
                          <a:latin typeface="Sassoon Primary Std" panose="020B0503020103030203" pitchFamily="34" charset="0"/>
                        </a:rPr>
                        <a:t>Some other extraordinary events, such as sea battles in a flooded arena</a:t>
                      </a:r>
                    </a:p>
                  </a:txBody>
                  <a:tcPr/>
                </a:tc>
                <a:tc>
                  <a:txBody>
                    <a:bodyPr/>
                    <a:lstStyle/>
                    <a:p>
                      <a:r>
                        <a:rPr lang="en-GB" sz="800" dirty="0">
                          <a:latin typeface="Sassoon Primary Std" panose="020B0503020103030203" pitchFamily="34" charset="0"/>
                        </a:rPr>
                        <a:t>Hosted comedies, mimes and pantomimes</a:t>
                      </a:r>
                    </a:p>
                  </a:txBody>
                  <a:tcPr/>
                </a:tc>
                <a:tc>
                  <a:txBody>
                    <a:bodyPr/>
                    <a:lstStyle/>
                    <a:p>
                      <a:pPr marL="0" indent="0">
                        <a:buFont typeface="Arial" panose="020B0604020202020204" pitchFamily="34" charset="0"/>
                        <a:buNone/>
                      </a:pPr>
                      <a:r>
                        <a:rPr lang="en-GB" sz="800" dirty="0">
                          <a:latin typeface="Sassoon Primary Std" panose="020B0503020103030203" pitchFamily="34" charset="0"/>
                        </a:rPr>
                        <a:t>People might go to the baths to:</a:t>
                      </a:r>
                    </a:p>
                    <a:p>
                      <a:pPr marL="171450" indent="-171450">
                        <a:buFont typeface="Arial" panose="020B0604020202020204" pitchFamily="34" charset="0"/>
                        <a:buChar char="•"/>
                      </a:pPr>
                      <a:r>
                        <a:rPr lang="en-GB" sz="800" dirty="0">
                          <a:latin typeface="Sassoon Primary Std" panose="020B0503020103030203" pitchFamily="34" charset="0"/>
                        </a:rPr>
                        <a:t>Get washed</a:t>
                      </a:r>
                    </a:p>
                    <a:p>
                      <a:pPr marL="171450" indent="-171450">
                        <a:buFont typeface="Arial" panose="020B0604020202020204" pitchFamily="34" charset="0"/>
                        <a:buChar char="•"/>
                      </a:pPr>
                      <a:r>
                        <a:rPr lang="en-GB" sz="800" dirty="0">
                          <a:latin typeface="Sassoon Primary Std" panose="020B0503020103030203" pitchFamily="34" charset="0"/>
                        </a:rPr>
                        <a:t>Exercise</a:t>
                      </a:r>
                    </a:p>
                    <a:p>
                      <a:pPr marL="171450" indent="-171450">
                        <a:buFont typeface="Arial" panose="020B0604020202020204" pitchFamily="34" charset="0"/>
                        <a:buChar char="•"/>
                      </a:pPr>
                      <a:r>
                        <a:rPr lang="en-GB" sz="800" dirty="0">
                          <a:latin typeface="Sassoon Primary Std" panose="020B0503020103030203" pitchFamily="34" charset="0"/>
                        </a:rPr>
                        <a:t>To be seen and show off their power and status if they were rich men</a:t>
                      </a:r>
                    </a:p>
                    <a:p>
                      <a:pPr marL="171450" indent="-171450">
                        <a:buFont typeface="Arial" panose="020B0604020202020204" pitchFamily="34" charset="0"/>
                        <a:buChar char="•"/>
                      </a:pPr>
                      <a:r>
                        <a:rPr lang="en-GB" sz="800" dirty="0">
                          <a:latin typeface="Sassoon Primary Std" panose="020B0503020103030203" pitchFamily="34" charset="0"/>
                        </a:rPr>
                        <a:t>To meet rich and powerful people and try to get dinner invitations</a:t>
                      </a:r>
                    </a:p>
                    <a:p>
                      <a:pPr marL="171450" indent="-171450">
                        <a:buFont typeface="Arial" panose="020B0604020202020204" pitchFamily="34" charset="0"/>
                        <a:buChar char="•"/>
                      </a:pPr>
                      <a:r>
                        <a:rPr lang="en-GB" sz="800" dirty="0">
                          <a:latin typeface="Sassoon Primary Std" panose="020B0503020103030203" pitchFamily="34" charset="0"/>
                        </a:rPr>
                        <a:t>Meet friends and relax</a:t>
                      </a:r>
                    </a:p>
                    <a:p>
                      <a:pPr marL="171450" indent="-171450">
                        <a:buFont typeface="Arial" panose="020B0604020202020204" pitchFamily="34" charset="0"/>
                        <a:buChar char="•"/>
                      </a:pPr>
                      <a:r>
                        <a:rPr lang="en-GB" sz="800" dirty="0">
                          <a:latin typeface="Sassoon Primary Std" panose="020B0503020103030203" pitchFamily="34" charset="0"/>
                        </a:rPr>
                        <a:t>Hold business meetings</a:t>
                      </a:r>
                    </a:p>
                    <a:p>
                      <a:pPr marL="171450" indent="-171450">
                        <a:buFont typeface="Arial" panose="020B0604020202020204" pitchFamily="34" charset="0"/>
                        <a:buChar char="•"/>
                      </a:pPr>
                      <a:r>
                        <a:rPr lang="en-GB" sz="800" dirty="0">
                          <a:latin typeface="Sassoon Primary Std" panose="020B0503020103030203" pitchFamily="34" charset="0"/>
                        </a:rPr>
                        <a:t>Buy snacks and drinks</a:t>
                      </a:r>
                    </a:p>
                  </a:txBody>
                  <a:tcPr/>
                </a:tc>
                <a:extLst>
                  <a:ext uri="{0D108BD9-81ED-4DB2-BD59-A6C34878D82A}">
                    <a16:rowId xmlns:a16="http://schemas.microsoft.com/office/drawing/2014/main" val="3453742141"/>
                  </a:ext>
                </a:extLst>
              </a:tr>
              <a:tr h="3022909">
                <a:tc>
                  <a:txBody>
                    <a:bodyPr/>
                    <a:lstStyle/>
                    <a:p>
                      <a:r>
                        <a:rPr lang="en-GB" sz="800" dirty="0">
                          <a:latin typeface="Sassoon Primary Std" panose="020B0503020103030203" pitchFamily="34" charset="0"/>
                        </a:rPr>
                        <a:t>Important features</a:t>
                      </a:r>
                    </a:p>
                  </a:txBody>
                  <a:tcPr/>
                </a:tc>
                <a:tc>
                  <a:txBody>
                    <a:bodyPr/>
                    <a:lstStyle/>
                    <a:p>
                      <a:pPr marL="285750" indent="-285750">
                        <a:buFont typeface="Arial" panose="020B0604020202020204" pitchFamily="34" charset="0"/>
                        <a:buChar char="•"/>
                      </a:pPr>
                      <a:r>
                        <a:rPr lang="en-GB" sz="800" dirty="0">
                          <a:latin typeface="Sassoon Primary Std" panose="020B0503020103030203" pitchFamily="34" charset="0"/>
                        </a:rPr>
                        <a:t>Size of track: 600m long, 150m wide</a:t>
                      </a:r>
                    </a:p>
                    <a:p>
                      <a:pPr marL="285750" indent="-285750">
                        <a:buFont typeface="Arial" panose="020B0604020202020204" pitchFamily="34" charset="0"/>
                        <a:buChar char="•"/>
                      </a:pPr>
                      <a:r>
                        <a:rPr lang="en-GB" sz="800" dirty="0">
                          <a:latin typeface="Sassoon Primary Std" panose="020B0503020103030203" pitchFamily="34" charset="0"/>
                        </a:rPr>
                        <a:t>Dividing bank down the middle called the </a:t>
                      </a:r>
                      <a:r>
                        <a:rPr lang="en-GB" sz="800" b="1" dirty="0">
                          <a:latin typeface="Sassoon Primary Std" panose="020B0503020103030203" pitchFamily="34" charset="0"/>
                        </a:rPr>
                        <a:t>spina</a:t>
                      </a:r>
                      <a:r>
                        <a:rPr lang="en-GB" sz="800" dirty="0">
                          <a:latin typeface="Sassoon Primary Std" panose="020B0503020103030203" pitchFamily="34" charset="0"/>
                        </a:rPr>
                        <a:t> (spine)</a:t>
                      </a:r>
                    </a:p>
                    <a:p>
                      <a:pPr marL="285750" indent="-285750">
                        <a:buFont typeface="Arial" panose="020B0604020202020204" pitchFamily="34" charset="0"/>
                        <a:buChar char="•"/>
                      </a:pPr>
                      <a:r>
                        <a:rPr lang="en-GB" sz="800" dirty="0">
                          <a:latin typeface="Sassoon Primary Std" panose="020B0503020103030203" pitchFamily="34" charset="0"/>
                        </a:rPr>
                        <a:t>Turning points at either end decorated with bronze posts covered with gold called </a:t>
                      </a:r>
                      <a:r>
                        <a:rPr lang="en-GB" sz="800" b="1" dirty="0" err="1">
                          <a:latin typeface="Sassoon Primary Std" panose="020B0503020103030203" pitchFamily="34" charset="0"/>
                        </a:rPr>
                        <a:t>metae</a:t>
                      </a:r>
                      <a:endParaRPr lang="en-GB" sz="800" b="1" dirty="0">
                        <a:latin typeface="Sassoon Primary Std" panose="020B0503020103030203" pitchFamily="34" charset="0"/>
                      </a:endParaRPr>
                    </a:p>
                    <a:p>
                      <a:pPr marL="285750" indent="-285750">
                        <a:buFont typeface="Arial" panose="020B0604020202020204" pitchFamily="34" charset="0"/>
                        <a:buChar char="•"/>
                      </a:pPr>
                      <a:r>
                        <a:rPr lang="en-GB" sz="800" b="0" dirty="0">
                          <a:latin typeface="Sassoon Primary Std" panose="020B0503020103030203" pitchFamily="34" charset="0"/>
                        </a:rPr>
                        <a:t>13</a:t>
                      </a:r>
                      <a:r>
                        <a:rPr lang="en-GB" sz="800" b="0" baseline="30000" dirty="0">
                          <a:latin typeface="Sassoon Primary Std" panose="020B0503020103030203" pitchFamily="34" charset="0"/>
                        </a:rPr>
                        <a:t>th</a:t>
                      </a:r>
                      <a:r>
                        <a:rPr lang="en-GB" sz="800" b="0" dirty="0">
                          <a:latin typeface="Sassoon Primary Std" panose="020B0503020103030203" pitchFamily="34" charset="0"/>
                        </a:rPr>
                        <a:t> century BC red granite </a:t>
                      </a:r>
                      <a:r>
                        <a:rPr lang="en-GB" sz="800" b="1" dirty="0">
                          <a:latin typeface="Sassoon Primary Std" panose="020B0503020103030203" pitchFamily="34" charset="0"/>
                        </a:rPr>
                        <a:t>obelisk</a:t>
                      </a:r>
                      <a:r>
                        <a:rPr lang="en-GB" sz="800" b="0" dirty="0">
                          <a:latin typeface="Sassoon Primary Std" panose="020B0503020103030203" pitchFamily="34" charset="0"/>
                        </a:rPr>
                        <a:t> (tall stone monument) on the spina, brought from Egypt by Augustus. Symbols of the gods along the spina</a:t>
                      </a:r>
                    </a:p>
                    <a:p>
                      <a:pPr marL="285750" indent="-285750">
                        <a:buFont typeface="Arial" panose="020B0604020202020204" pitchFamily="34" charset="0"/>
                        <a:buChar char="•"/>
                      </a:pPr>
                      <a:r>
                        <a:rPr lang="en-GB" sz="800" b="0" dirty="0">
                          <a:latin typeface="Sassoon Primary Std" panose="020B0503020103030203" pitchFamily="34" charset="0"/>
                        </a:rPr>
                        <a:t>Seven large wooden eggs on spina, used to count laps. Later replaced by seven bronze dolphins.</a:t>
                      </a:r>
                    </a:p>
                    <a:p>
                      <a:pPr marL="285750" indent="-285750">
                        <a:buFont typeface="Arial" panose="020B0604020202020204" pitchFamily="34" charset="0"/>
                        <a:buChar char="•"/>
                      </a:pPr>
                      <a:r>
                        <a:rPr lang="en-GB" sz="800" b="1" dirty="0">
                          <a:latin typeface="Sassoon Primary Std" panose="020B0503020103030203" pitchFamily="34" charset="0"/>
                        </a:rPr>
                        <a:t>Carceres </a:t>
                      </a:r>
                      <a:r>
                        <a:rPr lang="en-GB" sz="800" b="0" dirty="0">
                          <a:latin typeface="Sassoon Primary Std" panose="020B0503020103030203" pitchFamily="34" charset="0"/>
                        </a:rPr>
                        <a:t>(Starting cages) constructed to stagger the racers as certain starting positions were better than others</a:t>
                      </a:r>
                    </a:p>
                    <a:p>
                      <a:pPr marL="285750" indent="-285750">
                        <a:buFont typeface="Arial" panose="020B0604020202020204" pitchFamily="34" charset="0"/>
                        <a:buChar char="•"/>
                      </a:pPr>
                      <a:r>
                        <a:rPr lang="en-GB" sz="800" b="0" dirty="0">
                          <a:latin typeface="Sassoon Primary Std" panose="020B0503020103030203" pitchFamily="34" charset="0"/>
                        </a:rPr>
                        <a:t>Three tiers of seating: </a:t>
                      </a:r>
                    </a:p>
                    <a:p>
                      <a:pPr marL="285750" indent="-285750">
                        <a:buFont typeface="Wingdings" panose="05000000000000000000" pitchFamily="2" charset="2"/>
                        <a:buChar char="Ø"/>
                      </a:pPr>
                      <a:r>
                        <a:rPr lang="en-GB" sz="800" b="0" dirty="0">
                          <a:latin typeface="Sassoon Primary Std" panose="020B0503020103030203" pitchFamily="34" charset="0"/>
                        </a:rPr>
                        <a:t>Lowest: VIPs, state priests, senators and wealthy equites</a:t>
                      </a:r>
                    </a:p>
                    <a:p>
                      <a:pPr marL="285750" indent="-285750">
                        <a:buFont typeface="Wingdings" panose="05000000000000000000" pitchFamily="2" charset="2"/>
                        <a:buChar char="Ø"/>
                      </a:pPr>
                      <a:r>
                        <a:rPr lang="en-GB" sz="800" b="0" dirty="0">
                          <a:latin typeface="Sassoon Primary Std" panose="020B0503020103030203" pitchFamily="34" charset="0"/>
                        </a:rPr>
                        <a:t>Middle: Anyone, including men, women and children.</a:t>
                      </a:r>
                    </a:p>
                    <a:p>
                      <a:pPr marL="285750" indent="-285750">
                        <a:buFont typeface="Wingdings" panose="05000000000000000000" pitchFamily="2" charset="2"/>
                        <a:buChar char="Ø"/>
                      </a:pPr>
                      <a:r>
                        <a:rPr lang="en-GB" sz="800" b="0" dirty="0">
                          <a:latin typeface="Sassoon Primary Std" panose="020B0503020103030203" pitchFamily="34" charset="0"/>
                        </a:rPr>
                        <a:t>Top: Possibly standing only</a:t>
                      </a:r>
                    </a:p>
                    <a:p>
                      <a:pPr marL="285750" indent="-285750">
                        <a:buFont typeface="Arial" panose="020B0604020202020204" pitchFamily="34" charset="0"/>
                        <a:buChar char="•"/>
                      </a:pPr>
                      <a:r>
                        <a:rPr lang="en-GB" sz="800" b="0" dirty="0">
                          <a:latin typeface="Sassoon Primary Std" panose="020B0503020103030203" pitchFamily="34" charset="0"/>
                        </a:rPr>
                        <a:t>Imperial box on one side</a:t>
                      </a:r>
                      <a:endParaRPr lang="en-GB" sz="800" dirty="0">
                        <a:latin typeface="Sassoon Primary Std" panose="020B0503020103030203" pitchFamily="34" charset="0"/>
                      </a:endParaRPr>
                    </a:p>
                  </a:txBody>
                  <a:tcPr/>
                </a:tc>
                <a:tc>
                  <a:txBody>
                    <a:bodyPr/>
                    <a:lstStyle/>
                    <a:p>
                      <a:pPr marL="171450" indent="-171450">
                        <a:buFont typeface="Arial" panose="020B0604020202020204" pitchFamily="34" charset="0"/>
                        <a:buChar char="•"/>
                      </a:pPr>
                      <a:r>
                        <a:rPr lang="en-GB" sz="800" dirty="0">
                          <a:latin typeface="Sassoon Primary Std" panose="020B0503020103030203" pitchFamily="34" charset="0"/>
                        </a:rPr>
                        <a:t>Constructed around four concentric circles and a series of archways </a:t>
                      </a:r>
                    </a:p>
                    <a:p>
                      <a:pPr marL="171450" indent="-171450">
                        <a:buFont typeface="Arial" panose="020B0604020202020204" pitchFamily="34" charset="0"/>
                        <a:buChar char="•"/>
                      </a:pPr>
                      <a:r>
                        <a:rPr lang="en-GB" sz="800" dirty="0">
                          <a:latin typeface="Sassoon Primary Std" panose="020B0503020103030203" pitchFamily="34" charset="0"/>
                        </a:rPr>
                        <a:t>Four pathways from outer wall to arena with toilets and drinking fountains,</a:t>
                      </a:r>
                    </a:p>
                    <a:p>
                      <a:pPr marL="171450" indent="-171450">
                        <a:buFont typeface="Arial" panose="020B0604020202020204" pitchFamily="34" charset="0"/>
                        <a:buChar char="•"/>
                      </a:pPr>
                      <a:r>
                        <a:rPr lang="en-GB" sz="800" b="1" dirty="0">
                          <a:latin typeface="Sassoon Primary Std" panose="020B0503020103030203" pitchFamily="34" charset="0"/>
                        </a:rPr>
                        <a:t>Vomitoria: </a:t>
                      </a:r>
                      <a:r>
                        <a:rPr lang="en-GB" sz="800" b="0" dirty="0">
                          <a:latin typeface="Sassoon Primary Std" panose="020B0503020103030203" pitchFamily="34" charset="0"/>
                        </a:rPr>
                        <a:t>staircases allowing fast exit</a:t>
                      </a:r>
                    </a:p>
                    <a:p>
                      <a:pPr marL="171450" indent="-171450">
                        <a:buFont typeface="Arial" panose="020B0604020202020204" pitchFamily="34" charset="0"/>
                        <a:buChar char="•"/>
                      </a:pPr>
                      <a:r>
                        <a:rPr lang="en-GB" sz="800" b="0" dirty="0">
                          <a:latin typeface="Sassoon Primary Std" panose="020B0503020103030203" pitchFamily="34" charset="0"/>
                        </a:rPr>
                        <a:t>Eighty entrances with four ornate ones (possibly for VIPs), two of which are decorated (see above)</a:t>
                      </a:r>
                    </a:p>
                    <a:p>
                      <a:pPr marL="171450" indent="-171450">
                        <a:buFont typeface="Arial" panose="020B0604020202020204" pitchFamily="34" charset="0"/>
                        <a:buChar char="•"/>
                      </a:pPr>
                      <a:r>
                        <a:rPr lang="en-GB" sz="800" b="0" dirty="0">
                          <a:latin typeface="Sassoon Primary Std" panose="020B0503020103030203" pitchFamily="34" charset="0"/>
                        </a:rPr>
                        <a:t>Awning which could be pulled over spectators in event of heat</a:t>
                      </a:r>
                    </a:p>
                    <a:p>
                      <a:pPr marL="171450" indent="-171450">
                        <a:buFont typeface="Arial" panose="020B0604020202020204" pitchFamily="34" charset="0"/>
                        <a:buChar char="•"/>
                      </a:pPr>
                      <a:r>
                        <a:rPr lang="en-GB" sz="800" b="0" dirty="0">
                          <a:latin typeface="Sassoon Primary Std" panose="020B0503020103030203" pitchFamily="34" charset="0"/>
                        </a:rPr>
                        <a:t>Seating by social class:</a:t>
                      </a:r>
                    </a:p>
                    <a:p>
                      <a:pPr marL="171450" indent="-171450">
                        <a:buFont typeface="Wingdings" panose="05000000000000000000" pitchFamily="2" charset="2"/>
                        <a:buChar char="Ø"/>
                      </a:pPr>
                      <a:r>
                        <a:rPr lang="en-GB" sz="800" b="0" dirty="0">
                          <a:latin typeface="Sassoon Primary Std" panose="020B0503020103030203" pitchFamily="34" charset="0"/>
                        </a:rPr>
                        <a:t>Ground floor: imperial box, special seats for Vestal Virgins, seating for senators</a:t>
                      </a:r>
                    </a:p>
                    <a:p>
                      <a:pPr marL="171450" indent="-171450">
                        <a:buFont typeface="Wingdings" panose="05000000000000000000" pitchFamily="2" charset="2"/>
                        <a:buChar char="Ø"/>
                      </a:pPr>
                      <a:r>
                        <a:rPr lang="en-GB" sz="800" b="0" dirty="0">
                          <a:latin typeface="Sassoon Primary Std" panose="020B0503020103030203" pitchFamily="34" charset="0"/>
                        </a:rPr>
                        <a:t>First tier: equites</a:t>
                      </a:r>
                    </a:p>
                    <a:p>
                      <a:pPr marL="171450" indent="-171450">
                        <a:buFont typeface="Wingdings" panose="05000000000000000000" pitchFamily="2" charset="2"/>
                        <a:buChar char="Ø"/>
                      </a:pPr>
                      <a:r>
                        <a:rPr lang="en-GB" sz="800" b="0" dirty="0">
                          <a:latin typeface="Sassoon Primary Std" panose="020B0503020103030203" pitchFamily="34" charset="0"/>
                        </a:rPr>
                        <a:t> Second tier: ordinary citizens</a:t>
                      </a:r>
                    </a:p>
                    <a:p>
                      <a:pPr marL="171450" indent="-171450">
                        <a:buFont typeface="Wingdings" panose="05000000000000000000" pitchFamily="2" charset="2"/>
                        <a:buChar char="Ø"/>
                      </a:pPr>
                      <a:r>
                        <a:rPr lang="en-GB" sz="800" b="0" dirty="0">
                          <a:latin typeface="Sassoon Primary Std" panose="020B0503020103030203" pitchFamily="34" charset="0"/>
                        </a:rPr>
                        <a:t> Third tier: women, slaves and the poor</a:t>
                      </a:r>
                    </a:p>
                    <a:p>
                      <a:pPr marL="171450" indent="-171450">
                        <a:buFont typeface="Arial" panose="020B0604020202020204" pitchFamily="34" charset="0"/>
                        <a:buChar char="•"/>
                      </a:pPr>
                      <a:r>
                        <a:rPr lang="en-GB" sz="800" b="0" dirty="0">
                          <a:latin typeface="Sassoon Primary Std" panose="020B0503020103030203" pitchFamily="34" charset="0"/>
                        </a:rPr>
                        <a:t>Archers stood by arena to shoot animals which threatened spectators</a:t>
                      </a:r>
                    </a:p>
                    <a:p>
                      <a:pPr marL="171450" indent="-171450">
                        <a:buFont typeface="Arial" panose="020B0604020202020204" pitchFamily="34" charset="0"/>
                        <a:buChar char="•"/>
                      </a:pPr>
                      <a:r>
                        <a:rPr lang="en-GB" sz="800" b="0" dirty="0">
                          <a:latin typeface="Sassoon Primary Std" panose="020B0503020103030203" pitchFamily="34" charset="0"/>
                        </a:rPr>
                        <a:t>Network of tunnels, cages and lifts under the arena. Animals held in these and sent out through trapdoors</a:t>
                      </a:r>
                    </a:p>
                    <a:p>
                      <a:pPr marL="171450" indent="-171450">
                        <a:buFont typeface="Arial" panose="020B0604020202020204" pitchFamily="34" charset="0"/>
                        <a:buChar char="•"/>
                      </a:pPr>
                      <a:r>
                        <a:rPr lang="en-GB" sz="800" b="0" dirty="0">
                          <a:latin typeface="Sassoon Primary Std" panose="020B0503020103030203" pitchFamily="34" charset="0"/>
                        </a:rPr>
                        <a:t>Underground area linked to a point outside the stadium so that spectators would be surprised by the animals</a:t>
                      </a:r>
                    </a:p>
                    <a:p>
                      <a:pPr marL="171450" indent="-171450">
                        <a:buFont typeface="Arial" panose="020B0604020202020204" pitchFamily="34" charset="0"/>
                        <a:buChar char="•"/>
                      </a:pPr>
                      <a:endParaRPr lang="en-GB" sz="800" b="1" dirty="0">
                        <a:latin typeface="Sassoon Primary Std" panose="020B0503020103030203" pitchFamily="34" charset="0"/>
                      </a:endParaRPr>
                    </a:p>
                  </a:txBody>
                  <a:tcPr/>
                </a:tc>
                <a:tc>
                  <a:txBody>
                    <a:bodyPr/>
                    <a:lstStyle/>
                    <a:p>
                      <a:pPr marL="171450" indent="-171450">
                        <a:buFont typeface="Arial" panose="020B0604020202020204" pitchFamily="34" charset="0"/>
                        <a:buChar char="•"/>
                      </a:pPr>
                      <a:r>
                        <a:rPr lang="en-GB" sz="800" dirty="0">
                          <a:latin typeface="Sassoon Primary Std" panose="020B0503020103030203" pitchFamily="34" charset="0"/>
                        </a:rPr>
                        <a:t>Renovated by </a:t>
                      </a:r>
                      <a:r>
                        <a:rPr lang="en-GB" sz="800" dirty="0" err="1">
                          <a:latin typeface="Sassoon Primary Std" panose="020B0503020103030203" pitchFamily="34" charset="0"/>
                        </a:rPr>
                        <a:t>Holconii</a:t>
                      </a:r>
                      <a:r>
                        <a:rPr lang="en-GB" sz="800" dirty="0">
                          <a:latin typeface="Sassoon Primary Std" panose="020B0503020103030203" pitchFamily="34" charset="0"/>
                        </a:rPr>
                        <a:t> family with crypt, boxes (above main seating) and theatre seating</a:t>
                      </a:r>
                    </a:p>
                    <a:p>
                      <a:pPr marL="171450" indent="-171450">
                        <a:buFont typeface="Arial" panose="020B0604020202020204" pitchFamily="34" charset="0"/>
                        <a:buChar char="•"/>
                      </a:pPr>
                      <a:r>
                        <a:rPr lang="en-GB" sz="800" dirty="0">
                          <a:latin typeface="Sassoon Primary Std" panose="020B0503020103030203" pitchFamily="34" charset="0"/>
                        </a:rPr>
                        <a:t>All seating (except upper section) built into hill in Greek fashion. Seating tiered:</a:t>
                      </a:r>
                    </a:p>
                    <a:p>
                      <a:pPr marL="171450" indent="-171450">
                        <a:buFont typeface="Wingdings" panose="05000000000000000000" pitchFamily="2" charset="2"/>
                        <a:buChar char="Ø"/>
                      </a:pPr>
                      <a:r>
                        <a:rPr lang="en-GB" sz="800" dirty="0">
                          <a:latin typeface="Sassoon Primary Std" panose="020B0503020103030203" pitchFamily="34" charset="0"/>
                        </a:rPr>
                        <a:t>Lower tier made of marble: VIPs</a:t>
                      </a:r>
                    </a:p>
                    <a:p>
                      <a:pPr marL="171450" indent="-171450">
                        <a:buFont typeface="Wingdings" panose="05000000000000000000" pitchFamily="2" charset="2"/>
                        <a:buChar char="Ø"/>
                      </a:pPr>
                      <a:r>
                        <a:rPr lang="en-GB" sz="800" dirty="0">
                          <a:latin typeface="Sassoon Primary Std" panose="020B0503020103030203" pitchFamily="34" charset="0"/>
                        </a:rPr>
                        <a:t>Second tier: other free citizens</a:t>
                      </a:r>
                    </a:p>
                    <a:p>
                      <a:pPr marL="171450" indent="-171450">
                        <a:buFont typeface="Wingdings" panose="05000000000000000000" pitchFamily="2" charset="2"/>
                        <a:buChar char="Ø"/>
                      </a:pPr>
                      <a:r>
                        <a:rPr lang="en-GB" sz="800" dirty="0">
                          <a:latin typeface="Sassoon Primary Std" panose="020B0503020103030203" pitchFamily="34" charset="0"/>
                        </a:rPr>
                        <a:t>Third tier: freedmen, slaves and women   </a:t>
                      </a:r>
                    </a:p>
                    <a:p>
                      <a:pPr marL="171450" indent="-171450">
                        <a:buFont typeface="Arial" panose="020B0604020202020204" pitchFamily="34" charset="0"/>
                        <a:buChar char="•"/>
                      </a:pPr>
                      <a:r>
                        <a:rPr lang="en-GB" sz="800" dirty="0">
                          <a:latin typeface="Sassoon Primary Std" panose="020B0503020103030203" pitchFamily="34" charset="0"/>
                        </a:rPr>
                        <a:t>Awning to shade spectators	 </a:t>
                      </a:r>
                    </a:p>
                    <a:p>
                      <a:pPr marL="171450" indent="-171450">
                        <a:buFont typeface="Arial" panose="020B0604020202020204" pitchFamily="34" charset="0"/>
                        <a:buChar char="•"/>
                      </a:pPr>
                      <a:r>
                        <a:rPr lang="en-GB" sz="800" dirty="0">
                          <a:latin typeface="Sassoon Primary Std" panose="020B0503020103030203" pitchFamily="34" charset="0"/>
                        </a:rPr>
                        <a:t>Orchestra in front of stage in Greek fashion. Probably used for VIP seating unless a Greek play was happening.</a:t>
                      </a:r>
                    </a:p>
                    <a:p>
                      <a:pPr marL="171450" indent="-171450">
                        <a:buFont typeface="Arial" panose="020B0604020202020204" pitchFamily="34" charset="0"/>
                        <a:buChar char="•"/>
                      </a:pPr>
                      <a:r>
                        <a:rPr lang="en-GB" sz="800" dirty="0">
                          <a:latin typeface="Sassoon Primary Std" panose="020B0503020103030203" pitchFamily="34" charset="0"/>
                        </a:rPr>
                        <a:t>Elaborate </a:t>
                      </a:r>
                      <a:r>
                        <a:rPr lang="en-GB" sz="800" b="1" dirty="0">
                          <a:latin typeface="Sassoon Primary Std" panose="020B0503020103030203" pitchFamily="34" charset="0"/>
                        </a:rPr>
                        <a:t>scaena frons </a:t>
                      </a:r>
                      <a:r>
                        <a:rPr lang="en-GB" sz="800" b="0" dirty="0">
                          <a:latin typeface="Sassoon Primary Std" panose="020B0503020103030203" pitchFamily="34" charset="0"/>
                        </a:rPr>
                        <a:t>(front scene) behind stage</a:t>
                      </a:r>
                    </a:p>
                    <a:p>
                      <a:pPr marL="171450" indent="-171450">
                        <a:buFont typeface="Arial" panose="020B0604020202020204" pitchFamily="34" charset="0"/>
                        <a:buChar char="•"/>
                      </a:pPr>
                      <a:r>
                        <a:rPr lang="en-GB" sz="800" b="0" dirty="0">
                          <a:latin typeface="Sassoon Primary Std" panose="020B0503020103030203" pitchFamily="34" charset="0"/>
                        </a:rPr>
                        <a:t>Stage raised on pillars, leaving space below it to move stage machinery and props</a:t>
                      </a:r>
                    </a:p>
                  </a:txBody>
                  <a:tcPr/>
                </a:tc>
                <a:tc>
                  <a:txBody>
                    <a:bodyPr/>
                    <a:lstStyle/>
                    <a:p>
                      <a:pPr marL="171450" indent="-171450">
                        <a:buFont typeface="Arial" panose="020B0604020202020204" pitchFamily="34" charset="0"/>
                        <a:buChar char="•"/>
                      </a:pPr>
                      <a:r>
                        <a:rPr lang="en-GB" sz="800" dirty="0">
                          <a:latin typeface="Sassoon Primary Std" panose="020B0503020103030203" pitchFamily="34" charset="0"/>
                        </a:rPr>
                        <a:t>Separate areas for both men and women (women’s area was smaller with smaller rooms). Men and women could visit at the same time (baths without both sections would require women to visit in the morning and men in the afternoon). Men and women each had:</a:t>
                      </a:r>
                    </a:p>
                    <a:p>
                      <a:pPr marL="171450" indent="-171450">
                        <a:buFont typeface="Wingdings" panose="05000000000000000000" pitchFamily="2" charset="2"/>
                        <a:buChar char="Ø"/>
                      </a:pPr>
                      <a:r>
                        <a:rPr lang="en-GB" sz="800" dirty="0">
                          <a:latin typeface="Sassoon Primary Std" panose="020B0503020103030203" pitchFamily="34" charset="0"/>
                        </a:rPr>
                        <a:t>An entrance</a:t>
                      </a:r>
                    </a:p>
                    <a:p>
                      <a:pPr marL="171450" indent="-171450">
                        <a:buFont typeface="Wingdings" panose="05000000000000000000" pitchFamily="2" charset="2"/>
                        <a:buChar char="Ø"/>
                      </a:pPr>
                      <a:r>
                        <a:rPr lang="en-GB" sz="800" dirty="0">
                          <a:latin typeface="Sassoon Primary Std" panose="020B0503020103030203" pitchFamily="34" charset="0"/>
                        </a:rPr>
                        <a:t>An </a:t>
                      </a:r>
                      <a:r>
                        <a:rPr lang="en-GB" sz="800" b="1" dirty="0">
                          <a:latin typeface="Sassoon Primary Std" panose="020B0503020103030203" pitchFamily="34" charset="0"/>
                        </a:rPr>
                        <a:t>apodyterium </a:t>
                      </a:r>
                      <a:r>
                        <a:rPr lang="en-GB" sz="800" b="0" dirty="0">
                          <a:latin typeface="Sassoon Primary Std" panose="020B0503020103030203" pitchFamily="34" charset="0"/>
                        </a:rPr>
                        <a:t>(changing room- slaves were probably available to watch people’s possessions)</a:t>
                      </a:r>
                    </a:p>
                    <a:p>
                      <a:pPr marL="171450" indent="-171450">
                        <a:buFont typeface="Wingdings" panose="05000000000000000000" pitchFamily="2" charset="2"/>
                        <a:buChar char="Ø"/>
                      </a:pPr>
                      <a:r>
                        <a:rPr lang="en-GB" sz="800" b="0" dirty="0">
                          <a:latin typeface="Sassoon Primary Std" panose="020B0503020103030203" pitchFamily="34" charset="0"/>
                        </a:rPr>
                        <a:t>A </a:t>
                      </a:r>
                      <a:r>
                        <a:rPr lang="en-GB" sz="800" b="1" dirty="0">
                          <a:latin typeface="Sassoon Primary Std" panose="020B0503020103030203" pitchFamily="34" charset="0"/>
                        </a:rPr>
                        <a:t>tepidarium </a:t>
                      </a:r>
                      <a:r>
                        <a:rPr lang="en-GB" sz="800" b="0" dirty="0">
                          <a:latin typeface="Sassoon Primary Std" panose="020B0503020103030203" pitchFamily="34" charset="0"/>
                        </a:rPr>
                        <a:t>(warm room like a modern </a:t>
                      </a:r>
                      <a:r>
                        <a:rPr lang="en-GB" sz="800" b="0" dirty="0" err="1">
                          <a:latin typeface="Sassoon Primary Std" panose="020B0503020103030203" pitchFamily="34" charset="0"/>
                        </a:rPr>
                        <a:t>saunda</a:t>
                      </a:r>
                      <a:r>
                        <a:rPr lang="en-GB" sz="800" b="0" dirty="0">
                          <a:latin typeface="Sassoon Primary Std" panose="020B0503020103030203" pitchFamily="34" charset="0"/>
                        </a:rPr>
                        <a:t>)</a:t>
                      </a:r>
                    </a:p>
                    <a:p>
                      <a:pPr marL="171450" indent="-171450">
                        <a:buFont typeface="Wingdings" panose="05000000000000000000" pitchFamily="2" charset="2"/>
                        <a:buChar char="Ø"/>
                      </a:pPr>
                      <a:r>
                        <a:rPr lang="en-GB" sz="800" b="0" dirty="0">
                          <a:latin typeface="Sassoon Primary Std" panose="020B0503020103030203" pitchFamily="34" charset="0"/>
                        </a:rPr>
                        <a:t>A </a:t>
                      </a:r>
                      <a:r>
                        <a:rPr lang="en-GB" sz="800" b="1" dirty="0">
                          <a:latin typeface="Sassoon Primary Std" panose="020B0503020103030203" pitchFamily="34" charset="0"/>
                        </a:rPr>
                        <a:t>caldarium </a:t>
                      </a:r>
                      <a:r>
                        <a:rPr lang="en-GB" sz="800" b="0" dirty="0">
                          <a:latin typeface="Sassoon Primary Std" panose="020B0503020103030203" pitchFamily="34" charset="0"/>
                        </a:rPr>
                        <a:t>(hot room where people would get washed with hot water, have dirt scraped off them with olive oil and strigils and get massaged)</a:t>
                      </a:r>
                    </a:p>
                    <a:p>
                      <a:pPr marL="171450" indent="-171450">
                        <a:buFont typeface="Arial" panose="020B0604020202020204" pitchFamily="34" charset="0"/>
                        <a:buChar char="•"/>
                      </a:pPr>
                      <a:r>
                        <a:rPr lang="en-GB" sz="800" b="0" dirty="0">
                          <a:latin typeface="Sassoon Primary Std" panose="020B0503020103030203" pitchFamily="34" charset="0"/>
                        </a:rPr>
                        <a:t>The following were only found in the men’s area:</a:t>
                      </a:r>
                    </a:p>
                    <a:p>
                      <a:pPr marL="171450" indent="-171450">
                        <a:buFont typeface="Wingdings" panose="05000000000000000000" pitchFamily="2" charset="2"/>
                        <a:buChar char="Ø"/>
                      </a:pPr>
                      <a:r>
                        <a:rPr lang="en-GB" sz="800" b="0" dirty="0">
                          <a:latin typeface="Sassoon Primary Std" panose="020B0503020103030203" pitchFamily="34" charset="0"/>
                        </a:rPr>
                        <a:t>A </a:t>
                      </a:r>
                      <a:r>
                        <a:rPr lang="en-GB" sz="800" b="1" dirty="0">
                          <a:latin typeface="Sassoon Primary Std" panose="020B0503020103030203" pitchFamily="34" charset="0"/>
                        </a:rPr>
                        <a:t>palaestra </a:t>
                      </a:r>
                      <a:r>
                        <a:rPr lang="en-GB" sz="800" b="0" dirty="0">
                          <a:latin typeface="Sassoon Primary Std" panose="020B0503020103030203" pitchFamily="34" charset="0"/>
                        </a:rPr>
                        <a:t>(exercise ground. Women might have exercised in a corridor next to their apodyterium)</a:t>
                      </a:r>
                    </a:p>
                    <a:p>
                      <a:pPr marL="171450" indent="-171450">
                        <a:buFont typeface="Wingdings" panose="05000000000000000000" pitchFamily="2" charset="2"/>
                        <a:buChar char="Ø"/>
                      </a:pPr>
                      <a:r>
                        <a:rPr lang="en-GB" sz="800" b="0" dirty="0">
                          <a:latin typeface="Sassoon Primary Std" panose="020B0503020103030203" pitchFamily="34" charset="0"/>
                        </a:rPr>
                        <a:t>A </a:t>
                      </a:r>
                      <a:r>
                        <a:rPr lang="en-GB" sz="800" b="1" dirty="0">
                          <a:latin typeface="Sassoon Primary Std" panose="020B0503020103030203" pitchFamily="34" charset="0"/>
                        </a:rPr>
                        <a:t>frigidarium </a:t>
                      </a:r>
                      <a:r>
                        <a:rPr lang="en-GB" sz="800" b="0" dirty="0">
                          <a:latin typeface="Sassoon Primary Std" panose="020B0503020103030203" pitchFamily="34" charset="0"/>
                        </a:rPr>
                        <a:t>(cold room with a plunge pool, used to cool down after caldarium)</a:t>
                      </a:r>
                    </a:p>
                    <a:p>
                      <a:pPr marL="171450" indent="-171450">
                        <a:buFont typeface="Arial" panose="020B0604020202020204" pitchFamily="34" charset="0"/>
                        <a:buChar char="•"/>
                      </a:pPr>
                      <a:r>
                        <a:rPr lang="en-GB" sz="800" b="0" dirty="0">
                          <a:latin typeface="Sassoon Primary Std" panose="020B0503020103030203" pitchFamily="34" charset="0"/>
                        </a:rPr>
                        <a:t>A man might have visited their rooms in this order: </a:t>
                      </a:r>
                      <a:r>
                        <a:rPr lang="en-GB" sz="800" b="0" u="sng" dirty="0">
                          <a:latin typeface="Sassoon Primary Std" panose="020B0503020103030203" pitchFamily="34" charset="0"/>
                        </a:rPr>
                        <a:t>entrance -&gt; apodyterium -&gt; palaestra -&gt; tepidarium -&gt; caldarium -&gt; frigidarium</a:t>
                      </a:r>
                      <a:endParaRPr lang="en-GB" sz="800" b="0" u="none" dirty="0">
                        <a:latin typeface="Sassoon Primary Std" panose="020B0503020103030203" pitchFamily="34" charset="0"/>
                      </a:endParaRPr>
                    </a:p>
                    <a:p>
                      <a:pPr marL="171450" indent="-171450">
                        <a:buFont typeface="Arial" panose="020B0604020202020204" pitchFamily="34" charset="0"/>
                        <a:buChar char="•"/>
                      </a:pPr>
                      <a:r>
                        <a:rPr lang="en-GB" sz="800" b="0" u="none" dirty="0">
                          <a:latin typeface="Sassoon Primary Std" panose="020B0503020103030203" pitchFamily="34" charset="0"/>
                        </a:rPr>
                        <a:t>Women would have followed same path, maybe exercising in the corridor next to the apodyterium, though without visiting a frigidarium.</a:t>
                      </a:r>
                    </a:p>
                    <a:p>
                      <a:pPr marL="171450" indent="-171450">
                        <a:buFont typeface="Arial" panose="020B0604020202020204" pitchFamily="34" charset="0"/>
                        <a:buChar char="•"/>
                      </a:pPr>
                      <a:r>
                        <a:rPr lang="en-GB" sz="800" b="1" u="none" dirty="0">
                          <a:latin typeface="Sassoon Primary Std" panose="020B0503020103030203" pitchFamily="34" charset="0"/>
                        </a:rPr>
                        <a:t>Hypocaust </a:t>
                      </a:r>
                      <a:r>
                        <a:rPr lang="en-GB" sz="800" b="0" u="none" dirty="0">
                          <a:latin typeface="Sassoon Primary Std" panose="020B0503020103030203" pitchFamily="34" charset="0"/>
                        </a:rPr>
                        <a:t>system of underground heating used to heat warm rooms. </a:t>
                      </a:r>
                      <a:endParaRPr lang="en-GB" sz="800" dirty="0">
                        <a:latin typeface="Sassoon Primary Std" panose="020B0503020103030203" pitchFamily="34" charset="0"/>
                      </a:endParaRPr>
                    </a:p>
                    <a:p>
                      <a:pPr marL="171450" indent="-171450">
                        <a:buFont typeface="Wingdings" panose="05000000000000000000" pitchFamily="2" charset="2"/>
                        <a:buChar char="Ø"/>
                      </a:pPr>
                      <a:endParaRPr lang="en-GB" sz="800" dirty="0">
                        <a:latin typeface="Sassoon Primary Std" panose="020B0503020103030203" pitchFamily="34" charset="0"/>
                      </a:endParaRPr>
                    </a:p>
                  </a:txBody>
                  <a:tcPr/>
                </a:tc>
                <a:extLst>
                  <a:ext uri="{0D108BD9-81ED-4DB2-BD59-A6C34878D82A}">
                    <a16:rowId xmlns:a16="http://schemas.microsoft.com/office/drawing/2014/main" val="2567242509"/>
                  </a:ext>
                </a:extLst>
              </a:tr>
            </a:tbl>
          </a:graphicData>
        </a:graphic>
      </p:graphicFrame>
    </p:spTree>
    <p:extLst>
      <p:ext uri="{BB962C8B-B14F-4D97-AF65-F5344CB8AC3E}">
        <p14:creationId xmlns:p14="http://schemas.microsoft.com/office/powerpoint/2010/main" val="31450377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FAFCD-048C-4861-A6FF-0AA8B0C0B1B0}"/>
              </a:ext>
            </a:extLst>
          </p:cNvPr>
          <p:cNvSpPr>
            <a:spLocks noGrp="1"/>
          </p:cNvSpPr>
          <p:nvPr>
            <p:ph type="title"/>
          </p:nvPr>
        </p:nvSpPr>
        <p:spPr>
          <a:xfrm>
            <a:off x="524456" y="349223"/>
            <a:ext cx="10334044" cy="863600"/>
          </a:xfrm>
        </p:spPr>
        <p:txBody>
          <a:bodyPr>
            <a:normAutofit fontScale="90000"/>
          </a:bodyPr>
          <a:lstStyle/>
          <a:p>
            <a:r>
              <a:rPr lang="en-GB" sz="3200" dirty="0"/>
              <a:t>Frigidarium ceiling paintings- note the octopus’ tentacle on the left-hand side of the image.</a:t>
            </a:r>
          </a:p>
        </p:txBody>
      </p:sp>
      <p:pic>
        <p:nvPicPr>
          <p:cNvPr id="2050" name="Picture 2" descr="201005%20Card%2007%20508">
            <a:extLst>
              <a:ext uri="{FF2B5EF4-FFF2-40B4-BE49-F238E27FC236}">
                <a16:creationId xmlns:a16="http://schemas.microsoft.com/office/drawing/2014/main" id="{0C3BF3BA-AB48-454B-BD2B-6EC5F96EDE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20371" y="1228911"/>
            <a:ext cx="7295091" cy="54713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286063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VI.8 Herculaneum. March 2014. Looking north across the changing room or apodyterium of the women’s baths.&#10;Foto Annette Haug, ERC Grant 681269 DÉCOR&#10;">
            <a:extLst>
              <a:ext uri="{FF2B5EF4-FFF2-40B4-BE49-F238E27FC236}">
                <a16:creationId xmlns:a16="http://schemas.microsoft.com/office/drawing/2014/main" id="{7789BC41-A5C0-4BD5-886B-A68B9CD50F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34044" y="1380080"/>
            <a:ext cx="6434944" cy="4292058"/>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VI. 8, Herculaneum. May 2010. Looking east across black and white mosaic flooring in anteroom of apodyterium.&#10;">
            <a:extLst>
              <a:ext uri="{FF2B5EF4-FFF2-40B4-BE49-F238E27FC236}">
                <a16:creationId xmlns:a16="http://schemas.microsoft.com/office/drawing/2014/main" id="{86493E5F-CD82-41CB-B71F-39630CA509A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7101" y="4058292"/>
            <a:ext cx="2060587" cy="274744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B7FAFCD-048C-4861-A6FF-0AA8B0C0B1B0}"/>
              </a:ext>
            </a:extLst>
          </p:cNvPr>
          <p:cNvSpPr>
            <a:spLocks noGrp="1"/>
          </p:cNvSpPr>
          <p:nvPr>
            <p:ph type="title"/>
          </p:nvPr>
        </p:nvSpPr>
        <p:spPr>
          <a:xfrm>
            <a:off x="524456" y="349223"/>
            <a:ext cx="4919663" cy="722529"/>
          </a:xfrm>
        </p:spPr>
        <p:txBody>
          <a:bodyPr>
            <a:normAutofit/>
          </a:bodyPr>
          <a:lstStyle/>
          <a:p>
            <a:r>
              <a:rPr lang="en-GB" sz="2400" dirty="0"/>
              <a:t>Women’s Apodyterium</a:t>
            </a:r>
          </a:p>
        </p:txBody>
      </p:sp>
      <p:sp>
        <p:nvSpPr>
          <p:cNvPr id="3" name="Content Placeholder 2">
            <a:extLst>
              <a:ext uri="{FF2B5EF4-FFF2-40B4-BE49-F238E27FC236}">
                <a16:creationId xmlns:a16="http://schemas.microsoft.com/office/drawing/2014/main" id="{E4D9F5BC-0C67-4C1E-8E66-85E2E6EA9242}"/>
              </a:ext>
            </a:extLst>
          </p:cNvPr>
          <p:cNvSpPr>
            <a:spLocks noGrp="1"/>
          </p:cNvSpPr>
          <p:nvPr>
            <p:ph idx="1"/>
          </p:nvPr>
        </p:nvSpPr>
        <p:spPr>
          <a:xfrm>
            <a:off x="257176" y="1071752"/>
            <a:ext cx="5376868" cy="3104357"/>
          </a:xfrm>
        </p:spPr>
        <p:txBody>
          <a:bodyPr>
            <a:normAutofit fontScale="62500" lnSpcReduction="20000"/>
          </a:bodyPr>
          <a:lstStyle/>
          <a:p>
            <a:r>
              <a:rPr lang="en-GB" dirty="0"/>
              <a:t>Mosaic on entrance floor (fig 1.)</a:t>
            </a:r>
          </a:p>
          <a:p>
            <a:r>
              <a:rPr lang="en-GB" dirty="0"/>
              <a:t>Much smaller than the men’s apodyterium and apparently lacking the basins found within it. Benches run around three walls with shelves above them. Remains of red paint on walls.  Mosaic of Triton surrounded by dolphins, an octopus and a squid. Another winged figure can be seen next to Triton, possibly holding snakes. Triton himself holds a fish in one hand. (fig. 2 and next slide for a larger picture)</a:t>
            </a:r>
          </a:p>
          <a:p>
            <a:r>
              <a:rPr lang="en-GB" dirty="0"/>
              <a:t> Corridor south of the apodyterium might have been used to exercise due to the women’s baths not having access to the palaestra (see slide 41)</a:t>
            </a:r>
          </a:p>
          <a:p>
            <a:endParaRPr lang="en-GB" dirty="0"/>
          </a:p>
          <a:p>
            <a:endParaRPr lang="en-GB" dirty="0"/>
          </a:p>
        </p:txBody>
      </p:sp>
      <p:sp>
        <p:nvSpPr>
          <p:cNvPr id="5" name="TextBox 4">
            <a:extLst>
              <a:ext uri="{FF2B5EF4-FFF2-40B4-BE49-F238E27FC236}">
                <a16:creationId xmlns:a16="http://schemas.microsoft.com/office/drawing/2014/main" id="{EFA60638-A4AA-4F65-971F-0D33FA7AE961}"/>
              </a:ext>
            </a:extLst>
          </p:cNvPr>
          <p:cNvSpPr txBox="1"/>
          <p:nvPr/>
        </p:nvSpPr>
        <p:spPr>
          <a:xfrm>
            <a:off x="1775287" y="6324111"/>
            <a:ext cx="869077" cy="36933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Fig.1 </a:t>
            </a:r>
          </a:p>
        </p:txBody>
      </p:sp>
      <p:sp>
        <p:nvSpPr>
          <p:cNvPr id="10" name="TextBox 9">
            <a:extLst>
              <a:ext uri="{FF2B5EF4-FFF2-40B4-BE49-F238E27FC236}">
                <a16:creationId xmlns:a16="http://schemas.microsoft.com/office/drawing/2014/main" id="{745E8360-1376-48C3-A5C3-8FC5C09AAB20}"/>
              </a:ext>
            </a:extLst>
          </p:cNvPr>
          <p:cNvSpPr txBox="1"/>
          <p:nvPr/>
        </p:nvSpPr>
        <p:spPr>
          <a:xfrm>
            <a:off x="6760984" y="5302806"/>
            <a:ext cx="869077" cy="36933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Fig.2 </a:t>
            </a:r>
          </a:p>
        </p:txBody>
      </p:sp>
    </p:spTree>
    <p:extLst>
      <p:ext uri="{BB962C8B-B14F-4D97-AF65-F5344CB8AC3E}">
        <p14:creationId xmlns:p14="http://schemas.microsoft.com/office/powerpoint/2010/main" val="38610707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8EF555-2B27-4185-A949-CB8BA7C6B06E}"/>
              </a:ext>
            </a:extLst>
          </p:cNvPr>
          <p:cNvSpPr>
            <a:spLocks noGrp="1"/>
          </p:cNvSpPr>
          <p:nvPr>
            <p:ph type="title"/>
          </p:nvPr>
        </p:nvSpPr>
        <p:spPr>
          <a:xfrm>
            <a:off x="838200" y="365126"/>
            <a:ext cx="10515600" cy="592138"/>
          </a:xfrm>
        </p:spPr>
        <p:txBody>
          <a:bodyPr>
            <a:normAutofit/>
          </a:bodyPr>
          <a:lstStyle/>
          <a:p>
            <a:r>
              <a:rPr lang="en-GB" sz="2400" dirty="0"/>
              <a:t>Triton mosaic</a:t>
            </a:r>
          </a:p>
        </p:txBody>
      </p:sp>
      <p:sp>
        <p:nvSpPr>
          <p:cNvPr id="3" name="Content Placeholder 2">
            <a:extLst>
              <a:ext uri="{FF2B5EF4-FFF2-40B4-BE49-F238E27FC236}">
                <a16:creationId xmlns:a16="http://schemas.microsoft.com/office/drawing/2014/main" id="{DE1CE618-F7C9-447D-ABA3-08F52262B93D}"/>
              </a:ext>
            </a:extLst>
          </p:cNvPr>
          <p:cNvSpPr>
            <a:spLocks noGrp="1"/>
          </p:cNvSpPr>
          <p:nvPr>
            <p:ph idx="1"/>
          </p:nvPr>
        </p:nvSpPr>
        <p:spPr/>
        <p:txBody>
          <a:bodyPr/>
          <a:lstStyle/>
          <a:p>
            <a:endParaRPr lang="en-GB"/>
          </a:p>
        </p:txBody>
      </p:sp>
      <p:pic>
        <p:nvPicPr>
          <p:cNvPr id="5126" name="Picture 6" descr="VI.8 Herculaneum. April 2011. Looking towards north-west corner of apodyterium/changing room.&#10;Photo courtesy of Klaus Heese.&#10;">
            <a:extLst>
              <a:ext uri="{FF2B5EF4-FFF2-40B4-BE49-F238E27FC236}">
                <a16:creationId xmlns:a16="http://schemas.microsoft.com/office/drawing/2014/main" id="{9195D2C9-E904-45E6-8716-F0BA981519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38488" y="681037"/>
            <a:ext cx="7991475" cy="599360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711300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2DEB0-C063-4763-B6EB-D106AB31C948}"/>
              </a:ext>
            </a:extLst>
          </p:cNvPr>
          <p:cNvSpPr>
            <a:spLocks noGrp="1"/>
          </p:cNvSpPr>
          <p:nvPr>
            <p:ph type="title"/>
          </p:nvPr>
        </p:nvSpPr>
        <p:spPr>
          <a:xfrm>
            <a:off x="1028700" y="1967266"/>
            <a:ext cx="2628900" cy="2547257"/>
          </a:xfrm>
          <a:noFill/>
        </p:spPr>
        <p:txBody>
          <a:bodyPr vert="horz" lIns="91440" tIns="45720" rIns="91440" bIns="45720" rtlCol="0" anchor="ctr">
            <a:normAutofit/>
          </a:bodyPr>
          <a:lstStyle/>
          <a:p>
            <a:pPr algn="ctr"/>
            <a:r>
              <a:rPr lang="en-US" sz="2500" kern="1200">
                <a:solidFill>
                  <a:srgbClr val="FFFFFF"/>
                </a:solidFill>
                <a:latin typeface="+mj-lt"/>
                <a:ea typeface="+mj-ea"/>
                <a:cs typeface="+mj-cs"/>
              </a:rPr>
              <a:t>Corridor south of women’s apodyterium which might have been used for exercise</a:t>
            </a:r>
          </a:p>
        </p:txBody>
      </p:sp>
      <p:pic>
        <p:nvPicPr>
          <p:cNvPr id="4098" name="Picture 2" descr="VI.8, Herculaneum. May 2010. Looking west along corridor, on the south side of the waiting room. ">
            <a:extLst>
              <a:ext uri="{FF2B5EF4-FFF2-40B4-BE49-F238E27FC236}">
                <a16:creationId xmlns:a16="http://schemas.microsoft.com/office/drawing/2014/main" id="{316BBB8B-99CF-4739-9C64-CD5686F64186}"/>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5686425" y="135004"/>
            <a:ext cx="4940993" cy="65879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701282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3AC8DD-E5D3-4D0B-9998-ADFE80A05F24}"/>
              </a:ext>
            </a:extLst>
          </p:cNvPr>
          <p:cNvSpPr>
            <a:spLocks noGrp="1"/>
          </p:cNvSpPr>
          <p:nvPr>
            <p:ph type="title"/>
          </p:nvPr>
        </p:nvSpPr>
        <p:spPr>
          <a:xfrm>
            <a:off x="838200" y="365125"/>
            <a:ext cx="10515600" cy="549275"/>
          </a:xfrm>
        </p:spPr>
        <p:txBody>
          <a:bodyPr>
            <a:normAutofit/>
          </a:bodyPr>
          <a:lstStyle/>
          <a:p>
            <a:r>
              <a:rPr lang="en-GB" sz="2800" dirty="0"/>
              <a:t>Women’s tepidarium</a:t>
            </a:r>
          </a:p>
        </p:txBody>
      </p:sp>
      <p:sp>
        <p:nvSpPr>
          <p:cNvPr id="3" name="Content Placeholder 2">
            <a:extLst>
              <a:ext uri="{FF2B5EF4-FFF2-40B4-BE49-F238E27FC236}">
                <a16:creationId xmlns:a16="http://schemas.microsoft.com/office/drawing/2014/main" id="{6F4686C5-1812-4DBF-B815-2790423AE8FD}"/>
              </a:ext>
            </a:extLst>
          </p:cNvPr>
          <p:cNvSpPr>
            <a:spLocks noGrp="1"/>
          </p:cNvSpPr>
          <p:nvPr>
            <p:ph idx="1"/>
          </p:nvPr>
        </p:nvSpPr>
        <p:spPr>
          <a:xfrm>
            <a:off x="595313" y="1085850"/>
            <a:ext cx="5500687" cy="1603375"/>
          </a:xfrm>
        </p:spPr>
        <p:txBody>
          <a:bodyPr>
            <a:normAutofit fontScale="92500" lnSpcReduction="10000"/>
          </a:bodyPr>
          <a:lstStyle/>
          <a:p>
            <a:r>
              <a:rPr lang="en-GB" sz="1800" dirty="0"/>
              <a:t>Mosaic on entrance floor from apodyterium. (fig. 1)</a:t>
            </a:r>
          </a:p>
          <a:p>
            <a:r>
              <a:rPr lang="en-GB" sz="1800" dirty="0"/>
              <a:t>Benches with shelves directly above them for clothes. Geometric meander mosaic on floor. Walls painted red (fig. 2)</a:t>
            </a:r>
          </a:p>
          <a:p>
            <a:r>
              <a:rPr lang="en-GB" sz="1800" dirty="0"/>
              <a:t>Structure in north-west corner which might be a basic, but we cannot know for certain (fig. 3)</a:t>
            </a:r>
          </a:p>
          <a:p>
            <a:endParaRPr lang="en-GB" dirty="0"/>
          </a:p>
        </p:txBody>
      </p:sp>
      <p:pic>
        <p:nvPicPr>
          <p:cNvPr id="6146" name="Picture 2" descr="VI.8, Herculaneum. May 2010. Looking west. Mosaic threshold of doorway from apodyterium to tepidarium.&#10;">
            <a:extLst>
              <a:ext uri="{FF2B5EF4-FFF2-40B4-BE49-F238E27FC236}">
                <a16:creationId xmlns:a16="http://schemas.microsoft.com/office/drawing/2014/main" id="{0D2E5CA5-C9B0-4CF3-B04B-FE7F742988D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77150" y="365125"/>
            <a:ext cx="4114800" cy="30861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AAC4C33C-1ABF-4240-9D7D-8538B122251F}"/>
              </a:ext>
            </a:extLst>
          </p:cNvPr>
          <p:cNvSpPr txBox="1"/>
          <p:nvPr/>
        </p:nvSpPr>
        <p:spPr>
          <a:xfrm>
            <a:off x="7677150" y="3059668"/>
            <a:ext cx="869077" cy="36933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Fig.1 </a:t>
            </a:r>
          </a:p>
        </p:txBody>
      </p:sp>
      <p:pic>
        <p:nvPicPr>
          <p:cNvPr id="6150" name="Picture 6" descr="VI.8, Herculaneum. October 2001. Looking towards the north wall of tepidarium.&#10;Photo courtesy of Peter Woods.&#10;">
            <a:extLst>
              <a:ext uri="{FF2B5EF4-FFF2-40B4-BE49-F238E27FC236}">
                <a16:creationId xmlns:a16="http://schemas.microsoft.com/office/drawing/2014/main" id="{1DC44425-BD3E-4A7D-9D8E-568E38FF086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3979" y="2740580"/>
            <a:ext cx="5983833" cy="3798332"/>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11008C61-FAC7-407C-8F15-73AF123649E4}"/>
              </a:ext>
            </a:extLst>
          </p:cNvPr>
          <p:cNvSpPr txBox="1"/>
          <p:nvPr/>
        </p:nvSpPr>
        <p:spPr>
          <a:xfrm>
            <a:off x="385122" y="5987018"/>
            <a:ext cx="869077" cy="36933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Fig.2 </a:t>
            </a:r>
          </a:p>
        </p:txBody>
      </p:sp>
      <p:pic>
        <p:nvPicPr>
          <p:cNvPr id="6152" name="Picture 8" descr="VI.8, Herculaneum. August 2013. Structure in north-west corner. Photo courtesy of Buzz Ferebee.">
            <a:extLst>
              <a:ext uri="{FF2B5EF4-FFF2-40B4-BE49-F238E27FC236}">
                <a16:creationId xmlns:a16="http://schemas.microsoft.com/office/drawing/2014/main" id="{72996C16-39A3-4D31-8779-1C8DA0D6E564}"/>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106402" y="3579906"/>
            <a:ext cx="4183668" cy="3141569"/>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FAD23377-4041-4996-98F4-6A28E9F82511}"/>
              </a:ext>
            </a:extLst>
          </p:cNvPr>
          <p:cNvSpPr txBox="1"/>
          <p:nvPr/>
        </p:nvSpPr>
        <p:spPr>
          <a:xfrm>
            <a:off x="7242611" y="6308209"/>
            <a:ext cx="869077" cy="36933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Fig.3 </a:t>
            </a:r>
          </a:p>
        </p:txBody>
      </p:sp>
    </p:spTree>
    <p:extLst>
      <p:ext uri="{BB962C8B-B14F-4D97-AF65-F5344CB8AC3E}">
        <p14:creationId xmlns:p14="http://schemas.microsoft.com/office/powerpoint/2010/main" val="22027098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VI.8 Herculaneum. March 2014. South end of hot-room or caldarium. &#10;Foto Annette Haug, ERC Grant 681269 DÉCOR&#10;">
            <a:extLst>
              <a:ext uri="{FF2B5EF4-FFF2-40B4-BE49-F238E27FC236}">
                <a16:creationId xmlns:a16="http://schemas.microsoft.com/office/drawing/2014/main" id="{488F7644-D1FF-46BA-B107-6BF5D1D92BD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65749" y="2809429"/>
            <a:ext cx="5677098" cy="3786580"/>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VI.8 Herculaneum. March 2014. Pool at north end of hot room or caldarium of women’s baths.&#10;Foto Annette Haug, ERC Grant 681269 DÉCOR&#10;">
            <a:extLst>
              <a:ext uri="{FF2B5EF4-FFF2-40B4-BE49-F238E27FC236}">
                <a16:creationId xmlns:a16="http://schemas.microsoft.com/office/drawing/2014/main" id="{AE9232E9-9E03-4F9F-B5D2-BF9EE4DF1F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417" y="2809429"/>
            <a:ext cx="6022711" cy="4017101"/>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5D3AC8DD-E5D3-4D0B-9998-ADFE80A05F24}"/>
              </a:ext>
            </a:extLst>
          </p:cNvPr>
          <p:cNvSpPr>
            <a:spLocks noGrp="1"/>
          </p:cNvSpPr>
          <p:nvPr>
            <p:ph type="title"/>
          </p:nvPr>
        </p:nvSpPr>
        <p:spPr>
          <a:xfrm>
            <a:off x="838200" y="365125"/>
            <a:ext cx="10515600" cy="549275"/>
          </a:xfrm>
        </p:spPr>
        <p:txBody>
          <a:bodyPr>
            <a:normAutofit/>
          </a:bodyPr>
          <a:lstStyle/>
          <a:p>
            <a:r>
              <a:rPr lang="en-GB" sz="2800" dirty="0"/>
              <a:t>Women’s caldarium</a:t>
            </a:r>
          </a:p>
        </p:txBody>
      </p:sp>
      <p:sp>
        <p:nvSpPr>
          <p:cNvPr id="3" name="Content Placeholder 2">
            <a:extLst>
              <a:ext uri="{FF2B5EF4-FFF2-40B4-BE49-F238E27FC236}">
                <a16:creationId xmlns:a16="http://schemas.microsoft.com/office/drawing/2014/main" id="{6F4686C5-1812-4DBF-B815-2790423AE8FD}"/>
              </a:ext>
            </a:extLst>
          </p:cNvPr>
          <p:cNvSpPr>
            <a:spLocks noGrp="1"/>
          </p:cNvSpPr>
          <p:nvPr>
            <p:ph idx="1"/>
          </p:nvPr>
        </p:nvSpPr>
        <p:spPr>
          <a:xfrm>
            <a:off x="494408" y="924680"/>
            <a:ext cx="9699393" cy="1603375"/>
          </a:xfrm>
        </p:spPr>
        <p:txBody>
          <a:bodyPr>
            <a:normAutofit fontScale="92500" lnSpcReduction="10000"/>
          </a:bodyPr>
          <a:lstStyle/>
          <a:p>
            <a:r>
              <a:rPr lang="en-GB" sz="1800" dirty="0"/>
              <a:t>Threshold made of marble</a:t>
            </a:r>
          </a:p>
          <a:p>
            <a:r>
              <a:rPr lang="en-GB" sz="1800" dirty="0"/>
              <a:t>Large marble bath on one side with a bench next to it (fig 1.)</a:t>
            </a:r>
          </a:p>
          <a:p>
            <a:r>
              <a:rPr lang="en-GB" sz="1800" dirty="0"/>
              <a:t>Podium on which a marble or bronze basin for holding cold or warm water would have stood located on the other side (fig. 2)</a:t>
            </a:r>
          </a:p>
          <a:p>
            <a:r>
              <a:rPr lang="en-GB" sz="1800" dirty="0"/>
              <a:t>Note the black mosaic which runs around the room’s floor</a:t>
            </a:r>
          </a:p>
          <a:p>
            <a:endParaRPr lang="en-GB" dirty="0"/>
          </a:p>
        </p:txBody>
      </p:sp>
      <p:sp>
        <p:nvSpPr>
          <p:cNvPr id="7" name="TextBox 6">
            <a:extLst>
              <a:ext uri="{FF2B5EF4-FFF2-40B4-BE49-F238E27FC236}">
                <a16:creationId xmlns:a16="http://schemas.microsoft.com/office/drawing/2014/main" id="{AAC4C33C-1ABF-4240-9D7D-8538B122251F}"/>
              </a:ext>
            </a:extLst>
          </p:cNvPr>
          <p:cNvSpPr txBox="1"/>
          <p:nvPr/>
        </p:nvSpPr>
        <p:spPr>
          <a:xfrm>
            <a:off x="170669" y="2672945"/>
            <a:ext cx="869077" cy="36933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Fig.1 </a:t>
            </a:r>
          </a:p>
        </p:txBody>
      </p:sp>
      <p:sp>
        <p:nvSpPr>
          <p:cNvPr id="9" name="TextBox 8">
            <a:extLst>
              <a:ext uri="{FF2B5EF4-FFF2-40B4-BE49-F238E27FC236}">
                <a16:creationId xmlns:a16="http://schemas.microsoft.com/office/drawing/2014/main" id="{11008C61-FAC7-407C-8F15-73AF123649E4}"/>
              </a:ext>
            </a:extLst>
          </p:cNvPr>
          <p:cNvSpPr txBox="1"/>
          <p:nvPr/>
        </p:nvSpPr>
        <p:spPr>
          <a:xfrm>
            <a:off x="6360952" y="2809429"/>
            <a:ext cx="869077" cy="369332"/>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dirty="0"/>
              <a:t>Fig.2 </a:t>
            </a:r>
          </a:p>
        </p:txBody>
      </p:sp>
    </p:spTree>
    <p:extLst>
      <p:ext uri="{BB962C8B-B14F-4D97-AF65-F5344CB8AC3E}">
        <p14:creationId xmlns:p14="http://schemas.microsoft.com/office/powerpoint/2010/main" val="192901161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CEB7A-38A4-4007-8F00-7046E89B41C1}"/>
              </a:ext>
            </a:extLst>
          </p:cNvPr>
          <p:cNvSpPr>
            <a:spLocks noGrp="1"/>
          </p:cNvSpPr>
          <p:nvPr>
            <p:ph type="title"/>
          </p:nvPr>
        </p:nvSpPr>
        <p:spPr>
          <a:xfrm>
            <a:off x="1009650" y="2675731"/>
            <a:ext cx="10515600" cy="1325563"/>
          </a:xfrm>
        </p:spPr>
        <p:txBody>
          <a:bodyPr/>
          <a:lstStyle/>
          <a:p>
            <a:r>
              <a:rPr lang="en-GB" b="1" dirty="0"/>
              <a:t>Compulsory activities</a:t>
            </a:r>
          </a:p>
        </p:txBody>
      </p:sp>
    </p:spTree>
    <p:extLst>
      <p:ext uri="{BB962C8B-B14F-4D97-AF65-F5344CB8AC3E}">
        <p14:creationId xmlns:p14="http://schemas.microsoft.com/office/powerpoint/2010/main" val="185279478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AF14-58E1-4341-AE85-167147FBC02C}"/>
              </a:ext>
            </a:extLst>
          </p:cNvPr>
          <p:cNvSpPr>
            <a:spLocks noGrp="1"/>
          </p:cNvSpPr>
          <p:nvPr>
            <p:ph type="title"/>
          </p:nvPr>
        </p:nvSpPr>
        <p:spPr>
          <a:xfrm>
            <a:off x="838200" y="1999852"/>
            <a:ext cx="10515600" cy="3581797"/>
          </a:xfrm>
        </p:spPr>
        <p:txBody>
          <a:bodyPr>
            <a:normAutofit fontScale="90000"/>
          </a:bodyPr>
          <a:lstStyle/>
          <a:p>
            <a:r>
              <a:rPr lang="en-GB" b="1" dirty="0"/>
              <a:t>Written questions</a:t>
            </a:r>
            <a:br>
              <a:rPr lang="en-GB" b="1" dirty="0"/>
            </a:br>
            <a:r>
              <a:rPr lang="en-GB" dirty="0"/>
              <a:t>The number in the square brackets next to each question tells you the number of marks. This tells you how many points to make.</a:t>
            </a:r>
            <a:br>
              <a:rPr lang="en-GB" dirty="0"/>
            </a:br>
            <a:endParaRPr lang="en-GB" b="1" dirty="0"/>
          </a:p>
        </p:txBody>
      </p:sp>
    </p:spTree>
    <p:extLst>
      <p:ext uri="{BB962C8B-B14F-4D97-AF65-F5344CB8AC3E}">
        <p14:creationId xmlns:p14="http://schemas.microsoft.com/office/powerpoint/2010/main" val="164609507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5566E-D6A3-4D1E-BDFF-DE75B2CD6DAB}"/>
              </a:ext>
            </a:extLst>
          </p:cNvPr>
          <p:cNvSpPr/>
          <p:nvPr/>
        </p:nvSpPr>
        <p:spPr>
          <a:xfrm>
            <a:off x="369277" y="353069"/>
            <a:ext cx="11434459" cy="6345681"/>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When were the Central Baths at Herculaneum built?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is the term for a Roman changing room?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is the term for a Roman sports ground?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is the term for the warm room in a Roman bath?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is the term for the hot room in a Roman bath?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is the term for the cold room in a Roman bath?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Which room is missing from the women’s half of the Central Baths at Herculaneum?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did Romans use instead of soap to clean themselves?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was the purpose of the two basins in the men’s apodyterium at the Central Baths at Herculaneum?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is the term for a Roman baths’ heating system?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Why might a wealthy politician visit a Roman bath (give two details)? [2]</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Why were many of a Roman bath’s ceilings curved?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Who looked after people’s clothes at a Roman bath?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If they didn’t have their own facilities, when did women visit a bath?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were two of the hygiene issues with Roman baths? [2]</a:t>
            </a:r>
          </a:p>
          <a:p>
            <a:pPr marL="514350" indent="-514350" algn="ctr">
              <a:buAutoNum type="arabicPeriod"/>
            </a:pPr>
            <a:endParaRPr lang="en-GB" sz="24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02656823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AF14-58E1-4341-AE85-167147FBC02C}"/>
              </a:ext>
            </a:extLst>
          </p:cNvPr>
          <p:cNvSpPr>
            <a:spLocks noGrp="1"/>
          </p:cNvSpPr>
          <p:nvPr>
            <p:ph type="title"/>
          </p:nvPr>
        </p:nvSpPr>
        <p:spPr>
          <a:xfrm>
            <a:off x="838200" y="1999852"/>
            <a:ext cx="10515600" cy="3581797"/>
          </a:xfrm>
        </p:spPr>
        <p:txBody>
          <a:bodyPr>
            <a:normAutofit fontScale="90000"/>
          </a:bodyPr>
          <a:lstStyle/>
          <a:p>
            <a:r>
              <a:rPr lang="en-GB" b="1" dirty="0"/>
              <a:t>Source questions</a:t>
            </a:r>
            <a:br>
              <a:rPr lang="en-GB" b="1" dirty="0"/>
            </a:br>
            <a:r>
              <a:rPr lang="en-GB" dirty="0"/>
              <a:t>For each source, create a subtitle (i.e. ‘source 1’, ‘source 2’ etc.) and then answer the questions for each source below this subtitle</a:t>
            </a:r>
            <a:br>
              <a:rPr lang="en-GB" dirty="0"/>
            </a:br>
            <a:endParaRPr lang="en-GB" b="1" dirty="0"/>
          </a:p>
        </p:txBody>
      </p:sp>
    </p:spTree>
    <p:extLst>
      <p:ext uri="{BB962C8B-B14F-4D97-AF65-F5344CB8AC3E}">
        <p14:creationId xmlns:p14="http://schemas.microsoft.com/office/powerpoint/2010/main" val="31080299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A3D70-A86D-4C3B-A9BA-9443022C114A}"/>
              </a:ext>
            </a:extLst>
          </p:cNvPr>
          <p:cNvSpPr>
            <a:spLocks noGrp="1"/>
          </p:cNvSpPr>
          <p:nvPr>
            <p:ph type="title"/>
          </p:nvPr>
        </p:nvSpPr>
        <p:spPr>
          <a:xfrm>
            <a:off x="276223" y="106737"/>
            <a:ext cx="11353800" cy="625475"/>
          </a:xfrm>
          <a:solidFill>
            <a:schemeClr val="accent6">
              <a:lumMod val="60000"/>
              <a:lumOff val="40000"/>
            </a:schemeClr>
          </a:solidFill>
        </p:spPr>
        <p:txBody>
          <a:bodyPr>
            <a:normAutofit/>
          </a:bodyPr>
          <a:lstStyle/>
          <a:p>
            <a:r>
              <a:rPr lang="en-GB" sz="3200" b="1" dirty="0"/>
              <a:t>Why were baths important?</a:t>
            </a:r>
          </a:p>
        </p:txBody>
      </p:sp>
      <p:sp>
        <p:nvSpPr>
          <p:cNvPr id="3" name="Content Placeholder 2">
            <a:extLst>
              <a:ext uri="{FF2B5EF4-FFF2-40B4-BE49-F238E27FC236}">
                <a16:creationId xmlns:a16="http://schemas.microsoft.com/office/drawing/2014/main" id="{CCB4038A-A647-42FA-84D6-7D8DD5217FEE}"/>
              </a:ext>
            </a:extLst>
          </p:cNvPr>
          <p:cNvSpPr>
            <a:spLocks noGrp="1"/>
          </p:cNvSpPr>
          <p:nvPr>
            <p:ph idx="1"/>
          </p:nvPr>
        </p:nvSpPr>
        <p:spPr>
          <a:xfrm>
            <a:off x="276223" y="928956"/>
            <a:ext cx="11353801" cy="5339080"/>
          </a:xfrm>
          <a:solidFill>
            <a:schemeClr val="accent6">
              <a:lumMod val="60000"/>
              <a:lumOff val="40000"/>
            </a:schemeClr>
          </a:solidFill>
        </p:spPr>
        <p:txBody>
          <a:bodyPr>
            <a:normAutofit lnSpcReduction="10000"/>
          </a:bodyPr>
          <a:lstStyle/>
          <a:p>
            <a:r>
              <a:rPr lang="en-GB" dirty="0"/>
              <a:t>Visiting baths was a daily routine for Romans of all classes.</a:t>
            </a:r>
          </a:p>
          <a:p>
            <a:pPr lvl="1"/>
            <a:r>
              <a:rPr lang="en-GB" dirty="0"/>
              <a:t>One source tells us that there were nearly 1000 bath complexes in Rome alone by the 4</a:t>
            </a:r>
            <a:r>
              <a:rPr lang="en-GB" baseline="30000" dirty="0"/>
              <a:t>th</a:t>
            </a:r>
            <a:r>
              <a:rPr lang="en-GB" dirty="0"/>
              <a:t> century AD. </a:t>
            </a:r>
          </a:p>
          <a:p>
            <a:pPr lvl="1"/>
            <a:r>
              <a:rPr lang="en-GB" dirty="0"/>
              <a:t>Some baths were huge. One possibly constructed between 211 and 217 AD could hold 1600 people at any one time. </a:t>
            </a:r>
          </a:p>
          <a:p>
            <a:pPr lvl="1"/>
            <a:r>
              <a:rPr lang="en-GB" dirty="0"/>
              <a:t>Bath complexes existed all over the empire. One such well-preserved complex can be found in Bath in England to this very day.</a:t>
            </a:r>
          </a:p>
          <a:p>
            <a:r>
              <a:rPr lang="en-GB" dirty="0"/>
              <a:t>Only the extremely wealth had baths in their own homes. Public baths were therefore extremely important for preventing disease. </a:t>
            </a:r>
          </a:p>
          <a:p>
            <a:r>
              <a:rPr lang="en-GB" dirty="0"/>
              <a:t>Baths were very cheap to visit (possibly less than £1 in modern sterling)</a:t>
            </a:r>
          </a:p>
          <a:p>
            <a:r>
              <a:rPr lang="en-GB" dirty="0"/>
              <a:t>Men visited the baths in the afternoon after they had been working and would sometimes stay there until dinner time. Women visited in the morning if they did not have their own facilities. </a:t>
            </a:r>
          </a:p>
        </p:txBody>
      </p:sp>
    </p:spTree>
    <p:extLst>
      <p:ext uri="{BB962C8B-B14F-4D97-AF65-F5344CB8AC3E}">
        <p14:creationId xmlns:p14="http://schemas.microsoft.com/office/powerpoint/2010/main" val="237632357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1A528F-5EC0-4542-99EF-881C4785EEE1}"/>
              </a:ext>
            </a:extLst>
          </p:cNvPr>
          <p:cNvSpPr txBox="1"/>
          <p:nvPr/>
        </p:nvSpPr>
        <p:spPr>
          <a:xfrm>
            <a:off x="277401" y="308671"/>
            <a:ext cx="5003515" cy="6370975"/>
          </a:xfrm>
          <a:prstGeom prst="rect">
            <a:avLst/>
          </a:prstGeom>
          <a:noFill/>
        </p:spPr>
        <p:txBody>
          <a:bodyPr wrap="square" rtlCol="0">
            <a:spAutoFit/>
          </a:bodyPr>
          <a:lstStyle/>
          <a:p>
            <a:r>
              <a:rPr lang="en-GB" sz="2400" b="1" dirty="0"/>
              <a:t>Source 1: The women’s apodyterium in the Central Baths at Herculaneum</a:t>
            </a:r>
          </a:p>
          <a:p>
            <a:pPr marL="457200" indent="-457200">
              <a:buAutoNum type="arabicPeriod"/>
            </a:pPr>
            <a:r>
              <a:rPr lang="en-GB" sz="2400" dirty="0"/>
              <a:t>What was the purpose of this room? [1]</a:t>
            </a:r>
          </a:p>
          <a:p>
            <a:pPr marL="457200" indent="-457200">
              <a:buAutoNum type="arabicPeriod"/>
            </a:pPr>
            <a:r>
              <a:rPr lang="en-GB" sz="2400" dirty="0"/>
              <a:t>Which god is depicted on the mosaic on the floor? [1]</a:t>
            </a:r>
          </a:p>
          <a:p>
            <a:pPr marL="457200" indent="-457200">
              <a:buAutoNum type="arabicPeriod"/>
            </a:pPr>
            <a:r>
              <a:rPr lang="en-GB" sz="2400" dirty="0"/>
              <a:t>What are the purposes of the shelves running around the wall? [1]</a:t>
            </a:r>
          </a:p>
          <a:p>
            <a:pPr marL="457200" indent="-457200">
              <a:buAutoNum type="arabicPeriod"/>
            </a:pPr>
            <a:r>
              <a:rPr lang="en-GB" sz="2400" dirty="0"/>
              <a:t>What isn’t found here which was found in the men’s apodyterium? [1]</a:t>
            </a:r>
          </a:p>
          <a:p>
            <a:pPr marL="457200" indent="-457200">
              <a:buAutoNum type="arabicPeriod"/>
            </a:pPr>
            <a:r>
              <a:rPr lang="en-GB" sz="2400" dirty="0"/>
              <a:t>Which feature of this room prevented the build-up of condensation? [1]</a:t>
            </a:r>
          </a:p>
          <a:p>
            <a:pPr marL="457200" indent="-457200">
              <a:buAutoNum type="arabicPeriod"/>
            </a:pPr>
            <a:endParaRPr lang="en-GB" sz="2400" dirty="0"/>
          </a:p>
        </p:txBody>
      </p:sp>
      <p:pic>
        <p:nvPicPr>
          <p:cNvPr id="4" name="Picture 6" descr="VI.8 Herculaneum. March 2014. Looking north across the changing room or apodyterium of the women’s baths.&#10;Foto Annette Haug, ERC Grant 681269 DÉCOR&#10;">
            <a:extLst>
              <a:ext uri="{FF2B5EF4-FFF2-40B4-BE49-F238E27FC236}">
                <a16:creationId xmlns:a16="http://schemas.microsoft.com/office/drawing/2014/main" id="{66548D41-992C-4468-A576-DAA8A890B38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0916" y="1348129"/>
            <a:ext cx="6434944" cy="4292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30734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1A528F-5EC0-4542-99EF-881C4785EEE1}"/>
              </a:ext>
            </a:extLst>
          </p:cNvPr>
          <p:cNvSpPr txBox="1"/>
          <p:nvPr/>
        </p:nvSpPr>
        <p:spPr>
          <a:xfrm>
            <a:off x="266701" y="405480"/>
            <a:ext cx="5147354" cy="4524315"/>
          </a:xfrm>
          <a:prstGeom prst="rect">
            <a:avLst/>
          </a:prstGeom>
          <a:noFill/>
        </p:spPr>
        <p:txBody>
          <a:bodyPr wrap="square" rtlCol="0">
            <a:spAutoFit/>
          </a:bodyPr>
          <a:lstStyle/>
          <a:p>
            <a:r>
              <a:rPr lang="en-GB" sz="2400" b="1" dirty="0"/>
              <a:t>Source 2: An area of the Central Baths at Herculaneum</a:t>
            </a:r>
          </a:p>
          <a:p>
            <a:pPr marL="457200" indent="-457200">
              <a:buAutoNum type="arabicPeriod"/>
            </a:pPr>
            <a:r>
              <a:rPr lang="en-GB" sz="2400" dirty="0"/>
              <a:t>What is the term for this area? [1]</a:t>
            </a:r>
          </a:p>
          <a:p>
            <a:pPr marL="457200" indent="-457200">
              <a:buAutoNum type="arabicPeriod"/>
            </a:pPr>
            <a:r>
              <a:rPr lang="en-GB" sz="2400" dirty="0"/>
              <a:t>What might a visitor do in this area (give three examples)? [3]</a:t>
            </a:r>
          </a:p>
          <a:p>
            <a:pPr marL="457200" indent="-457200">
              <a:buAutoNum type="arabicPeriod"/>
            </a:pPr>
            <a:r>
              <a:rPr lang="en-GB" sz="2400" dirty="0"/>
              <a:t>What is the connection between this area and children’s education? [1]</a:t>
            </a:r>
          </a:p>
          <a:p>
            <a:pPr marL="457200" indent="-457200">
              <a:buAutoNum type="arabicPeriod"/>
            </a:pPr>
            <a:r>
              <a:rPr lang="en-GB" sz="2400" dirty="0"/>
              <a:t>Which half of the Central Baths at Herculaneum is not directly connected to this area? [1]</a:t>
            </a:r>
          </a:p>
          <a:p>
            <a:pPr marL="457200" indent="-457200">
              <a:buAutoNum type="arabicPeriod"/>
            </a:pPr>
            <a:endParaRPr lang="en-GB" sz="2400" dirty="0"/>
          </a:p>
        </p:txBody>
      </p:sp>
      <p:pic>
        <p:nvPicPr>
          <p:cNvPr id="5" name="Picture 2" descr="Ins. VI.1/7. May 2010. Looking south-east across palaestra from near entrance at Ins. VI.1.">
            <a:extLst>
              <a:ext uri="{FF2B5EF4-FFF2-40B4-BE49-F238E27FC236}">
                <a16:creationId xmlns:a16="http://schemas.microsoft.com/office/drawing/2014/main" id="{3D0BFA98-D61A-44CB-8DF2-77CC15C9CA9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17222" y="845344"/>
            <a:ext cx="6408077" cy="48060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17661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D1A528F-5EC0-4542-99EF-881C4785EEE1}"/>
              </a:ext>
            </a:extLst>
          </p:cNvPr>
          <p:cNvSpPr txBox="1"/>
          <p:nvPr/>
        </p:nvSpPr>
        <p:spPr>
          <a:xfrm>
            <a:off x="256426" y="960284"/>
            <a:ext cx="5363537" cy="3785652"/>
          </a:xfrm>
          <a:prstGeom prst="rect">
            <a:avLst/>
          </a:prstGeom>
          <a:noFill/>
        </p:spPr>
        <p:txBody>
          <a:bodyPr wrap="square" rtlCol="0">
            <a:spAutoFit/>
          </a:bodyPr>
          <a:lstStyle/>
          <a:p>
            <a:r>
              <a:rPr lang="en-GB" sz="2400" b="1" dirty="0"/>
              <a:t>Source 3: A room in the Central Baths at Herculaneum</a:t>
            </a:r>
          </a:p>
          <a:p>
            <a:pPr marL="457200" indent="-457200">
              <a:buAutoNum type="arabicPeriod"/>
            </a:pPr>
            <a:r>
              <a:rPr lang="en-GB" sz="2400" dirty="0"/>
              <a:t>What is the term for this room? [1]</a:t>
            </a:r>
          </a:p>
          <a:p>
            <a:pPr marL="457200" indent="-457200">
              <a:buAutoNum type="arabicPeriod"/>
            </a:pPr>
            <a:r>
              <a:rPr lang="en-GB" sz="2400" dirty="0"/>
              <a:t>How are you able to tell? [1]</a:t>
            </a:r>
          </a:p>
          <a:p>
            <a:pPr marL="457200" indent="-457200">
              <a:buAutoNum type="arabicPeriod"/>
            </a:pPr>
            <a:r>
              <a:rPr lang="en-GB" sz="2400" dirty="0"/>
              <a:t>What provided visitors with access to cooler water in this room? [1]</a:t>
            </a:r>
          </a:p>
          <a:p>
            <a:pPr marL="457200" indent="-457200">
              <a:buAutoNum type="arabicPeriod"/>
            </a:pPr>
            <a:r>
              <a:rPr lang="en-GB" sz="2400" dirty="0"/>
              <a:t>What might a visitor have used a strigil for in this room? [1]</a:t>
            </a:r>
          </a:p>
          <a:p>
            <a:pPr marL="457200" indent="-457200">
              <a:buAutoNum type="arabicPeriod"/>
            </a:pPr>
            <a:r>
              <a:rPr lang="en-GB" sz="2400" dirty="0"/>
              <a:t>Which room might visitors have gone to after this one? [1]</a:t>
            </a:r>
          </a:p>
        </p:txBody>
      </p:sp>
      <p:pic>
        <p:nvPicPr>
          <p:cNvPr id="4" name="Picture 8" descr="VI.1/7, Herculaneum. April 2013. Looking towards north end of vaulted caldarium. Photo courtesy of Klaus Heese.&#10;&#10;">
            <a:extLst>
              <a:ext uri="{FF2B5EF4-FFF2-40B4-BE49-F238E27FC236}">
                <a16:creationId xmlns:a16="http://schemas.microsoft.com/office/drawing/2014/main" id="{6FEF30B1-7C17-48A4-B7BA-2E8F082491F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67782" y="826720"/>
            <a:ext cx="5615178" cy="37452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319343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D8581B-2F85-40C2-9C76-3F3332F8CB24}"/>
              </a:ext>
            </a:extLst>
          </p:cNvPr>
          <p:cNvSpPr>
            <a:spLocks noGrp="1"/>
          </p:cNvSpPr>
          <p:nvPr>
            <p:ph type="title"/>
          </p:nvPr>
        </p:nvSpPr>
        <p:spPr/>
        <p:txBody>
          <a:bodyPr>
            <a:normAutofit/>
          </a:bodyPr>
          <a:lstStyle/>
          <a:p>
            <a:r>
              <a:rPr lang="en-GB" sz="2800" b="1" dirty="0"/>
              <a:t>Extended writing questions. </a:t>
            </a:r>
            <a:r>
              <a:rPr lang="en-GB" sz="2800" dirty="0"/>
              <a:t>Complete the 8-marker. As an extension, attempt the 15-marker. </a:t>
            </a:r>
            <a:endParaRPr lang="en-GB" sz="2800" b="1" dirty="0"/>
          </a:p>
        </p:txBody>
      </p:sp>
      <p:sp>
        <p:nvSpPr>
          <p:cNvPr id="3" name="Content Placeholder 2">
            <a:extLst>
              <a:ext uri="{FF2B5EF4-FFF2-40B4-BE49-F238E27FC236}">
                <a16:creationId xmlns:a16="http://schemas.microsoft.com/office/drawing/2014/main" id="{355375CD-25C7-4040-ACF5-86205396379E}"/>
              </a:ext>
            </a:extLst>
          </p:cNvPr>
          <p:cNvSpPr>
            <a:spLocks noGrp="1"/>
          </p:cNvSpPr>
          <p:nvPr>
            <p:ph idx="1"/>
          </p:nvPr>
        </p:nvSpPr>
        <p:spPr/>
        <p:txBody>
          <a:bodyPr/>
          <a:lstStyle/>
          <a:p>
            <a:pPr marL="0" indent="0">
              <a:buNone/>
            </a:pPr>
            <a:r>
              <a:rPr lang="en-GB" dirty="0"/>
              <a:t>8-marker: ‘The primary purpose of a Roman bath complex was to allow people to clean themselves’. To what extent do you agree with this statement? Use sources 1, 2, and 3 and your own knowledge in your answer. [8]</a:t>
            </a:r>
          </a:p>
          <a:p>
            <a:pPr marL="0" indent="0">
              <a:buNone/>
            </a:pPr>
            <a:endParaRPr lang="en-GB" dirty="0"/>
          </a:p>
          <a:p>
            <a:pPr marL="0" indent="0">
              <a:buNone/>
            </a:pPr>
            <a:r>
              <a:rPr lang="en-GB" dirty="0"/>
              <a:t>15-marker: In your opinion, which of these entertainment venues could best be used by the rich and powerful to promote themselves: the Colosseum, the Circus Maximus, the Large Theatre at Pompeii or the Central Baths at Herculaneum?</a:t>
            </a:r>
          </a:p>
          <a:p>
            <a:pPr marL="514350" indent="-514350">
              <a:buAutoNum type="arabicPeriod"/>
            </a:pPr>
            <a:endParaRPr lang="en-GB" dirty="0"/>
          </a:p>
          <a:p>
            <a:pPr marL="514350" indent="-514350">
              <a:buAutoNum type="arabicPeriod"/>
            </a:pPr>
            <a:endParaRPr lang="en-GB" dirty="0"/>
          </a:p>
        </p:txBody>
      </p:sp>
    </p:spTree>
    <p:extLst>
      <p:ext uri="{BB962C8B-B14F-4D97-AF65-F5344CB8AC3E}">
        <p14:creationId xmlns:p14="http://schemas.microsoft.com/office/powerpoint/2010/main" val="149854032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9BD7-B292-47B0-B867-7E34879281C4}"/>
              </a:ext>
            </a:extLst>
          </p:cNvPr>
          <p:cNvSpPr>
            <a:spLocks noGrp="1"/>
          </p:cNvSpPr>
          <p:nvPr>
            <p:ph type="title"/>
          </p:nvPr>
        </p:nvSpPr>
        <p:spPr/>
        <p:txBody>
          <a:bodyPr/>
          <a:lstStyle/>
          <a:p>
            <a:endParaRPr lang="en-GB"/>
          </a:p>
        </p:txBody>
      </p:sp>
      <p:graphicFrame>
        <p:nvGraphicFramePr>
          <p:cNvPr id="4" name="Table 4">
            <a:extLst>
              <a:ext uri="{FF2B5EF4-FFF2-40B4-BE49-F238E27FC236}">
                <a16:creationId xmlns:a16="http://schemas.microsoft.com/office/drawing/2014/main" id="{11329E58-C754-4914-9EF4-9BA885C48F85}"/>
              </a:ext>
            </a:extLst>
          </p:cNvPr>
          <p:cNvGraphicFramePr>
            <a:graphicFrameLocks noGrp="1"/>
          </p:cNvGraphicFramePr>
          <p:nvPr>
            <p:ph idx="1"/>
          </p:nvPr>
        </p:nvGraphicFramePr>
        <p:xfrm>
          <a:off x="0" y="177958"/>
          <a:ext cx="12191999" cy="6502084"/>
        </p:xfrm>
        <a:graphic>
          <a:graphicData uri="http://schemas.openxmlformats.org/drawingml/2006/table">
            <a:tbl>
              <a:tblPr firstRow="1" bandRow="1">
                <a:tableStyleId>{5C22544A-7EE6-4342-B048-85BDC9FD1C3A}</a:tableStyleId>
              </a:tblPr>
              <a:tblGrid>
                <a:gridCol w="1130384">
                  <a:extLst>
                    <a:ext uri="{9D8B030D-6E8A-4147-A177-3AD203B41FA5}">
                      <a16:colId xmlns:a16="http://schemas.microsoft.com/office/drawing/2014/main" val="688764305"/>
                    </a:ext>
                  </a:extLst>
                </a:gridCol>
                <a:gridCol w="2485016">
                  <a:extLst>
                    <a:ext uri="{9D8B030D-6E8A-4147-A177-3AD203B41FA5}">
                      <a16:colId xmlns:a16="http://schemas.microsoft.com/office/drawing/2014/main" val="2157674844"/>
                    </a:ext>
                  </a:extLst>
                </a:gridCol>
                <a:gridCol w="2678844">
                  <a:extLst>
                    <a:ext uri="{9D8B030D-6E8A-4147-A177-3AD203B41FA5}">
                      <a16:colId xmlns:a16="http://schemas.microsoft.com/office/drawing/2014/main" val="4123911661"/>
                    </a:ext>
                  </a:extLst>
                </a:gridCol>
                <a:gridCol w="2106341">
                  <a:extLst>
                    <a:ext uri="{9D8B030D-6E8A-4147-A177-3AD203B41FA5}">
                      <a16:colId xmlns:a16="http://schemas.microsoft.com/office/drawing/2014/main" val="860148979"/>
                    </a:ext>
                  </a:extLst>
                </a:gridCol>
                <a:gridCol w="3791414">
                  <a:extLst>
                    <a:ext uri="{9D8B030D-6E8A-4147-A177-3AD203B41FA5}">
                      <a16:colId xmlns:a16="http://schemas.microsoft.com/office/drawing/2014/main" val="558757924"/>
                    </a:ext>
                  </a:extLst>
                </a:gridCol>
              </a:tblGrid>
              <a:tr h="268615">
                <a:tc>
                  <a:txBody>
                    <a:bodyPr/>
                    <a:lstStyle/>
                    <a:p>
                      <a:endParaRPr lang="en-GB" sz="800" dirty="0">
                        <a:latin typeface="Sassoon Primary Std" panose="020B0503020103030203" pitchFamily="34" charset="0"/>
                      </a:endParaRPr>
                    </a:p>
                  </a:txBody>
                  <a:tcPr/>
                </a:tc>
                <a:tc>
                  <a:txBody>
                    <a:bodyPr/>
                    <a:lstStyle/>
                    <a:p>
                      <a:r>
                        <a:rPr lang="en-GB" sz="800" dirty="0">
                          <a:latin typeface="Sassoon Primary Std" panose="020B0503020103030203" pitchFamily="34" charset="0"/>
                        </a:rPr>
                        <a:t>Circus Maximus</a:t>
                      </a:r>
                    </a:p>
                  </a:txBody>
                  <a:tcPr/>
                </a:tc>
                <a:tc>
                  <a:txBody>
                    <a:bodyPr/>
                    <a:lstStyle/>
                    <a:p>
                      <a:r>
                        <a:rPr lang="en-GB" sz="800" dirty="0">
                          <a:latin typeface="Sassoon Primary Std" panose="020B0503020103030203" pitchFamily="34" charset="0"/>
                        </a:rPr>
                        <a:t>Colosseum</a:t>
                      </a:r>
                    </a:p>
                  </a:txBody>
                  <a:tcPr/>
                </a:tc>
                <a:tc>
                  <a:txBody>
                    <a:bodyPr/>
                    <a:lstStyle/>
                    <a:p>
                      <a:r>
                        <a:rPr lang="en-GB" sz="800" dirty="0">
                          <a:latin typeface="Sassoon Primary Std" panose="020B0503020103030203" pitchFamily="34" charset="0"/>
                        </a:rPr>
                        <a:t>Large Theatre at Pompeii</a:t>
                      </a:r>
                    </a:p>
                  </a:txBody>
                  <a:tcPr/>
                </a:tc>
                <a:tc>
                  <a:txBody>
                    <a:bodyPr/>
                    <a:lstStyle/>
                    <a:p>
                      <a:r>
                        <a:rPr lang="en-GB" sz="800" dirty="0">
                          <a:latin typeface="Sassoon Primary Std" panose="020B0503020103030203" pitchFamily="34" charset="0"/>
                        </a:rPr>
                        <a:t>Central Baths at Herculaneum</a:t>
                      </a:r>
                    </a:p>
                  </a:txBody>
                  <a:tcPr/>
                </a:tc>
                <a:extLst>
                  <a:ext uri="{0D108BD9-81ED-4DB2-BD59-A6C34878D82A}">
                    <a16:rowId xmlns:a16="http://schemas.microsoft.com/office/drawing/2014/main" val="245747537"/>
                  </a:ext>
                </a:extLst>
              </a:tr>
              <a:tr h="221754">
                <a:tc>
                  <a:txBody>
                    <a:bodyPr/>
                    <a:lstStyle/>
                    <a:p>
                      <a:r>
                        <a:rPr lang="en-GB" sz="800" dirty="0">
                          <a:latin typeface="Sassoon Primary Std" panose="020B0503020103030203" pitchFamily="34" charset="0"/>
                        </a:rPr>
                        <a:t>Location</a:t>
                      </a:r>
                    </a:p>
                  </a:txBody>
                  <a:tcPr/>
                </a:tc>
                <a:tc>
                  <a:txBody>
                    <a:bodyPr/>
                    <a:lstStyle/>
                    <a:p>
                      <a:r>
                        <a:rPr lang="en-GB" sz="800" dirty="0">
                          <a:latin typeface="Sassoon Primary Std" panose="020B0503020103030203" pitchFamily="34" charset="0"/>
                        </a:rPr>
                        <a:t>Rome</a:t>
                      </a:r>
                    </a:p>
                  </a:txBody>
                  <a:tcPr/>
                </a:tc>
                <a:tc>
                  <a:txBody>
                    <a:bodyPr/>
                    <a:lstStyle/>
                    <a:p>
                      <a:r>
                        <a:rPr lang="en-GB" sz="800" dirty="0">
                          <a:latin typeface="Sassoon Primary Std" panose="020B0503020103030203" pitchFamily="34" charset="0"/>
                        </a:rPr>
                        <a:t>Rome</a:t>
                      </a:r>
                    </a:p>
                  </a:txBody>
                  <a:tcPr/>
                </a:tc>
                <a:tc>
                  <a:txBody>
                    <a:bodyPr/>
                    <a:lstStyle/>
                    <a:p>
                      <a:r>
                        <a:rPr lang="en-GB" sz="800" dirty="0">
                          <a:latin typeface="Sassoon Primary Std" panose="020B0503020103030203" pitchFamily="34" charset="0"/>
                        </a:rPr>
                        <a:t>Pompeii</a:t>
                      </a:r>
                    </a:p>
                  </a:txBody>
                  <a:tcPr/>
                </a:tc>
                <a:tc>
                  <a:txBody>
                    <a:bodyPr/>
                    <a:lstStyle/>
                    <a:p>
                      <a:r>
                        <a:rPr lang="en-GB" sz="800" dirty="0">
                          <a:latin typeface="Sassoon Primary Std" panose="020B0503020103030203" pitchFamily="34" charset="0"/>
                        </a:rPr>
                        <a:t>Herculaneum</a:t>
                      </a:r>
                    </a:p>
                  </a:txBody>
                  <a:tcPr/>
                </a:tc>
                <a:extLst>
                  <a:ext uri="{0D108BD9-81ED-4DB2-BD59-A6C34878D82A}">
                    <a16:rowId xmlns:a16="http://schemas.microsoft.com/office/drawing/2014/main" val="3397873058"/>
                  </a:ext>
                </a:extLst>
              </a:tr>
              <a:tr h="341159">
                <a:tc>
                  <a:txBody>
                    <a:bodyPr/>
                    <a:lstStyle/>
                    <a:p>
                      <a:r>
                        <a:rPr lang="en-GB" sz="800" dirty="0">
                          <a:latin typeface="Sassoon Primary Std" panose="020B0503020103030203" pitchFamily="34" charset="0"/>
                        </a:rPr>
                        <a:t>Constructed</a:t>
                      </a:r>
                    </a:p>
                  </a:txBody>
                  <a:tcPr/>
                </a:tc>
                <a:tc>
                  <a:txBody>
                    <a:bodyPr/>
                    <a:lstStyle/>
                    <a:p>
                      <a:pPr marL="0" indent="0">
                        <a:buFont typeface="Arial" panose="020B0604020202020204" pitchFamily="34" charset="0"/>
                        <a:buNone/>
                      </a:pPr>
                      <a:r>
                        <a:rPr lang="en-GB" sz="800" dirty="0">
                          <a:latin typeface="Sassoon Primary Std" panose="020B0503020103030203" pitchFamily="34" charset="0"/>
                        </a:rPr>
                        <a:t>First built 6</a:t>
                      </a:r>
                      <a:r>
                        <a:rPr lang="en-GB" sz="800" baseline="30000" dirty="0">
                          <a:latin typeface="Sassoon Primary Std" panose="020B0503020103030203" pitchFamily="34" charset="0"/>
                        </a:rPr>
                        <a:t>th</a:t>
                      </a:r>
                      <a:r>
                        <a:rPr lang="en-GB" sz="800" dirty="0">
                          <a:latin typeface="Sassoon Primary Std" panose="020B0503020103030203" pitchFamily="34" charset="0"/>
                        </a:rPr>
                        <a:t> century BC. Rebuilt a number of times, notably in 2</a:t>
                      </a:r>
                      <a:r>
                        <a:rPr lang="en-GB" sz="800" baseline="30000" dirty="0">
                          <a:latin typeface="Sassoon Primary Std" panose="020B0503020103030203" pitchFamily="34" charset="0"/>
                        </a:rPr>
                        <a:t>nd</a:t>
                      </a:r>
                      <a:r>
                        <a:rPr lang="en-GB" sz="800" dirty="0">
                          <a:latin typeface="Sassoon Primary Std" panose="020B0503020103030203" pitchFamily="34" charset="0"/>
                        </a:rPr>
                        <a:t> century AD</a:t>
                      </a:r>
                    </a:p>
                  </a:txBody>
                  <a:tcPr/>
                </a:tc>
                <a:tc>
                  <a:txBody>
                    <a:bodyPr/>
                    <a:lstStyle/>
                    <a:p>
                      <a:pPr marL="0" indent="0">
                        <a:buFont typeface="Arial" panose="020B0604020202020204" pitchFamily="34" charset="0"/>
                        <a:buNone/>
                      </a:pPr>
                      <a:r>
                        <a:rPr lang="en-GB" sz="800" dirty="0">
                          <a:latin typeface="Sassoon Primary Std" panose="020B0503020103030203" pitchFamily="34" charset="0"/>
                        </a:rPr>
                        <a:t>Constructed in 70s AD. Opened in 80 AD</a:t>
                      </a:r>
                    </a:p>
                  </a:txBody>
                  <a:tcPr/>
                </a:tc>
                <a:tc>
                  <a:txBody>
                    <a:bodyPr/>
                    <a:lstStyle/>
                    <a:p>
                      <a:r>
                        <a:rPr lang="en-GB" sz="800" dirty="0">
                          <a:latin typeface="Sassoon Primary Std" panose="020B0503020103030203" pitchFamily="34" charset="0"/>
                        </a:rPr>
                        <a:t>2nd century BC. Renovated in late 1</a:t>
                      </a:r>
                      <a:r>
                        <a:rPr lang="en-GB" sz="800" baseline="30000" dirty="0">
                          <a:latin typeface="Sassoon Primary Std" panose="020B0503020103030203" pitchFamily="34" charset="0"/>
                        </a:rPr>
                        <a:t>st</a:t>
                      </a:r>
                      <a:r>
                        <a:rPr lang="en-GB" sz="800" dirty="0">
                          <a:latin typeface="Sassoon Primary Std" panose="020B0503020103030203" pitchFamily="34" charset="0"/>
                        </a:rPr>
                        <a:t> century BC</a:t>
                      </a:r>
                    </a:p>
                  </a:txBody>
                  <a:tcPr/>
                </a:tc>
                <a:tc>
                  <a:txBody>
                    <a:bodyPr/>
                    <a:lstStyle/>
                    <a:p>
                      <a:r>
                        <a:rPr lang="en-GB" sz="800" dirty="0">
                          <a:latin typeface="Sassoon Primary Std" panose="020B0503020103030203" pitchFamily="34" charset="0"/>
                        </a:rPr>
                        <a:t>Late 1</a:t>
                      </a:r>
                      <a:r>
                        <a:rPr lang="en-GB" sz="800" baseline="30000" dirty="0">
                          <a:latin typeface="Sassoon Primary Std" panose="020B0503020103030203" pitchFamily="34" charset="0"/>
                        </a:rPr>
                        <a:t>st</a:t>
                      </a:r>
                      <a:r>
                        <a:rPr lang="en-GB" sz="800" dirty="0">
                          <a:latin typeface="Sassoon Primary Std" panose="020B0503020103030203" pitchFamily="34" charset="0"/>
                        </a:rPr>
                        <a:t> century BC</a:t>
                      </a:r>
                    </a:p>
                  </a:txBody>
                  <a:tcPr/>
                </a:tc>
                <a:extLst>
                  <a:ext uri="{0D108BD9-81ED-4DB2-BD59-A6C34878D82A}">
                    <a16:rowId xmlns:a16="http://schemas.microsoft.com/office/drawing/2014/main" val="3873359417"/>
                  </a:ext>
                </a:extLst>
              </a:tr>
              <a:tr h="374290">
                <a:tc>
                  <a:txBody>
                    <a:bodyPr/>
                    <a:lstStyle/>
                    <a:p>
                      <a:r>
                        <a:rPr lang="en-GB" sz="800" dirty="0">
                          <a:latin typeface="Sassoon Primary Std" panose="020B0503020103030203" pitchFamily="34" charset="0"/>
                        </a:rPr>
                        <a:t>No. of seats</a:t>
                      </a:r>
                    </a:p>
                  </a:txBody>
                  <a:tcPr/>
                </a:tc>
                <a:tc>
                  <a:txBody>
                    <a:bodyPr/>
                    <a:lstStyle/>
                    <a:p>
                      <a:r>
                        <a:rPr lang="en-GB" sz="800" dirty="0">
                          <a:latin typeface="Sassoon Primary Std" panose="020B0503020103030203" pitchFamily="34" charset="0"/>
                        </a:rPr>
                        <a:t>250,000 (by 1</a:t>
                      </a:r>
                      <a:r>
                        <a:rPr lang="en-GB" sz="800" baseline="30000" dirty="0">
                          <a:latin typeface="Sassoon Primary Std" panose="020B0503020103030203" pitchFamily="34" charset="0"/>
                        </a:rPr>
                        <a:t>st</a:t>
                      </a:r>
                      <a:r>
                        <a:rPr lang="en-GB" sz="800" dirty="0">
                          <a:latin typeface="Sassoon Primary Std" panose="020B0503020103030203" pitchFamily="34" charset="0"/>
                        </a:rPr>
                        <a:t> century AD). The largest sporting arena in recorded history. </a:t>
                      </a:r>
                    </a:p>
                  </a:txBody>
                  <a:tcPr/>
                </a:tc>
                <a:tc>
                  <a:txBody>
                    <a:bodyPr/>
                    <a:lstStyle/>
                    <a:p>
                      <a:r>
                        <a:rPr lang="en-GB" sz="800" dirty="0">
                          <a:latin typeface="Sassoon Primary Std" panose="020B0503020103030203" pitchFamily="34" charset="0"/>
                        </a:rPr>
                        <a:t>Around 50,000</a:t>
                      </a:r>
                    </a:p>
                  </a:txBody>
                  <a:tcPr/>
                </a:tc>
                <a:tc>
                  <a:txBody>
                    <a:bodyPr/>
                    <a:lstStyle/>
                    <a:p>
                      <a:r>
                        <a:rPr lang="en-GB" sz="800" dirty="0">
                          <a:latin typeface="Sassoon Primary Std" panose="020B0503020103030203" pitchFamily="34" charset="0"/>
                        </a:rPr>
                        <a:t>Around 4000</a:t>
                      </a:r>
                    </a:p>
                  </a:txBody>
                  <a:tcPr/>
                </a:tc>
                <a:tc>
                  <a:txBody>
                    <a:bodyPr/>
                    <a:lstStyle/>
                    <a:p>
                      <a:r>
                        <a:rPr lang="en-GB" sz="800" dirty="0">
                          <a:latin typeface="Sassoon Primary Std" panose="020B0503020103030203" pitchFamily="34" charset="0"/>
                        </a:rPr>
                        <a:t>N/A</a:t>
                      </a:r>
                    </a:p>
                  </a:txBody>
                  <a:tcPr/>
                </a:tc>
                <a:extLst>
                  <a:ext uri="{0D108BD9-81ED-4DB2-BD59-A6C34878D82A}">
                    <a16:rowId xmlns:a16="http://schemas.microsoft.com/office/drawing/2014/main" val="476990309"/>
                  </a:ext>
                </a:extLst>
              </a:tr>
              <a:tr h="1206557">
                <a:tc>
                  <a:txBody>
                    <a:bodyPr/>
                    <a:lstStyle/>
                    <a:p>
                      <a:r>
                        <a:rPr lang="en-GB" sz="800" dirty="0">
                          <a:latin typeface="Sassoon Primary Std" panose="020B0503020103030203" pitchFamily="34" charset="0"/>
                        </a:rPr>
                        <a:t>Materials</a:t>
                      </a:r>
                    </a:p>
                  </a:txBody>
                  <a:tcPr/>
                </a:tc>
                <a:tc>
                  <a:txBody>
                    <a:bodyPr/>
                    <a:lstStyle/>
                    <a:p>
                      <a:r>
                        <a:rPr lang="en-GB" sz="800" dirty="0">
                          <a:latin typeface="Sassoon Primary Std" panose="020B0503020103030203" pitchFamily="34" charset="0"/>
                        </a:rPr>
                        <a:t>Originally wood. Later rebuilt with brick-faced concrete and marble. Lower tier of seating made of marble, the upper stone. Imperial box built from marble.</a:t>
                      </a:r>
                    </a:p>
                  </a:txBody>
                  <a:tcPr/>
                </a:tc>
                <a:tc>
                  <a:txBody>
                    <a:bodyPr/>
                    <a:lstStyle/>
                    <a:p>
                      <a:pPr marL="171450" indent="-171450">
                        <a:buFont typeface="Arial" panose="020B0604020202020204" pitchFamily="34" charset="0"/>
                        <a:buChar char="•"/>
                      </a:pPr>
                      <a:r>
                        <a:rPr lang="en-GB" sz="800" dirty="0">
                          <a:latin typeface="Sassoon Primary Std" panose="020B0503020103030203" pitchFamily="34" charset="0"/>
                        </a:rPr>
                        <a:t>Outer wall made of travertine rock</a:t>
                      </a:r>
                    </a:p>
                    <a:p>
                      <a:pPr marL="171450" indent="-171450">
                        <a:buFont typeface="Arial" panose="020B0604020202020204" pitchFamily="34" charset="0"/>
                        <a:buChar char="•"/>
                      </a:pPr>
                      <a:r>
                        <a:rPr lang="en-GB" sz="800" dirty="0">
                          <a:latin typeface="Sassoon Primary Std" panose="020B0503020103030203" pitchFamily="34" charset="0"/>
                        </a:rPr>
                        <a:t>Arches made of brick and concrete</a:t>
                      </a:r>
                    </a:p>
                    <a:p>
                      <a:pPr marL="171450" indent="-171450">
                        <a:buFont typeface="Arial" panose="020B0604020202020204" pitchFamily="34" charset="0"/>
                        <a:buChar char="•"/>
                      </a:pPr>
                      <a:r>
                        <a:rPr lang="en-GB" sz="800" dirty="0">
                          <a:latin typeface="Sassoon Primary Std" panose="020B0503020103030203" pitchFamily="34" charset="0"/>
                        </a:rPr>
                        <a:t>Stucco (plaster which is easy to paint over) possibly used throughout the building for decoration. Definitely used on two arches which marked VIP entrances.</a:t>
                      </a:r>
                    </a:p>
                    <a:p>
                      <a:pPr marL="171450" indent="-171450">
                        <a:buFont typeface="Arial" panose="020B0604020202020204" pitchFamily="34" charset="0"/>
                        <a:buChar char="•"/>
                      </a:pPr>
                      <a:r>
                        <a:rPr lang="en-GB" sz="800" dirty="0">
                          <a:latin typeface="Sassoon Primary Std" panose="020B0503020103030203" pitchFamily="34" charset="0"/>
                        </a:rPr>
                        <a:t>First three storeys of seating made of marble. Top storey made of wood.</a:t>
                      </a:r>
                    </a:p>
                    <a:p>
                      <a:pPr marL="171450" indent="-171450">
                        <a:buFont typeface="Arial" panose="020B0604020202020204" pitchFamily="34" charset="0"/>
                        <a:buChar char="•"/>
                      </a:pPr>
                      <a:r>
                        <a:rPr lang="en-GB" sz="800" dirty="0">
                          <a:latin typeface="Sassoon Primary Std" panose="020B0503020103030203" pitchFamily="34" charset="0"/>
                        </a:rPr>
                        <a:t>Metal fence around the arena</a:t>
                      </a:r>
                    </a:p>
                    <a:p>
                      <a:pPr marL="171450" indent="-171450">
                        <a:buFont typeface="Arial" panose="020B0604020202020204" pitchFamily="34" charset="0"/>
                        <a:buChar char="•"/>
                      </a:pPr>
                      <a:r>
                        <a:rPr lang="en-GB" sz="800" dirty="0">
                          <a:latin typeface="Sassoon Primary Std" panose="020B0503020103030203" pitchFamily="34" charset="0"/>
                        </a:rPr>
                        <a:t>Sand covered arena</a:t>
                      </a:r>
                    </a:p>
                  </a:txBody>
                  <a:tcPr/>
                </a:tc>
                <a:tc>
                  <a:txBody>
                    <a:bodyPr/>
                    <a:lstStyle/>
                    <a:p>
                      <a:r>
                        <a:rPr lang="en-GB" sz="800" dirty="0">
                          <a:latin typeface="Sassoon Primary Std" panose="020B0503020103030203" pitchFamily="34" charset="0"/>
                        </a:rPr>
                        <a:t>Main seating area made of marble</a:t>
                      </a:r>
                    </a:p>
                    <a:p>
                      <a:r>
                        <a:rPr lang="en-GB" sz="800" dirty="0">
                          <a:latin typeface="Sassoon Primary Std" panose="020B0503020103030203" pitchFamily="34" charset="0"/>
                        </a:rPr>
                        <a:t>Stage made of wood</a:t>
                      </a:r>
                    </a:p>
                    <a:p>
                      <a:r>
                        <a:rPr lang="en-GB" sz="800" b="0" dirty="0">
                          <a:latin typeface="Sassoon Primary Std" panose="020B0503020103030203" pitchFamily="34" charset="0"/>
                        </a:rPr>
                        <a:t>Front wall made of stone</a:t>
                      </a:r>
                    </a:p>
                  </a:txBody>
                  <a:tcPr/>
                </a:tc>
                <a:tc>
                  <a:txBody>
                    <a:bodyPr/>
                    <a:lstStyle/>
                    <a:p>
                      <a:r>
                        <a:rPr lang="en-GB" sz="800" dirty="0">
                          <a:latin typeface="Sassoon Primary Std" panose="020B0503020103030203" pitchFamily="34" charset="0"/>
                        </a:rPr>
                        <a:t>Variety of materials in different rooms, including marble and stucco</a:t>
                      </a:r>
                    </a:p>
                  </a:txBody>
                  <a:tcPr/>
                </a:tc>
                <a:extLst>
                  <a:ext uri="{0D108BD9-81ED-4DB2-BD59-A6C34878D82A}">
                    <a16:rowId xmlns:a16="http://schemas.microsoft.com/office/drawing/2014/main" val="2235231918"/>
                  </a:ext>
                </a:extLst>
              </a:tr>
              <a:tr h="1057593">
                <a:tc>
                  <a:txBody>
                    <a:bodyPr/>
                    <a:lstStyle/>
                    <a:p>
                      <a:r>
                        <a:rPr lang="en-GB" sz="800" dirty="0">
                          <a:latin typeface="Sassoon Primary Std" panose="020B0503020103030203" pitchFamily="34" charset="0"/>
                        </a:rPr>
                        <a:t>Purpose</a:t>
                      </a:r>
                    </a:p>
                  </a:txBody>
                  <a:tcPr/>
                </a:tc>
                <a:tc>
                  <a:txBody>
                    <a:bodyPr/>
                    <a:lstStyle/>
                    <a:p>
                      <a:r>
                        <a:rPr lang="en-GB" sz="800" dirty="0">
                          <a:latin typeface="Sassoon Primary Std" panose="020B0503020103030203" pitchFamily="34" charset="0"/>
                        </a:rPr>
                        <a:t>Hosted chariot racing</a:t>
                      </a:r>
                    </a:p>
                  </a:txBody>
                  <a:tcPr/>
                </a:tc>
                <a:tc>
                  <a:txBody>
                    <a:bodyPr/>
                    <a:lstStyle/>
                    <a:p>
                      <a:pPr marL="171450" indent="-171450">
                        <a:buFont typeface="Arial" panose="020B0604020202020204" pitchFamily="34" charset="0"/>
                        <a:buChar char="•"/>
                      </a:pPr>
                      <a:r>
                        <a:rPr lang="en-GB" sz="800" dirty="0">
                          <a:latin typeface="Sassoon Primary Std" panose="020B0503020103030203" pitchFamily="34" charset="0"/>
                        </a:rPr>
                        <a:t>Gladiator fighting</a:t>
                      </a:r>
                    </a:p>
                    <a:p>
                      <a:pPr marL="171450" indent="-171450">
                        <a:buFont typeface="Arial" panose="020B0604020202020204" pitchFamily="34" charset="0"/>
                        <a:buChar char="•"/>
                      </a:pPr>
                      <a:r>
                        <a:rPr lang="en-GB" sz="800" dirty="0">
                          <a:latin typeface="Sassoon Primary Std" panose="020B0503020103030203" pitchFamily="34" charset="0"/>
                        </a:rPr>
                        <a:t>Public executions</a:t>
                      </a:r>
                    </a:p>
                    <a:p>
                      <a:pPr marL="171450" indent="-171450">
                        <a:buFont typeface="Arial" panose="020B0604020202020204" pitchFamily="34" charset="0"/>
                        <a:buChar char="•"/>
                      </a:pPr>
                      <a:r>
                        <a:rPr lang="en-GB" sz="800" dirty="0">
                          <a:latin typeface="Sassoon Primary Std" panose="020B0503020103030203" pitchFamily="34" charset="0"/>
                        </a:rPr>
                        <a:t>Beast hunts</a:t>
                      </a:r>
                    </a:p>
                    <a:p>
                      <a:pPr marL="171450" indent="-171450">
                        <a:buFont typeface="Arial" panose="020B0604020202020204" pitchFamily="34" charset="0"/>
                        <a:buChar char="•"/>
                      </a:pPr>
                      <a:r>
                        <a:rPr lang="en-GB" sz="800" dirty="0">
                          <a:latin typeface="Sassoon Primary Std" panose="020B0503020103030203" pitchFamily="34" charset="0"/>
                        </a:rPr>
                        <a:t>Performances by trained animals</a:t>
                      </a:r>
                    </a:p>
                    <a:p>
                      <a:pPr marL="171450" indent="-171450">
                        <a:buFont typeface="Arial" panose="020B0604020202020204" pitchFamily="34" charset="0"/>
                        <a:buChar char="•"/>
                      </a:pPr>
                      <a:r>
                        <a:rPr lang="en-GB" sz="800" dirty="0">
                          <a:latin typeface="Sassoon Primary Std" panose="020B0503020103030203" pitchFamily="34" charset="0"/>
                        </a:rPr>
                        <a:t>Some other extraordinary events, such as sea battles in a flooded arena</a:t>
                      </a:r>
                    </a:p>
                  </a:txBody>
                  <a:tcPr/>
                </a:tc>
                <a:tc>
                  <a:txBody>
                    <a:bodyPr/>
                    <a:lstStyle/>
                    <a:p>
                      <a:r>
                        <a:rPr lang="en-GB" sz="800" dirty="0">
                          <a:latin typeface="Sassoon Primary Std" panose="020B0503020103030203" pitchFamily="34" charset="0"/>
                        </a:rPr>
                        <a:t>Hosted comedies, mimes and pantomimes</a:t>
                      </a:r>
                    </a:p>
                  </a:txBody>
                  <a:tcPr/>
                </a:tc>
                <a:tc>
                  <a:txBody>
                    <a:bodyPr/>
                    <a:lstStyle/>
                    <a:p>
                      <a:pPr marL="0" indent="0">
                        <a:buFont typeface="Arial" panose="020B0604020202020204" pitchFamily="34" charset="0"/>
                        <a:buNone/>
                      </a:pPr>
                      <a:r>
                        <a:rPr lang="en-GB" sz="800" dirty="0">
                          <a:latin typeface="Sassoon Primary Std" panose="020B0503020103030203" pitchFamily="34" charset="0"/>
                        </a:rPr>
                        <a:t>People might go to the baths to:</a:t>
                      </a:r>
                    </a:p>
                    <a:p>
                      <a:pPr marL="171450" indent="-171450">
                        <a:buFont typeface="Arial" panose="020B0604020202020204" pitchFamily="34" charset="0"/>
                        <a:buChar char="•"/>
                      </a:pPr>
                      <a:r>
                        <a:rPr lang="en-GB" sz="800" dirty="0">
                          <a:latin typeface="Sassoon Primary Std" panose="020B0503020103030203" pitchFamily="34" charset="0"/>
                        </a:rPr>
                        <a:t>Get washed</a:t>
                      </a:r>
                    </a:p>
                    <a:p>
                      <a:pPr marL="171450" indent="-171450">
                        <a:buFont typeface="Arial" panose="020B0604020202020204" pitchFamily="34" charset="0"/>
                        <a:buChar char="•"/>
                      </a:pPr>
                      <a:r>
                        <a:rPr lang="en-GB" sz="800" dirty="0">
                          <a:latin typeface="Sassoon Primary Std" panose="020B0503020103030203" pitchFamily="34" charset="0"/>
                        </a:rPr>
                        <a:t>Exercise</a:t>
                      </a:r>
                    </a:p>
                    <a:p>
                      <a:pPr marL="171450" indent="-171450">
                        <a:buFont typeface="Arial" panose="020B0604020202020204" pitchFamily="34" charset="0"/>
                        <a:buChar char="•"/>
                      </a:pPr>
                      <a:r>
                        <a:rPr lang="en-GB" sz="800" dirty="0">
                          <a:latin typeface="Sassoon Primary Std" panose="020B0503020103030203" pitchFamily="34" charset="0"/>
                        </a:rPr>
                        <a:t>To be seen and show off their power and status if they were rich men</a:t>
                      </a:r>
                    </a:p>
                    <a:p>
                      <a:pPr marL="171450" indent="-171450">
                        <a:buFont typeface="Arial" panose="020B0604020202020204" pitchFamily="34" charset="0"/>
                        <a:buChar char="•"/>
                      </a:pPr>
                      <a:r>
                        <a:rPr lang="en-GB" sz="800" dirty="0">
                          <a:latin typeface="Sassoon Primary Std" panose="020B0503020103030203" pitchFamily="34" charset="0"/>
                        </a:rPr>
                        <a:t>To meet rich and powerful people and try to get dinner invitations</a:t>
                      </a:r>
                    </a:p>
                    <a:p>
                      <a:pPr marL="171450" indent="-171450">
                        <a:buFont typeface="Arial" panose="020B0604020202020204" pitchFamily="34" charset="0"/>
                        <a:buChar char="•"/>
                      </a:pPr>
                      <a:r>
                        <a:rPr lang="en-GB" sz="800" dirty="0">
                          <a:latin typeface="Sassoon Primary Std" panose="020B0503020103030203" pitchFamily="34" charset="0"/>
                        </a:rPr>
                        <a:t>Meet friends and relax</a:t>
                      </a:r>
                    </a:p>
                    <a:p>
                      <a:pPr marL="171450" indent="-171450">
                        <a:buFont typeface="Arial" panose="020B0604020202020204" pitchFamily="34" charset="0"/>
                        <a:buChar char="•"/>
                      </a:pPr>
                      <a:r>
                        <a:rPr lang="en-GB" sz="800" dirty="0">
                          <a:latin typeface="Sassoon Primary Std" panose="020B0503020103030203" pitchFamily="34" charset="0"/>
                        </a:rPr>
                        <a:t>Hold business meetings</a:t>
                      </a:r>
                    </a:p>
                    <a:p>
                      <a:pPr marL="171450" indent="-171450">
                        <a:buFont typeface="Arial" panose="020B0604020202020204" pitchFamily="34" charset="0"/>
                        <a:buChar char="•"/>
                      </a:pPr>
                      <a:r>
                        <a:rPr lang="en-GB" sz="800" dirty="0">
                          <a:latin typeface="Sassoon Primary Std" panose="020B0503020103030203" pitchFamily="34" charset="0"/>
                        </a:rPr>
                        <a:t>Buy snacks and drinks</a:t>
                      </a:r>
                    </a:p>
                  </a:txBody>
                  <a:tcPr/>
                </a:tc>
                <a:extLst>
                  <a:ext uri="{0D108BD9-81ED-4DB2-BD59-A6C34878D82A}">
                    <a16:rowId xmlns:a16="http://schemas.microsoft.com/office/drawing/2014/main" val="3453742141"/>
                  </a:ext>
                </a:extLst>
              </a:tr>
              <a:tr h="3022909">
                <a:tc>
                  <a:txBody>
                    <a:bodyPr/>
                    <a:lstStyle/>
                    <a:p>
                      <a:r>
                        <a:rPr lang="en-GB" sz="800" dirty="0">
                          <a:latin typeface="Sassoon Primary Std" panose="020B0503020103030203" pitchFamily="34" charset="0"/>
                        </a:rPr>
                        <a:t>Important features</a:t>
                      </a:r>
                    </a:p>
                  </a:txBody>
                  <a:tcPr/>
                </a:tc>
                <a:tc>
                  <a:txBody>
                    <a:bodyPr/>
                    <a:lstStyle/>
                    <a:p>
                      <a:pPr marL="285750" indent="-285750">
                        <a:buFont typeface="Arial" panose="020B0604020202020204" pitchFamily="34" charset="0"/>
                        <a:buChar char="•"/>
                      </a:pPr>
                      <a:r>
                        <a:rPr lang="en-GB" sz="800" dirty="0">
                          <a:latin typeface="Sassoon Primary Std" panose="020B0503020103030203" pitchFamily="34" charset="0"/>
                        </a:rPr>
                        <a:t>Size of track: 600m long, 150m wide</a:t>
                      </a:r>
                    </a:p>
                    <a:p>
                      <a:pPr marL="285750" indent="-285750">
                        <a:buFont typeface="Arial" panose="020B0604020202020204" pitchFamily="34" charset="0"/>
                        <a:buChar char="•"/>
                      </a:pPr>
                      <a:r>
                        <a:rPr lang="en-GB" sz="800" dirty="0">
                          <a:latin typeface="Sassoon Primary Std" panose="020B0503020103030203" pitchFamily="34" charset="0"/>
                        </a:rPr>
                        <a:t>Dividing bank down the middle called the </a:t>
                      </a:r>
                      <a:r>
                        <a:rPr lang="en-GB" sz="800" b="1" dirty="0">
                          <a:latin typeface="Sassoon Primary Std" panose="020B0503020103030203" pitchFamily="34" charset="0"/>
                        </a:rPr>
                        <a:t>spina</a:t>
                      </a:r>
                      <a:r>
                        <a:rPr lang="en-GB" sz="800" dirty="0">
                          <a:latin typeface="Sassoon Primary Std" panose="020B0503020103030203" pitchFamily="34" charset="0"/>
                        </a:rPr>
                        <a:t> (spine)</a:t>
                      </a:r>
                    </a:p>
                    <a:p>
                      <a:pPr marL="285750" indent="-285750">
                        <a:buFont typeface="Arial" panose="020B0604020202020204" pitchFamily="34" charset="0"/>
                        <a:buChar char="•"/>
                      </a:pPr>
                      <a:r>
                        <a:rPr lang="en-GB" sz="800" dirty="0">
                          <a:latin typeface="Sassoon Primary Std" panose="020B0503020103030203" pitchFamily="34" charset="0"/>
                        </a:rPr>
                        <a:t>Turning points at either end decorated with bronze posts covered with gold called </a:t>
                      </a:r>
                      <a:r>
                        <a:rPr lang="en-GB" sz="800" b="1" dirty="0" err="1">
                          <a:latin typeface="Sassoon Primary Std" panose="020B0503020103030203" pitchFamily="34" charset="0"/>
                        </a:rPr>
                        <a:t>metae</a:t>
                      </a:r>
                      <a:endParaRPr lang="en-GB" sz="800" b="1" dirty="0">
                        <a:latin typeface="Sassoon Primary Std" panose="020B0503020103030203" pitchFamily="34" charset="0"/>
                      </a:endParaRPr>
                    </a:p>
                    <a:p>
                      <a:pPr marL="285750" indent="-285750">
                        <a:buFont typeface="Arial" panose="020B0604020202020204" pitchFamily="34" charset="0"/>
                        <a:buChar char="•"/>
                      </a:pPr>
                      <a:r>
                        <a:rPr lang="en-GB" sz="800" b="0" dirty="0">
                          <a:latin typeface="Sassoon Primary Std" panose="020B0503020103030203" pitchFamily="34" charset="0"/>
                        </a:rPr>
                        <a:t>13</a:t>
                      </a:r>
                      <a:r>
                        <a:rPr lang="en-GB" sz="800" b="0" baseline="30000" dirty="0">
                          <a:latin typeface="Sassoon Primary Std" panose="020B0503020103030203" pitchFamily="34" charset="0"/>
                        </a:rPr>
                        <a:t>th</a:t>
                      </a:r>
                      <a:r>
                        <a:rPr lang="en-GB" sz="800" b="0" dirty="0">
                          <a:latin typeface="Sassoon Primary Std" panose="020B0503020103030203" pitchFamily="34" charset="0"/>
                        </a:rPr>
                        <a:t> century BC red granite </a:t>
                      </a:r>
                      <a:r>
                        <a:rPr lang="en-GB" sz="800" b="1" dirty="0">
                          <a:latin typeface="Sassoon Primary Std" panose="020B0503020103030203" pitchFamily="34" charset="0"/>
                        </a:rPr>
                        <a:t>obelisk</a:t>
                      </a:r>
                      <a:r>
                        <a:rPr lang="en-GB" sz="800" b="0" dirty="0">
                          <a:latin typeface="Sassoon Primary Std" panose="020B0503020103030203" pitchFamily="34" charset="0"/>
                        </a:rPr>
                        <a:t> (tall stone monument) on the spina, brought from Egypt by Augustus. Symbols of the gods along the spina</a:t>
                      </a:r>
                    </a:p>
                    <a:p>
                      <a:pPr marL="285750" indent="-285750">
                        <a:buFont typeface="Arial" panose="020B0604020202020204" pitchFamily="34" charset="0"/>
                        <a:buChar char="•"/>
                      </a:pPr>
                      <a:r>
                        <a:rPr lang="en-GB" sz="800" b="0" dirty="0">
                          <a:latin typeface="Sassoon Primary Std" panose="020B0503020103030203" pitchFamily="34" charset="0"/>
                        </a:rPr>
                        <a:t>Seven large wooden eggs on spina, used to count laps. Later replaced by seven bronze dolphins.</a:t>
                      </a:r>
                    </a:p>
                    <a:p>
                      <a:pPr marL="285750" indent="-285750">
                        <a:buFont typeface="Arial" panose="020B0604020202020204" pitchFamily="34" charset="0"/>
                        <a:buChar char="•"/>
                      </a:pPr>
                      <a:r>
                        <a:rPr lang="en-GB" sz="800" b="1" dirty="0">
                          <a:latin typeface="Sassoon Primary Std" panose="020B0503020103030203" pitchFamily="34" charset="0"/>
                        </a:rPr>
                        <a:t>Carceres </a:t>
                      </a:r>
                      <a:r>
                        <a:rPr lang="en-GB" sz="800" b="0" dirty="0">
                          <a:latin typeface="Sassoon Primary Std" panose="020B0503020103030203" pitchFamily="34" charset="0"/>
                        </a:rPr>
                        <a:t>(Starting cages) constructed to stagger the racers as certain starting positions were better than others</a:t>
                      </a:r>
                    </a:p>
                    <a:p>
                      <a:pPr marL="285750" indent="-285750">
                        <a:buFont typeface="Arial" panose="020B0604020202020204" pitchFamily="34" charset="0"/>
                        <a:buChar char="•"/>
                      </a:pPr>
                      <a:r>
                        <a:rPr lang="en-GB" sz="800" b="0" dirty="0">
                          <a:latin typeface="Sassoon Primary Std" panose="020B0503020103030203" pitchFamily="34" charset="0"/>
                        </a:rPr>
                        <a:t>Three tiers of seating: </a:t>
                      </a:r>
                    </a:p>
                    <a:p>
                      <a:pPr marL="285750" indent="-285750">
                        <a:buFont typeface="Wingdings" panose="05000000000000000000" pitchFamily="2" charset="2"/>
                        <a:buChar char="Ø"/>
                      </a:pPr>
                      <a:r>
                        <a:rPr lang="en-GB" sz="800" b="0" dirty="0">
                          <a:latin typeface="Sassoon Primary Std" panose="020B0503020103030203" pitchFamily="34" charset="0"/>
                        </a:rPr>
                        <a:t>Lowest: VIPs, state priests, senators and wealthy equites</a:t>
                      </a:r>
                    </a:p>
                    <a:p>
                      <a:pPr marL="285750" indent="-285750">
                        <a:buFont typeface="Wingdings" panose="05000000000000000000" pitchFamily="2" charset="2"/>
                        <a:buChar char="Ø"/>
                      </a:pPr>
                      <a:r>
                        <a:rPr lang="en-GB" sz="800" b="0" dirty="0">
                          <a:latin typeface="Sassoon Primary Std" panose="020B0503020103030203" pitchFamily="34" charset="0"/>
                        </a:rPr>
                        <a:t>Middle: Anyone, including men, women and children.</a:t>
                      </a:r>
                    </a:p>
                    <a:p>
                      <a:pPr marL="285750" indent="-285750">
                        <a:buFont typeface="Wingdings" panose="05000000000000000000" pitchFamily="2" charset="2"/>
                        <a:buChar char="Ø"/>
                      </a:pPr>
                      <a:r>
                        <a:rPr lang="en-GB" sz="800" b="0" dirty="0">
                          <a:latin typeface="Sassoon Primary Std" panose="020B0503020103030203" pitchFamily="34" charset="0"/>
                        </a:rPr>
                        <a:t>Top: Possibly standing only</a:t>
                      </a:r>
                    </a:p>
                    <a:p>
                      <a:pPr marL="285750" indent="-285750">
                        <a:buFont typeface="Arial" panose="020B0604020202020204" pitchFamily="34" charset="0"/>
                        <a:buChar char="•"/>
                      </a:pPr>
                      <a:r>
                        <a:rPr lang="en-GB" sz="800" b="0" dirty="0">
                          <a:latin typeface="Sassoon Primary Std" panose="020B0503020103030203" pitchFamily="34" charset="0"/>
                        </a:rPr>
                        <a:t>Imperial box on one side</a:t>
                      </a:r>
                      <a:endParaRPr lang="en-GB" sz="800" dirty="0">
                        <a:latin typeface="Sassoon Primary Std" panose="020B0503020103030203" pitchFamily="34" charset="0"/>
                      </a:endParaRPr>
                    </a:p>
                  </a:txBody>
                  <a:tcPr/>
                </a:tc>
                <a:tc>
                  <a:txBody>
                    <a:bodyPr/>
                    <a:lstStyle/>
                    <a:p>
                      <a:pPr marL="171450" indent="-171450">
                        <a:buFont typeface="Arial" panose="020B0604020202020204" pitchFamily="34" charset="0"/>
                        <a:buChar char="•"/>
                      </a:pPr>
                      <a:r>
                        <a:rPr lang="en-GB" sz="800" dirty="0">
                          <a:latin typeface="Sassoon Primary Std" panose="020B0503020103030203" pitchFamily="34" charset="0"/>
                        </a:rPr>
                        <a:t>Constructed around four concentric circles and a series of archways </a:t>
                      </a:r>
                    </a:p>
                    <a:p>
                      <a:pPr marL="171450" indent="-171450">
                        <a:buFont typeface="Arial" panose="020B0604020202020204" pitchFamily="34" charset="0"/>
                        <a:buChar char="•"/>
                      </a:pPr>
                      <a:r>
                        <a:rPr lang="en-GB" sz="800" dirty="0">
                          <a:latin typeface="Sassoon Primary Std" panose="020B0503020103030203" pitchFamily="34" charset="0"/>
                        </a:rPr>
                        <a:t>Four pathways from outer wall to arena with toilets and drinking fountains,</a:t>
                      </a:r>
                    </a:p>
                    <a:p>
                      <a:pPr marL="171450" indent="-171450">
                        <a:buFont typeface="Arial" panose="020B0604020202020204" pitchFamily="34" charset="0"/>
                        <a:buChar char="•"/>
                      </a:pPr>
                      <a:r>
                        <a:rPr lang="en-GB" sz="800" b="1" dirty="0">
                          <a:latin typeface="Sassoon Primary Std" panose="020B0503020103030203" pitchFamily="34" charset="0"/>
                        </a:rPr>
                        <a:t>Vomitoria: </a:t>
                      </a:r>
                      <a:r>
                        <a:rPr lang="en-GB" sz="800" b="0" dirty="0">
                          <a:latin typeface="Sassoon Primary Std" panose="020B0503020103030203" pitchFamily="34" charset="0"/>
                        </a:rPr>
                        <a:t>staircases allowing fast exit</a:t>
                      </a:r>
                    </a:p>
                    <a:p>
                      <a:pPr marL="171450" indent="-171450">
                        <a:buFont typeface="Arial" panose="020B0604020202020204" pitchFamily="34" charset="0"/>
                        <a:buChar char="•"/>
                      </a:pPr>
                      <a:r>
                        <a:rPr lang="en-GB" sz="800" b="0" dirty="0">
                          <a:latin typeface="Sassoon Primary Std" panose="020B0503020103030203" pitchFamily="34" charset="0"/>
                        </a:rPr>
                        <a:t>Eighty entrances with four ornate ones (possibly for VIPs), two of which are decorated (see above)</a:t>
                      </a:r>
                    </a:p>
                    <a:p>
                      <a:pPr marL="171450" indent="-171450">
                        <a:buFont typeface="Arial" panose="020B0604020202020204" pitchFamily="34" charset="0"/>
                        <a:buChar char="•"/>
                      </a:pPr>
                      <a:r>
                        <a:rPr lang="en-GB" sz="800" b="0" dirty="0">
                          <a:latin typeface="Sassoon Primary Std" panose="020B0503020103030203" pitchFamily="34" charset="0"/>
                        </a:rPr>
                        <a:t>Awning which could be pulled over spectators in event of heat</a:t>
                      </a:r>
                    </a:p>
                    <a:p>
                      <a:pPr marL="171450" indent="-171450">
                        <a:buFont typeface="Arial" panose="020B0604020202020204" pitchFamily="34" charset="0"/>
                        <a:buChar char="•"/>
                      </a:pPr>
                      <a:r>
                        <a:rPr lang="en-GB" sz="800" b="0" dirty="0">
                          <a:latin typeface="Sassoon Primary Std" panose="020B0503020103030203" pitchFamily="34" charset="0"/>
                        </a:rPr>
                        <a:t>Seating by social class:</a:t>
                      </a:r>
                    </a:p>
                    <a:p>
                      <a:pPr marL="171450" indent="-171450">
                        <a:buFont typeface="Wingdings" panose="05000000000000000000" pitchFamily="2" charset="2"/>
                        <a:buChar char="Ø"/>
                      </a:pPr>
                      <a:r>
                        <a:rPr lang="en-GB" sz="800" b="0" dirty="0">
                          <a:latin typeface="Sassoon Primary Std" panose="020B0503020103030203" pitchFamily="34" charset="0"/>
                        </a:rPr>
                        <a:t>Ground floor: imperial box, special seats for Vestal Virgins, seating for senators</a:t>
                      </a:r>
                    </a:p>
                    <a:p>
                      <a:pPr marL="171450" indent="-171450">
                        <a:buFont typeface="Wingdings" panose="05000000000000000000" pitchFamily="2" charset="2"/>
                        <a:buChar char="Ø"/>
                      </a:pPr>
                      <a:r>
                        <a:rPr lang="en-GB" sz="800" b="0" dirty="0">
                          <a:latin typeface="Sassoon Primary Std" panose="020B0503020103030203" pitchFamily="34" charset="0"/>
                        </a:rPr>
                        <a:t>First tier: equites</a:t>
                      </a:r>
                    </a:p>
                    <a:p>
                      <a:pPr marL="171450" indent="-171450">
                        <a:buFont typeface="Wingdings" panose="05000000000000000000" pitchFamily="2" charset="2"/>
                        <a:buChar char="Ø"/>
                      </a:pPr>
                      <a:r>
                        <a:rPr lang="en-GB" sz="800" b="0" dirty="0">
                          <a:latin typeface="Sassoon Primary Std" panose="020B0503020103030203" pitchFamily="34" charset="0"/>
                        </a:rPr>
                        <a:t> Second tier: ordinary citizens</a:t>
                      </a:r>
                    </a:p>
                    <a:p>
                      <a:pPr marL="171450" indent="-171450">
                        <a:buFont typeface="Wingdings" panose="05000000000000000000" pitchFamily="2" charset="2"/>
                        <a:buChar char="Ø"/>
                      </a:pPr>
                      <a:r>
                        <a:rPr lang="en-GB" sz="800" b="0" dirty="0">
                          <a:latin typeface="Sassoon Primary Std" panose="020B0503020103030203" pitchFamily="34" charset="0"/>
                        </a:rPr>
                        <a:t> Third tier: women, slaves and the poor</a:t>
                      </a:r>
                    </a:p>
                    <a:p>
                      <a:pPr marL="171450" indent="-171450">
                        <a:buFont typeface="Arial" panose="020B0604020202020204" pitchFamily="34" charset="0"/>
                        <a:buChar char="•"/>
                      </a:pPr>
                      <a:r>
                        <a:rPr lang="en-GB" sz="800" b="0" dirty="0">
                          <a:latin typeface="Sassoon Primary Std" panose="020B0503020103030203" pitchFamily="34" charset="0"/>
                        </a:rPr>
                        <a:t>Archers stood by arena to shoot animals which threatened spectators</a:t>
                      </a:r>
                    </a:p>
                    <a:p>
                      <a:pPr marL="171450" indent="-171450">
                        <a:buFont typeface="Arial" panose="020B0604020202020204" pitchFamily="34" charset="0"/>
                        <a:buChar char="•"/>
                      </a:pPr>
                      <a:r>
                        <a:rPr lang="en-GB" sz="800" b="0" dirty="0">
                          <a:latin typeface="Sassoon Primary Std" panose="020B0503020103030203" pitchFamily="34" charset="0"/>
                        </a:rPr>
                        <a:t>Network of tunnels, cages and lifts under the arena. Animals held in these and sent out through trapdoors</a:t>
                      </a:r>
                    </a:p>
                    <a:p>
                      <a:pPr marL="171450" indent="-171450">
                        <a:buFont typeface="Arial" panose="020B0604020202020204" pitchFamily="34" charset="0"/>
                        <a:buChar char="•"/>
                      </a:pPr>
                      <a:r>
                        <a:rPr lang="en-GB" sz="800" b="0" dirty="0">
                          <a:latin typeface="Sassoon Primary Std" panose="020B0503020103030203" pitchFamily="34" charset="0"/>
                        </a:rPr>
                        <a:t>Underground area linked to a point outside the stadium so that spectators would be surprised by the animals</a:t>
                      </a:r>
                    </a:p>
                    <a:p>
                      <a:pPr marL="171450" indent="-171450">
                        <a:buFont typeface="Arial" panose="020B0604020202020204" pitchFamily="34" charset="0"/>
                        <a:buChar char="•"/>
                      </a:pPr>
                      <a:endParaRPr lang="en-GB" sz="800" b="1" dirty="0">
                        <a:latin typeface="Sassoon Primary Std" panose="020B0503020103030203" pitchFamily="34" charset="0"/>
                      </a:endParaRPr>
                    </a:p>
                  </a:txBody>
                  <a:tcPr/>
                </a:tc>
                <a:tc>
                  <a:txBody>
                    <a:bodyPr/>
                    <a:lstStyle/>
                    <a:p>
                      <a:pPr marL="171450" indent="-171450">
                        <a:buFont typeface="Arial" panose="020B0604020202020204" pitchFamily="34" charset="0"/>
                        <a:buChar char="•"/>
                      </a:pPr>
                      <a:r>
                        <a:rPr lang="en-GB" sz="800" dirty="0">
                          <a:latin typeface="Sassoon Primary Std" panose="020B0503020103030203" pitchFamily="34" charset="0"/>
                        </a:rPr>
                        <a:t>Renovated by </a:t>
                      </a:r>
                      <a:r>
                        <a:rPr lang="en-GB" sz="800" dirty="0" err="1">
                          <a:latin typeface="Sassoon Primary Std" panose="020B0503020103030203" pitchFamily="34" charset="0"/>
                        </a:rPr>
                        <a:t>Holconii</a:t>
                      </a:r>
                      <a:r>
                        <a:rPr lang="en-GB" sz="800" dirty="0">
                          <a:latin typeface="Sassoon Primary Std" panose="020B0503020103030203" pitchFamily="34" charset="0"/>
                        </a:rPr>
                        <a:t> family with crypt, boxes (above main seating) and theatre seating</a:t>
                      </a:r>
                    </a:p>
                    <a:p>
                      <a:pPr marL="171450" indent="-171450">
                        <a:buFont typeface="Arial" panose="020B0604020202020204" pitchFamily="34" charset="0"/>
                        <a:buChar char="•"/>
                      </a:pPr>
                      <a:r>
                        <a:rPr lang="en-GB" sz="800" dirty="0">
                          <a:latin typeface="Sassoon Primary Std" panose="020B0503020103030203" pitchFamily="34" charset="0"/>
                        </a:rPr>
                        <a:t>All seating (except upper section) built into hill in Greek fashion. Seating tiered:</a:t>
                      </a:r>
                    </a:p>
                    <a:p>
                      <a:pPr marL="171450" indent="-171450">
                        <a:buFont typeface="Wingdings" panose="05000000000000000000" pitchFamily="2" charset="2"/>
                        <a:buChar char="Ø"/>
                      </a:pPr>
                      <a:r>
                        <a:rPr lang="en-GB" sz="800" dirty="0">
                          <a:latin typeface="Sassoon Primary Std" panose="020B0503020103030203" pitchFamily="34" charset="0"/>
                        </a:rPr>
                        <a:t>Lower tier made of marble: VIPs</a:t>
                      </a:r>
                    </a:p>
                    <a:p>
                      <a:pPr marL="171450" indent="-171450">
                        <a:buFont typeface="Wingdings" panose="05000000000000000000" pitchFamily="2" charset="2"/>
                        <a:buChar char="Ø"/>
                      </a:pPr>
                      <a:r>
                        <a:rPr lang="en-GB" sz="800" dirty="0">
                          <a:latin typeface="Sassoon Primary Std" panose="020B0503020103030203" pitchFamily="34" charset="0"/>
                        </a:rPr>
                        <a:t>Second tier: other free citizens</a:t>
                      </a:r>
                    </a:p>
                    <a:p>
                      <a:pPr marL="171450" indent="-171450">
                        <a:buFont typeface="Wingdings" panose="05000000000000000000" pitchFamily="2" charset="2"/>
                        <a:buChar char="Ø"/>
                      </a:pPr>
                      <a:r>
                        <a:rPr lang="en-GB" sz="800" dirty="0">
                          <a:latin typeface="Sassoon Primary Std" panose="020B0503020103030203" pitchFamily="34" charset="0"/>
                        </a:rPr>
                        <a:t>Third tier: freedmen, slaves and women   </a:t>
                      </a:r>
                    </a:p>
                    <a:p>
                      <a:pPr marL="171450" indent="-171450">
                        <a:buFont typeface="Arial" panose="020B0604020202020204" pitchFamily="34" charset="0"/>
                        <a:buChar char="•"/>
                      </a:pPr>
                      <a:r>
                        <a:rPr lang="en-GB" sz="800" dirty="0">
                          <a:latin typeface="Sassoon Primary Std" panose="020B0503020103030203" pitchFamily="34" charset="0"/>
                        </a:rPr>
                        <a:t>Awning to shade spectators	 </a:t>
                      </a:r>
                    </a:p>
                    <a:p>
                      <a:pPr marL="171450" indent="-171450">
                        <a:buFont typeface="Arial" panose="020B0604020202020204" pitchFamily="34" charset="0"/>
                        <a:buChar char="•"/>
                      </a:pPr>
                      <a:r>
                        <a:rPr lang="en-GB" sz="800" dirty="0">
                          <a:latin typeface="Sassoon Primary Std" panose="020B0503020103030203" pitchFamily="34" charset="0"/>
                        </a:rPr>
                        <a:t>Orchestra in front of stage in Greek fashion. Probably used for VIP seating unless a Greek play was happening.</a:t>
                      </a:r>
                    </a:p>
                    <a:p>
                      <a:pPr marL="171450" indent="-171450">
                        <a:buFont typeface="Arial" panose="020B0604020202020204" pitchFamily="34" charset="0"/>
                        <a:buChar char="•"/>
                      </a:pPr>
                      <a:r>
                        <a:rPr lang="en-GB" sz="800" dirty="0">
                          <a:latin typeface="Sassoon Primary Std" panose="020B0503020103030203" pitchFamily="34" charset="0"/>
                        </a:rPr>
                        <a:t>Elaborate </a:t>
                      </a:r>
                      <a:r>
                        <a:rPr lang="en-GB" sz="800" b="1" dirty="0">
                          <a:latin typeface="Sassoon Primary Std" panose="020B0503020103030203" pitchFamily="34" charset="0"/>
                        </a:rPr>
                        <a:t>scaena frons </a:t>
                      </a:r>
                      <a:r>
                        <a:rPr lang="en-GB" sz="800" b="0" dirty="0">
                          <a:latin typeface="Sassoon Primary Std" panose="020B0503020103030203" pitchFamily="34" charset="0"/>
                        </a:rPr>
                        <a:t>(front scene) behind stage</a:t>
                      </a:r>
                    </a:p>
                    <a:p>
                      <a:pPr marL="171450" indent="-171450">
                        <a:buFont typeface="Arial" panose="020B0604020202020204" pitchFamily="34" charset="0"/>
                        <a:buChar char="•"/>
                      </a:pPr>
                      <a:r>
                        <a:rPr lang="en-GB" sz="800" b="0" dirty="0">
                          <a:latin typeface="Sassoon Primary Std" panose="020B0503020103030203" pitchFamily="34" charset="0"/>
                        </a:rPr>
                        <a:t>Stage raised on pillars, leaving space below it to move stage machinery and props</a:t>
                      </a:r>
                    </a:p>
                  </a:txBody>
                  <a:tcPr/>
                </a:tc>
                <a:tc>
                  <a:txBody>
                    <a:bodyPr/>
                    <a:lstStyle/>
                    <a:p>
                      <a:pPr marL="171450" indent="-171450">
                        <a:buFont typeface="Arial" panose="020B0604020202020204" pitchFamily="34" charset="0"/>
                        <a:buChar char="•"/>
                      </a:pPr>
                      <a:r>
                        <a:rPr lang="en-GB" sz="800" dirty="0">
                          <a:latin typeface="Sassoon Primary Std" panose="020B0503020103030203" pitchFamily="34" charset="0"/>
                        </a:rPr>
                        <a:t>Separate areas for both men and women (women’s area was smaller with smaller rooms). Men and women could visit at the same time (baths without both sections would require women to visit in the morning and men in the afternoon). Men and women each had:</a:t>
                      </a:r>
                    </a:p>
                    <a:p>
                      <a:pPr marL="171450" indent="-171450">
                        <a:buFont typeface="Wingdings" panose="05000000000000000000" pitchFamily="2" charset="2"/>
                        <a:buChar char="Ø"/>
                      </a:pPr>
                      <a:r>
                        <a:rPr lang="en-GB" sz="800" dirty="0">
                          <a:latin typeface="Sassoon Primary Std" panose="020B0503020103030203" pitchFamily="34" charset="0"/>
                        </a:rPr>
                        <a:t>An entrance</a:t>
                      </a:r>
                    </a:p>
                    <a:p>
                      <a:pPr marL="171450" indent="-171450">
                        <a:buFont typeface="Wingdings" panose="05000000000000000000" pitchFamily="2" charset="2"/>
                        <a:buChar char="Ø"/>
                      </a:pPr>
                      <a:r>
                        <a:rPr lang="en-GB" sz="800" dirty="0">
                          <a:latin typeface="Sassoon Primary Std" panose="020B0503020103030203" pitchFamily="34" charset="0"/>
                        </a:rPr>
                        <a:t>An </a:t>
                      </a:r>
                      <a:r>
                        <a:rPr lang="en-GB" sz="800" b="1" dirty="0">
                          <a:latin typeface="Sassoon Primary Std" panose="020B0503020103030203" pitchFamily="34" charset="0"/>
                        </a:rPr>
                        <a:t>apodyterium </a:t>
                      </a:r>
                      <a:r>
                        <a:rPr lang="en-GB" sz="800" b="0" dirty="0">
                          <a:latin typeface="Sassoon Primary Std" panose="020B0503020103030203" pitchFamily="34" charset="0"/>
                        </a:rPr>
                        <a:t>(changing room- slaves were probably available to watch people’s possessions)</a:t>
                      </a:r>
                    </a:p>
                    <a:p>
                      <a:pPr marL="171450" indent="-171450">
                        <a:buFont typeface="Wingdings" panose="05000000000000000000" pitchFamily="2" charset="2"/>
                        <a:buChar char="Ø"/>
                      </a:pPr>
                      <a:r>
                        <a:rPr lang="en-GB" sz="800" b="0" dirty="0">
                          <a:latin typeface="Sassoon Primary Std" panose="020B0503020103030203" pitchFamily="34" charset="0"/>
                        </a:rPr>
                        <a:t>A </a:t>
                      </a:r>
                      <a:r>
                        <a:rPr lang="en-GB" sz="800" b="1" dirty="0">
                          <a:latin typeface="Sassoon Primary Std" panose="020B0503020103030203" pitchFamily="34" charset="0"/>
                        </a:rPr>
                        <a:t>tepidarium </a:t>
                      </a:r>
                      <a:r>
                        <a:rPr lang="en-GB" sz="800" b="0" dirty="0">
                          <a:latin typeface="Sassoon Primary Std" panose="020B0503020103030203" pitchFamily="34" charset="0"/>
                        </a:rPr>
                        <a:t>(warm room like a modern </a:t>
                      </a:r>
                      <a:r>
                        <a:rPr lang="en-GB" sz="800" b="0" dirty="0" err="1">
                          <a:latin typeface="Sassoon Primary Std" panose="020B0503020103030203" pitchFamily="34" charset="0"/>
                        </a:rPr>
                        <a:t>saunda</a:t>
                      </a:r>
                      <a:r>
                        <a:rPr lang="en-GB" sz="800" b="0" dirty="0">
                          <a:latin typeface="Sassoon Primary Std" panose="020B0503020103030203" pitchFamily="34" charset="0"/>
                        </a:rPr>
                        <a:t>)</a:t>
                      </a:r>
                    </a:p>
                    <a:p>
                      <a:pPr marL="171450" indent="-171450">
                        <a:buFont typeface="Wingdings" panose="05000000000000000000" pitchFamily="2" charset="2"/>
                        <a:buChar char="Ø"/>
                      </a:pPr>
                      <a:r>
                        <a:rPr lang="en-GB" sz="800" b="0" dirty="0">
                          <a:latin typeface="Sassoon Primary Std" panose="020B0503020103030203" pitchFamily="34" charset="0"/>
                        </a:rPr>
                        <a:t>A </a:t>
                      </a:r>
                      <a:r>
                        <a:rPr lang="en-GB" sz="800" b="1" dirty="0">
                          <a:latin typeface="Sassoon Primary Std" panose="020B0503020103030203" pitchFamily="34" charset="0"/>
                        </a:rPr>
                        <a:t>caldarium </a:t>
                      </a:r>
                      <a:r>
                        <a:rPr lang="en-GB" sz="800" b="0" dirty="0">
                          <a:latin typeface="Sassoon Primary Std" panose="020B0503020103030203" pitchFamily="34" charset="0"/>
                        </a:rPr>
                        <a:t>(hot room where people would get washed with hot water, have dirt scraped off them with olive oil and strigils and get massaged)</a:t>
                      </a:r>
                    </a:p>
                    <a:p>
                      <a:pPr marL="171450" indent="-171450">
                        <a:buFont typeface="Arial" panose="020B0604020202020204" pitchFamily="34" charset="0"/>
                        <a:buChar char="•"/>
                      </a:pPr>
                      <a:r>
                        <a:rPr lang="en-GB" sz="800" b="0" dirty="0">
                          <a:latin typeface="Sassoon Primary Std" panose="020B0503020103030203" pitchFamily="34" charset="0"/>
                        </a:rPr>
                        <a:t>The following were only found in the men’s area:</a:t>
                      </a:r>
                    </a:p>
                    <a:p>
                      <a:pPr marL="171450" indent="-171450">
                        <a:buFont typeface="Wingdings" panose="05000000000000000000" pitchFamily="2" charset="2"/>
                        <a:buChar char="Ø"/>
                      </a:pPr>
                      <a:r>
                        <a:rPr lang="en-GB" sz="800" b="0" dirty="0">
                          <a:latin typeface="Sassoon Primary Std" panose="020B0503020103030203" pitchFamily="34" charset="0"/>
                        </a:rPr>
                        <a:t>A </a:t>
                      </a:r>
                      <a:r>
                        <a:rPr lang="en-GB" sz="800" b="1" dirty="0">
                          <a:latin typeface="Sassoon Primary Std" panose="020B0503020103030203" pitchFamily="34" charset="0"/>
                        </a:rPr>
                        <a:t>palaestra </a:t>
                      </a:r>
                      <a:r>
                        <a:rPr lang="en-GB" sz="800" b="0" dirty="0">
                          <a:latin typeface="Sassoon Primary Std" panose="020B0503020103030203" pitchFamily="34" charset="0"/>
                        </a:rPr>
                        <a:t>(exercise ground. Women might have exercised in a corridor next to their apodyterium)</a:t>
                      </a:r>
                    </a:p>
                    <a:p>
                      <a:pPr marL="171450" indent="-171450">
                        <a:buFont typeface="Wingdings" panose="05000000000000000000" pitchFamily="2" charset="2"/>
                        <a:buChar char="Ø"/>
                      </a:pPr>
                      <a:r>
                        <a:rPr lang="en-GB" sz="800" b="0" dirty="0">
                          <a:latin typeface="Sassoon Primary Std" panose="020B0503020103030203" pitchFamily="34" charset="0"/>
                        </a:rPr>
                        <a:t>A </a:t>
                      </a:r>
                      <a:r>
                        <a:rPr lang="en-GB" sz="800" b="1" dirty="0">
                          <a:latin typeface="Sassoon Primary Std" panose="020B0503020103030203" pitchFamily="34" charset="0"/>
                        </a:rPr>
                        <a:t>frigidarium </a:t>
                      </a:r>
                      <a:r>
                        <a:rPr lang="en-GB" sz="800" b="0" dirty="0">
                          <a:latin typeface="Sassoon Primary Std" panose="020B0503020103030203" pitchFamily="34" charset="0"/>
                        </a:rPr>
                        <a:t>(cold room with a plunge pool, used to cool down after caldarium)</a:t>
                      </a:r>
                    </a:p>
                    <a:p>
                      <a:pPr marL="171450" indent="-171450">
                        <a:buFont typeface="Arial" panose="020B0604020202020204" pitchFamily="34" charset="0"/>
                        <a:buChar char="•"/>
                      </a:pPr>
                      <a:r>
                        <a:rPr lang="en-GB" sz="800" b="0" dirty="0">
                          <a:latin typeface="Sassoon Primary Std" panose="020B0503020103030203" pitchFamily="34" charset="0"/>
                        </a:rPr>
                        <a:t>A man might have visited their rooms in this order: </a:t>
                      </a:r>
                      <a:r>
                        <a:rPr lang="en-GB" sz="800" b="0" u="sng" dirty="0">
                          <a:latin typeface="Sassoon Primary Std" panose="020B0503020103030203" pitchFamily="34" charset="0"/>
                        </a:rPr>
                        <a:t>entrance -&gt; apodyterium -&gt; palaestra -&gt; tepidarium -&gt; caldarium -&gt; frigidarium</a:t>
                      </a:r>
                      <a:endParaRPr lang="en-GB" sz="800" b="0" u="none" dirty="0">
                        <a:latin typeface="Sassoon Primary Std" panose="020B0503020103030203" pitchFamily="34" charset="0"/>
                      </a:endParaRPr>
                    </a:p>
                    <a:p>
                      <a:pPr marL="171450" indent="-171450">
                        <a:buFont typeface="Arial" panose="020B0604020202020204" pitchFamily="34" charset="0"/>
                        <a:buChar char="•"/>
                      </a:pPr>
                      <a:r>
                        <a:rPr lang="en-GB" sz="800" b="0" u="none" dirty="0">
                          <a:latin typeface="Sassoon Primary Std" panose="020B0503020103030203" pitchFamily="34" charset="0"/>
                        </a:rPr>
                        <a:t>Women would have followed same path, maybe exercising in the corridor next to the apodyterium, though without visiting a frigidarium.</a:t>
                      </a:r>
                    </a:p>
                    <a:p>
                      <a:pPr marL="171450" indent="-171450">
                        <a:buFont typeface="Arial" panose="020B0604020202020204" pitchFamily="34" charset="0"/>
                        <a:buChar char="•"/>
                      </a:pPr>
                      <a:r>
                        <a:rPr lang="en-GB" sz="800" b="1" u="none" dirty="0">
                          <a:latin typeface="Sassoon Primary Std" panose="020B0503020103030203" pitchFamily="34" charset="0"/>
                        </a:rPr>
                        <a:t>Hypocaust </a:t>
                      </a:r>
                      <a:r>
                        <a:rPr lang="en-GB" sz="800" b="0" u="none" dirty="0">
                          <a:latin typeface="Sassoon Primary Std" panose="020B0503020103030203" pitchFamily="34" charset="0"/>
                        </a:rPr>
                        <a:t>system of underground heating used to heat warm rooms. </a:t>
                      </a:r>
                      <a:endParaRPr lang="en-GB" sz="800" dirty="0">
                        <a:latin typeface="Sassoon Primary Std" panose="020B0503020103030203" pitchFamily="34" charset="0"/>
                      </a:endParaRPr>
                    </a:p>
                    <a:p>
                      <a:pPr marL="171450" indent="-171450">
                        <a:buFont typeface="Wingdings" panose="05000000000000000000" pitchFamily="2" charset="2"/>
                        <a:buChar char="Ø"/>
                      </a:pPr>
                      <a:endParaRPr lang="en-GB" sz="800" dirty="0">
                        <a:latin typeface="Sassoon Primary Std" panose="020B0503020103030203" pitchFamily="34" charset="0"/>
                      </a:endParaRPr>
                    </a:p>
                  </a:txBody>
                  <a:tcPr/>
                </a:tc>
                <a:extLst>
                  <a:ext uri="{0D108BD9-81ED-4DB2-BD59-A6C34878D82A}">
                    <a16:rowId xmlns:a16="http://schemas.microsoft.com/office/drawing/2014/main" val="2567242509"/>
                  </a:ext>
                </a:extLst>
              </a:tr>
            </a:tbl>
          </a:graphicData>
        </a:graphic>
      </p:graphicFrame>
    </p:spTree>
    <p:extLst>
      <p:ext uri="{BB962C8B-B14F-4D97-AF65-F5344CB8AC3E}">
        <p14:creationId xmlns:p14="http://schemas.microsoft.com/office/powerpoint/2010/main" val="29031683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32ED7-1864-46CC-8003-7A06E6D716C4}"/>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E7AE1D2A-8D5D-4332-881B-695B3762A06E}"/>
              </a:ext>
            </a:extLst>
          </p:cNvPr>
          <p:cNvGraphicFramePr>
            <a:graphicFrameLocks noGrp="1"/>
          </p:cNvGraphicFramePr>
          <p:nvPr>
            <p:ph idx="1"/>
          </p:nvPr>
        </p:nvGraphicFramePr>
        <p:xfrm>
          <a:off x="0" y="0"/>
          <a:ext cx="12192000" cy="6858001"/>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771855150"/>
                    </a:ext>
                  </a:extLst>
                </a:gridCol>
                <a:gridCol w="9906000">
                  <a:extLst>
                    <a:ext uri="{9D8B030D-6E8A-4147-A177-3AD203B41FA5}">
                      <a16:colId xmlns:a16="http://schemas.microsoft.com/office/drawing/2014/main" val="37234597"/>
                    </a:ext>
                  </a:extLst>
                </a:gridCol>
              </a:tblGrid>
              <a:tr h="547560">
                <a:tc gridSpan="2">
                  <a:txBody>
                    <a:bodyPr/>
                    <a:lstStyle/>
                    <a:p>
                      <a:pPr algn="ctr"/>
                      <a:r>
                        <a:rPr lang="en-GB" sz="2800" dirty="0">
                          <a:latin typeface="Sassoon Primary Std" panose="020B0503020103030203" pitchFamily="34" charset="0"/>
                        </a:rPr>
                        <a:t>Circus Maximus</a:t>
                      </a:r>
                    </a:p>
                  </a:txBody>
                  <a:tcPr/>
                </a:tc>
                <a:tc hMerge="1">
                  <a:txBody>
                    <a:bodyPr/>
                    <a:lstStyle/>
                    <a:p>
                      <a:r>
                        <a:rPr lang="en-GB" sz="800" dirty="0">
                          <a:latin typeface="Sassoon Primary Std" panose="020B0503020103030203" pitchFamily="34" charset="0"/>
                        </a:rPr>
                        <a:t>Circus Maximus</a:t>
                      </a:r>
                    </a:p>
                  </a:txBody>
                  <a:tcPr/>
                </a:tc>
                <a:extLst>
                  <a:ext uri="{0D108BD9-81ED-4DB2-BD59-A6C34878D82A}">
                    <a16:rowId xmlns:a16="http://schemas.microsoft.com/office/drawing/2014/main" val="3351353596"/>
                  </a:ext>
                </a:extLst>
              </a:tr>
              <a:tr h="386513">
                <a:tc>
                  <a:txBody>
                    <a:bodyPr/>
                    <a:lstStyle/>
                    <a:p>
                      <a:r>
                        <a:rPr lang="en-GB" sz="1800" dirty="0">
                          <a:latin typeface="Sassoon Primary Std" panose="020B0503020103030203" pitchFamily="34" charset="0"/>
                        </a:rPr>
                        <a:t>Location</a:t>
                      </a:r>
                    </a:p>
                  </a:txBody>
                  <a:tcPr/>
                </a:tc>
                <a:tc>
                  <a:txBody>
                    <a:bodyPr/>
                    <a:lstStyle/>
                    <a:p>
                      <a:r>
                        <a:rPr lang="en-GB" sz="1800" dirty="0">
                          <a:latin typeface="Sassoon Primary Std" panose="020B0503020103030203" pitchFamily="34" charset="0"/>
                        </a:rPr>
                        <a:t>Rome</a:t>
                      </a:r>
                    </a:p>
                  </a:txBody>
                  <a:tcPr/>
                </a:tc>
                <a:extLst>
                  <a:ext uri="{0D108BD9-81ED-4DB2-BD59-A6C34878D82A}">
                    <a16:rowId xmlns:a16="http://schemas.microsoft.com/office/drawing/2014/main" val="1507010603"/>
                  </a:ext>
                </a:extLst>
              </a:tr>
              <a:tr h="386513">
                <a:tc>
                  <a:txBody>
                    <a:bodyPr/>
                    <a:lstStyle/>
                    <a:p>
                      <a:r>
                        <a:rPr lang="en-GB" sz="1800" dirty="0">
                          <a:latin typeface="Sassoon Primary Std" panose="020B0503020103030203" pitchFamily="34" charset="0"/>
                        </a:rPr>
                        <a:t>Constructed</a:t>
                      </a:r>
                    </a:p>
                  </a:txBody>
                  <a:tcPr/>
                </a:tc>
                <a:tc>
                  <a:txBody>
                    <a:bodyPr/>
                    <a:lstStyle/>
                    <a:p>
                      <a:pPr marL="0" indent="0">
                        <a:buFont typeface="Arial" panose="020B0604020202020204" pitchFamily="34" charset="0"/>
                        <a:buNone/>
                      </a:pPr>
                      <a:r>
                        <a:rPr lang="en-GB" sz="1800" dirty="0">
                          <a:latin typeface="Sassoon Primary Std" panose="020B0503020103030203" pitchFamily="34" charset="0"/>
                        </a:rPr>
                        <a:t>First built 6</a:t>
                      </a:r>
                      <a:r>
                        <a:rPr lang="en-GB" sz="1800" baseline="30000" dirty="0">
                          <a:latin typeface="Sassoon Primary Std" panose="020B0503020103030203" pitchFamily="34" charset="0"/>
                        </a:rPr>
                        <a:t>th</a:t>
                      </a:r>
                      <a:r>
                        <a:rPr lang="en-GB" sz="1800" dirty="0">
                          <a:latin typeface="Sassoon Primary Std" panose="020B0503020103030203" pitchFamily="34" charset="0"/>
                        </a:rPr>
                        <a:t> century BC. Rebuilt a number of times, notably in 2</a:t>
                      </a:r>
                      <a:r>
                        <a:rPr lang="en-GB" sz="1800" baseline="30000" dirty="0">
                          <a:latin typeface="Sassoon Primary Std" panose="020B0503020103030203" pitchFamily="34" charset="0"/>
                        </a:rPr>
                        <a:t>nd</a:t>
                      </a:r>
                      <a:r>
                        <a:rPr lang="en-GB" sz="1800" dirty="0">
                          <a:latin typeface="Sassoon Primary Std" panose="020B0503020103030203" pitchFamily="34" charset="0"/>
                        </a:rPr>
                        <a:t> century AD</a:t>
                      </a:r>
                    </a:p>
                  </a:txBody>
                  <a:tcPr/>
                </a:tc>
                <a:extLst>
                  <a:ext uri="{0D108BD9-81ED-4DB2-BD59-A6C34878D82A}">
                    <a16:rowId xmlns:a16="http://schemas.microsoft.com/office/drawing/2014/main" val="2663431253"/>
                  </a:ext>
                </a:extLst>
              </a:tr>
              <a:tr h="401533">
                <a:tc>
                  <a:txBody>
                    <a:bodyPr/>
                    <a:lstStyle/>
                    <a:p>
                      <a:r>
                        <a:rPr lang="en-GB" sz="1800" dirty="0">
                          <a:latin typeface="Sassoon Primary Std" panose="020B0503020103030203" pitchFamily="34" charset="0"/>
                        </a:rPr>
                        <a:t>No. of seats</a:t>
                      </a:r>
                    </a:p>
                  </a:txBody>
                  <a:tcPr/>
                </a:tc>
                <a:tc>
                  <a:txBody>
                    <a:bodyPr/>
                    <a:lstStyle/>
                    <a:p>
                      <a:r>
                        <a:rPr lang="en-GB" sz="1800" dirty="0">
                          <a:latin typeface="Sassoon Primary Std" panose="020B0503020103030203" pitchFamily="34" charset="0"/>
                        </a:rPr>
                        <a:t>250,000 (by 1</a:t>
                      </a:r>
                      <a:r>
                        <a:rPr lang="en-GB" sz="1800" baseline="30000" dirty="0">
                          <a:latin typeface="Sassoon Primary Std" panose="020B0503020103030203" pitchFamily="34" charset="0"/>
                        </a:rPr>
                        <a:t>st</a:t>
                      </a:r>
                      <a:r>
                        <a:rPr lang="en-GB" sz="1800" dirty="0">
                          <a:latin typeface="Sassoon Primary Std" panose="020B0503020103030203" pitchFamily="34" charset="0"/>
                        </a:rPr>
                        <a:t> century AD). The largest sporting arena in recorded history. </a:t>
                      </a:r>
                    </a:p>
                  </a:txBody>
                  <a:tcPr/>
                </a:tc>
                <a:extLst>
                  <a:ext uri="{0D108BD9-81ED-4DB2-BD59-A6C34878D82A}">
                    <a16:rowId xmlns:a16="http://schemas.microsoft.com/office/drawing/2014/main" val="1707359349"/>
                  </a:ext>
                </a:extLst>
              </a:tr>
              <a:tr h="776873">
                <a:tc>
                  <a:txBody>
                    <a:bodyPr/>
                    <a:lstStyle/>
                    <a:p>
                      <a:r>
                        <a:rPr lang="en-GB" sz="1800" dirty="0">
                          <a:latin typeface="Sassoon Primary Std" panose="020B0503020103030203" pitchFamily="34" charset="0"/>
                        </a:rPr>
                        <a:t>Materials</a:t>
                      </a:r>
                    </a:p>
                  </a:txBody>
                  <a:tcPr/>
                </a:tc>
                <a:tc>
                  <a:txBody>
                    <a:bodyPr/>
                    <a:lstStyle/>
                    <a:p>
                      <a:r>
                        <a:rPr lang="en-GB" sz="1800" dirty="0">
                          <a:latin typeface="Sassoon Primary Std" panose="020B0503020103030203" pitchFamily="34" charset="0"/>
                        </a:rPr>
                        <a:t>Originally wood. Later rebuilt with brick-faced concrete and marble. Lower tier of seating made of marble, the upper stone. Imperial box built from marble.</a:t>
                      </a:r>
                    </a:p>
                  </a:txBody>
                  <a:tcPr/>
                </a:tc>
                <a:extLst>
                  <a:ext uri="{0D108BD9-81ED-4DB2-BD59-A6C34878D82A}">
                    <a16:rowId xmlns:a16="http://schemas.microsoft.com/office/drawing/2014/main" val="1109573087"/>
                  </a:ext>
                </a:extLst>
              </a:tr>
              <a:tr h="493878">
                <a:tc>
                  <a:txBody>
                    <a:bodyPr/>
                    <a:lstStyle/>
                    <a:p>
                      <a:r>
                        <a:rPr lang="en-GB" sz="1800" dirty="0">
                          <a:latin typeface="Sassoon Primary Std" panose="020B0503020103030203" pitchFamily="34" charset="0"/>
                        </a:rPr>
                        <a:t>Purpose</a:t>
                      </a:r>
                    </a:p>
                  </a:txBody>
                  <a:tcPr/>
                </a:tc>
                <a:tc>
                  <a:txBody>
                    <a:bodyPr/>
                    <a:lstStyle/>
                    <a:p>
                      <a:r>
                        <a:rPr lang="en-GB" sz="1800" dirty="0">
                          <a:latin typeface="Sassoon Primary Std" panose="020B0503020103030203" pitchFamily="34" charset="0"/>
                        </a:rPr>
                        <a:t>Hosted chariot racing</a:t>
                      </a:r>
                    </a:p>
                  </a:txBody>
                  <a:tcPr/>
                </a:tc>
                <a:extLst>
                  <a:ext uri="{0D108BD9-81ED-4DB2-BD59-A6C34878D82A}">
                    <a16:rowId xmlns:a16="http://schemas.microsoft.com/office/drawing/2014/main" val="491426550"/>
                  </a:ext>
                </a:extLst>
              </a:tr>
              <a:tr h="3865131">
                <a:tc>
                  <a:txBody>
                    <a:bodyPr/>
                    <a:lstStyle/>
                    <a:p>
                      <a:r>
                        <a:rPr lang="en-GB" sz="1800" dirty="0">
                          <a:latin typeface="Sassoon Primary Std" panose="020B0503020103030203" pitchFamily="34" charset="0"/>
                        </a:rPr>
                        <a:t>Important features</a:t>
                      </a:r>
                    </a:p>
                  </a:txBody>
                  <a:tcPr/>
                </a:tc>
                <a:tc>
                  <a:txBody>
                    <a:bodyPr/>
                    <a:lstStyle/>
                    <a:p>
                      <a:pPr marL="285750" indent="-285750">
                        <a:buFont typeface="Arial" panose="020B0604020202020204" pitchFamily="34" charset="0"/>
                        <a:buChar char="•"/>
                      </a:pPr>
                      <a:r>
                        <a:rPr lang="en-GB" sz="1800" dirty="0">
                          <a:latin typeface="Sassoon Primary Std" panose="020B0503020103030203" pitchFamily="34" charset="0"/>
                        </a:rPr>
                        <a:t>Size of track: 600m long, 150m wide</a:t>
                      </a:r>
                    </a:p>
                    <a:p>
                      <a:pPr marL="285750" indent="-285750">
                        <a:buFont typeface="Arial" panose="020B0604020202020204" pitchFamily="34" charset="0"/>
                        <a:buChar char="•"/>
                      </a:pPr>
                      <a:r>
                        <a:rPr lang="en-GB" sz="1800" dirty="0">
                          <a:latin typeface="Sassoon Primary Std" panose="020B0503020103030203" pitchFamily="34" charset="0"/>
                        </a:rPr>
                        <a:t>Dividing bank down the middle called the </a:t>
                      </a:r>
                      <a:r>
                        <a:rPr lang="en-GB" sz="1800" b="1" dirty="0">
                          <a:latin typeface="Sassoon Primary Std" panose="020B0503020103030203" pitchFamily="34" charset="0"/>
                        </a:rPr>
                        <a:t>spina</a:t>
                      </a:r>
                      <a:r>
                        <a:rPr lang="en-GB" sz="1800" dirty="0">
                          <a:latin typeface="Sassoon Primary Std" panose="020B0503020103030203" pitchFamily="34" charset="0"/>
                        </a:rPr>
                        <a:t> (spine)</a:t>
                      </a:r>
                    </a:p>
                    <a:p>
                      <a:pPr marL="285750" indent="-285750">
                        <a:buFont typeface="Arial" panose="020B0604020202020204" pitchFamily="34" charset="0"/>
                        <a:buChar char="•"/>
                      </a:pPr>
                      <a:r>
                        <a:rPr lang="en-GB" sz="1800" dirty="0">
                          <a:latin typeface="Sassoon Primary Std" panose="020B0503020103030203" pitchFamily="34" charset="0"/>
                        </a:rPr>
                        <a:t>Turning points at either end decorated with bronze posts covered with gold called </a:t>
                      </a:r>
                      <a:r>
                        <a:rPr lang="en-GB" sz="1800" b="1" dirty="0" err="1">
                          <a:latin typeface="Sassoon Primary Std" panose="020B0503020103030203" pitchFamily="34" charset="0"/>
                        </a:rPr>
                        <a:t>metae</a:t>
                      </a:r>
                      <a:endParaRPr lang="en-GB" sz="1800" b="1" dirty="0">
                        <a:latin typeface="Sassoon Primary Std" panose="020B0503020103030203" pitchFamily="34" charset="0"/>
                      </a:endParaRPr>
                    </a:p>
                    <a:p>
                      <a:pPr marL="285750" indent="-285750">
                        <a:buFont typeface="Arial" panose="020B0604020202020204" pitchFamily="34" charset="0"/>
                        <a:buChar char="•"/>
                      </a:pPr>
                      <a:r>
                        <a:rPr lang="en-GB" sz="1800" b="0" dirty="0">
                          <a:latin typeface="Sassoon Primary Std" panose="020B0503020103030203" pitchFamily="34" charset="0"/>
                        </a:rPr>
                        <a:t>13</a:t>
                      </a:r>
                      <a:r>
                        <a:rPr lang="en-GB" sz="1800" b="0" baseline="30000" dirty="0">
                          <a:latin typeface="Sassoon Primary Std" panose="020B0503020103030203" pitchFamily="34" charset="0"/>
                        </a:rPr>
                        <a:t>th</a:t>
                      </a:r>
                      <a:r>
                        <a:rPr lang="en-GB" sz="1800" b="0" dirty="0">
                          <a:latin typeface="Sassoon Primary Std" panose="020B0503020103030203" pitchFamily="34" charset="0"/>
                        </a:rPr>
                        <a:t> century BC red granite </a:t>
                      </a:r>
                      <a:r>
                        <a:rPr lang="en-GB" sz="1800" b="1" dirty="0">
                          <a:latin typeface="Sassoon Primary Std" panose="020B0503020103030203" pitchFamily="34" charset="0"/>
                        </a:rPr>
                        <a:t>obelisk</a:t>
                      </a:r>
                      <a:r>
                        <a:rPr lang="en-GB" sz="1800" b="0" dirty="0">
                          <a:latin typeface="Sassoon Primary Std" panose="020B0503020103030203" pitchFamily="34" charset="0"/>
                        </a:rPr>
                        <a:t> (tall stone monument) on the spina, brought from Egypt by Augustus. Symbols of the gods along the spina</a:t>
                      </a:r>
                    </a:p>
                    <a:p>
                      <a:pPr marL="285750" indent="-285750">
                        <a:buFont typeface="Arial" panose="020B0604020202020204" pitchFamily="34" charset="0"/>
                        <a:buChar char="•"/>
                      </a:pPr>
                      <a:r>
                        <a:rPr lang="en-GB" sz="1800" b="0" dirty="0">
                          <a:latin typeface="Sassoon Primary Std" panose="020B0503020103030203" pitchFamily="34" charset="0"/>
                        </a:rPr>
                        <a:t>Seven large wooden eggs on spina, used to count laps. Later replaced by seven bronze dolphins.</a:t>
                      </a:r>
                    </a:p>
                    <a:p>
                      <a:pPr marL="285750" indent="-285750">
                        <a:buFont typeface="Arial" panose="020B0604020202020204" pitchFamily="34" charset="0"/>
                        <a:buChar char="•"/>
                      </a:pPr>
                      <a:r>
                        <a:rPr lang="en-GB" sz="1800" b="1" dirty="0">
                          <a:latin typeface="Sassoon Primary Std" panose="020B0503020103030203" pitchFamily="34" charset="0"/>
                        </a:rPr>
                        <a:t>Carceres </a:t>
                      </a:r>
                      <a:r>
                        <a:rPr lang="en-GB" sz="1800" b="0" dirty="0">
                          <a:latin typeface="Sassoon Primary Std" panose="020B0503020103030203" pitchFamily="34" charset="0"/>
                        </a:rPr>
                        <a:t>(Starting cages) constructed to stagger the racers as certain starting positions were better than others</a:t>
                      </a:r>
                    </a:p>
                    <a:p>
                      <a:pPr marL="285750" indent="-285750">
                        <a:buFont typeface="Arial" panose="020B0604020202020204" pitchFamily="34" charset="0"/>
                        <a:buChar char="•"/>
                      </a:pPr>
                      <a:r>
                        <a:rPr lang="en-GB" sz="1800" b="0" dirty="0">
                          <a:latin typeface="Sassoon Primary Std" panose="020B0503020103030203" pitchFamily="34" charset="0"/>
                        </a:rPr>
                        <a:t>Three tiers of seating: </a:t>
                      </a:r>
                    </a:p>
                    <a:p>
                      <a:pPr marL="285750" indent="-285750">
                        <a:buFont typeface="Wingdings" panose="05000000000000000000" pitchFamily="2" charset="2"/>
                        <a:buChar char="Ø"/>
                      </a:pPr>
                      <a:r>
                        <a:rPr lang="en-GB" sz="1800" b="0" dirty="0">
                          <a:latin typeface="Sassoon Primary Std" panose="020B0503020103030203" pitchFamily="34" charset="0"/>
                        </a:rPr>
                        <a:t>Lowest: VIPs, state priests, senators and wealthy equites</a:t>
                      </a:r>
                    </a:p>
                    <a:p>
                      <a:pPr marL="285750" indent="-285750">
                        <a:buFont typeface="Wingdings" panose="05000000000000000000" pitchFamily="2" charset="2"/>
                        <a:buChar char="Ø"/>
                      </a:pPr>
                      <a:r>
                        <a:rPr lang="en-GB" sz="1800" b="0" dirty="0">
                          <a:latin typeface="Sassoon Primary Std" panose="020B0503020103030203" pitchFamily="34" charset="0"/>
                        </a:rPr>
                        <a:t>Middle: Anyone, including men, women and children.</a:t>
                      </a:r>
                    </a:p>
                    <a:p>
                      <a:pPr marL="285750" indent="-285750">
                        <a:buFont typeface="Wingdings" panose="05000000000000000000" pitchFamily="2" charset="2"/>
                        <a:buChar char="Ø"/>
                      </a:pPr>
                      <a:r>
                        <a:rPr lang="en-GB" sz="1800" b="0" dirty="0">
                          <a:latin typeface="Sassoon Primary Std" panose="020B0503020103030203" pitchFamily="34" charset="0"/>
                        </a:rPr>
                        <a:t>Top: Possibly standing only</a:t>
                      </a:r>
                    </a:p>
                    <a:p>
                      <a:pPr marL="285750" indent="-285750">
                        <a:buFont typeface="Arial" panose="020B0604020202020204" pitchFamily="34" charset="0"/>
                        <a:buChar char="•"/>
                      </a:pPr>
                      <a:r>
                        <a:rPr lang="en-GB" sz="1800" b="0" dirty="0">
                          <a:latin typeface="Sassoon Primary Std" panose="020B0503020103030203" pitchFamily="34" charset="0"/>
                        </a:rPr>
                        <a:t>Imperial box on one side</a:t>
                      </a:r>
                      <a:endParaRPr lang="en-GB" sz="1800" dirty="0">
                        <a:latin typeface="Sassoon Primary Std" panose="020B0503020103030203" pitchFamily="34" charset="0"/>
                      </a:endParaRPr>
                    </a:p>
                  </a:txBody>
                  <a:tcPr/>
                </a:tc>
                <a:extLst>
                  <a:ext uri="{0D108BD9-81ED-4DB2-BD59-A6C34878D82A}">
                    <a16:rowId xmlns:a16="http://schemas.microsoft.com/office/drawing/2014/main" val="3224996964"/>
                  </a:ext>
                </a:extLst>
              </a:tr>
            </a:tbl>
          </a:graphicData>
        </a:graphic>
      </p:graphicFrame>
    </p:spTree>
    <p:extLst>
      <p:ext uri="{BB962C8B-B14F-4D97-AF65-F5344CB8AC3E}">
        <p14:creationId xmlns:p14="http://schemas.microsoft.com/office/powerpoint/2010/main" val="262339019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A3D70-A86D-4C3B-A9BA-9443022C114A}"/>
              </a:ext>
            </a:extLst>
          </p:cNvPr>
          <p:cNvSpPr>
            <a:spLocks noGrp="1"/>
          </p:cNvSpPr>
          <p:nvPr>
            <p:ph type="title"/>
          </p:nvPr>
        </p:nvSpPr>
        <p:spPr>
          <a:xfrm>
            <a:off x="276224" y="193675"/>
            <a:ext cx="11353800" cy="625475"/>
          </a:xfrm>
          <a:solidFill>
            <a:schemeClr val="accent6">
              <a:lumMod val="20000"/>
              <a:lumOff val="80000"/>
            </a:schemeClr>
          </a:solidFill>
        </p:spPr>
        <p:txBody>
          <a:bodyPr>
            <a:normAutofit/>
          </a:bodyPr>
          <a:lstStyle/>
          <a:p>
            <a:r>
              <a:rPr lang="en-GB" sz="3200" b="1" dirty="0"/>
              <a:t>What happened at chariot races?</a:t>
            </a:r>
          </a:p>
        </p:txBody>
      </p:sp>
      <p:sp>
        <p:nvSpPr>
          <p:cNvPr id="3" name="Content Placeholder 2">
            <a:extLst>
              <a:ext uri="{FF2B5EF4-FFF2-40B4-BE49-F238E27FC236}">
                <a16:creationId xmlns:a16="http://schemas.microsoft.com/office/drawing/2014/main" id="{CCB4038A-A647-42FA-84D6-7D8DD5217FEE}"/>
              </a:ext>
            </a:extLst>
          </p:cNvPr>
          <p:cNvSpPr>
            <a:spLocks noGrp="1"/>
          </p:cNvSpPr>
          <p:nvPr>
            <p:ph idx="1"/>
          </p:nvPr>
        </p:nvSpPr>
        <p:spPr>
          <a:xfrm>
            <a:off x="276224" y="990601"/>
            <a:ext cx="6662738" cy="5339080"/>
          </a:xfrm>
          <a:solidFill>
            <a:schemeClr val="accent1">
              <a:lumMod val="20000"/>
              <a:lumOff val="80000"/>
            </a:schemeClr>
          </a:solidFill>
        </p:spPr>
        <p:txBody>
          <a:bodyPr>
            <a:normAutofit fontScale="47500" lnSpcReduction="20000"/>
          </a:bodyPr>
          <a:lstStyle/>
          <a:p>
            <a:r>
              <a:rPr lang="en-GB" sz="3800" dirty="0"/>
              <a:t>The races were paid for by the emperor or a senior politician. </a:t>
            </a:r>
          </a:p>
          <a:p>
            <a:r>
              <a:rPr lang="en-GB" sz="3800" dirty="0"/>
              <a:t>There was a parade before the race, led by the sponsor. Behind him came the charioteers and the horses, as well as musicians and soldiers carrying images of the gods and goddesses thought to be present at the races. These were placed in a shrine in the imperial box.</a:t>
            </a:r>
          </a:p>
          <a:p>
            <a:r>
              <a:rPr lang="en-GB" sz="3800" dirty="0"/>
              <a:t>Each races lasted about 10-15 minutes. Each one consisted of seven laps of the track in an anti-clockwise direction. </a:t>
            </a:r>
          </a:p>
          <a:p>
            <a:r>
              <a:rPr lang="en-GB" sz="3800" dirty="0"/>
              <a:t>Normally there were 24 races in a single day. </a:t>
            </a:r>
          </a:p>
          <a:p>
            <a:r>
              <a:rPr lang="en-GB" sz="3800" dirty="0"/>
              <a:t>Chariots normally pulled by 4 horses (though more was possible). </a:t>
            </a:r>
          </a:p>
          <a:p>
            <a:r>
              <a:rPr lang="en-GB" sz="3800" dirty="0"/>
              <a:t>Chariot race started by sponsor dropping a white cloth. </a:t>
            </a:r>
          </a:p>
          <a:p>
            <a:r>
              <a:rPr lang="en-GB" sz="3800" dirty="0"/>
              <a:t>Most accidents happened around the </a:t>
            </a:r>
            <a:r>
              <a:rPr lang="en-GB" sz="3800" dirty="0" err="1"/>
              <a:t>metae</a:t>
            </a:r>
            <a:r>
              <a:rPr lang="en-GB" sz="3800" dirty="0"/>
              <a:t> (the turning points).</a:t>
            </a:r>
          </a:p>
          <a:p>
            <a:r>
              <a:rPr lang="en-GB" sz="3800" dirty="0"/>
              <a:t>The winner of a race was given a palm branch by the sponsor. Money was given to him and his team at the end of the day. </a:t>
            </a:r>
            <a:endParaRPr lang="en-GB" dirty="0"/>
          </a:p>
          <a:p>
            <a:endParaRPr lang="en-GB" dirty="0"/>
          </a:p>
        </p:txBody>
      </p:sp>
      <p:pic>
        <p:nvPicPr>
          <p:cNvPr id="2050" name="Picture 2" descr="Chariot Racing: Ancient Rome's Most Popular, Most Dangerous Sport - HISTORY">
            <a:extLst>
              <a:ext uri="{FF2B5EF4-FFF2-40B4-BE49-F238E27FC236}">
                <a16:creationId xmlns:a16="http://schemas.microsoft.com/office/drawing/2014/main" id="{F0D98628-DD5B-496C-9396-C42BE2E472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962" y="990601"/>
            <a:ext cx="5067473" cy="3795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664409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2DEAB-3751-4CB0-9BF6-A7297655F67D}"/>
              </a:ext>
            </a:extLst>
          </p:cNvPr>
          <p:cNvSpPr>
            <a:spLocks noGrp="1"/>
          </p:cNvSpPr>
          <p:nvPr>
            <p:ph type="title"/>
          </p:nvPr>
        </p:nvSpPr>
        <p:spPr>
          <a:xfrm>
            <a:off x="642938" y="228601"/>
            <a:ext cx="3492182" cy="1325563"/>
          </a:xfrm>
          <a:solidFill>
            <a:schemeClr val="accent6">
              <a:lumMod val="20000"/>
              <a:lumOff val="80000"/>
            </a:schemeClr>
          </a:solidFill>
        </p:spPr>
        <p:txBody>
          <a:bodyPr>
            <a:normAutofit fontScale="90000"/>
          </a:bodyPr>
          <a:lstStyle/>
          <a:p>
            <a:r>
              <a:rPr lang="en-GB" dirty="0"/>
              <a:t>Who were the charioteers?</a:t>
            </a:r>
          </a:p>
        </p:txBody>
      </p:sp>
      <p:sp>
        <p:nvSpPr>
          <p:cNvPr id="3" name="Content Placeholder 2">
            <a:extLst>
              <a:ext uri="{FF2B5EF4-FFF2-40B4-BE49-F238E27FC236}">
                <a16:creationId xmlns:a16="http://schemas.microsoft.com/office/drawing/2014/main" id="{5E608B3E-75B5-41AE-8221-233A3DE25823}"/>
              </a:ext>
            </a:extLst>
          </p:cNvPr>
          <p:cNvSpPr>
            <a:spLocks noGrp="1"/>
          </p:cNvSpPr>
          <p:nvPr>
            <p:ph idx="1"/>
          </p:nvPr>
        </p:nvSpPr>
        <p:spPr>
          <a:xfrm>
            <a:off x="4691063" y="228601"/>
            <a:ext cx="7500937" cy="6400798"/>
          </a:xfr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ormAutofit lnSpcReduction="10000"/>
          </a:bodyPr>
          <a:lstStyle/>
          <a:p>
            <a:r>
              <a:rPr lang="en-GB" sz="3000" dirty="0"/>
              <a:t>Usually freedmen or slaves who would hope to buy their freedom with prize money. </a:t>
            </a:r>
          </a:p>
          <a:p>
            <a:r>
              <a:rPr lang="en-GB" sz="3000" dirty="0"/>
              <a:t>Divided into four teams: red, blue, green and white. Each team had an owner who oversaw the team’s stables and staff.</a:t>
            </a:r>
          </a:p>
          <a:p>
            <a:r>
              <a:rPr lang="en-GB" sz="3000" dirty="0"/>
              <a:t>Each wore a tunic (in their team’s colours), a leather helmet, a whip and a knife to cut himself out of the reins wrapped around his wrists in the event of a crash.</a:t>
            </a:r>
          </a:p>
          <a:p>
            <a:r>
              <a:rPr lang="en-GB" sz="3000" dirty="0"/>
              <a:t>Charioteers could be extremely wealthy. Gaius </a:t>
            </a:r>
            <a:r>
              <a:rPr lang="en-GB" sz="3000" dirty="0" err="1"/>
              <a:t>Appuleius</a:t>
            </a:r>
            <a:r>
              <a:rPr lang="en-GB" sz="3000" dirty="0"/>
              <a:t> </a:t>
            </a:r>
            <a:r>
              <a:rPr lang="en-GB" sz="3000" dirty="0" err="1"/>
              <a:t>Diocles</a:t>
            </a:r>
            <a:r>
              <a:rPr lang="en-GB" sz="3000" dirty="0"/>
              <a:t> was a chariot racer who would have been a multi-millionaire (perhaps even a billionaire) by today’s standards.</a:t>
            </a:r>
          </a:p>
          <a:p>
            <a:endParaRPr lang="en-GB" dirty="0"/>
          </a:p>
        </p:txBody>
      </p:sp>
      <p:pic>
        <p:nvPicPr>
          <p:cNvPr id="1028" name="Picture 4" descr="Roman Chariot Races">
            <a:extLst>
              <a:ext uri="{FF2B5EF4-FFF2-40B4-BE49-F238E27FC236}">
                <a16:creationId xmlns:a16="http://schemas.microsoft.com/office/drawing/2014/main" id="{A353E317-EDF6-44ED-92C0-48BFAA1BF7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825625"/>
            <a:ext cx="3700463" cy="3766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3280011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2DEAB-3751-4CB0-9BF6-A7297655F67D}"/>
              </a:ext>
            </a:extLst>
          </p:cNvPr>
          <p:cNvSpPr>
            <a:spLocks noGrp="1"/>
          </p:cNvSpPr>
          <p:nvPr>
            <p:ph type="title"/>
          </p:nvPr>
        </p:nvSpPr>
        <p:spPr>
          <a:xfrm>
            <a:off x="642938" y="228601"/>
            <a:ext cx="3492182" cy="1325563"/>
          </a:xfrm>
          <a:solidFill>
            <a:schemeClr val="accent6">
              <a:lumMod val="20000"/>
              <a:lumOff val="80000"/>
            </a:schemeClr>
          </a:solidFill>
        </p:spPr>
        <p:txBody>
          <a:bodyPr>
            <a:normAutofit fontScale="90000"/>
          </a:bodyPr>
          <a:lstStyle/>
          <a:p>
            <a:r>
              <a:rPr lang="en-GB" dirty="0"/>
              <a:t>Who were the supporters?</a:t>
            </a:r>
          </a:p>
        </p:txBody>
      </p:sp>
      <p:sp>
        <p:nvSpPr>
          <p:cNvPr id="3" name="Content Placeholder 2">
            <a:extLst>
              <a:ext uri="{FF2B5EF4-FFF2-40B4-BE49-F238E27FC236}">
                <a16:creationId xmlns:a16="http://schemas.microsoft.com/office/drawing/2014/main" id="{5E608B3E-75B5-41AE-8221-233A3DE25823}"/>
              </a:ext>
            </a:extLst>
          </p:cNvPr>
          <p:cNvSpPr>
            <a:spLocks noGrp="1"/>
          </p:cNvSpPr>
          <p:nvPr>
            <p:ph idx="1"/>
          </p:nvPr>
        </p:nvSpPr>
        <p:spPr>
          <a:xfrm>
            <a:off x="4343401" y="0"/>
            <a:ext cx="7698103" cy="6705600"/>
          </a:xfr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ormAutofit fontScale="85000" lnSpcReduction="10000"/>
          </a:bodyPr>
          <a:lstStyle/>
          <a:p>
            <a:r>
              <a:rPr lang="en-GB" sz="3000" dirty="0"/>
              <a:t>A supporter might have followed a particular team, racer or even a horse. For instance, a successful horse like Victor, who we know won 429 races, might have had a lot of supporters.</a:t>
            </a:r>
          </a:p>
          <a:p>
            <a:r>
              <a:rPr lang="en-GB" sz="3000" dirty="0"/>
              <a:t>It was common for supporters to wear their team’s colours to the races and to bet heavily in favour of them. </a:t>
            </a:r>
          </a:p>
          <a:p>
            <a:r>
              <a:rPr lang="en-GB" sz="3000" dirty="0"/>
              <a:t>Some supporters took chariot racing extremely seriously. We have curse tablets (normally sheets of lead on which were written prayers asking for a curse to put on an enemy- one is shown to the right) which begged the gods to torture and kill rival teams’ racers and horses. </a:t>
            </a:r>
          </a:p>
          <a:p>
            <a:r>
              <a:rPr lang="en-GB" sz="3000" dirty="0"/>
              <a:t>There is one very extreme example of a Red team supporter jumping onto a Red charioteer’s funeral pyre out of grief. </a:t>
            </a:r>
          </a:p>
          <a:p>
            <a:r>
              <a:rPr lang="en-GB" sz="3000" dirty="0"/>
              <a:t>Neptune was a favourite god of Roman chariot racing fans due to his role as the god of horses.</a:t>
            </a:r>
          </a:p>
          <a:p>
            <a:endParaRPr lang="en-GB" dirty="0"/>
          </a:p>
        </p:txBody>
      </p:sp>
      <p:pic>
        <p:nvPicPr>
          <p:cNvPr id="3074" name="Picture 2" descr="Curse tablet - Wikipedia">
            <a:extLst>
              <a:ext uri="{FF2B5EF4-FFF2-40B4-BE49-F238E27FC236}">
                <a16:creationId xmlns:a16="http://schemas.microsoft.com/office/drawing/2014/main" id="{2DD959B1-E6A1-4546-8DF7-E75F101A2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976" y="2258378"/>
            <a:ext cx="3700144" cy="2974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622138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CEB7A-38A4-4007-8F00-7046E89B41C1}"/>
              </a:ext>
            </a:extLst>
          </p:cNvPr>
          <p:cNvSpPr>
            <a:spLocks noGrp="1"/>
          </p:cNvSpPr>
          <p:nvPr>
            <p:ph type="title"/>
          </p:nvPr>
        </p:nvSpPr>
        <p:spPr>
          <a:xfrm>
            <a:off x="1009650" y="2675731"/>
            <a:ext cx="10515600" cy="1325563"/>
          </a:xfrm>
        </p:spPr>
        <p:txBody>
          <a:bodyPr/>
          <a:lstStyle/>
          <a:p>
            <a:r>
              <a:rPr lang="en-GB" b="1" dirty="0"/>
              <a:t>Compulsory activities</a:t>
            </a:r>
          </a:p>
        </p:txBody>
      </p:sp>
      <p:sp>
        <p:nvSpPr>
          <p:cNvPr id="4" name="Slide Number Placeholder 3">
            <a:extLst>
              <a:ext uri="{FF2B5EF4-FFF2-40B4-BE49-F238E27FC236}">
                <a16:creationId xmlns:a16="http://schemas.microsoft.com/office/drawing/2014/main" id="{2F7DF7DE-EA33-4D8A-9B62-EC91D6CAC403}"/>
              </a:ext>
            </a:extLst>
          </p:cNvPr>
          <p:cNvSpPr>
            <a:spLocks noGrp="1"/>
          </p:cNvSpPr>
          <p:nvPr>
            <p:ph type="sldNum" sz="quarter" idx="12"/>
          </p:nvPr>
        </p:nvSpPr>
        <p:spPr/>
        <p:txBody>
          <a:bodyPr/>
          <a:lstStyle/>
          <a:p>
            <a:fld id="{0EBA4B25-05D3-4406-9C93-8CDF2D0D42D3}" type="slidenum">
              <a:rPr lang="en-GB" smtClean="0"/>
              <a:t>39</a:t>
            </a:fld>
            <a:endParaRPr lang="en-GB"/>
          </a:p>
        </p:txBody>
      </p:sp>
    </p:spTree>
    <p:extLst>
      <p:ext uri="{BB962C8B-B14F-4D97-AF65-F5344CB8AC3E}">
        <p14:creationId xmlns:p14="http://schemas.microsoft.com/office/powerpoint/2010/main" val="20003240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A3D70-A86D-4C3B-A9BA-9443022C114A}"/>
              </a:ext>
            </a:extLst>
          </p:cNvPr>
          <p:cNvSpPr>
            <a:spLocks noGrp="1"/>
          </p:cNvSpPr>
          <p:nvPr>
            <p:ph type="title"/>
          </p:nvPr>
        </p:nvSpPr>
        <p:spPr>
          <a:xfrm>
            <a:off x="276223" y="106737"/>
            <a:ext cx="11353800" cy="625475"/>
          </a:xfrm>
          <a:solidFill>
            <a:schemeClr val="accent6">
              <a:lumMod val="60000"/>
              <a:lumOff val="40000"/>
            </a:schemeClr>
          </a:solidFill>
        </p:spPr>
        <p:txBody>
          <a:bodyPr>
            <a:normAutofit/>
          </a:bodyPr>
          <a:lstStyle/>
          <a:p>
            <a:r>
              <a:rPr lang="en-GB" sz="3200" b="1" dirty="0"/>
              <a:t>What happened at the baths?</a:t>
            </a:r>
          </a:p>
        </p:txBody>
      </p:sp>
      <p:sp>
        <p:nvSpPr>
          <p:cNvPr id="3" name="Content Placeholder 2">
            <a:extLst>
              <a:ext uri="{FF2B5EF4-FFF2-40B4-BE49-F238E27FC236}">
                <a16:creationId xmlns:a16="http://schemas.microsoft.com/office/drawing/2014/main" id="{CCB4038A-A647-42FA-84D6-7D8DD5217FEE}"/>
              </a:ext>
            </a:extLst>
          </p:cNvPr>
          <p:cNvSpPr>
            <a:spLocks noGrp="1"/>
          </p:cNvSpPr>
          <p:nvPr>
            <p:ph idx="1"/>
          </p:nvPr>
        </p:nvSpPr>
        <p:spPr>
          <a:xfrm>
            <a:off x="276223" y="928956"/>
            <a:ext cx="11353801" cy="5339080"/>
          </a:xfrm>
          <a:solidFill>
            <a:schemeClr val="accent6">
              <a:lumMod val="60000"/>
              <a:lumOff val="40000"/>
            </a:schemeClr>
          </a:solidFill>
          <a:ln>
            <a:solidFill>
              <a:schemeClr val="tx1"/>
            </a:solidFill>
          </a:ln>
        </p:spPr>
        <p:txBody>
          <a:bodyPr>
            <a:normAutofit fontScale="77500" lnSpcReduction="20000"/>
          </a:bodyPr>
          <a:lstStyle/>
          <a:p>
            <a:r>
              <a:rPr lang="en-GB" dirty="0"/>
              <a:t>People would visit a number of rooms in a bath complex in order to get themselves cleaned. </a:t>
            </a:r>
          </a:p>
          <a:p>
            <a:r>
              <a:rPr lang="en-GB" dirty="0"/>
              <a:t>Bath complexes usually had an exercise ground (palaestra) at which visitors could get their daily exercise by working out or playing games.</a:t>
            </a:r>
          </a:p>
          <a:p>
            <a:r>
              <a:rPr lang="en-GB" dirty="0"/>
              <a:t>Wealthy men arrived with their clients, freedmen and slaves in a show of power and status. </a:t>
            </a:r>
          </a:p>
          <a:p>
            <a:r>
              <a:rPr lang="en-GB" dirty="0"/>
              <a:t>Business meetings likely held at the baths.</a:t>
            </a:r>
          </a:p>
          <a:p>
            <a:r>
              <a:rPr lang="en-GB" dirty="0"/>
              <a:t>Less wealthy people would be able to make contacts with wealthier Romans, possibly with a view to getting invites to dinner parties. </a:t>
            </a:r>
          </a:p>
          <a:p>
            <a:r>
              <a:rPr lang="en-GB" dirty="0"/>
              <a:t>People met friends and relaxed in Roman baths. </a:t>
            </a:r>
          </a:p>
          <a:p>
            <a:r>
              <a:rPr lang="en-GB" dirty="0"/>
              <a:t>Politicians might have used the baths to convince other Romans to support them.</a:t>
            </a:r>
          </a:p>
          <a:p>
            <a:r>
              <a:rPr lang="en-GB" dirty="0"/>
              <a:t>Food could be bought, including nuts, hog’s fat, bread, cutlets and sausages. Drinks could also be bought. </a:t>
            </a:r>
          </a:p>
          <a:p>
            <a:r>
              <a:rPr lang="en-GB" dirty="0"/>
              <a:t>Visitors could receive massages in the baths</a:t>
            </a:r>
          </a:p>
          <a:p>
            <a:r>
              <a:rPr lang="en-GB" dirty="0"/>
              <a:t>At some baths there were even libraries and rooms for poetry reading.</a:t>
            </a:r>
          </a:p>
          <a:p>
            <a:r>
              <a:rPr lang="en-GB" dirty="0"/>
              <a:t>The baths were heated by a </a:t>
            </a:r>
            <a:r>
              <a:rPr lang="en-GB" b="1" dirty="0"/>
              <a:t>hypocaust </a:t>
            </a:r>
            <a:r>
              <a:rPr lang="en-GB" dirty="0"/>
              <a:t>system (see next slide for details).</a:t>
            </a:r>
          </a:p>
          <a:p>
            <a:endParaRPr lang="en-GB" dirty="0"/>
          </a:p>
        </p:txBody>
      </p:sp>
    </p:spTree>
    <p:extLst>
      <p:ext uri="{BB962C8B-B14F-4D97-AF65-F5344CB8AC3E}">
        <p14:creationId xmlns:p14="http://schemas.microsoft.com/office/powerpoint/2010/main" val="61770667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AF14-58E1-4341-AE85-167147FBC02C}"/>
              </a:ext>
            </a:extLst>
          </p:cNvPr>
          <p:cNvSpPr>
            <a:spLocks noGrp="1"/>
          </p:cNvSpPr>
          <p:nvPr>
            <p:ph type="title"/>
          </p:nvPr>
        </p:nvSpPr>
        <p:spPr>
          <a:xfrm>
            <a:off x="838200" y="1999852"/>
            <a:ext cx="10515600" cy="3581797"/>
          </a:xfrm>
        </p:spPr>
        <p:txBody>
          <a:bodyPr>
            <a:normAutofit fontScale="90000"/>
          </a:bodyPr>
          <a:lstStyle/>
          <a:p>
            <a:r>
              <a:rPr lang="en-GB" b="1" dirty="0"/>
              <a:t>Written questions</a:t>
            </a:r>
            <a:br>
              <a:rPr lang="en-GB" b="1" dirty="0"/>
            </a:br>
            <a:r>
              <a:rPr lang="en-GB" dirty="0"/>
              <a:t>The number in the square brackets next to each question tells you the number of marks. This tells you how many points to make.</a:t>
            </a:r>
            <a:br>
              <a:rPr lang="en-GB" dirty="0"/>
            </a:br>
            <a:endParaRPr lang="en-GB" b="1" dirty="0"/>
          </a:p>
        </p:txBody>
      </p:sp>
      <p:sp>
        <p:nvSpPr>
          <p:cNvPr id="3" name="Slide Number Placeholder 2">
            <a:extLst>
              <a:ext uri="{FF2B5EF4-FFF2-40B4-BE49-F238E27FC236}">
                <a16:creationId xmlns:a16="http://schemas.microsoft.com/office/drawing/2014/main" id="{DA156085-9113-4841-BE16-750055EA0CF4}"/>
              </a:ext>
            </a:extLst>
          </p:cNvPr>
          <p:cNvSpPr>
            <a:spLocks noGrp="1"/>
          </p:cNvSpPr>
          <p:nvPr>
            <p:ph type="sldNum" sz="quarter" idx="12"/>
          </p:nvPr>
        </p:nvSpPr>
        <p:spPr/>
        <p:txBody>
          <a:bodyPr/>
          <a:lstStyle/>
          <a:p>
            <a:fld id="{0EBA4B25-05D3-4406-9C93-8CDF2D0D42D3}" type="slidenum">
              <a:rPr lang="en-GB" smtClean="0"/>
              <a:t>40</a:t>
            </a:fld>
            <a:endParaRPr lang="en-GB"/>
          </a:p>
        </p:txBody>
      </p:sp>
    </p:spTree>
    <p:extLst>
      <p:ext uri="{BB962C8B-B14F-4D97-AF65-F5344CB8AC3E}">
        <p14:creationId xmlns:p14="http://schemas.microsoft.com/office/powerpoint/2010/main" val="205454069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5566E-D6A3-4D1E-BDFF-DE75B2CD6DAB}"/>
              </a:ext>
            </a:extLst>
          </p:cNvPr>
          <p:cNvSpPr/>
          <p:nvPr/>
        </p:nvSpPr>
        <p:spPr>
          <a:xfrm>
            <a:off x="369277"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How many chariot racing teams were there?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were the names of these teams? [4]</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Who led the procession at the start of a chariot race?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Who was the most successful ever Roman chariot racer?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Who sat on the lowest tier at the Circus Maximus? [4]</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How many carceres were there?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was placed on the spina of the Circus Maximus by Augustus and why did he place it there? [2]</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Which god was a favourite amongst chariot racing fans?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How many </a:t>
            </a:r>
            <a:r>
              <a:rPr lang="en-GB" sz="2400" dirty="0" err="1">
                <a:solidFill>
                  <a:schemeClr val="tx1"/>
                </a:solidFill>
                <a:latin typeface="Arial" panose="020B0604020202020204" pitchFamily="34" charset="0"/>
                <a:cs typeface="Arial" panose="020B0604020202020204" pitchFamily="34" charset="0"/>
              </a:rPr>
              <a:t>metae</a:t>
            </a:r>
            <a:r>
              <a:rPr lang="en-GB" sz="2400" dirty="0">
                <a:solidFill>
                  <a:schemeClr val="tx1"/>
                </a:solidFill>
                <a:latin typeface="Arial" panose="020B0604020202020204" pitchFamily="34" charset="0"/>
                <a:cs typeface="Arial" panose="020B0604020202020204" pitchFamily="34" charset="0"/>
              </a:rPr>
              <a:t> were on either end of the Circus Maximus’ spina?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was originally used to count laps at the Circus Maximus and what were these replaced with? [2]</a:t>
            </a:r>
          </a:p>
        </p:txBody>
      </p:sp>
      <p:sp>
        <p:nvSpPr>
          <p:cNvPr id="3" name="Slide Number Placeholder 2">
            <a:extLst>
              <a:ext uri="{FF2B5EF4-FFF2-40B4-BE49-F238E27FC236}">
                <a16:creationId xmlns:a16="http://schemas.microsoft.com/office/drawing/2014/main" id="{354CD04F-5FAE-410B-88CE-74BB2FA76D9F}"/>
              </a:ext>
            </a:extLst>
          </p:cNvPr>
          <p:cNvSpPr>
            <a:spLocks noGrp="1"/>
          </p:cNvSpPr>
          <p:nvPr>
            <p:ph type="sldNum" sz="quarter" idx="12"/>
          </p:nvPr>
        </p:nvSpPr>
        <p:spPr/>
        <p:txBody>
          <a:bodyPr/>
          <a:lstStyle/>
          <a:p>
            <a:fld id="{0EBA4B25-05D3-4406-9C93-8CDF2D0D42D3}" type="slidenum">
              <a:rPr lang="en-GB" smtClean="0"/>
              <a:t>41</a:t>
            </a:fld>
            <a:endParaRPr lang="en-GB"/>
          </a:p>
        </p:txBody>
      </p:sp>
    </p:spTree>
    <p:extLst>
      <p:ext uri="{BB962C8B-B14F-4D97-AF65-F5344CB8AC3E}">
        <p14:creationId xmlns:p14="http://schemas.microsoft.com/office/powerpoint/2010/main" val="9308773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AF14-58E1-4341-AE85-167147FBC02C}"/>
              </a:ext>
            </a:extLst>
          </p:cNvPr>
          <p:cNvSpPr>
            <a:spLocks noGrp="1"/>
          </p:cNvSpPr>
          <p:nvPr>
            <p:ph type="title"/>
          </p:nvPr>
        </p:nvSpPr>
        <p:spPr>
          <a:xfrm>
            <a:off x="838200" y="1999852"/>
            <a:ext cx="10515600" cy="3581797"/>
          </a:xfrm>
        </p:spPr>
        <p:txBody>
          <a:bodyPr>
            <a:normAutofit/>
          </a:bodyPr>
          <a:lstStyle/>
          <a:p>
            <a:r>
              <a:rPr lang="en-GB" b="1" dirty="0"/>
              <a:t>Source questions</a:t>
            </a:r>
            <a:br>
              <a:rPr lang="en-GB" b="1" dirty="0"/>
            </a:br>
            <a:r>
              <a:rPr lang="en-GB" dirty="0"/>
              <a:t>-Put each source as a subtitle (i.e. ‘source 1, source 2 etc.)</a:t>
            </a:r>
            <a:br>
              <a:rPr lang="en-GB" dirty="0"/>
            </a:br>
            <a:r>
              <a:rPr lang="en-GB" dirty="0"/>
              <a:t>- Under each, answer the questions</a:t>
            </a:r>
            <a:br>
              <a:rPr lang="en-GB" dirty="0"/>
            </a:br>
            <a:endParaRPr lang="en-GB" b="1" dirty="0"/>
          </a:p>
        </p:txBody>
      </p:sp>
      <p:sp>
        <p:nvSpPr>
          <p:cNvPr id="4" name="Slide Number Placeholder 3">
            <a:extLst>
              <a:ext uri="{FF2B5EF4-FFF2-40B4-BE49-F238E27FC236}">
                <a16:creationId xmlns:a16="http://schemas.microsoft.com/office/drawing/2014/main" id="{639EDF4F-927C-4315-9BCF-F5D2C6C881BC}"/>
              </a:ext>
            </a:extLst>
          </p:cNvPr>
          <p:cNvSpPr>
            <a:spLocks noGrp="1"/>
          </p:cNvSpPr>
          <p:nvPr>
            <p:ph type="sldNum" sz="quarter" idx="12"/>
          </p:nvPr>
        </p:nvSpPr>
        <p:spPr/>
        <p:txBody>
          <a:bodyPr/>
          <a:lstStyle/>
          <a:p>
            <a:fld id="{0EBA4B25-05D3-4406-9C93-8CDF2D0D42D3}" type="slidenum">
              <a:rPr lang="en-GB" smtClean="0"/>
              <a:t>42</a:t>
            </a:fld>
            <a:endParaRPr lang="en-GB"/>
          </a:p>
        </p:txBody>
      </p:sp>
    </p:spTree>
    <p:extLst>
      <p:ext uri="{BB962C8B-B14F-4D97-AF65-F5344CB8AC3E}">
        <p14:creationId xmlns:p14="http://schemas.microsoft.com/office/powerpoint/2010/main" val="37923758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5566E-D6A3-4D1E-BDFF-DE75B2CD6DAB}"/>
              </a:ext>
            </a:extLst>
          </p:cNvPr>
          <p:cNvSpPr/>
          <p:nvPr/>
        </p:nvSpPr>
        <p:spPr>
          <a:xfrm>
            <a:off x="369277"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latin typeface="Arial" panose="020B0604020202020204" pitchFamily="34" charset="0"/>
                <a:cs typeface="Arial" panose="020B0604020202020204" pitchFamily="34" charset="0"/>
              </a:rPr>
              <a:t>Source 1</a:t>
            </a:r>
          </a:p>
          <a:p>
            <a:pPr algn="ctr"/>
            <a:r>
              <a:rPr lang="en-GB" sz="2400" dirty="0">
                <a:solidFill>
                  <a:schemeClr val="tx1"/>
                </a:solidFill>
                <a:latin typeface="Arial" panose="020B0604020202020204" pitchFamily="34" charset="0"/>
                <a:cs typeface="Arial" panose="020B0604020202020204" pitchFamily="34" charset="0"/>
              </a:rPr>
              <a:t>Who fears…that their house might collapse, in cool </a:t>
            </a:r>
            <a:r>
              <a:rPr lang="en-GB" sz="2400" dirty="0" err="1">
                <a:solidFill>
                  <a:schemeClr val="tx1"/>
                </a:solidFill>
                <a:latin typeface="Arial" panose="020B0604020202020204" pitchFamily="34" charset="0"/>
                <a:cs typeface="Arial" panose="020B0604020202020204" pitchFamily="34" charset="0"/>
              </a:rPr>
              <a:t>Praeneste</a:t>
            </a:r>
            <a:r>
              <a:rPr lang="en-GB" sz="2400" dirty="0">
                <a:solidFill>
                  <a:schemeClr val="tx1"/>
                </a:solidFill>
                <a:latin typeface="Arial" panose="020B0604020202020204" pitchFamily="34" charset="0"/>
                <a:cs typeface="Arial" panose="020B0604020202020204" pitchFamily="34" charset="0"/>
              </a:rPr>
              <a:t>, or in </a:t>
            </a:r>
            <a:r>
              <a:rPr lang="en-GB" sz="2400" dirty="0" err="1">
                <a:solidFill>
                  <a:schemeClr val="tx1"/>
                </a:solidFill>
                <a:latin typeface="Arial" panose="020B0604020202020204" pitchFamily="34" charset="0"/>
                <a:cs typeface="Arial" panose="020B0604020202020204" pitchFamily="34" charset="0"/>
              </a:rPr>
              <a:t>Volsinii</a:t>
            </a:r>
            <a:r>
              <a:rPr lang="en-GB" sz="2400" dirty="0">
                <a:solidFill>
                  <a:schemeClr val="tx1"/>
                </a:solidFill>
                <a:latin typeface="Arial" panose="020B0604020202020204" pitchFamily="34" charset="0"/>
                <a:cs typeface="Arial" panose="020B0604020202020204" pitchFamily="34" charset="0"/>
              </a:rPr>
              <a:t> among the wooded hills, or at unpretentious* </a:t>
            </a:r>
            <a:r>
              <a:rPr lang="en-GB" sz="2400" dirty="0" err="1">
                <a:solidFill>
                  <a:schemeClr val="tx1"/>
                </a:solidFill>
                <a:latin typeface="Arial" panose="020B0604020202020204" pitchFamily="34" charset="0"/>
                <a:cs typeface="Arial" panose="020B0604020202020204" pitchFamily="34" charset="0"/>
              </a:rPr>
              <a:t>Gabii</a:t>
            </a:r>
            <a:r>
              <a:rPr lang="en-GB" sz="2400" dirty="0">
                <a:solidFill>
                  <a:schemeClr val="tx1"/>
                </a:solidFill>
                <a:latin typeface="Arial" panose="020B0604020202020204" pitchFamily="34" charset="0"/>
                <a:cs typeface="Arial" panose="020B0604020202020204" pitchFamily="34" charset="0"/>
              </a:rPr>
              <a:t>, or the sloping hills of Tibur? </a:t>
            </a:r>
          </a:p>
          <a:p>
            <a:pPr algn="ctr"/>
            <a:endParaRPr lang="en-GB" sz="2400" dirty="0">
              <a:solidFill>
                <a:schemeClr val="tx1"/>
              </a:solidFill>
              <a:latin typeface="Arial" panose="020B0604020202020204" pitchFamily="34" charset="0"/>
              <a:cs typeface="Arial" panose="020B0604020202020204" pitchFamily="34" charset="0"/>
            </a:endParaRP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Which literary technique is shown in this quotation?</a:t>
            </a: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Write down two words which show us that </a:t>
            </a:r>
            <a:r>
              <a:rPr lang="en-GB" sz="2400" b="1" dirty="0" err="1">
                <a:solidFill>
                  <a:schemeClr val="tx1"/>
                </a:solidFill>
                <a:latin typeface="Arial" panose="020B0604020202020204" pitchFamily="34" charset="0"/>
                <a:cs typeface="Arial" panose="020B0604020202020204" pitchFamily="34" charset="0"/>
              </a:rPr>
              <a:t>Umbricius</a:t>
            </a:r>
            <a:r>
              <a:rPr lang="en-GB" sz="2400" b="1" dirty="0">
                <a:solidFill>
                  <a:schemeClr val="tx1"/>
                </a:solidFill>
                <a:latin typeface="Arial" panose="020B0604020202020204" pitchFamily="34" charset="0"/>
                <a:cs typeface="Arial" panose="020B0604020202020204" pitchFamily="34" charset="0"/>
              </a:rPr>
              <a:t> thinks that these country towns are nice to live in. </a:t>
            </a:r>
          </a:p>
          <a:p>
            <a:pPr algn="ctr"/>
            <a:endParaRPr lang="en-GB" sz="2400" b="1" dirty="0">
              <a:solidFill>
                <a:schemeClr val="tx1"/>
              </a:solidFill>
              <a:latin typeface="Arial" panose="020B0604020202020204" pitchFamily="34" charset="0"/>
              <a:cs typeface="Arial" panose="020B0604020202020204" pitchFamily="34" charset="0"/>
            </a:endParaRPr>
          </a:p>
          <a:p>
            <a:endParaRPr lang="en-GB" sz="2400" b="1" dirty="0">
              <a:solidFill>
                <a:schemeClr val="tx1"/>
              </a:solidFill>
              <a:latin typeface="Arial" panose="020B0604020202020204" pitchFamily="34" charset="0"/>
              <a:cs typeface="Arial" panose="020B0604020202020204" pitchFamily="34" charset="0"/>
            </a:endParaRPr>
          </a:p>
          <a:p>
            <a:r>
              <a:rPr lang="en-GB" sz="2400" b="1" dirty="0">
                <a:solidFill>
                  <a:schemeClr val="tx1"/>
                </a:solidFill>
                <a:latin typeface="Arial" panose="020B0604020202020204" pitchFamily="34" charset="0"/>
                <a:cs typeface="Arial" panose="020B0604020202020204" pitchFamily="34" charset="0"/>
              </a:rPr>
              <a:t>*</a:t>
            </a:r>
            <a:r>
              <a:rPr lang="en-GB" sz="2400" dirty="0">
                <a:solidFill>
                  <a:schemeClr val="tx1"/>
                </a:solidFill>
                <a:latin typeface="Arial" panose="020B0604020202020204" pitchFamily="34" charset="0"/>
                <a:cs typeface="Arial" panose="020B0604020202020204" pitchFamily="34" charset="0"/>
              </a:rPr>
              <a:t>Unpretentious = not showing off to seem like something which it isn’t (‘down to earth’)</a:t>
            </a:r>
            <a:endParaRPr lang="en-GB" sz="2400" b="1" dirty="0">
              <a:solidFill>
                <a:schemeClr val="tx1"/>
              </a:solidFill>
              <a:latin typeface="Arial" panose="020B0604020202020204" pitchFamily="34" charset="0"/>
              <a:cs typeface="Arial" panose="020B0604020202020204" pitchFamily="34" charset="0"/>
            </a:endParaRPr>
          </a:p>
          <a:p>
            <a:pPr algn="ctr"/>
            <a:endParaRPr lang="en-GB" sz="2400" b="1"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54CD04F-5FAE-410B-88CE-74BB2FA76D9F}"/>
              </a:ext>
            </a:extLst>
          </p:cNvPr>
          <p:cNvSpPr>
            <a:spLocks noGrp="1"/>
          </p:cNvSpPr>
          <p:nvPr>
            <p:ph type="sldNum" sz="quarter" idx="12"/>
          </p:nvPr>
        </p:nvSpPr>
        <p:spPr/>
        <p:txBody>
          <a:bodyPr/>
          <a:lstStyle/>
          <a:p>
            <a:fld id="{0EBA4B25-05D3-4406-9C93-8CDF2D0D42D3}" type="slidenum">
              <a:rPr lang="en-GB" smtClean="0"/>
              <a:t>43</a:t>
            </a:fld>
            <a:endParaRPr lang="en-GB"/>
          </a:p>
        </p:txBody>
      </p:sp>
    </p:spTree>
    <p:extLst>
      <p:ext uri="{BB962C8B-B14F-4D97-AF65-F5344CB8AC3E}">
        <p14:creationId xmlns:p14="http://schemas.microsoft.com/office/powerpoint/2010/main" val="300907543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5566E-D6A3-4D1E-BDFF-DE75B2CD6DAB}"/>
              </a:ext>
            </a:extLst>
          </p:cNvPr>
          <p:cNvSpPr/>
          <p:nvPr/>
        </p:nvSpPr>
        <p:spPr>
          <a:xfrm>
            <a:off x="369277"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latin typeface="Arial" panose="020B0604020202020204" pitchFamily="34" charset="0"/>
                <a:cs typeface="Arial" panose="020B0604020202020204" pitchFamily="34" charset="0"/>
              </a:rPr>
              <a:t>Source 2</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2400" dirty="0">
                <a:solidFill>
                  <a:prstClr val="black"/>
                </a:solidFill>
                <a:latin typeface="Arial" panose="020B0604020202020204" pitchFamily="34" charset="0"/>
                <a:cs typeface="Arial" panose="020B0604020202020204" pitchFamily="34" charset="0"/>
              </a:rPr>
              <a:t>‘We inhabit* a Rome held up by slender props’ </a:t>
            </a:r>
          </a:p>
          <a:p>
            <a:pPr algn="ctr"/>
            <a:endParaRPr lang="en-GB" sz="2400" dirty="0">
              <a:solidFill>
                <a:schemeClr val="tx1"/>
              </a:solidFill>
              <a:latin typeface="Arial" panose="020B0604020202020204" pitchFamily="34" charset="0"/>
              <a:cs typeface="Arial" panose="020B0604020202020204" pitchFamily="34" charset="0"/>
            </a:endParaRP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Where is the hyperbole in this quotation?</a:t>
            </a: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What is </a:t>
            </a:r>
            <a:r>
              <a:rPr lang="en-GB" sz="2400" b="1" dirty="0" err="1">
                <a:solidFill>
                  <a:schemeClr val="tx1"/>
                </a:solidFill>
                <a:latin typeface="Arial" panose="020B0604020202020204" pitchFamily="34" charset="0"/>
                <a:cs typeface="Arial" panose="020B0604020202020204" pitchFamily="34" charset="0"/>
              </a:rPr>
              <a:t>Umbricius</a:t>
            </a:r>
            <a:r>
              <a:rPr lang="en-GB" sz="2400" b="1" dirty="0">
                <a:solidFill>
                  <a:schemeClr val="tx1"/>
                </a:solidFill>
                <a:latin typeface="Arial" panose="020B0604020202020204" pitchFamily="34" charset="0"/>
                <a:cs typeface="Arial" panose="020B0604020202020204" pitchFamily="34" charset="0"/>
              </a:rPr>
              <a:t> saying about the houses in Rome with the phrase ‘held up by slender props’?</a:t>
            </a:r>
          </a:p>
          <a:p>
            <a:pPr algn="ctr"/>
            <a:endParaRPr lang="en-GB" sz="2400" b="1" dirty="0">
              <a:solidFill>
                <a:schemeClr val="tx1"/>
              </a:solidFill>
              <a:latin typeface="Arial" panose="020B0604020202020204" pitchFamily="34" charset="0"/>
              <a:cs typeface="Arial" panose="020B0604020202020204" pitchFamily="34" charset="0"/>
            </a:endParaRPr>
          </a:p>
          <a:p>
            <a:endParaRPr lang="en-GB" sz="2400" b="1" dirty="0">
              <a:solidFill>
                <a:schemeClr val="tx1"/>
              </a:solidFill>
              <a:latin typeface="Arial" panose="020B0604020202020204" pitchFamily="34" charset="0"/>
              <a:cs typeface="Arial" panose="020B0604020202020204" pitchFamily="34" charset="0"/>
            </a:endParaRPr>
          </a:p>
          <a:p>
            <a:r>
              <a:rPr lang="en-GB" sz="2400" b="1" dirty="0">
                <a:solidFill>
                  <a:schemeClr val="tx1"/>
                </a:solidFill>
                <a:latin typeface="Arial" panose="020B0604020202020204" pitchFamily="34" charset="0"/>
                <a:cs typeface="Arial" panose="020B0604020202020204" pitchFamily="34" charset="0"/>
              </a:rPr>
              <a:t>*</a:t>
            </a:r>
            <a:r>
              <a:rPr lang="en-GB" sz="2400" dirty="0">
                <a:solidFill>
                  <a:schemeClr val="tx1"/>
                </a:solidFill>
                <a:latin typeface="Arial" panose="020B0604020202020204" pitchFamily="34" charset="0"/>
                <a:cs typeface="Arial" panose="020B0604020202020204" pitchFamily="34" charset="0"/>
              </a:rPr>
              <a:t>Inhabit = living in</a:t>
            </a:r>
            <a:endParaRPr lang="en-GB" sz="2400" b="1" dirty="0">
              <a:solidFill>
                <a:schemeClr val="tx1"/>
              </a:solidFill>
              <a:latin typeface="Arial" panose="020B0604020202020204" pitchFamily="34" charset="0"/>
              <a:cs typeface="Arial" panose="020B0604020202020204" pitchFamily="34" charset="0"/>
            </a:endParaRPr>
          </a:p>
          <a:p>
            <a:pPr algn="ctr"/>
            <a:endParaRPr lang="en-GB" sz="2400" b="1"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54CD04F-5FAE-410B-88CE-74BB2FA76D9F}"/>
              </a:ext>
            </a:extLst>
          </p:cNvPr>
          <p:cNvSpPr>
            <a:spLocks noGrp="1"/>
          </p:cNvSpPr>
          <p:nvPr>
            <p:ph type="sldNum" sz="quarter" idx="12"/>
          </p:nvPr>
        </p:nvSpPr>
        <p:spPr/>
        <p:txBody>
          <a:bodyPr/>
          <a:lstStyle/>
          <a:p>
            <a:fld id="{0EBA4B25-05D3-4406-9C93-8CDF2D0D42D3}" type="slidenum">
              <a:rPr lang="en-GB" smtClean="0"/>
              <a:t>44</a:t>
            </a:fld>
            <a:endParaRPr lang="en-GB"/>
          </a:p>
        </p:txBody>
      </p:sp>
    </p:spTree>
    <p:extLst>
      <p:ext uri="{BB962C8B-B14F-4D97-AF65-F5344CB8AC3E}">
        <p14:creationId xmlns:p14="http://schemas.microsoft.com/office/powerpoint/2010/main" val="31648040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5566E-D6A3-4D1E-BDFF-DE75B2CD6DAB}"/>
              </a:ext>
            </a:extLst>
          </p:cNvPr>
          <p:cNvSpPr/>
          <p:nvPr/>
        </p:nvSpPr>
        <p:spPr>
          <a:xfrm>
            <a:off x="369277"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latin typeface="Arial" panose="020B0604020202020204" pitchFamily="34" charset="0"/>
                <a:cs typeface="Arial" panose="020B0604020202020204" pitchFamily="34" charset="0"/>
              </a:rPr>
              <a:t>Source 3</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2400" dirty="0" err="1">
                <a:solidFill>
                  <a:schemeClr val="tx1"/>
                </a:solidFill>
                <a:latin typeface="Arial" panose="020B0604020202020204" pitchFamily="34" charset="0"/>
                <a:cs typeface="Arial" panose="020B0604020202020204" pitchFamily="34" charset="0"/>
              </a:rPr>
              <a:t>Cordus</a:t>
            </a:r>
            <a:r>
              <a:rPr lang="en-GB" sz="2400" dirty="0">
                <a:solidFill>
                  <a:schemeClr val="tx1"/>
                </a:solidFill>
                <a:latin typeface="Arial" panose="020B0604020202020204" pitchFamily="34" charset="0"/>
                <a:cs typeface="Arial" panose="020B0604020202020204" pitchFamily="34" charset="0"/>
              </a:rPr>
              <a:t> had a bed, too small for </a:t>
            </a:r>
            <a:r>
              <a:rPr lang="en-GB" sz="2400" dirty="0" err="1">
                <a:solidFill>
                  <a:schemeClr val="tx1"/>
                </a:solidFill>
                <a:latin typeface="Arial" panose="020B0604020202020204" pitchFamily="34" charset="0"/>
                <a:cs typeface="Arial" panose="020B0604020202020204" pitchFamily="34" charset="0"/>
              </a:rPr>
              <a:t>Procula</a:t>
            </a:r>
            <a:r>
              <a:rPr lang="en-GB" sz="2400" dirty="0">
                <a:solidFill>
                  <a:schemeClr val="tx1"/>
                </a:solidFill>
                <a:latin typeface="Arial" panose="020B0604020202020204" pitchFamily="34" charset="0"/>
                <a:cs typeface="Arial" panose="020B0604020202020204" pitchFamily="34" charset="0"/>
              </a:rPr>
              <a:t>, and six little jugs of earthenware* to adorn* his sideboard and, underneath it, a little Chiron…made of that very same ‘marble’</a:t>
            </a:r>
          </a:p>
          <a:p>
            <a:pPr algn="ctr"/>
            <a:endParaRPr lang="en-GB" sz="2400" dirty="0">
              <a:solidFill>
                <a:schemeClr val="tx1"/>
              </a:solidFill>
              <a:latin typeface="Arial" panose="020B0604020202020204" pitchFamily="34" charset="0"/>
              <a:cs typeface="Arial" panose="020B0604020202020204" pitchFamily="34" charset="0"/>
            </a:endParaRP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How is </a:t>
            </a:r>
            <a:r>
              <a:rPr lang="en-GB" sz="2400" b="1" dirty="0" err="1">
                <a:solidFill>
                  <a:schemeClr val="tx1"/>
                </a:solidFill>
                <a:latin typeface="Arial" panose="020B0604020202020204" pitchFamily="34" charset="0"/>
                <a:cs typeface="Arial" panose="020B0604020202020204" pitchFamily="34" charset="0"/>
              </a:rPr>
              <a:t>Cordus</a:t>
            </a:r>
            <a:r>
              <a:rPr lang="en-GB" sz="2400" b="1" dirty="0">
                <a:solidFill>
                  <a:schemeClr val="tx1"/>
                </a:solidFill>
                <a:latin typeface="Arial" panose="020B0604020202020204" pitchFamily="34" charset="0"/>
                <a:cs typeface="Arial" panose="020B0604020202020204" pitchFamily="34" charset="0"/>
              </a:rPr>
              <a:t> made to seem very poor in this passage (give two details)?</a:t>
            </a: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‘Adorn’ is a word usually used to describe fancy or expensive decorations. Why has Juvenal chosen to have </a:t>
            </a:r>
            <a:r>
              <a:rPr lang="en-GB" sz="2400" b="1" dirty="0" err="1">
                <a:solidFill>
                  <a:schemeClr val="tx1"/>
                </a:solidFill>
                <a:latin typeface="Arial" panose="020B0604020202020204" pitchFamily="34" charset="0"/>
                <a:cs typeface="Arial" panose="020B0604020202020204" pitchFamily="34" charset="0"/>
              </a:rPr>
              <a:t>Umbricius</a:t>
            </a:r>
            <a:r>
              <a:rPr lang="en-GB" sz="2400" b="1" dirty="0">
                <a:solidFill>
                  <a:schemeClr val="tx1"/>
                </a:solidFill>
                <a:latin typeface="Arial" panose="020B0604020202020204" pitchFamily="34" charset="0"/>
                <a:cs typeface="Arial" panose="020B0604020202020204" pitchFamily="34" charset="0"/>
              </a:rPr>
              <a:t> describe </a:t>
            </a:r>
            <a:r>
              <a:rPr lang="en-GB" sz="2400" b="1" dirty="0" err="1">
                <a:solidFill>
                  <a:schemeClr val="tx1"/>
                </a:solidFill>
                <a:latin typeface="Arial" panose="020B0604020202020204" pitchFamily="34" charset="0"/>
                <a:cs typeface="Arial" panose="020B0604020202020204" pitchFamily="34" charset="0"/>
              </a:rPr>
              <a:t>Cordus</a:t>
            </a:r>
            <a:r>
              <a:rPr lang="en-GB" sz="2400" b="1" dirty="0">
                <a:solidFill>
                  <a:schemeClr val="tx1"/>
                </a:solidFill>
                <a:latin typeface="Arial" panose="020B0604020202020204" pitchFamily="34" charset="0"/>
                <a:cs typeface="Arial" panose="020B0604020202020204" pitchFamily="34" charset="0"/>
              </a:rPr>
              <a:t>’ earthenware jugs this way?</a:t>
            </a:r>
          </a:p>
          <a:p>
            <a:pPr algn="ctr"/>
            <a:endParaRPr lang="en-GB" sz="2400" b="1" dirty="0">
              <a:solidFill>
                <a:schemeClr val="tx1"/>
              </a:solidFill>
              <a:latin typeface="Arial" panose="020B0604020202020204" pitchFamily="34" charset="0"/>
              <a:cs typeface="Arial" panose="020B0604020202020204" pitchFamily="34" charset="0"/>
            </a:endParaRPr>
          </a:p>
          <a:p>
            <a:r>
              <a:rPr lang="en-GB" sz="2400" b="1" dirty="0">
                <a:solidFill>
                  <a:schemeClr val="tx1"/>
                </a:solidFill>
                <a:latin typeface="Arial" panose="020B0604020202020204" pitchFamily="34" charset="0"/>
                <a:cs typeface="Arial" panose="020B0604020202020204" pitchFamily="34" charset="0"/>
              </a:rPr>
              <a:t>*</a:t>
            </a:r>
            <a:r>
              <a:rPr lang="en-GB" sz="2400" dirty="0">
                <a:solidFill>
                  <a:schemeClr val="tx1"/>
                </a:solidFill>
                <a:latin typeface="Arial" panose="020B0604020202020204" pitchFamily="34" charset="0"/>
                <a:cs typeface="Arial" panose="020B0604020202020204" pitchFamily="34" charset="0"/>
              </a:rPr>
              <a:t>Earthenware = a cheap type of clay</a:t>
            </a:r>
            <a:endParaRPr lang="en-GB" sz="2400" b="1" dirty="0">
              <a:solidFill>
                <a:schemeClr val="tx1"/>
              </a:solidFill>
              <a:latin typeface="Arial" panose="020B0604020202020204" pitchFamily="34" charset="0"/>
              <a:cs typeface="Arial" panose="020B0604020202020204" pitchFamily="34" charset="0"/>
            </a:endParaRPr>
          </a:p>
          <a:p>
            <a:r>
              <a:rPr lang="en-GB" sz="2400" b="1" dirty="0">
                <a:solidFill>
                  <a:schemeClr val="tx1"/>
                </a:solidFill>
                <a:latin typeface="Arial" panose="020B0604020202020204" pitchFamily="34" charset="0"/>
                <a:cs typeface="Arial" panose="020B0604020202020204" pitchFamily="34" charset="0"/>
              </a:rPr>
              <a:t>*</a:t>
            </a:r>
            <a:r>
              <a:rPr lang="en-GB" sz="2400" dirty="0">
                <a:solidFill>
                  <a:schemeClr val="tx1"/>
                </a:solidFill>
                <a:latin typeface="Arial" panose="020B0604020202020204" pitchFamily="34" charset="0"/>
                <a:cs typeface="Arial" panose="020B0604020202020204" pitchFamily="34" charset="0"/>
              </a:rPr>
              <a:t>Adorn = decorated</a:t>
            </a:r>
            <a:endParaRPr lang="en-GB" sz="2400" b="1" dirty="0">
              <a:solidFill>
                <a:schemeClr val="tx1"/>
              </a:solidFill>
              <a:latin typeface="Arial" panose="020B0604020202020204" pitchFamily="34" charset="0"/>
              <a:cs typeface="Arial" panose="020B0604020202020204" pitchFamily="34" charset="0"/>
            </a:endParaRPr>
          </a:p>
          <a:p>
            <a:pPr algn="ctr"/>
            <a:endParaRPr lang="en-GB" sz="2400" b="1"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54CD04F-5FAE-410B-88CE-74BB2FA76D9F}"/>
              </a:ext>
            </a:extLst>
          </p:cNvPr>
          <p:cNvSpPr>
            <a:spLocks noGrp="1"/>
          </p:cNvSpPr>
          <p:nvPr>
            <p:ph type="sldNum" sz="quarter" idx="12"/>
          </p:nvPr>
        </p:nvSpPr>
        <p:spPr/>
        <p:txBody>
          <a:bodyPr/>
          <a:lstStyle/>
          <a:p>
            <a:fld id="{0EBA4B25-05D3-4406-9C93-8CDF2D0D42D3}" type="slidenum">
              <a:rPr lang="en-GB" smtClean="0"/>
              <a:t>45</a:t>
            </a:fld>
            <a:endParaRPr lang="en-GB"/>
          </a:p>
        </p:txBody>
      </p:sp>
    </p:spTree>
    <p:extLst>
      <p:ext uri="{BB962C8B-B14F-4D97-AF65-F5344CB8AC3E}">
        <p14:creationId xmlns:p14="http://schemas.microsoft.com/office/powerpoint/2010/main" val="13216407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5566E-D6A3-4D1E-BDFF-DE75B2CD6DAB}"/>
              </a:ext>
            </a:extLst>
          </p:cNvPr>
          <p:cNvSpPr/>
          <p:nvPr/>
        </p:nvSpPr>
        <p:spPr>
          <a:xfrm>
            <a:off x="378770"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latin typeface="Arial" panose="020B0604020202020204" pitchFamily="34" charset="0"/>
                <a:cs typeface="Arial" panose="020B0604020202020204" pitchFamily="34" charset="0"/>
              </a:rPr>
              <a:t>Source 4</a:t>
            </a:r>
          </a:p>
          <a:p>
            <a:pPr>
              <a:lnSpc>
                <a:spcPct val="150000"/>
              </a:lnSpc>
              <a:defRPr/>
            </a:pPr>
            <a:r>
              <a:rPr lang="en-GB" sz="2400" dirty="0">
                <a:solidFill>
                  <a:schemeClr val="tx1"/>
                </a:solidFill>
                <a:latin typeface="Arial" panose="020B0604020202020204" pitchFamily="34" charset="0"/>
                <a:cs typeface="Arial" panose="020B0604020202020204" pitchFamily="34" charset="0"/>
              </a:rPr>
              <a:t>And a box somewhat aged now, to hold his Greek library, so the barbarous mice gnawed away at immortal verse. </a:t>
            </a:r>
          </a:p>
          <a:p>
            <a:pPr algn="ctr"/>
            <a:endParaRPr lang="en-GB" sz="2400" dirty="0">
              <a:solidFill>
                <a:schemeClr val="tx1"/>
              </a:solidFill>
              <a:latin typeface="Arial" panose="020B0604020202020204" pitchFamily="34" charset="0"/>
              <a:cs typeface="Arial" panose="020B0604020202020204" pitchFamily="34" charset="0"/>
            </a:endParaRP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Why is the use of the word ‘library’ ironic in this passage?</a:t>
            </a: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If </a:t>
            </a:r>
            <a:r>
              <a:rPr lang="en-GB" sz="2400" b="1" dirty="0" err="1">
                <a:solidFill>
                  <a:schemeClr val="tx1"/>
                </a:solidFill>
                <a:latin typeface="Arial" panose="020B0604020202020204" pitchFamily="34" charset="0"/>
                <a:cs typeface="Arial" panose="020B0604020202020204" pitchFamily="34" charset="0"/>
              </a:rPr>
              <a:t>Cordus</a:t>
            </a:r>
            <a:r>
              <a:rPr lang="en-GB" sz="2400" b="1" dirty="0">
                <a:solidFill>
                  <a:schemeClr val="tx1"/>
                </a:solidFill>
                <a:latin typeface="Arial" panose="020B0604020202020204" pitchFamily="34" charset="0"/>
                <a:cs typeface="Arial" panose="020B0604020202020204" pitchFamily="34" charset="0"/>
              </a:rPr>
              <a:t> owns Greek poetry, what does that tell us about his education?</a:t>
            </a: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Since the educated elite (Juvenal’s audience) likely owned and read Greek poetry, what is he trying to tell them by having such a poor man also be able to own copies of  and read these poems?</a:t>
            </a:r>
          </a:p>
          <a:p>
            <a:pPr algn="ctr"/>
            <a:endParaRPr lang="en-GB" sz="2400" b="1"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54CD04F-5FAE-410B-88CE-74BB2FA76D9F}"/>
              </a:ext>
            </a:extLst>
          </p:cNvPr>
          <p:cNvSpPr>
            <a:spLocks noGrp="1"/>
          </p:cNvSpPr>
          <p:nvPr>
            <p:ph type="sldNum" sz="quarter" idx="12"/>
          </p:nvPr>
        </p:nvSpPr>
        <p:spPr/>
        <p:txBody>
          <a:bodyPr/>
          <a:lstStyle/>
          <a:p>
            <a:fld id="{0EBA4B25-05D3-4406-9C93-8CDF2D0D42D3}" type="slidenum">
              <a:rPr lang="en-GB" smtClean="0"/>
              <a:t>46</a:t>
            </a:fld>
            <a:endParaRPr lang="en-GB"/>
          </a:p>
        </p:txBody>
      </p:sp>
    </p:spTree>
    <p:extLst>
      <p:ext uri="{BB962C8B-B14F-4D97-AF65-F5344CB8AC3E}">
        <p14:creationId xmlns:p14="http://schemas.microsoft.com/office/powerpoint/2010/main" val="355078332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5566E-D6A3-4D1E-BDFF-DE75B2CD6DAB}"/>
              </a:ext>
            </a:extLst>
          </p:cNvPr>
          <p:cNvSpPr/>
          <p:nvPr/>
        </p:nvSpPr>
        <p:spPr>
          <a:xfrm>
            <a:off x="378770"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latin typeface="Arial" panose="020B0604020202020204" pitchFamily="34" charset="0"/>
                <a:cs typeface="Arial" panose="020B0604020202020204" pitchFamily="34" charset="0"/>
              </a:rPr>
              <a:t>Source 5</a:t>
            </a:r>
          </a:p>
          <a:p>
            <a:pPr>
              <a:lnSpc>
                <a:spcPct val="150000"/>
              </a:lnSpc>
              <a:defRPr/>
            </a:pPr>
            <a:r>
              <a:rPr lang="en-GB" sz="2400" dirty="0" err="1">
                <a:solidFill>
                  <a:schemeClr val="tx1"/>
                </a:solidFill>
                <a:latin typeface="Arial" panose="020B0604020202020204" pitchFamily="34" charset="0"/>
                <a:cs typeface="Arial" panose="020B0604020202020204" pitchFamily="34" charset="0"/>
              </a:rPr>
              <a:t>Cordus</a:t>
            </a:r>
            <a:r>
              <a:rPr lang="en-GB" sz="2400" dirty="0">
                <a:solidFill>
                  <a:schemeClr val="tx1"/>
                </a:solidFill>
                <a:latin typeface="Arial" panose="020B0604020202020204" pitchFamily="34" charset="0"/>
                <a:cs typeface="Arial" panose="020B0604020202020204" pitchFamily="34" charset="0"/>
              </a:rPr>
              <a:t> had nothing, who could demur*? Yet, poor man, he lost the whole of that nothing.</a:t>
            </a:r>
          </a:p>
          <a:p>
            <a:pPr algn="ctr"/>
            <a:endParaRPr lang="en-GB" sz="2400" dirty="0">
              <a:solidFill>
                <a:schemeClr val="tx1"/>
              </a:solidFill>
              <a:latin typeface="Arial" panose="020B0604020202020204" pitchFamily="34" charset="0"/>
              <a:cs typeface="Arial" panose="020B0604020202020204" pitchFamily="34" charset="0"/>
            </a:endParaRP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How does Juvenal emphasise how little </a:t>
            </a:r>
            <a:r>
              <a:rPr lang="en-GB" sz="2400" b="1" dirty="0" err="1">
                <a:solidFill>
                  <a:schemeClr val="tx1"/>
                </a:solidFill>
                <a:latin typeface="Arial" panose="020B0604020202020204" pitchFamily="34" charset="0"/>
                <a:cs typeface="Arial" panose="020B0604020202020204" pitchFamily="34" charset="0"/>
              </a:rPr>
              <a:t>Cordus</a:t>
            </a:r>
            <a:r>
              <a:rPr lang="en-GB" sz="2400" b="1" dirty="0">
                <a:solidFill>
                  <a:schemeClr val="tx1"/>
                </a:solidFill>
                <a:latin typeface="Arial" panose="020B0604020202020204" pitchFamily="34" charset="0"/>
                <a:cs typeface="Arial" panose="020B0604020202020204" pitchFamily="34" charset="0"/>
              </a:rPr>
              <a:t> had in this passage?</a:t>
            </a: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How does Juvenal make us feel sorry for </a:t>
            </a:r>
            <a:r>
              <a:rPr lang="en-GB" sz="2400" b="1" dirty="0" err="1">
                <a:solidFill>
                  <a:schemeClr val="tx1"/>
                </a:solidFill>
                <a:latin typeface="Arial" panose="020B0604020202020204" pitchFamily="34" charset="0"/>
                <a:cs typeface="Arial" panose="020B0604020202020204" pitchFamily="34" charset="0"/>
              </a:rPr>
              <a:t>Cordus</a:t>
            </a:r>
            <a:r>
              <a:rPr lang="en-GB" sz="2400" b="1" dirty="0">
                <a:solidFill>
                  <a:schemeClr val="tx1"/>
                </a:solidFill>
                <a:latin typeface="Arial" panose="020B0604020202020204" pitchFamily="34" charset="0"/>
                <a:cs typeface="Arial" panose="020B0604020202020204" pitchFamily="34" charset="0"/>
              </a:rPr>
              <a:t> in this passage?</a:t>
            </a:r>
          </a:p>
          <a:p>
            <a:pPr marL="457200" indent="-457200">
              <a:buAutoNum type="arabicPeriod"/>
            </a:pPr>
            <a:r>
              <a:rPr lang="en-GB" sz="2400" b="1" dirty="0">
                <a:solidFill>
                  <a:schemeClr val="tx1"/>
                </a:solidFill>
                <a:latin typeface="Arial" panose="020B0604020202020204" pitchFamily="34" charset="0"/>
                <a:cs typeface="Arial" panose="020B0604020202020204" pitchFamily="34" charset="0"/>
              </a:rPr>
              <a:t>If </a:t>
            </a:r>
            <a:r>
              <a:rPr lang="en-GB" sz="2400" b="1" dirty="0" err="1">
                <a:solidFill>
                  <a:schemeClr val="tx1"/>
                </a:solidFill>
                <a:latin typeface="Arial" panose="020B0604020202020204" pitchFamily="34" charset="0"/>
                <a:cs typeface="Arial" panose="020B0604020202020204" pitchFamily="34" charset="0"/>
              </a:rPr>
              <a:t>Cordus</a:t>
            </a:r>
            <a:r>
              <a:rPr lang="en-GB" sz="2400" b="1" dirty="0">
                <a:solidFill>
                  <a:schemeClr val="tx1"/>
                </a:solidFill>
                <a:latin typeface="Arial" panose="020B0604020202020204" pitchFamily="34" charset="0"/>
                <a:cs typeface="Arial" panose="020B0604020202020204" pitchFamily="34" charset="0"/>
              </a:rPr>
              <a:t>’ few possessions were very precious to him, what is Juvenal saying to his audience (the educated elite) when he describes them as ‘nothing’?</a:t>
            </a:r>
          </a:p>
          <a:p>
            <a:pPr algn="ctr"/>
            <a:endParaRPr lang="en-GB" sz="2400" b="1" dirty="0">
              <a:solidFill>
                <a:schemeClr val="tx1"/>
              </a:solidFill>
              <a:latin typeface="Arial" panose="020B0604020202020204" pitchFamily="34" charset="0"/>
              <a:cs typeface="Arial" panose="020B0604020202020204" pitchFamily="34" charset="0"/>
            </a:endParaRPr>
          </a:p>
          <a:p>
            <a:r>
              <a:rPr lang="en-GB" sz="2400" b="1" dirty="0">
                <a:solidFill>
                  <a:schemeClr val="tx1"/>
                </a:solidFill>
                <a:latin typeface="Arial" panose="020B0604020202020204" pitchFamily="34" charset="0"/>
                <a:cs typeface="Arial" panose="020B0604020202020204" pitchFamily="34" charset="0"/>
              </a:rPr>
              <a:t>*</a:t>
            </a:r>
            <a:r>
              <a:rPr lang="en-GB" sz="2400" dirty="0">
                <a:solidFill>
                  <a:schemeClr val="tx1"/>
                </a:solidFill>
                <a:latin typeface="Arial" panose="020B0604020202020204" pitchFamily="34" charset="0"/>
                <a:cs typeface="Arial" panose="020B0604020202020204" pitchFamily="34" charset="0"/>
              </a:rPr>
              <a:t>Demur = disagree</a:t>
            </a:r>
            <a:endParaRPr lang="en-GB" sz="2400" b="1" dirty="0">
              <a:solidFill>
                <a:schemeClr val="tx1"/>
              </a:solidFill>
              <a:latin typeface="Arial" panose="020B0604020202020204" pitchFamily="34" charset="0"/>
              <a:cs typeface="Arial" panose="020B0604020202020204" pitchFamily="34" charset="0"/>
            </a:endParaRPr>
          </a:p>
          <a:p>
            <a:pPr algn="ctr"/>
            <a:endParaRPr lang="en-GB" sz="2400" b="1"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54CD04F-5FAE-410B-88CE-74BB2FA76D9F}"/>
              </a:ext>
            </a:extLst>
          </p:cNvPr>
          <p:cNvSpPr>
            <a:spLocks noGrp="1"/>
          </p:cNvSpPr>
          <p:nvPr>
            <p:ph type="sldNum" sz="quarter" idx="12"/>
          </p:nvPr>
        </p:nvSpPr>
        <p:spPr/>
        <p:txBody>
          <a:bodyPr/>
          <a:lstStyle/>
          <a:p>
            <a:fld id="{0EBA4B25-05D3-4406-9C93-8CDF2D0D42D3}" type="slidenum">
              <a:rPr lang="en-GB" smtClean="0"/>
              <a:t>47</a:t>
            </a:fld>
            <a:endParaRPr lang="en-GB"/>
          </a:p>
        </p:txBody>
      </p:sp>
    </p:spTree>
    <p:extLst>
      <p:ext uri="{BB962C8B-B14F-4D97-AF65-F5344CB8AC3E}">
        <p14:creationId xmlns:p14="http://schemas.microsoft.com/office/powerpoint/2010/main" val="42221401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AF14-58E1-4341-AE85-167147FBC02C}"/>
              </a:ext>
            </a:extLst>
          </p:cNvPr>
          <p:cNvSpPr>
            <a:spLocks noGrp="1"/>
          </p:cNvSpPr>
          <p:nvPr>
            <p:ph type="title"/>
          </p:nvPr>
        </p:nvSpPr>
        <p:spPr>
          <a:xfrm>
            <a:off x="838200" y="1999852"/>
            <a:ext cx="10515600" cy="3581797"/>
          </a:xfrm>
        </p:spPr>
        <p:txBody>
          <a:bodyPr>
            <a:normAutofit fontScale="90000"/>
          </a:bodyPr>
          <a:lstStyle/>
          <a:p>
            <a:r>
              <a:rPr lang="en-GB" b="1" dirty="0"/>
              <a:t>Extended writing questions</a:t>
            </a:r>
            <a:br>
              <a:rPr lang="en-GB" b="1" dirty="0"/>
            </a:br>
            <a:r>
              <a:rPr lang="en-GB" dirty="0"/>
              <a:t>Choose one of the two 8 mark questions (one is shown on each slide) and write a response to it. The source for each is found on the following slide. </a:t>
            </a:r>
            <a:br>
              <a:rPr lang="en-GB" dirty="0"/>
            </a:br>
            <a:r>
              <a:rPr lang="en-GB" b="1" dirty="0"/>
              <a:t>Extension: </a:t>
            </a:r>
            <a:r>
              <a:rPr lang="en-GB" dirty="0"/>
              <a:t>Write a response to the other.</a:t>
            </a:r>
            <a:br>
              <a:rPr lang="en-GB" dirty="0"/>
            </a:br>
            <a:endParaRPr lang="en-GB" b="1" dirty="0"/>
          </a:p>
        </p:txBody>
      </p:sp>
      <p:sp>
        <p:nvSpPr>
          <p:cNvPr id="3" name="Slide Number Placeholder 2">
            <a:extLst>
              <a:ext uri="{FF2B5EF4-FFF2-40B4-BE49-F238E27FC236}">
                <a16:creationId xmlns:a16="http://schemas.microsoft.com/office/drawing/2014/main" id="{484F40E0-EA06-400E-902D-E0A737A5DFDC}"/>
              </a:ext>
            </a:extLst>
          </p:cNvPr>
          <p:cNvSpPr>
            <a:spLocks noGrp="1"/>
          </p:cNvSpPr>
          <p:nvPr>
            <p:ph type="sldNum" sz="quarter" idx="12"/>
          </p:nvPr>
        </p:nvSpPr>
        <p:spPr/>
        <p:txBody>
          <a:bodyPr/>
          <a:lstStyle/>
          <a:p>
            <a:fld id="{0EBA4B25-05D3-4406-9C93-8CDF2D0D42D3}" type="slidenum">
              <a:rPr lang="en-GB" smtClean="0"/>
              <a:t>48</a:t>
            </a:fld>
            <a:endParaRPr lang="en-GB"/>
          </a:p>
        </p:txBody>
      </p:sp>
    </p:spTree>
    <p:extLst>
      <p:ext uri="{BB962C8B-B14F-4D97-AF65-F5344CB8AC3E}">
        <p14:creationId xmlns:p14="http://schemas.microsoft.com/office/powerpoint/2010/main" val="4701992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277"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50000"/>
              </a:lnSpc>
            </a:pPr>
            <a:r>
              <a:rPr lang="en-GB" sz="2400" b="1" dirty="0">
                <a:solidFill>
                  <a:prstClr val="black"/>
                </a:solidFill>
                <a:latin typeface="Arial" panose="020B0604020202020204" pitchFamily="34" charset="0"/>
                <a:cs typeface="Arial" panose="020B0604020202020204" pitchFamily="34" charset="0"/>
              </a:rPr>
              <a:t>How important is food to Horace’s criticisms of the elite of Rome? Use source A as a starting point and your own knowledge in your answer. </a:t>
            </a: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r>
              <a:rPr lang="en-GB" sz="2400" b="1" dirty="0">
                <a:solidFill>
                  <a:prstClr val="black"/>
                </a:solidFill>
                <a:latin typeface="Arial" panose="020B0604020202020204" pitchFamily="34" charset="0"/>
                <a:cs typeface="Arial" panose="020B0604020202020204" pitchFamily="34" charset="0"/>
              </a:rPr>
              <a:t>		</a:t>
            </a:r>
            <a:br>
              <a:rPr lang="en-GB" sz="2400" b="1" dirty="0">
                <a:solidFill>
                  <a:prstClr val="black"/>
                </a:solidFill>
                <a:latin typeface="Arial" panose="020B0604020202020204" pitchFamily="34" charset="0"/>
                <a:cs typeface="Arial" panose="020B0604020202020204" pitchFamily="34" charset="0"/>
              </a:rPr>
            </a:br>
            <a:r>
              <a:rPr lang="en-GB" sz="2400" b="1" dirty="0">
                <a:solidFill>
                  <a:prstClr val="black"/>
                </a:solidFill>
                <a:latin typeface="Arial" panose="020B0604020202020204" pitchFamily="34" charset="0"/>
                <a:cs typeface="Arial" panose="020B0604020202020204" pitchFamily="34" charset="0"/>
              </a:rPr>
              <a:t>		</a:t>
            </a:r>
            <a:endParaRPr lang="en-GB" sz="2400" dirty="0">
              <a:solidFill>
                <a:prstClr val="black"/>
              </a:solidFill>
              <a:latin typeface="Arial" panose="020B0604020202020204" pitchFamily="34" charset="0"/>
              <a:cs typeface="Arial" panose="020B0604020202020204" pitchFamily="34" charset="0"/>
            </a:endParaRPr>
          </a:p>
          <a:p>
            <a:pPr lvl="0">
              <a:lnSpc>
                <a:spcPct val="150000"/>
              </a:lnSpc>
            </a:pPr>
            <a:endParaRPr lang="en-GB"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6929130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A3D70-A86D-4C3B-A9BA-9443022C114A}"/>
              </a:ext>
            </a:extLst>
          </p:cNvPr>
          <p:cNvSpPr>
            <a:spLocks noGrp="1"/>
          </p:cNvSpPr>
          <p:nvPr>
            <p:ph type="title"/>
          </p:nvPr>
        </p:nvSpPr>
        <p:spPr>
          <a:xfrm>
            <a:off x="419100" y="274767"/>
            <a:ext cx="11353800" cy="625475"/>
          </a:xfrm>
          <a:solidFill>
            <a:schemeClr val="accent6">
              <a:lumMod val="60000"/>
              <a:lumOff val="40000"/>
            </a:schemeClr>
          </a:solidFill>
          <a:ln>
            <a:solidFill>
              <a:schemeClr val="tx1"/>
            </a:solidFill>
          </a:ln>
        </p:spPr>
        <p:txBody>
          <a:bodyPr>
            <a:normAutofit/>
          </a:bodyPr>
          <a:lstStyle/>
          <a:p>
            <a:pPr algn="ctr"/>
            <a:r>
              <a:rPr lang="en-GB" sz="3200" b="1" dirty="0"/>
              <a:t>What was a hypocaust system?</a:t>
            </a:r>
          </a:p>
        </p:txBody>
      </p:sp>
      <p:sp>
        <p:nvSpPr>
          <p:cNvPr id="5" name="Content Placeholder 4">
            <a:extLst>
              <a:ext uri="{FF2B5EF4-FFF2-40B4-BE49-F238E27FC236}">
                <a16:creationId xmlns:a16="http://schemas.microsoft.com/office/drawing/2014/main" id="{0F0B05C9-CAAB-4E02-AEB5-5C46004EA3F5}"/>
              </a:ext>
            </a:extLst>
          </p:cNvPr>
          <p:cNvSpPr>
            <a:spLocks noGrp="1"/>
          </p:cNvSpPr>
          <p:nvPr>
            <p:ph idx="1"/>
          </p:nvPr>
        </p:nvSpPr>
        <p:spPr>
          <a:xfrm>
            <a:off x="572548" y="1068272"/>
            <a:ext cx="11353799" cy="2117112"/>
          </a:xfrm>
          <a:solidFill>
            <a:schemeClr val="accent6">
              <a:lumMod val="60000"/>
              <a:lumOff val="40000"/>
            </a:schemeClr>
          </a:solidFill>
        </p:spPr>
        <p:style>
          <a:lnRef idx="2">
            <a:schemeClr val="dk1"/>
          </a:lnRef>
          <a:fillRef idx="1">
            <a:schemeClr val="lt1"/>
          </a:fillRef>
          <a:effectRef idx="0">
            <a:schemeClr val="dk1"/>
          </a:effectRef>
          <a:fontRef idx="minor">
            <a:schemeClr val="dk1"/>
          </a:fontRef>
        </p:style>
        <p:txBody>
          <a:bodyPr>
            <a:normAutofit/>
          </a:bodyPr>
          <a:lstStyle/>
          <a:p>
            <a:r>
              <a:rPr lang="en-GB" dirty="0"/>
              <a:t>Floor raised on pillars</a:t>
            </a:r>
          </a:p>
          <a:p>
            <a:r>
              <a:rPr lang="en-GB" dirty="0"/>
              <a:t>Spaces left inside the walls</a:t>
            </a:r>
          </a:p>
          <a:p>
            <a:r>
              <a:rPr lang="en-GB" dirty="0"/>
              <a:t>Hot air and smoke from a nearby furnace (tended by slaves) could pass under the floor and through the walls, heating up the complex</a:t>
            </a:r>
          </a:p>
        </p:txBody>
      </p:sp>
      <p:pic>
        <p:nvPicPr>
          <p:cNvPr id="7" name="Picture 6">
            <a:extLst>
              <a:ext uri="{FF2B5EF4-FFF2-40B4-BE49-F238E27FC236}">
                <a16:creationId xmlns:a16="http://schemas.microsoft.com/office/drawing/2014/main" id="{45F3E87F-E458-4AD7-87FF-006447A7D414}"/>
              </a:ext>
            </a:extLst>
          </p:cNvPr>
          <p:cNvPicPr>
            <a:picLocks noChangeAspect="1"/>
          </p:cNvPicPr>
          <p:nvPr/>
        </p:nvPicPr>
        <p:blipFill>
          <a:blip r:embed="rId2"/>
          <a:stretch>
            <a:fillRect/>
          </a:stretch>
        </p:blipFill>
        <p:spPr>
          <a:xfrm>
            <a:off x="1106508" y="3521444"/>
            <a:ext cx="4441344" cy="2943219"/>
          </a:xfrm>
          <a:prstGeom prst="rect">
            <a:avLst/>
          </a:prstGeom>
        </p:spPr>
      </p:pic>
      <p:pic>
        <p:nvPicPr>
          <p:cNvPr id="1026" name="Picture 2" descr="UnderFloor Heating was First Invented by Romans">
            <a:extLst>
              <a:ext uri="{FF2B5EF4-FFF2-40B4-BE49-F238E27FC236}">
                <a16:creationId xmlns:a16="http://schemas.microsoft.com/office/drawing/2014/main" id="{3A182557-43DB-4C0C-B888-0C73F8367AA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44149" y="3267576"/>
            <a:ext cx="3968732" cy="32646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5070421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277"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50000"/>
              </a:lnSpc>
            </a:pPr>
            <a:r>
              <a:rPr lang="en-GB" sz="2400" b="1" dirty="0">
                <a:solidFill>
                  <a:prstClr val="black"/>
                </a:solidFill>
                <a:latin typeface="Arial" panose="020B0604020202020204" pitchFamily="34" charset="0"/>
                <a:cs typeface="Arial" panose="020B0604020202020204" pitchFamily="34" charset="0"/>
              </a:rPr>
              <a:t>Source A</a:t>
            </a:r>
          </a:p>
          <a:p>
            <a:pPr lvl="0">
              <a:lnSpc>
                <a:spcPct val="150000"/>
              </a:lnSpc>
            </a:pPr>
            <a:r>
              <a:rPr lang="en-GB" sz="2000" dirty="0">
                <a:solidFill>
                  <a:schemeClr val="tx1"/>
                </a:solidFill>
              </a:rPr>
              <a:t>When will they set before me beans, Pythagoras’ kin, And those little cabbages oiled with thick bacon-grease? O heavenly night-time dinners, when I and my friends eat beside my own Lar, and feed jostling servants on left-over offerings. Each guest drinks as he wishes large glasses or small, free from foolish rules, whether he downs the strong stuff, nobly, or wets his whistle In more carefree style. And so the conversation starts. Not about other men’s houses in town, their country Villas, or whether </a:t>
            </a:r>
            <a:r>
              <a:rPr lang="en-GB" sz="2000" dirty="0" err="1">
                <a:solidFill>
                  <a:schemeClr val="tx1"/>
                </a:solidFill>
              </a:rPr>
              <a:t>Lepos</a:t>
            </a:r>
            <a:r>
              <a:rPr lang="en-GB" sz="2000" dirty="0">
                <a:solidFill>
                  <a:schemeClr val="tx1"/>
                </a:solidFill>
              </a:rPr>
              <a:t> dances well or not: no, We talk about things one should know, that matter more: Whether it’s wealth or character makes men happier: whether self-interest or virtue make men friends: and the nature of the good, and its highest form. </a:t>
            </a:r>
            <a:br>
              <a:rPr lang="en-GB" sz="2000" b="1" dirty="0">
                <a:solidFill>
                  <a:prstClr val="black"/>
                </a:solidFill>
                <a:latin typeface="Arial" panose="020B0604020202020204" pitchFamily="34" charset="0"/>
                <a:cs typeface="Arial" panose="020B0604020202020204" pitchFamily="34" charset="0"/>
              </a:rPr>
            </a:br>
            <a:r>
              <a:rPr lang="en-GB" sz="2000" b="1" i="1" dirty="0">
                <a:solidFill>
                  <a:prstClr val="black"/>
                </a:solidFill>
                <a:latin typeface="Arial" panose="020B0604020202020204" pitchFamily="34" charset="0"/>
                <a:cs typeface="Arial" panose="020B0604020202020204" pitchFamily="34" charset="0"/>
              </a:rPr>
              <a:t>Horace, Satires, 2.6.63-76</a:t>
            </a: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r>
              <a:rPr lang="en-GB" sz="2400" b="1" dirty="0">
                <a:solidFill>
                  <a:prstClr val="black"/>
                </a:solidFill>
                <a:latin typeface="Arial" panose="020B0604020202020204" pitchFamily="34" charset="0"/>
                <a:cs typeface="Arial" panose="020B0604020202020204" pitchFamily="34" charset="0"/>
              </a:rPr>
              <a:t>		</a:t>
            </a:r>
            <a:br>
              <a:rPr lang="en-GB" sz="2400" b="1" dirty="0">
                <a:solidFill>
                  <a:prstClr val="black"/>
                </a:solidFill>
                <a:latin typeface="Arial" panose="020B0604020202020204" pitchFamily="34" charset="0"/>
                <a:cs typeface="Arial" panose="020B0604020202020204" pitchFamily="34" charset="0"/>
              </a:rPr>
            </a:br>
            <a:r>
              <a:rPr lang="en-GB" sz="2400" b="1" dirty="0">
                <a:solidFill>
                  <a:prstClr val="black"/>
                </a:solidFill>
                <a:latin typeface="Arial" panose="020B0604020202020204" pitchFamily="34" charset="0"/>
                <a:cs typeface="Arial" panose="020B0604020202020204" pitchFamily="34" charset="0"/>
              </a:rPr>
              <a:t>		</a:t>
            </a:r>
            <a:endParaRPr lang="en-GB" sz="2400" dirty="0">
              <a:solidFill>
                <a:prstClr val="black"/>
              </a:solidFill>
              <a:latin typeface="Arial" panose="020B0604020202020204" pitchFamily="34" charset="0"/>
              <a:cs typeface="Arial" panose="020B0604020202020204" pitchFamily="34" charset="0"/>
            </a:endParaRPr>
          </a:p>
          <a:p>
            <a:pPr lvl="0">
              <a:lnSpc>
                <a:spcPct val="150000"/>
              </a:lnSpc>
            </a:pPr>
            <a:endParaRPr lang="en-GB"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893206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277"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50000"/>
              </a:lnSpc>
            </a:pPr>
            <a:r>
              <a:rPr lang="en-GB" sz="2400" b="1" dirty="0">
                <a:solidFill>
                  <a:prstClr val="black"/>
                </a:solidFill>
                <a:latin typeface="Arial" panose="020B0604020202020204" pitchFamily="34" charset="0"/>
                <a:cs typeface="Arial" panose="020B0604020202020204" pitchFamily="34" charset="0"/>
              </a:rPr>
              <a:t>‘Juvenal cared more about the poor of Rome than Horace did’. To what extent do you agree with this statement? Use Source B as a starting point and your own knowledge in your answer.</a:t>
            </a: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r>
              <a:rPr lang="en-GB" sz="2400" b="1" dirty="0">
                <a:solidFill>
                  <a:prstClr val="black"/>
                </a:solidFill>
                <a:latin typeface="Arial" panose="020B0604020202020204" pitchFamily="34" charset="0"/>
                <a:cs typeface="Arial" panose="020B0604020202020204" pitchFamily="34" charset="0"/>
              </a:rPr>
              <a:t>		</a:t>
            </a:r>
            <a:br>
              <a:rPr lang="en-GB" sz="2400" b="1" dirty="0">
                <a:solidFill>
                  <a:prstClr val="black"/>
                </a:solidFill>
                <a:latin typeface="Arial" panose="020B0604020202020204" pitchFamily="34" charset="0"/>
                <a:cs typeface="Arial" panose="020B0604020202020204" pitchFamily="34" charset="0"/>
              </a:rPr>
            </a:br>
            <a:r>
              <a:rPr lang="en-GB" sz="2400" b="1" dirty="0">
                <a:solidFill>
                  <a:prstClr val="black"/>
                </a:solidFill>
                <a:latin typeface="Arial" panose="020B0604020202020204" pitchFamily="34" charset="0"/>
                <a:cs typeface="Arial" panose="020B0604020202020204" pitchFamily="34" charset="0"/>
              </a:rPr>
              <a:t>		</a:t>
            </a:r>
            <a:endParaRPr lang="en-GB" sz="2400" dirty="0">
              <a:solidFill>
                <a:prstClr val="black"/>
              </a:solidFill>
              <a:latin typeface="Arial" panose="020B0604020202020204" pitchFamily="34" charset="0"/>
              <a:cs typeface="Arial" panose="020B0604020202020204" pitchFamily="34" charset="0"/>
            </a:endParaRPr>
          </a:p>
          <a:p>
            <a:pPr lvl="0">
              <a:lnSpc>
                <a:spcPct val="150000"/>
              </a:lnSpc>
            </a:pPr>
            <a:endParaRPr lang="en-GB"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33362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69277" y="353070"/>
            <a:ext cx="11434459" cy="515312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lvl="0">
              <a:lnSpc>
                <a:spcPct val="150000"/>
              </a:lnSpc>
            </a:pPr>
            <a:r>
              <a:rPr lang="en-GB" sz="2400" b="1" dirty="0">
                <a:solidFill>
                  <a:prstClr val="black"/>
                </a:solidFill>
                <a:latin typeface="Arial" panose="020B0604020202020204" pitchFamily="34" charset="0"/>
                <a:cs typeface="Arial" panose="020B0604020202020204" pitchFamily="34" charset="0"/>
              </a:rPr>
              <a:t>Source B</a:t>
            </a:r>
          </a:p>
          <a:p>
            <a:pPr lvl="0">
              <a:lnSpc>
                <a:spcPct val="150000"/>
              </a:lnSpc>
            </a:pPr>
            <a:r>
              <a:rPr lang="en-GB" sz="2000" dirty="0">
                <a:solidFill>
                  <a:schemeClr val="tx1"/>
                </a:solidFill>
              </a:rPr>
              <a:t>We inhabit a Rome held up for the most part by slender props; since that’s the way management stop the buildings falling down; once they’ve covered some ancient yawning crack, they’ll tell us to sleep soundly at the edge of ruin. The place to live is far from all these fires, and all these panics in the night. </a:t>
            </a:r>
            <a:r>
              <a:rPr lang="en-GB" sz="2000" dirty="0" err="1">
                <a:solidFill>
                  <a:schemeClr val="tx1"/>
                </a:solidFill>
              </a:rPr>
              <a:t>Ucalegon</a:t>
            </a:r>
            <a:r>
              <a:rPr lang="en-GB" sz="2000" dirty="0">
                <a:solidFill>
                  <a:schemeClr val="tx1"/>
                </a:solidFill>
              </a:rPr>
              <a:t> is already summoning a hose, moving his things, and your third floor’s already smoking: you’re unaware; since if the alarm was raised downstairs, the last to burn will be the one a bare tile protects from the rain, up there where gentle doves coo over their eggs</a:t>
            </a:r>
            <a:br>
              <a:rPr lang="en-GB" sz="2000" b="1" dirty="0">
                <a:solidFill>
                  <a:schemeClr val="tx1"/>
                </a:solidFill>
                <a:latin typeface="Arial" panose="020B0604020202020204" pitchFamily="34" charset="0"/>
                <a:cs typeface="Arial" panose="020B0604020202020204" pitchFamily="34" charset="0"/>
              </a:rPr>
            </a:br>
            <a:r>
              <a:rPr lang="en-GB" sz="2000" b="1" i="1" dirty="0">
                <a:solidFill>
                  <a:prstClr val="black"/>
                </a:solidFill>
                <a:latin typeface="Arial" panose="020B0604020202020204" pitchFamily="34" charset="0"/>
                <a:cs typeface="Arial" panose="020B0604020202020204" pitchFamily="34" charset="0"/>
              </a:rPr>
              <a:t>Horace, Satires, 2.6.63-76</a:t>
            </a:r>
            <a:br>
              <a:rPr lang="en-GB" sz="2400" b="1" dirty="0">
                <a:solidFill>
                  <a:prstClr val="black"/>
                </a:solidFill>
                <a:latin typeface="Arial" panose="020B0604020202020204" pitchFamily="34" charset="0"/>
                <a:cs typeface="Arial" panose="020B0604020202020204" pitchFamily="34" charset="0"/>
              </a:rPr>
            </a:br>
            <a:br>
              <a:rPr lang="en-GB" sz="2400" b="1" dirty="0">
                <a:solidFill>
                  <a:prstClr val="black"/>
                </a:solidFill>
                <a:latin typeface="Arial" panose="020B0604020202020204" pitchFamily="34" charset="0"/>
                <a:cs typeface="Arial" panose="020B0604020202020204" pitchFamily="34" charset="0"/>
              </a:rPr>
            </a:br>
            <a:r>
              <a:rPr lang="en-GB" sz="2400" b="1" dirty="0">
                <a:solidFill>
                  <a:prstClr val="black"/>
                </a:solidFill>
                <a:latin typeface="Arial" panose="020B0604020202020204" pitchFamily="34" charset="0"/>
                <a:cs typeface="Arial" panose="020B0604020202020204" pitchFamily="34" charset="0"/>
              </a:rPr>
              <a:t>		</a:t>
            </a:r>
            <a:br>
              <a:rPr lang="en-GB" sz="2400" b="1" dirty="0">
                <a:solidFill>
                  <a:prstClr val="black"/>
                </a:solidFill>
                <a:latin typeface="Arial" panose="020B0604020202020204" pitchFamily="34" charset="0"/>
                <a:cs typeface="Arial" panose="020B0604020202020204" pitchFamily="34" charset="0"/>
              </a:rPr>
            </a:br>
            <a:r>
              <a:rPr lang="en-GB" sz="2400" b="1" dirty="0">
                <a:solidFill>
                  <a:prstClr val="black"/>
                </a:solidFill>
                <a:latin typeface="Arial" panose="020B0604020202020204" pitchFamily="34" charset="0"/>
                <a:cs typeface="Arial" panose="020B0604020202020204" pitchFamily="34" charset="0"/>
              </a:rPr>
              <a:t>		</a:t>
            </a:r>
            <a:endParaRPr lang="en-GB" sz="2400" dirty="0">
              <a:solidFill>
                <a:prstClr val="black"/>
              </a:solidFill>
              <a:latin typeface="Arial" panose="020B0604020202020204" pitchFamily="34" charset="0"/>
              <a:cs typeface="Arial" panose="020B0604020202020204" pitchFamily="34" charset="0"/>
            </a:endParaRPr>
          </a:p>
          <a:p>
            <a:pPr lvl="0">
              <a:lnSpc>
                <a:spcPct val="150000"/>
              </a:lnSpc>
            </a:pPr>
            <a:endParaRPr lang="en-GB" sz="2400" b="1"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4129014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CEB7A-38A4-4007-8F00-7046E89B41C1}"/>
              </a:ext>
            </a:extLst>
          </p:cNvPr>
          <p:cNvSpPr>
            <a:spLocks noGrp="1"/>
          </p:cNvSpPr>
          <p:nvPr>
            <p:ph type="title"/>
          </p:nvPr>
        </p:nvSpPr>
        <p:spPr>
          <a:xfrm>
            <a:off x="1009650" y="2675731"/>
            <a:ext cx="10515600" cy="1325563"/>
          </a:xfrm>
        </p:spPr>
        <p:txBody>
          <a:bodyPr/>
          <a:lstStyle/>
          <a:p>
            <a:r>
              <a:rPr lang="en-GB" b="1" dirty="0"/>
              <a:t>Compulsory activities</a:t>
            </a:r>
          </a:p>
        </p:txBody>
      </p:sp>
      <p:sp>
        <p:nvSpPr>
          <p:cNvPr id="4" name="Slide Number Placeholder 3">
            <a:extLst>
              <a:ext uri="{FF2B5EF4-FFF2-40B4-BE49-F238E27FC236}">
                <a16:creationId xmlns:a16="http://schemas.microsoft.com/office/drawing/2014/main" id="{2F7DF7DE-EA33-4D8A-9B62-EC91D6CAC403}"/>
              </a:ext>
            </a:extLst>
          </p:cNvPr>
          <p:cNvSpPr>
            <a:spLocks noGrp="1"/>
          </p:cNvSpPr>
          <p:nvPr>
            <p:ph type="sldNum" sz="quarter" idx="12"/>
          </p:nvPr>
        </p:nvSpPr>
        <p:spPr/>
        <p:txBody>
          <a:bodyPr/>
          <a:lstStyle/>
          <a:p>
            <a:fld id="{0EBA4B25-05D3-4406-9C93-8CDF2D0D42D3}" type="slidenum">
              <a:rPr lang="en-GB" smtClean="0"/>
              <a:t>53</a:t>
            </a:fld>
            <a:endParaRPr lang="en-GB"/>
          </a:p>
        </p:txBody>
      </p:sp>
    </p:spTree>
    <p:extLst>
      <p:ext uri="{BB962C8B-B14F-4D97-AF65-F5344CB8AC3E}">
        <p14:creationId xmlns:p14="http://schemas.microsoft.com/office/powerpoint/2010/main" val="226072405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AF14-58E1-4341-AE85-167147FBC02C}"/>
              </a:ext>
            </a:extLst>
          </p:cNvPr>
          <p:cNvSpPr>
            <a:spLocks noGrp="1"/>
          </p:cNvSpPr>
          <p:nvPr>
            <p:ph type="title"/>
          </p:nvPr>
        </p:nvSpPr>
        <p:spPr>
          <a:xfrm>
            <a:off x="838200" y="1999852"/>
            <a:ext cx="10515600" cy="3581797"/>
          </a:xfrm>
        </p:spPr>
        <p:txBody>
          <a:bodyPr>
            <a:normAutofit fontScale="90000"/>
          </a:bodyPr>
          <a:lstStyle/>
          <a:p>
            <a:r>
              <a:rPr lang="en-GB" b="1" dirty="0"/>
              <a:t>Written questions</a:t>
            </a:r>
            <a:br>
              <a:rPr lang="en-GB" b="1" dirty="0"/>
            </a:br>
            <a:r>
              <a:rPr lang="en-GB" dirty="0"/>
              <a:t>The number in the square brackets next to each question tells you the number of marks. This tells you how many points to make.</a:t>
            </a:r>
            <a:br>
              <a:rPr lang="en-GB" dirty="0"/>
            </a:br>
            <a:endParaRPr lang="en-GB" b="1" dirty="0"/>
          </a:p>
        </p:txBody>
      </p:sp>
      <p:sp>
        <p:nvSpPr>
          <p:cNvPr id="3" name="Slide Number Placeholder 2">
            <a:extLst>
              <a:ext uri="{FF2B5EF4-FFF2-40B4-BE49-F238E27FC236}">
                <a16:creationId xmlns:a16="http://schemas.microsoft.com/office/drawing/2014/main" id="{DA156085-9113-4841-BE16-750055EA0CF4}"/>
              </a:ext>
            </a:extLst>
          </p:cNvPr>
          <p:cNvSpPr>
            <a:spLocks noGrp="1"/>
          </p:cNvSpPr>
          <p:nvPr>
            <p:ph type="sldNum" sz="quarter" idx="12"/>
          </p:nvPr>
        </p:nvSpPr>
        <p:spPr/>
        <p:txBody>
          <a:bodyPr/>
          <a:lstStyle/>
          <a:p>
            <a:fld id="{0EBA4B25-05D3-4406-9C93-8CDF2D0D42D3}" type="slidenum">
              <a:rPr lang="en-GB" smtClean="0"/>
              <a:t>54</a:t>
            </a:fld>
            <a:endParaRPr lang="en-GB"/>
          </a:p>
        </p:txBody>
      </p:sp>
    </p:spTree>
    <p:extLst>
      <p:ext uri="{BB962C8B-B14F-4D97-AF65-F5344CB8AC3E}">
        <p14:creationId xmlns:p14="http://schemas.microsoft.com/office/powerpoint/2010/main" val="3159524189"/>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5566E-D6A3-4D1E-BDFF-DE75B2CD6DAB}"/>
              </a:ext>
            </a:extLst>
          </p:cNvPr>
          <p:cNvSpPr/>
          <p:nvPr/>
        </p:nvSpPr>
        <p:spPr>
          <a:xfrm>
            <a:off x="369277" y="353070"/>
            <a:ext cx="11434459" cy="6003280"/>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Which genre of poetry did Juvenal write?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Who is the narrator the of Juvenal Satire 3?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does this man’s name mean?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Were is this man moving </a:t>
            </a:r>
            <a:r>
              <a:rPr lang="en-GB" sz="2400" b="1" dirty="0">
                <a:solidFill>
                  <a:schemeClr val="tx1"/>
                </a:solidFill>
                <a:latin typeface="Arial" panose="020B0604020202020204" pitchFamily="34" charset="0"/>
                <a:cs typeface="Arial" panose="020B0604020202020204" pitchFamily="34" charset="0"/>
              </a:rPr>
              <a:t>from </a:t>
            </a:r>
            <a:r>
              <a:rPr lang="en-GB" sz="2400" dirty="0">
                <a:solidFill>
                  <a:schemeClr val="tx1"/>
                </a:solidFill>
                <a:latin typeface="Arial" panose="020B0604020202020204" pitchFamily="34" charset="0"/>
                <a:cs typeface="Arial" panose="020B0604020202020204" pitchFamily="34" charset="0"/>
              </a:rPr>
              <a:t>and where is he moving </a:t>
            </a:r>
            <a:r>
              <a:rPr lang="en-GB" sz="2400" b="1" dirty="0">
                <a:solidFill>
                  <a:schemeClr val="tx1"/>
                </a:solidFill>
                <a:latin typeface="Arial" panose="020B0604020202020204" pitchFamily="34" charset="0"/>
                <a:cs typeface="Arial" panose="020B0604020202020204" pitchFamily="34" charset="0"/>
              </a:rPr>
              <a:t>to? </a:t>
            </a:r>
            <a:r>
              <a:rPr lang="en-GB" sz="2400" dirty="0">
                <a:solidFill>
                  <a:schemeClr val="tx1"/>
                </a:solidFill>
                <a:latin typeface="Arial" panose="020B0604020202020204" pitchFamily="34" charset="0"/>
                <a:cs typeface="Arial" panose="020B0604020202020204" pitchFamily="34" charset="0"/>
              </a:rPr>
              <a:t>[2]</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does the narrator of Juvenal Satire 3 say that Rome’s buildings are held up by?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Who gave Horace his Sabine villa and farm?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Which character in Horace’s poems is given the nickname ‘the Dog’?[1]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are </a:t>
            </a:r>
            <a:r>
              <a:rPr lang="en-GB" sz="2400" b="1" dirty="0">
                <a:solidFill>
                  <a:schemeClr val="tx1"/>
                </a:solidFill>
                <a:latin typeface="Arial" panose="020B0604020202020204" pitchFamily="34" charset="0"/>
                <a:cs typeface="Arial" panose="020B0604020202020204" pitchFamily="34" charset="0"/>
              </a:rPr>
              <a:t>three </a:t>
            </a:r>
            <a:r>
              <a:rPr lang="en-GB" sz="2400" dirty="0">
                <a:solidFill>
                  <a:schemeClr val="tx1"/>
                </a:solidFill>
                <a:latin typeface="Arial" panose="020B0604020202020204" pitchFamily="34" charset="0"/>
                <a:cs typeface="Arial" panose="020B0604020202020204" pitchFamily="34" charset="0"/>
              </a:rPr>
              <a:t>things which appeared on the Circus Maximus’ </a:t>
            </a:r>
            <a:r>
              <a:rPr lang="en-GB" sz="2400" i="1" dirty="0">
                <a:solidFill>
                  <a:schemeClr val="tx1"/>
                </a:solidFill>
                <a:latin typeface="Arial" panose="020B0604020202020204" pitchFamily="34" charset="0"/>
                <a:cs typeface="Arial" panose="020B0604020202020204" pitchFamily="34" charset="0"/>
              </a:rPr>
              <a:t>spina</a:t>
            </a:r>
            <a:r>
              <a:rPr lang="en-GB" sz="2400" dirty="0">
                <a:solidFill>
                  <a:schemeClr val="tx1"/>
                </a:solidFill>
                <a:latin typeface="Arial" panose="020B0604020202020204" pitchFamily="34" charset="0"/>
                <a:cs typeface="Arial" panose="020B0604020202020204" pitchFamily="34" charset="0"/>
              </a:rPr>
              <a:t>? [3]</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A theatre in which city was renovated by the </a:t>
            </a:r>
            <a:r>
              <a:rPr lang="en-GB" sz="2400" dirty="0" err="1">
                <a:solidFill>
                  <a:schemeClr val="tx1"/>
                </a:solidFill>
                <a:latin typeface="Arial" panose="020B0604020202020204" pitchFamily="34" charset="0"/>
                <a:cs typeface="Arial" panose="020B0604020202020204" pitchFamily="34" charset="0"/>
              </a:rPr>
              <a:t>Holconii</a:t>
            </a:r>
            <a:r>
              <a:rPr lang="en-GB" sz="2400" dirty="0">
                <a:solidFill>
                  <a:schemeClr val="tx1"/>
                </a:solidFill>
                <a:latin typeface="Arial" panose="020B0604020202020204" pitchFamily="34" charset="0"/>
                <a:cs typeface="Arial" panose="020B0604020202020204" pitchFamily="34" charset="0"/>
              </a:rPr>
              <a:t> brothers?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The Insula of Diana was originally how many stories tall?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What is a </a:t>
            </a:r>
            <a:r>
              <a:rPr lang="en-GB" sz="2400" dirty="0" err="1">
                <a:solidFill>
                  <a:schemeClr val="tx1"/>
                </a:solidFill>
                <a:latin typeface="Arial" panose="020B0604020202020204" pitchFamily="34" charset="0"/>
                <a:cs typeface="Arial" panose="020B0604020202020204" pitchFamily="34" charset="0"/>
              </a:rPr>
              <a:t>thermopylium</a:t>
            </a:r>
            <a:r>
              <a:rPr lang="en-GB" sz="2400" dirty="0">
                <a:solidFill>
                  <a:schemeClr val="tx1"/>
                </a:solidFill>
                <a:latin typeface="Arial" panose="020B0604020202020204" pitchFamily="34" charset="0"/>
                <a:cs typeface="Arial" panose="020B0604020202020204" pitchFamily="34" charset="0"/>
              </a:rPr>
              <a:t>?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Which Roman house has a picture of the Nile in one of its rooms?</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Which age group did a </a:t>
            </a:r>
            <a:r>
              <a:rPr lang="en-GB" sz="2400" dirty="0" err="1">
                <a:solidFill>
                  <a:schemeClr val="tx1"/>
                </a:solidFill>
                <a:latin typeface="Arial" panose="020B0604020202020204" pitchFamily="34" charset="0"/>
                <a:cs typeface="Arial" panose="020B0604020202020204" pitchFamily="34" charset="0"/>
              </a:rPr>
              <a:t>Grammator</a:t>
            </a:r>
            <a:r>
              <a:rPr lang="en-GB" sz="2400" dirty="0">
                <a:solidFill>
                  <a:schemeClr val="tx1"/>
                </a:solidFill>
                <a:latin typeface="Arial" panose="020B0604020202020204" pitchFamily="34" charset="0"/>
                <a:cs typeface="Arial" panose="020B0604020202020204" pitchFamily="34" charset="0"/>
              </a:rPr>
              <a:t> teach?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How many sesterces did a Senator’s property have to be worth? [1]</a:t>
            </a:r>
          </a:p>
          <a:p>
            <a:pPr marL="514350" indent="-514350" algn="ctr">
              <a:buAutoNum type="arabicPeriod"/>
            </a:pPr>
            <a:r>
              <a:rPr lang="en-GB" sz="2400" dirty="0">
                <a:solidFill>
                  <a:schemeClr val="tx1"/>
                </a:solidFill>
                <a:latin typeface="Arial" panose="020B0604020202020204" pitchFamily="34" charset="0"/>
                <a:cs typeface="Arial" panose="020B0604020202020204" pitchFamily="34" charset="0"/>
              </a:rPr>
              <a:t>Which sort of slave would have worked in a mine? [1]</a:t>
            </a:r>
          </a:p>
        </p:txBody>
      </p:sp>
      <p:sp>
        <p:nvSpPr>
          <p:cNvPr id="3" name="Slide Number Placeholder 2">
            <a:extLst>
              <a:ext uri="{FF2B5EF4-FFF2-40B4-BE49-F238E27FC236}">
                <a16:creationId xmlns:a16="http://schemas.microsoft.com/office/drawing/2014/main" id="{354CD04F-5FAE-410B-88CE-74BB2FA76D9F}"/>
              </a:ext>
            </a:extLst>
          </p:cNvPr>
          <p:cNvSpPr>
            <a:spLocks noGrp="1"/>
          </p:cNvSpPr>
          <p:nvPr>
            <p:ph type="sldNum" sz="quarter" idx="12"/>
          </p:nvPr>
        </p:nvSpPr>
        <p:spPr/>
        <p:txBody>
          <a:bodyPr/>
          <a:lstStyle/>
          <a:p>
            <a:fld id="{0EBA4B25-05D3-4406-9C93-8CDF2D0D42D3}" type="slidenum">
              <a:rPr lang="en-GB" smtClean="0"/>
              <a:t>55</a:t>
            </a:fld>
            <a:endParaRPr lang="en-GB"/>
          </a:p>
        </p:txBody>
      </p:sp>
    </p:spTree>
    <p:extLst>
      <p:ext uri="{BB962C8B-B14F-4D97-AF65-F5344CB8AC3E}">
        <p14:creationId xmlns:p14="http://schemas.microsoft.com/office/powerpoint/2010/main" val="296567813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AF14-58E1-4341-AE85-167147FBC02C}"/>
              </a:ext>
            </a:extLst>
          </p:cNvPr>
          <p:cNvSpPr>
            <a:spLocks noGrp="1"/>
          </p:cNvSpPr>
          <p:nvPr>
            <p:ph type="title"/>
          </p:nvPr>
        </p:nvSpPr>
        <p:spPr>
          <a:xfrm>
            <a:off x="838200" y="1999852"/>
            <a:ext cx="10515600" cy="3581797"/>
          </a:xfrm>
        </p:spPr>
        <p:txBody>
          <a:bodyPr>
            <a:normAutofit/>
          </a:bodyPr>
          <a:lstStyle/>
          <a:p>
            <a:r>
              <a:rPr lang="en-GB" b="1" dirty="0"/>
              <a:t>Source questions</a:t>
            </a:r>
            <a:br>
              <a:rPr lang="en-GB" b="1" dirty="0"/>
            </a:br>
            <a:r>
              <a:rPr lang="en-GB" dirty="0"/>
              <a:t>Use the sources on each slide to answer the questions</a:t>
            </a:r>
            <a:br>
              <a:rPr lang="en-GB" b="1" dirty="0"/>
            </a:br>
            <a:br>
              <a:rPr lang="en-GB" dirty="0"/>
            </a:br>
            <a:endParaRPr lang="en-GB" b="1" dirty="0"/>
          </a:p>
        </p:txBody>
      </p:sp>
      <p:sp>
        <p:nvSpPr>
          <p:cNvPr id="4" name="Slide Number Placeholder 3">
            <a:extLst>
              <a:ext uri="{FF2B5EF4-FFF2-40B4-BE49-F238E27FC236}">
                <a16:creationId xmlns:a16="http://schemas.microsoft.com/office/drawing/2014/main" id="{639EDF4F-927C-4315-9BCF-F5D2C6C881BC}"/>
              </a:ext>
            </a:extLst>
          </p:cNvPr>
          <p:cNvSpPr>
            <a:spLocks noGrp="1"/>
          </p:cNvSpPr>
          <p:nvPr>
            <p:ph type="sldNum" sz="quarter" idx="12"/>
          </p:nvPr>
        </p:nvSpPr>
        <p:spPr/>
        <p:txBody>
          <a:bodyPr/>
          <a:lstStyle/>
          <a:p>
            <a:fld id="{0EBA4B25-05D3-4406-9C93-8CDF2D0D42D3}" type="slidenum">
              <a:rPr lang="en-GB" smtClean="0"/>
              <a:t>56</a:t>
            </a:fld>
            <a:endParaRPr lang="en-GB"/>
          </a:p>
        </p:txBody>
      </p:sp>
    </p:spTree>
    <p:extLst>
      <p:ext uri="{BB962C8B-B14F-4D97-AF65-F5344CB8AC3E}">
        <p14:creationId xmlns:p14="http://schemas.microsoft.com/office/powerpoint/2010/main" val="8442741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5566E-D6A3-4D1E-BDFF-DE75B2CD6DAB}"/>
              </a:ext>
            </a:extLst>
          </p:cNvPr>
          <p:cNvSpPr/>
          <p:nvPr/>
        </p:nvSpPr>
        <p:spPr>
          <a:xfrm>
            <a:off x="256261" y="33982"/>
            <a:ext cx="11434459" cy="6824018"/>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latin typeface="Arial" panose="020B0604020202020204" pitchFamily="34" charset="0"/>
                <a:cs typeface="Arial" panose="020B0604020202020204" pitchFamily="34" charset="0"/>
              </a:rPr>
              <a:t>Source 1</a:t>
            </a:r>
          </a:p>
          <a:p>
            <a:pPr>
              <a:lnSpc>
                <a:spcPct val="150000"/>
              </a:lnSpc>
              <a:defRPr/>
            </a:pPr>
            <a:r>
              <a:rPr lang="en-GB" sz="2400" dirty="0">
                <a:solidFill>
                  <a:prstClr val="black"/>
                </a:solidFill>
                <a:latin typeface="Arial" panose="020B0604020202020204" pitchFamily="34" charset="0"/>
                <a:cs typeface="Arial" panose="020B0604020202020204" pitchFamily="34" charset="0"/>
              </a:rPr>
              <a:t>‘</a:t>
            </a:r>
            <a:r>
              <a:rPr lang="en-GB" sz="2400" dirty="0">
                <a:solidFill>
                  <a:schemeClr val="tx1"/>
                </a:solidFill>
                <a:latin typeface="Arial" panose="020B0604020202020204" pitchFamily="34" charset="0"/>
                <a:cs typeface="Arial" panose="020B0604020202020204" pitchFamily="34" charset="0"/>
              </a:rPr>
              <a:t>Who fears…that their house might collapse, in cool </a:t>
            </a:r>
            <a:r>
              <a:rPr lang="en-GB" sz="2400" dirty="0" err="1">
                <a:solidFill>
                  <a:schemeClr val="tx1"/>
                </a:solidFill>
                <a:latin typeface="Arial" panose="020B0604020202020204" pitchFamily="34" charset="0"/>
                <a:cs typeface="Arial" panose="020B0604020202020204" pitchFamily="34" charset="0"/>
              </a:rPr>
              <a:t>Praeneste</a:t>
            </a:r>
            <a:r>
              <a:rPr lang="en-GB" sz="2400" dirty="0">
                <a:solidFill>
                  <a:schemeClr val="tx1"/>
                </a:solidFill>
                <a:latin typeface="Arial" panose="020B0604020202020204" pitchFamily="34" charset="0"/>
                <a:cs typeface="Arial" panose="020B0604020202020204" pitchFamily="34" charset="0"/>
              </a:rPr>
              <a:t>, or in </a:t>
            </a:r>
            <a:r>
              <a:rPr lang="en-GB" sz="2400" dirty="0" err="1">
                <a:solidFill>
                  <a:schemeClr val="tx1"/>
                </a:solidFill>
                <a:latin typeface="Arial" panose="020B0604020202020204" pitchFamily="34" charset="0"/>
                <a:cs typeface="Arial" panose="020B0604020202020204" pitchFamily="34" charset="0"/>
              </a:rPr>
              <a:t>Volsinii</a:t>
            </a:r>
            <a:r>
              <a:rPr lang="en-GB" sz="2400" dirty="0">
                <a:solidFill>
                  <a:schemeClr val="tx1"/>
                </a:solidFill>
                <a:latin typeface="Arial" panose="020B0604020202020204" pitchFamily="34" charset="0"/>
                <a:cs typeface="Arial" panose="020B0604020202020204" pitchFamily="34" charset="0"/>
              </a:rPr>
              <a:t> among the wooded hills, or at unpretentious </a:t>
            </a:r>
            <a:r>
              <a:rPr lang="en-GB" sz="2400" dirty="0" err="1">
                <a:solidFill>
                  <a:schemeClr val="tx1"/>
                </a:solidFill>
                <a:latin typeface="Arial" panose="020B0604020202020204" pitchFamily="34" charset="0"/>
                <a:cs typeface="Arial" panose="020B0604020202020204" pitchFamily="34" charset="0"/>
              </a:rPr>
              <a:t>Gabii</a:t>
            </a:r>
            <a:r>
              <a:rPr lang="en-GB" sz="2400" dirty="0">
                <a:solidFill>
                  <a:schemeClr val="tx1"/>
                </a:solidFill>
                <a:latin typeface="Arial" panose="020B0604020202020204" pitchFamily="34" charset="0"/>
                <a:cs typeface="Arial" panose="020B0604020202020204" pitchFamily="34" charset="0"/>
              </a:rPr>
              <a:t>, or the sloping hills of Tibur? </a:t>
            </a:r>
          </a:p>
          <a:p>
            <a:pPr marL="0" marR="0" lvl="0" indent="0" algn="l" defTabSz="914400" rtl="0" eaLnBrk="1" fontAlgn="auto" latinLnBrk="0" hangingPunct="1">
              <a:lnSpc>
                <a:spcPct val="150000"/>
              </a:lnSpc>
              <a:spcBef>
                <a:spcPts val="0"/>
              </a:spcBef>
              <a:spcAft>
                <a:spcPts val="0"/>
              </a:spcAft>
              <a:buClrTx/>
              <a:buSzTx/>
              <a:buFontTx/>
              <a:buNone/>
              <a:tabLst/>
              <a:defRPr/>
            </a:pPr>
            <a:r>
              <a:rPr lang="en-GB" sz="2400" dirty="0">
                <a:solidFill>
                  <a:prstClr val="black"/>
                </a:solidFill>
                <a:latin typeface="Arial" panose="020B0604020202020204" pitchFamily="34" charset="0"/>
                <a:cs typeface="Arial" panose="020B0604020202020204" pitchFamily="34" charset="0"/>
              </a:rPr>
              <a:t>We inhabit* a Rome held up by slender props’ –Juvenal </a:t>
            </a:r>
            <a:r>
              <a:rPr lang="en-GB" sz="2400" i="1" dirty="0">
                <a:solidFill>
                  <a:prstClr val="black"/>
                </a:solidFill>
                <a:latin typeface="Arial" panose="020B0604020202020204" pitchFamily="34" charset="0"/>
                <a:cs typeface="Arial" panose="020B0604020202020204" pitchFamily="34" charset="0"/>
              </a:rPr>
              <a:t>Satires </a:t>
            </a:r>
            <a:endParaRPr lang="en-GB" sz="2400" dirty="0">
              <a:solidFill>
                <a:prstClr val="black"/>
              </a:solidFill>
              <a:latin typeface="Arial" panose="020B0604020202020204" pitchFamily="34" charset="0"/>
              <a:cs typeface="Arial" panose="020B0604020202020204" pitchFamily="34" charset="0"/>
            </a:endParaRPr>
          </a:p>
          <a:p>
            <a:pPr algn="ctr"/>
            <a:endParaRPr lang="en-GB" sz="2400" dirty="0">
              <a:solidFill>
                <a:schemeClr val="tx1"/>
              </a:solidFill>
              <a:latin typeface="Arial" panose="020B0604020202020204" pitchFamily="34" charset="0"/>
              <a:cs typeface="Arial" panose="020B0604020202020204" pitchFamily="34" charset="0"/>
            </a:endParaRPr>
          </a:p>
          <a:p>
            <a:pPr algn="ctr"/>
            <a:r>
              <a:rPr lang="en-GB" sz="2400" b="1" dirty="0">
                <a:solidFill>
                  <a:schemeClr val="tx1"/>
                </a:solidFill>
                <a:latin typeface="Arial" panose="020B0604020202020204" pitchFamily="34" charset="0"/>
                <a:cs typeface="Arial" panose="020B0604020202020204" pitchFamily="34" charset="0"/>
              </a:rPr>
              <a:t>Source 2</a:t>
            </a:r>
          </a:p>
          <a:p>
            <a:pPr algn="ctr"/>
            <a:r>
              <a:rPr lang="en-GB" sz="2400" dirty="0">
                <a:solidFill>
                  <a:schemeClr val="tx1"/>
                </a:solidFill>
                <a:latin typeface="Arial" panose="020B0604020202020204" pitchFamily="34" charset="0"/>
                <a:cs typeface="Arial" panose="020B0604020202020204" pitchFamily="34" charset="0"/>
              </a:rPr>
              <a:t>We were accompanying him home when, while climbing the </a:t>
            </a:r>
            <a:r>
              <a:rPr lang="en-GB" sz="2400" dirty="0" err="1">
                <a:solidFill>
                  <a:schemeClr val="tx1"/>
                </a:solidFill>
                <a:latin typeface="Arial" panose="020B0604020202020204" pitchFamily="34" charset="0"/>
                <a:cs typeface="Arial" panose="020B0604020202020204" pitchFamily="34" charset="0"/>
              </a:rPr>
              <a:t>Cispian</a:t>
            </a:r>
            <a:r>
              <a:rPr lang="en-GB" sz="2400" dirty="0">
                <a:solidFill>
                  <a:schemeClr val="tx1"/>
                </a:solidFill>
                <a:latin typeface="Arial" panose="020B0604020202020204" pitchFamily="34" charset="0"/>
                <a:cs typeface="Arial" panose="020B0604020202020204" pitchFamily="34" charset="0"/>
              </a:rPr>
              <a:t> Hill, we saw a tall multi-storey block of flats overrun with flames, and all the neighbouring buildings burning in a great fire ball. Then one of Julianus’ companions said: “The income from urban property is great, but the dangers are far greater. But if some solution could be found to stop houses in Rome from catching fire all the time, by the gods I would sell my country property and buy in the city”. – </a:t>
            </a:r>
            <a:r>
              <a:rPr lang="en-GB" sz="2400" dirty="0" err="1">
                <a:solidFill>
                  <a:schemeClr val="tx1"/>
                </a:solidFill>
                <a:latin typeface="Arial" panose="020B0604020202020204" pitchFamily="34" charset="0"/>
                <a:cs typeface="Arial" panose="020B0604020202020204" pitchFamily="34" charset="0"/>
              </a:rPr>
              <a:t>Aulus</a:t>
            </a:r>
            <a:r>
              <a:rPr lang="en-GB" sz="2400" dirty="0">
                <a:solidFill>
                  <a:schemeClr val="tx1"/>
                </a:solidFill>
                <a:latin typeface="Arial" panose="020B0604020202020204" pitchFamily="34" charset="0"/>
                <a:cs typeface="Arial" panose="020B0604020202020204" pitchFamily="34" charset="0"/>
              </a:rPr>
              <a:t> </a:t>
            </a:r>
            <a:r>
              <a:rPr lang="en-GB" sz="2400" dirty="0" err="1">
                <a:solidFill>
                  <a:schemeClr val="tx1"/>
                </a:solidFill>
                <a:latin typeface="Arial" panose="020B0604020202020204" pitchFamily="34" charset="0"/>
                <a:cs typeface="Arial" panose="020B0604020202020204" pitchFamily="34" charset="0"/>
              </a:rPr>
              <a:t>Gellius</a:t>
            </a:r>
            <a:r>
              <a:rPr lang="en-GB" sz="2400" dirty="0">
                <a:solidFill>
                  <a:schemeClr val="tx1"/>
                </a:solidFill>
                <a:latin typeface="Arial" panose="020B0604020202020204" pitchFamily="34" charset="0"/>
                <a:cs typeface="Arial" panose="020B0604020202020204" pitchFamily="34" charset="0"/>
              </a:rPr>
              <a:t> </a:t>
            </a:r>
            <a:r>
              <a:rPr lang="en-GB" sz="2400" i="1" dirty="0">
                <a:solidFill>
                  <a:schemeClr val="tx1"/>
                </a:solidFill>
                <a:latin typeface="Arial" panose="020B0604020202020204" pitchFamily="34" charset="0"/>
                <a:cs typeface="Arial" panose="020B0604020202020204" pitchFamily="34" charset="0"/>
              </a:rPr>
              <a:t>Attic Nights</a:t>
            </a:r>
            <a:endParaRPr lang="en-GB" sz="2400" dirty="0">
              <a:solidFill>
                <a:schemeClr val="tx1"/>
              </a:solidFill>
              <a:latin typeface="Arial" panose="020B0604020202020204" pitchFamily="34" charset="0"/>
              <a:cs typeface="Arial" panose="020B0604020202020204" pitchFamily="34" charset="0"/>
            </a:endParaRPr>
          </a:p>
          <a:p>
            <a:pPr algn="ctr"/>
            <a:endParaRPr lang="en-GB" sz="2400" dirty="0">
              <a:solidFill>
                <a:schemeClr val="tx1"/>
              </a:solidFill>
              <a:latin typeface="Arial" panose="020B0604020202020204" pitchFamily="34" charset="0"/>
              <a:cs typeface="Arial" panose="020B0604020202020204" pitchFamily="34" charset="0"/>
            </a:endParaRPr>
          </a:p>
          <a:p>
            <a:pPr marL="457200" indent="-457200" algn="ctr">
              <a:buAutoNum type="arabicPeriod"/>
            </a:pPr>
            <a:r>
              <a:rPr lang="en-GB" sz="2400" b="1" dirty="0">
                <a:solidFill>
                  <a:schemeClr val="tx1"/>
                </a:solidFill>
                <a:latin typeface="Arial" panose="020B0604020202020204" pitchFamily="34" charset="0"/>
                <a:cs typeface="Arial" panose="020B0604020202020204" pitchFamily="34" charset="0"/>
              </a:rPr>
              <a:t>How do the writers in these passages make life in an insula sound dangerous?</a:t>
            </a:r>
          </a:p>
          <a:p>
            <a:pPr marL="457200" indent="-457200" algn="ctr">
              <a:buAutoNum type="arabicPeriod"/>
            </a:pPr>
            <a:r>
              <a:rPr lang="en-GB" sz="2400" b="1" dirty="0">
                <a:solidFill>
                  <a:schemeClr val="tx1"/>
                </a:solidFill>
                <a:latin typeface="Arial" panose="020B0604020202020204" pitchFamily="34" charset="0"/>
                <a:cs typeface="Arial" panose="020B0604020202020204" pitchFamily="34" charset="0"/>
              </a:rPr>
              <a:t>Where do these writers tell us is safer to live in than  Rome?</a:t>
            </a:r>
          </a:p>
        </p:txBody>
      </p:sp>
      <p:sp>
        <p:nvSpPr>
          <p:cNvPr id="3" name="Slide Number Placeholder 2">
            <a:extLst>
              <a:ext uri="{FF2B5EF4-FFF2-40B4-BE49-F238E27FC236}">
                <a16:creationId xmlns:a16="http://schemas.microsoft.com/office/drawing/2014/main" id="{354CD04F-5FAE-410B-88CE-74BB2FA76D9F}"/>
              </a:ext>
            </a:extLst>
          </p:cNvPr>
          <p:cNvSpPr>
            <a:spLocks noGrp="1"/>
          </p:cNvSpPr>
          <p:nvPr>
            <p:ph type="sldNum" sz="quarter" idx="12"/>
          </p:nvPr>
        </p:nvSpPr>
        <p:spPr/>
        <p:txBody>
          <a:bodyPr/>
          <a:lstStyle/>
          <a:p>
            <a:fld id="{0EBA4B25-05D3-4406-9C93-8CDF2D0D42D3}" type="slidenum">
              <a:rPr lang="en-GB" smtClean="0"/>
              <a:t>57</a:t>
            </a:fld>
            <a:endParaRPr lang="en-GB"/>
          </a:p>
        </p:txBody>
      </p:sp>
    </p:spTree>
    <p:extLst>
      <p:ext uri="{BB962C8B-B14F-4D97-AF65-F5344CB8AC3E}">
        <p14:creationId xmlns:p14="http://schemas.microsoft.com/office/powerpoint/2010/main" val="255580542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5566E-D6A3-4D1E-BDFF-DE75B2CD6DAB}"/>
              </a:ext>
            </a:extLst>
          </p:cNvPr>
          <p:cNvSpPr/>
          <p:nvPr/>
        </p:nvSpPr>
        <p:spPr>
          <a:xfrm>
            <a:off x="369277" y="353069"/>
            <a:ext cx="11434459" cy="6900485"/>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latin typeface="Arial" panose="020B0604020202020204" pitchFamily="34" charset="0"/>
                <a:cs typeface="Arial" panose="020B0604020202020204" pitchFamily="34" charset="0"/>
              </a:rPr>
              <a:t>Source 2</a:t>
            </a:r>
          </a:p>
          <a:p>
            <a:pPr algn="ctr"/>
            <a:r>
              <a:rPr lang="en-GB" sz="2400" dirty="0">
                <a:solidFill>
                  <a:schemeClr val="tx1"/>
                </a:solidFill>
                <a:latin typeface="Arial" panose="020B0604020202020204" pitchFamily="34" charset="0"/>
                <a:cs typeface="Arial" panose="020B0604020202020204" pitchFamily="34" charset="0"/>
              </a:rPr>
              <a:t>We were accompanying him home when, while climbing the </a:t>
            </a:r>
            <a:r>
              <a:rPr lang="en-GB" sz="2400" dirty="0" err="1">
                <a:solidFill>
                  <a:schemeClr val="tx1"/>
                </a:solidFill>
                <a:latin typeface="Arial" panose="020B0604020202020204" pitchFamily="34" charset="0"/>
                <a:cs typeface="Arial" panose="020B0604020202020204" pitchFamily="34" charset="0"/>
              </a:rPr>
              <a:t>Cispian</a:t>
            </a:r>
            <a:r>
              <a:rPr lang="en-GB" sz="2400" dirty="0">
                <a:solidFill>
                  <a:schemeClr val="tx1"/>
                </a:solidFill>
                <a:latin typeface="Arial" panose="020B0604020202020204" pitchFamily="34" charset="0"/>
                <a:cs typeface="Arial" panose="020B0604020202020204" pitchFamily="34" charset="0"/>
              </a:rPr>
              <a:t> Hill, we saw a tall multi-storey block of flats overrun with flames, and all the neighbouring buildings burning in a great fire ball. Then one of Julianus’ companions said: “The income from urban property is great, but the dangers are far greater. But if some solution could be found to stop houses in Rome from catching fire all the time, by the gods I would sell my country property and buy in the city”. – </a:t>
            </a:r>
            <a:r>
              <a:rPr lang="en-GB" sz="2400" dirty="0" err="1">
                <a:solidFill>
                  <a:schemeClr val="tx1"/>
                </a:solidFill>
                <a:latin typeface="Arial" panose="020B0604020202020204" pitchFamily="34" charset="0"/>
                <a:cs typeface="Arial" panose="020B0604020202020204" pitchFamily="34" charset="0"/>
              </a:rPr>
              <a:t>Aulus</a:t>
            </a:r>
            <a:r>
              <a:rPr lang="en-GB" sz="2400" dirty="0">
                <a:solidFill>
                  <a:schemeClr val="tx1"/>
                </a:solidFill>
                <a:latin typeface="Arial" panose="020B0604020202020204" pitchFamily="34" charset="0"/>
                <a:cs typeface="Arial" panose="020B0604020202020204" pitchFamily="34" charset="0"/>
              </a:rPr>
              <a:t> </a:t>
            </a:r>
            <a:r>
              <a:rPr lang="en-GB" sz="2400" dirty="0" err="1">
                <a:solidFill>
                  <a:schemeClr val="tx1"/>
                </a:solidFill>
                <a:latin typeface="Arial" panose="020B0604020202020204" pitchFamily="34" charset="0"/>
                <a:cs typeface="Arial" panose="020B0604020202020204" pitchFamily="34" charset="0"/>
              </a:rPr>
              <a:t>Gellius</a:t>
            </a:r>
            <a:r>
              <a:rPr lang="en-GB" sz="2400" dirty="0">
                <a:solidFill>
                  <a:schemeClr val="tx1"/>
                </a:solidFill>
                <a:latin typeface="Arial" panose="020B0604020202020204" pitchFamily="34" charset="0"/>
                <a:cs typeface="Arial" panose="020B0604020202020204" pitchFamily="34" charset="0"/>
              </a:rPr>
              <a:t> </a:t>
            </a:r>
            <a:r>
              <a:rPr lang="en-GB" sz="2400" i="1" dirty="0">
                <a:solidFill>
                  <a:schemeClr val="tx1"/>
                </a:solidFill>
                <a:latin typeface="Arial" panose="020B0604020202020204" pitchFamily="34" charset="0"/>
                <a:cs typeface="Arial" panose="020B0604020202020204" pitchFamily="34" charset="0"/>
              </a:rPr>
              <a:t>Attic Nights</a:t>
            </a:r>
            <a:endParaRPr lang="en-GB" sz="2400" dirty="0">
              <a:solidFill>
                <a:schemeClr val="tx1"/>
              </a:solidFill>
              <a:latin typeface="Arial" panose="020B0604020202020204" pitchFamily="34" charset="0"/>
              <a:cs typeface="Arial" panose="020B0604020202020204" pitchFamily="34" charset="0"/>
            </a:endParaRPr>
          </a:p>
          <a:p>
            <a:pPr algn="ctr"/>
            <a:r>
              <a:rPr lang="en-GB" sz="2400" b="1" dirty="0">
                <a:solidFill>
                  <a:schemeClr val="tx1"/>
                </a:solidFill>
                <a:latin typeface="Arial" panose="020B0604020202020204" pitchFamily="34" charset="0"/>
                <a:cs typeface="Arial" panose="020B0604020202020204" pitchFamily="34" charset="0"/>
              </a:rPr>
              <a:t>Source 3</a:t>
            </a:r>
          </a:p>
          <a:p>
            <a:pPr algn="just"/>
            <a:r>
              <a:rPr lang="en-GB" sz="2400" b="0" i="0" dirty="0">
                <a:solidFill>
                  <a:srgbClr val="212529"/>
                </a:solidFill>
                <a:effectLst/>
                <a:latin typeface="Arial" panose="020B0604020202020204" pitchFamily="34" charset="0"/>
                <a:cs typeface="Arial" panose="020B0604020202020204" pitchFamily="34" charset="0"/>
              </a:rPr>
              <a:t>If </a:t>
            </a:r>
            <a:r>
              <a:rPr lang="en-GB" sz="2400" b="0" i="0" dirty="0" err="1">
                <a:solidFill>
                  <a:srgbClr val="212529"/>
                </a:solidFill>
                <a:effectLst/>
                <a:latin typeface="Arial" panose="020B0604020202020204" pitchFamily="34" charset="0"/>
                <a:cs typeface="Arial" panose="020B0604020202020204" pitchFamily="34" charset="0"/>
              </a:rPr>
              <a:t>Assaracus</a:t>
            </a:r>
            <a:r>
              <a:rPr lang="en-GB" sz="2400" b="0" i="0" dirty="0">
                <a:solidFill>
                  <a:srgbClr val="212529"/>
                </a:solidFill>
                <a:effectLst/>
                <a:latin typeface="Arial" panose="020B0604020202020204" pitchFamily="34" charset="0"/>
                <a:cs typeface="Arial" panose="020B0604020202020204" pitchFamily="34" charset="0"/>
              </a:rPr>
              <a:t>’ great mansion is lost, his mother’s in mourning, the nobles wear black, and the praetor adjourns his hearing. Then we bewail the state of Rome, then we despair of its fires.</a:t>
            </a:r>
            <a:r>
              <a:rPr lang="en-GB" sz="2400" b="0" i="0" dirty="0">
                <a:solidFill>
                  <a:srgbClr val="212529"/>
                </a:solidFill>
                <a:effectLst/>
                <a:latin typeface="literata_bookmedium"/>
              </a:rPr>
              <a:t> While it’s still burning, they’re rushing to offer marble, already, To collect donations…Here books and bookcases, a Minerva to set in their midst, there a heap of silver.</a:t>
            </a:r>
            <a:r>
              <a:rPr lang="en-GB" sz="2400" b="0" i="0" dirty="0">
                <a:solidFill>
                  <a:srgbClr val="212529"/>
                </a:solidFill>
                <a:effectLst/>
                <a:latin typeface="Arial" panose="020B0604020202020204" pitchFamily="34" charset="0"/>
                <a:cs typeface="Arial" panose="020B0604020202020204" pitchFamily="34" charset="0"/>
              </a:rPr>
              <a:t> –Juvenal </a:t>
            </a:r>
            <a:r>
              <a:rPr lang="en-GB" sz="2400" b="0" i="1" dirty="0">
                <a:solidFill>
                  <a:srgbClr val="212529"/>
                </a:solidFill>
                <a:effectLst/>
                <a:latin typeface="Arial" panose="020B0604020202020204" pitchFamily="34" charset="0"/>
                <a:cs typeface="Arial" panose="020B0604020202020204" pitchFamily="34" charset="0"/>
              </a:rPr>
              <a:t>Satires</a:t>
            </a:r>
          </a:p>
          <a:p>
            <a:pPr algn="just"/>
            <a:r>
              <a:rPr lang="en-GB" sz="2400" b="1" i="0" dirty="0">
                <a:solidFill>
                  <a:srgbClr val="212529"/>
                </a:solidFill>
                <a:effectLst/>
                <a:latin typeface="Arial" panose="020B0604020202020204" pitchFamily="34" charset="0"/>
                <a:cs typeface="Arial" panose="020B0604020202020204" pitchFamily="34" charset="0"/>
              </a:rPr>
              <a:t>3. What do we learn from Source 2 about why </a:t>
            </a:r>
            <a:r>
              <a:rPr lang="en-GB" sz="2400" b="1" dirty="0">
                <a:solidFill>
                  <a:srgbClr val="212529"/>
                </a:solidFill>
                <a:latin typeface="Arial" panose="020B0604020202020204" pitchFamily="34" charset="0"/>
                <a:cs typeface="Arial" panose="020B0604020202020204" pitchFamily="34" charset="0"/>
              </a:rPr>
              <a:t>insulae are so dangerous to live in?</a:t>
            </a:r>
          </a:p>
          <a:p>
            <a:pPr algn="just"/>
            <a:r>
              <a:rPr lang="en-GB" sz="2400" b="1" i="0" dirty="0">
                <a:solidFill>
                  <a:srgbClr val="212529"/>
                </a:solidFill>
                <a:effectLst/>
                <a:latin typeface="Arial" panose="020B0604020202020204" pitchFamily="34" charset="0"/>
                <a:cs typeface="Arial" panose="020B0604020202020204" pitchFamily="34" charset="0"/>
              </a:rPr>
              <a:t>4. </a:t>
            </a:r>
            <a:r>
              <a:rPr lang="en-GB" sz="2400" b="1" dirty="0">
                <a:solidFill>
                  <a:srgbClr val="212529"/>
                </a:solidFill>
                <a:latin typeface="Arial" panose="020B0604020202020204" pitchFamily="34" charset="0"/>
                <a:cs typeface="Arial" panose="020B0604020202020204" pitchFamily="34" charset="0"/>
              </a:rPr>
              <a:t>How do Sources 2 and 3 present the rich as caring about wealth? </a:t>
            </a:r>
            <a:endParaRPr lang="en-GB" sz="2400" b="1" i="0" dirty="0">
              <a:solidFill>
                <a:srgbClr val="212529"/>
              </a:solidFill>
              <a:effectLst/>
              <a:latin typeface="Arial" panose="020B0604020202020204" pitchFamily="34" charset="0"/>
              <a:cs typeface="Arial" panose="020B0604020202020204" pitchFamily="34" charset="0"/>
            </a:endParaRPr>
          </a:p>
          <a:p>
            <a:pPr algn="ctr"/>
            <a:endParaRPr lang="en-GB" sz="2400"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54CD04F-5FAE-410B-88CE-74BB2FA76D9F}"/>
              </a:ext>
            </a:extLst>
          </p:cNvPr>
          <p:cNvSpPr>
            <a:spLocks noGrp="1"/>
          </p:cNvSpPr>
          <p:nvPr>
            <p:ph type="sldNum" sz="quarter" idx="12"/>
          </p:nvPr>
        </p:nvSpPr>
        <p:spPr/>
        <p:txBody>
          <a:bodyPr/>
          <a:lstStyle/>
          <a:p>
            <a:fld id="{0EBA4B25-05D3-4406-9C93-8CDF2D0D42D3}" type="slidenum">
              <a:rPr lang="en-GB" smtClean="0"/>
              <a:t>58</a:t>
            </a:fld>
            <a:endParaRPr lang="en-GB"/>
          </a:p>
        </p:txBody>
      </p:sp>
    </p:spTree>
    <p:extLst>
      <p:ext uri="{BB962C8B-B14F-4D97-AF65-F5344CB8AC3E}">
        <p14:creationId xmlns:p14="http://schemas.microsoft.com/office/powerpoint/2010/main" val="240546266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5566E-D6A3-4D1E-BDFF-DE75B2CD6DAB}"/>
              </a:ext>
            </a:extLst>
          </p:cNvPr>
          <p:cNvSpPr/>
          <p:nvPr/>
        </p:nvSpPr>
        <p:spPr>
          <a:xfrm>
            <a:off x="378769" y="136525"/>
            <a:ext cx="11434459" cy="6458585"/>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latin typeface="Arial" panose="020B0604020202020204" pitchFamily="34" charset="0"/>
                <a:cs typeface="Arial" panose="020B0604020202020204" pitchFamily="34" charset="0"/>
              </a:rPr>
              <a:t>Source 4: A slave collar which reads ‘I have escaped, capture me!’ and promising money to anybody who returns the runaway slave to their master, </a:t>
            </a:r>
            <a:r>
              <a:rPr lang="en-GB" sz="2400" b="1" dirty="0" err="1">
                <a:solidFill>
                  <a:schemeClr val="tx1"/>
                </a:solidFill>
                <a:latin typeface="Arial" panose="020B0604020202020204" pitchFamily="34" charset="0"/>
                <a:cs typeface="Arial" panose="020B0604020202020204" pitchFamily="34" charset="0"/>
              </a:rPr>
              <a:t>Zoninus</a:t>
            </a:r>
            <a:r>
              <a:rPr lang="en-GB" sz="2400" b="1" dirty="0">
                <a:solidFill>
                  <a:schemeClr val="tx1"/>
                </a:solidFill>
                <a:latin typeface="Arial" panose="020B0604020202020204" pitchFamily="34" charset="0"/>
                <a:cs typeface="Arial" panose="020B0604020202020204" pitchFamily="34" charset="0"/>
              </a:rPr>
              <a:t> </a:t>
            </a:r>
          </a:p>
          <a:p>
            <a:pPr algn="ctr"/>
            <a:endParaRPr lang="en-GB" sz="2400" b="1" dirty="0">
              <a:solidFill>
                <a:schemeClr val="tx1"/>
              </a:solidFill>
              <a:latin typeface="Arial" panose="020B0604020202020204" pitchFamily="34" charset="0"/>
              <a:cs typeface="Arial" panose="020B0604020202020204" pitchFamily="34" charset="0"/>
            </a:endParaRPr>
          </a:p>
          <a:p>
            <a:pPr algn="ctr"/>
            <a:endParaRPr lang="en-GB" sz="2400" b="1" dirty="0">
              <a:solidFill>
                <a:srgbClr val="212529"/>
              </a:solidFill>
              <a:latin typeface="Arial" panose="020B0604020202020204" pitchFamily="34" charset="0"/>
              <a:cs typeface="Arial" panose="020B0604020202020204" pitchFamily="34" charset="0"/>
            </a:endParaRPr>
          </a:p>
          <a:p>
            <a:pPr algn="ctr"/>
            <a:endParaRPr lang="en-GB" sz="2400" b="1" dirty="0">
              <a:solidFill>
                <a:srgbClr val="212529"/>
              </a:solidFill>
              <a:latin typeface="Arial" panose="020B0604020202020204" pitchFamily="34" charset="0"/>
              <a:cs typeface="Arial" panose="020B0604020202020204" pitchFamily="34" charset="0"/>
            </a:endParaRPr>
          </a:p>
          <a:p>
            <a:pPr algn="ctr"/>
            <a:endParaRPr lang="en-GB" sz="2400" b="1" dirty="0">
              <a:solidFill>
                <a:srgbClr val="212529"/>
              </a:solidFill>
              <a:latin typeface="Arial" panose="020B0604020202020204" pitchFamily="34" charset="0"/>
              <a:cs typeface="Arial" panose="020B0604020202020204" pitchFamily="34" charset="0"/>
            </a:endParaRPr>
          </a:p>
          <a:p>
            <a:pPr algn="ctr"/>
            <a:endParaRPr lang="en-GB" sz="2400" b="1" dirty="0">
              <a:solidFill>
                <a:srgbClr val="212529"/>
              </a:solidFill>
              <a:latin typeface="Arial" panose="020B0604020202020204" pitchFamily="34" charset="0"/>
              <a:cs typeface="Arial" panose="020B0604020202020204" pitchFamily="34" charset="0"/>
            </a:endParaRPr>
          </a:p>
          <a:p>
            <a:pPr algn="ctr"/>
            <a:endParaRPr lang="en-GB" sz="2400" b="1" dirty="0">
              <a:solidFill>
                <a:srgbClr val="212529"/>
              </a:solidFill>
              <a:latin typeface="Arial" panose="020B0604020202020204" pitchFamily="34" charset="0"/>
              <a:cs typeface="Arial" panose="020B0604020202020204" pitchFamily="34" charset="0"/>
            </a:endParaRPr>
          </a:p>
          <a:p>
            <a:pPr algn="ctr"/>
            <a:endParaRPr lang="en-GB" sz="2400" b="1" dirty="0">
              <a:solidFill>
                <a:srgbClr val="212529"/>
              </a:solidFill>
              <a:latin typeface="Arial" panose="020B0604020202020204" pitchFamily="34" charset="0"/>
              <a:cs typeface="Arial" panose="020B0604020202020204" pitchFamily="34" charset="0"/>
            </a:endParaRPr>
          </a:p>
          <a:p>
            <a:pPr algn="ctr"/>
            <a:endParaRPr lang="en-GB" sz="2400" b="1" dirty="0">
              <a:solidFill>
                <a:srgbClr val="212529"/>
              </a:solidFill>
              <a:latin typeface="Arial" panose="020B0604020202020204" pitchFamily="34" charset="0"/>
              <a:cs typeface="Arial" panose="020B0604020202020204" pitchFamily="34" charset="0"/>
            </a:endParaRPr>
          </a:p>
          <a:p>
            <a:pPr algn="ctr"/>
            <a:endParaRPr lang="en-GB" sz="2400" b="1" dirty="0">
              <a:solidFill>
                <a:srgbClr val="212529"/>
              </a:solidFill>
              <a:latin typeface="Arial" panose="020B0604020202020204" pitchFamily="34" charset="0"/>
              <a:cs typeface="Arial" panose="020B0604020202020204" pitchFamily="34" charset="0"/>
            </a:endParaRPr>
          </a:p>
          <a:p>
            <a:pPr algn="ctr"/>
            <a:endParaRPr lang="en-GB" sz="2400" b="1" dirty="0">
              <a:solidFill>
                <a:srgbClr val="212529"/>
              </a:solidFill>
              <a:latin typeface="Arial" panose="020B0604020202020204" pitchFamily="34" charset="0"/>
              <a:cs typeface="Arial" panose="020B0604020202020204" pitchFamily="34" charset="0"/>
            </a:endParaRPr>
          </a:p>
          <a:p>
            <a:pPr algn="ctr"/>
            <a:endParaRPr lang="en-GB" sz="2400" b="1" i="0" dirty="0">
              <a:solidFill>
                <a:srgbClr val="212529"/>
              </a:solidFill>
              <a:effectLst/>
              <a:latin typeface="Arial" panose="020B0604020202020204" pitchFamily="34" charset="0"/>
              <a:cs typeface="Arial" panose="020B0604020202020204" pitchFamily="34" charset="0"/>
            </a:endParaRPr>
          </a:p>
          <a:p>
            <a:pPr algn="ctr"/>
            <a:r>
              <a:rPr lang="en-GB" sz="2400" b="1" dirty="0">
                <a:solidFill>
                  <a:srgbClr val="212529"/>
                </a:solidFill>
                <a:latin typeface="Arial" panose="020B0604020202020204" pitchFamily="34" charset="0"/>
                <a:cs typeface="Arial" panose="020B0604020202020204" pitchFamily="34" charset="0"/>
              </a:rPr>
              <a:t>4. What was the purpose of the item shown in Source 4?</a:t>
            </a:r>
          </a:p>
          <a:p>
            <a:pPr algn="ctr"/>
            <a:r>
              <a:rPr lang="en-GB" sz="2400" b="1" dirty="0">
                <a:solidFill>
                  <a:srgbClr val="212529"/>
                </a:solidFill>
                <a:latin typeface="Arial" panose="020B0604020202020204" pitchFamily="34" charset="0"/>
                <a:cs typeface="Arial" panose="020B0604020202020204" pitchFamily="34" charset="0"/>
              </a:rPr>
              <a:t>5. What else could masters do to their slaves to prevent them from escaping?</a:t>
            </a:r>
          </a:p>
          <a:p>
            <a:pPr algn="ctr"/>
            <a:endParaRPr lang="en-GB" sz="2400" b="1" i="0" dirty="0">
              <a:solidFill>
                <a:srgbClr val="212529"/>
              </a:solidFill>
              <a:effectLst/>
              <a:latin typeface="Arial" panose="020B0604020202020204" pitchFamily="34" charset="0"/>
              <a:cs typeface="Arial" panose="020B0604020202020204" pitchFamily="34" charset="0"/>
            </a:endParaRPr>
          </a:p>
          <a:p>
            <a:pPr algn="ctr"/>
            <a:endParaRPr lang="en-GB" sz="2400"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54CD04F-5FAE-410B-88CE-74BB2FA76D9F}"/>
              </a:ext>
            </a:extLst>
          </p:cNvPr>
          <p:cNvSpPr>
            <a:spLocks noGrp="1"/>
          </p:cNvSpPr>
          <p:nvPr>
            <p:ph type="sldNum" sz="quarter" idx="12"/>
          </p:nvPr>
        </p:nvSpPr>
        <p:spPr/>
        <p:txBody>
          <a:bodyPr/>
          <a:lstStyle/>
          <a:p>
            <a:fld id="{0EBA4B25-05D3-4406-9C93-8CDF2D0D42D3}" type="slidenum">
              <a:rPr lang="en-GB" smtClean="0"/>
              <a:t>59</a:t>
            </a:fld>
            <a:endParaRPr lang="en-GB"/>
          </a:p>
        </p:txBody>
      </p:sp>
      <p:pic>
        <p:nvPicPr>
          <p:cNvPr id="2050" name="Picture 2" descr="Slave Collars in Ancient Rome - JSTOR Daily">
            <a:extLst>
              <a:ext uri="{FF2B5EF4-FFF2-40B4-BE49-F238E27FC236}">
                <a16:creationId xmlns:a16="http://schemas.microsoft.com/office/drawing/2014/main" id="{1F24339D-64F8-48AE-9BB3-7C17C06E169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26366" y="1515911"/>
            <a:ext cx="5739267" cy="3826177"/>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1587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C7E84-53CF-4F01-84F4-3FA8DE713810}"/>
              </a:ext>
            </a:extLst>
          </p:cNvPr>
          <p:cNvSpPr>
            <a:spLocks noGrp="1"/>
          </p:cNvSpPr>
          <p:nvPr>
            <p:ph type="title"/>
          </p:nvPr>
        </p:nvSpPr>
        <p:spPr/>
        <p:txBody>
          <a:bodyPr/>
          <a:lstStyle/>
          <a:p>
            <a:r>
              <a:rPr lang="en-GB" b="1" dirty="0"/>
              <a:t>Apodyterium</a:t>
            </a:r>
          </a:p>
        </p:txBody>
      </p:sp>
      <p:sp>
        <p:nvSpPr>
          <p:cNvPr id="3" name="Content Placeholder 2">
            <a:extLst>
              <a:ext uri="{FF2B5EF4-FFF2-40B4-BE49-F238E27FC236}">
                <a16:creationId xmlns:a16="http://schemas.microsoft.com/office/drawing/2014/main" id="{FE753E17-C6B9-4398-8DCB-64EEFF8F81E4}"/>
              </a:ext>
            </a:extLst>
          </p:cNvPr>
          <p:cNvSpPr>
            <a:spLocks noGrp="1"/>
          </p:cNvSpPr>
          <p:nvPr>
            <p:ph idx="1"/>
          </p:nvPr>
        </p:nvSpPr>
        <p:spPr>
          <a:xfrm>
            <a:off x="838200" y="1530201"/>
            <a:ext cx="6405081" cy="4351338"/>
          </a:xfrm>
        </p:spPr>
        <p:txBody>
          <a:bodyPr>
            <a:normAutofit lnSpcReduction="10000"/>
          </a:bodyPr>
          <a:lstStyle/>
          <a:p>
            <a:r>
              <a:rPr lang="en-GB" dirty="0"/>
              <a:t>Changing room</a:t>
            </a:r>
          </a:p>
          <a:p>
            <a:r>
              <a:rPr lang="en-GB" dirty="0"/>
              <a:t>Clothes left in niches along walls</a:t>
            </a:r>
          </a:p>
          <a:p>
            <a:r>
              <a:rPr lang="en-GB" dirty="0"/>
              <a:t>Light clothing kept on for exercising</a:t>
            </a:r>
          </a:p>
          <a:p>
            <a:r>
              <a:rPr lang="en-GB" dirty="0"/>
              <a:t>Slaves used to watch their master’s clothes. Some baths had slaves whose job it was to watch clothes to prevent theft (which might have been quite common). </a:t>
            </a:r>
          </a:p>
          <a:p>
            <a:r>
              <a:rPr lang="en-GB" dirty="0"/>
              <a:t>Sometimes included facilities for people to wash their feet and hands</a:t>
            </a:r>
          </a:p>
        </p:txBody>
      </p:sp>
      <p:pic>
        <p:nvPicPr>
          <p:cNvPr id="3074" name="Picture 2">
            <a:extLst>
              <a:ext uri="{FF2B5EF4-FFF2-40B4-BE49-F238E27FC236}">
                <a16:creationId xmlns:a16="http://schemas.microsoft.com/office/drawing/2014/main" id="{68084B74-CD24-4D3C-B602-6303F1EBAC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88482" y="1530201"/>
            <a:ext cx="4603518" cy="3116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7065149"/>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0DE5566E-D6A3-4D1E-BDFF-DE75B2CD6DAB}"/>
              </a:ext>
            </a:extLst>
          </p:cNvPr>
          <p:cNvSpPr/>
          <p:nvPr/>
        </p:nvSpPr>
        <p:spPr>
          <a:xfrm>
            <a:off x="369277" y="353069"/>
            <a:ext cx="11434459" cy="6368405"/>
          </a:xfrm>
          <a:prstGeom prst="rect">
            <a:avLst/>
          </a:prstGeom>
          <a:noFill/>
          <a:ln w="3175">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lang="en-GB" sz="2400" b="1" dirty="0">
                <a:solidFill>
                  <a:schemeClr val="tx1"/>
                </a:solidFill>
                <a:latin typeface="Arial" panose="020B0604020202020204" pitchFamily="34" charset="0"/>
                <a:cs typeface="Arial" panose="020B0604020202020204" pitchFamily="34" charset="0"/>
              </a:rPr>
              <a:t>Source 5: A description of the frescos (wall paintings) in the home of </a:t>
            </a:r>
            <a:r>
              <a:rPr lang="en-GB" sz="2400" b="1" dirty="0" err="1">
                <a:solidFill>
                  <a:schemeClr val="tx1"/>
                </a:solidFill>
                <a:latin typeface="Arial" panose="020B0604020202020204" pitchFamily="34" charset="0"/>
                <a:cs typeface="Arial" panose="020B0604020202020204" pitchFamily="34" charset="0"/>
              </a:rPr>
              <a:t>Trimalchio</a:t>
            </a:r>
            <a:r>
              <a:rPr lang="en-GB" sz="2400" b="1" dirty="0">
                <a:solidFill>
                  <a:schemeClr val="tx1"/>
                </a:solidFill>
                <a:latin typeface="Arial" panose="020B0604020202020204" pitchFamily="34" charset="0"/>
                <a:cs typeface="Arial" panose="020B0604020202020204" pitchFamily="34" charset="0"/>
              </a:rPr>
              <a:t>, a fictional rich freedman. The frescos show </a:t>
            </a:r>
            <a:r>
              <a:rPr lang="en-GB" sz="2400" b="1" dirty="0" err="1">
                <a:solidFill>
                  <a:schemeClr val="tx1"/>
                </a:solidFill>
                <a:latin typeface="Arial" panose="020B0604020202020204" pitchFamily="34" charset="0"/>
                <a:cs typeface="Arial" panose="020B0604020202020204" pitchFamily="34" charset="0"/>
              </a:rPr>
              <a:t>Trimalchio’s</a:t>
            </a:r>
            <a:r>
              <a:rPr lang="en-GB" sz="2400" b="1" dirty="0">
                <a:solidFill>
                  <a:schemeClr val="tx1"/>
                </a:solidFill>
                <a:latin typeface="Arial" panose="020B0604020202020204" pitchFamily="34" charset="0"/>
                <a:cs typeface="Arial" panose="020B0604020202020204" pitchFamily="34" charset="0"/>
              </a:rPr>
              <a:t> rise from slavery to wealthy freedman.</a:t>
            </a:r>
          </a:p>
          <a:p>
            <a:pPr algn="ctr"/>
            <a:r>
              <a:rPr lang="en-GB" sz="2400" dirty="0">
                <a:solidFill>
                  <a:schemeClr val="tx1"/>
                </a:solidFill>
                <a:latin typeface="Arial" panose="020B0604020202020204" pitchFamily="34" charset="0"/>
                <a:cs typeface="Arial" panose="020B0604020202020204" pitchFamily="34" charset="0"/>
              </a:rPr>
              <a:t>‘There was a slave market depicted with the price tags and </a:t>
            </a:r>
            <a:r>
              <a:rPr lang="en-GB" sz="2400" dirty="0" err="1">
                <a:solidFill>
                  <a:schemeClr val="tx1"/>
                </a:solidFill>
                <a:latin typeface="Arial" panose="020B0604020202020204" pitchFamily="34" charset="0"/>
                <a:cs typeface="Arial" panose="020B0604020202020204" pitchFamily="34" charset="0"/>
              </a:rPr>
              <a:t>Trimalchio</a:t>
            </a:r>
            <a:r>
              <a:rPr lang="en-GB" sz="2400" dirty="0">
                <a:solidFill>
                  <a:schemeClr val="tx1"/>
                </a:solidFill>
                <a:latin typeface="Arial" panose="020B0604020202020204" pitchFamily="34" charset="0"/>
                <a:cs typeface="Arial" panose="020B0604020202020204" pitchFamily="34" charset="0"/>
              </a:rPr>
              <a:t> himself (with hair) was holding Mercury’s staff and was entering Rome, led by Minerva.</a:t>
            </a:r>
            <a:r>
              <a:rPr lang="en-GB" sz="2400" b="1" dirty="0">
                <a:solidFill>
                  <a:srgbClr val="7030A0"/>
                </a:solidFill>
                <a:latin typeface="Arial" panose="020B0604020202020204" pitchFamily="34" charset="0"/>
                <a:cs typeface="Arial" panose="020B0604020202020204" pitchFamily="34" charset="0"/>
              </a:rPr>
              <a:t> </a:t>
            </a:r>
            <a:r>
              <a:rPr lang="en-GB" sz="2400" dirty="0">
                <a:solidFill>
                  <a:schemeClr val="tx1"/>
                </a:solidFill>
                <a:latin typeface="Arial" panose="020B0604020202020204" pitchFamily="34" charset="0"/>
                <a:cs typeface="Arial" panose="020B0604020202020204" pitchFamily="34" charset="0"/>
              </a:rPr>
              <a:t>After this was how he had learnt accountancy and then how he was made a treasurer. The attentive painter had reproduced everything carefully…Mercury was carrying him off, lifted by the chin, to a lofty tribunal*.’ –Petronius </a:t>
            </a:r>
            <a:r>
              <a:rPr lang="en-GB" sz="2400" i="1" dirty="0">
                <a:solidFill>
                  <a:schemeClr val="tx1"/>
                </a:solidFill>
                <a:latin typeface="Arial" panose="020B0604020202020204" pitchFamily="34" charset="0"/>
                <a:cs typeface="Arial" panose="020B0604020202020204" pitchFamily="34" charset="0"/>
              </a:rPr>
              <a:t>Satyricon</a:t>
            </a:r>
          </a:p>
          <a:p>
            <a:pPr>
              <a:lnSpc>
                <a:spcPct val="150000"/>
              </a:lnSpc>
            </a:pPr>
            <a:r>
              <a:rPr lang="en-GB" sz="2400" b="1" dirty="0">
                <a:solidFill>
                  <a:schemeClr val="tx1"/>
                </a:solidFill>
                <a:latin typeface="Arial" panose="020B0604020202020204" pitchFamily="34" charset="0"/>
                <a:cs typeface="Arial" panose="020B0604020202020204" pitchFamily="34" charset="0"/>
              </a:rPr>
              <a:t>6. What was Mercury the god of which made him appropriate for Petronius to include in this scene?</a:t>
            </a:r>
          </a:p>
          <a:p>
            <a:pPr>
              <a:lnSpc>
                <a:spcPct val="150000"/>
              </a:lnSpc>
            </a:pPr>
            <a:r>
              <a:rPr lang="en-GB" sz="2400" b="1" dirty="0">
                <a:solidFill>
                  <a:schemeClr val="tx1"/>
                </a:solidFill>
                <a:latin typeface="Arial" panose="020B0604020202020204" pitchFamily="34" charset="0"/>
                <a:cs typeface="Arial" panose="020B0604020202020204" pitchFamily="34" charset="0"/>
              </a:rPr>
              <a:t>7. What is </a:t>
            </a:r>
            <a:r>
              <a:rPr lang="en-GB" sz="2400" b="1" dirty="0" err="1">
                <a:solidFill>
                  <a:schemeClr val="tx1"/>
                </a:solidFill>
                <a:latin typeface="Arial" panose="020B0604020202020204" pitchFamily="34" charset="0"/>
                <a:cs typeface="Arial" panose="020B0604020202020204" pitchFamily="34" charset="0"/>
              </a:rPr>
              <a:t>Trimalchio</a:t>
            </a:r>
            <a:r>
              <a:rPr lang="en-GB" sz="2400" b="1" dirty="0">
                <a:solidFill>
                  <a:schemeClr val="tx1"/>
                </a:solidFill>
                <a:latin typeface="Arial" panose="020B0604020202020204" pitchFamily="34" charset="0"/>
                <a:cs typeface="Arial" panose="020B0604020202020204" pitchFamily="34" charset="0"/>
              </a:rPr>
              <a:t> trying to suggest about himself by showing the gods helping him become wealthy?</a:t>
            </a:r>
          </a:p>
          <a:p>
            <a:pPr>
              <a:lnSpc>
                <a:spcPct val="150000"/>
              </a:lnSpc>
            </a:pPr>
            <a:r>
              <a:rPr lang="en-GB" sz="2400" b="1" dirty="0">
                <a:solidFill>
                  <a:schemeClr val="tx1"/>
                </a:solidFill>
                <a:latin typeface="Arial" panose="020B0604020202020204" pitchFamily="34" charset="0"/>
                <a:cs typeface="Arial" panose="020B0604020202020204" pitchFamily="34" charset="0"/>
              </a:rPr>
              <a:t>8. What does the character of </a:t>
            </a:r>
            <a:r>
              <a:rPr lang="en-GB" sz="2400" b="1" dirty="0" err="1">
                <a:solidFill>
                  <a:schemeClr val="tx1"/>
                </a:solidFill>
                <a:latin typeface="Arial" panose="020B0604020202020204" pitchFamily="34" charset="0"/>
                <a:cs typeface="Arial" panose="020B0604020202020204" pitchFamily="34" charset="0"/>
              </a:rPr>
              <a:t>Trimalchio’s</a:t>
            </a:r>
            <a:r>
              <a:rPr lang="en-GB" sz="2400" b="1" dirty="0">
                <a:solidFill>
                  <a:schemeClr val="tx1"/>
                </a:solidFill>
                <a:latin typeface="Arial" panose="020B0604020202020204" pitchFamily="34" charset="0"/>
                <a:cs typeface="Arial" panose="020B0604020202020204" pitchFamily="34" charset="0"/>
              </a:rPr>
              <a:t> wealth tell us about freedmen?</a:t>
            </a:r>
            <a:endParaRPr lang="en-GB" sz="2400" dirty="0">
              <a:solidFill>
                <a:schemeClr val="tx1"/>
              </a:solidFill>
              <a:latin typeface="Arial" panose="020B0604020202020204" pitchFamily="34" charset="0"/>
              <a:cs typeface="Arial" panose="020B0604020202020204" pitchFamily="34" charset="0"/>
            </a:endParaRPr>
          </a:p>
          <a:p>
            <a:pPr>
              <a:lnSpc>
                <a:spcPct val="150000"/>
              </a:lnSpc>
            </a:pPr>
            <a:r>
              <a:rPr lang="en-GB" sz="2400" i="1" dirty="0">
                <a:solidFill>
                  <a:schemeClr val="tx1"/>
                </a:solidFill>
                <a:latin typeface="Arial" panose="020B0604020202020204" pitchFamily="34" charset="0"/>
                <a:cs typeface="Arial" panose="020B0604020202020204" pitchFamily="34" charset="0"/>
              </a:rPr>
              <a:t>*</a:t>
            </a:r>
            <a:r>
              <a:rPr lang="en-GB" sz="2400" dirty="0">
                <a:solidFill>
                  <a:schemeClr val="tx1"/>
                </a:solidFill>
                <a:latin typeface="Arial" panose="020B0604020202020204" pitchFamily="34" charset="0"/>
                <a:cs typeface="Arial" panose="020B0604020202020204" pitchFamily="34" charset="0"/>
              </a:rPr>
              <a:t>A high position in government. </a:t>
            </a:r>
          </a:p>
          <a:p>
            <a:pPr lvl="0">
              <a:lnSpc>
                <a:spcPct val="150000"/>
              </a:lnSpc>
            </a:pPr>
            <a:r>
              <a:rPr lang="en-GB" sz="2400" dirty="0">
                <a:solidFill>
                  <a:schemeClr val="tx1"/>
                </a:solidFill>
                <a:latin typeface="Arial" panose="020B0604020202020204" pitchFamily="34" charset="0"/>
                <a:cs typeface="Arial" panose="020B0604020202020204" pitchFamily="34" charset="0"/>
              </a:rPr>
              <a:t> </a:t>
            </a:r>
          </a:p>
          <a:p>
            <a:pPr algn="ctr"/>
            <a:endParaRPr lang="en-GB" sz="2400" dirty="0">
              <a:solidFill>
                <a:schemeClr val="tx1"/>
              </a:solidFill>
              <a:latin typeface="Arial" panose="020B0604020202020204" pitchFamily="34" charset="0"/>
              <a:cs typeface="Arial" panose="020B0604020202020204" pitchFamily="34" charset="0"/>
            </a:endParaRPr>
          </a:p>
        </p:txBody>
      </p:sp>
      <p:sp>
        <p:nvSpPr>
          <p:cNvPr id="3" name="Slide Number Placeholder 2">
            <a:extLst>
              <a:ext uri="{FF2B5EF4-FFF2-40B4-BE49-F238E27FC236}">
                <a16:creationId xmlns:a16="http://schemas.microsoft.com/office/drawing/2014/main" id="{354CD04F-5FAE-410B-88CE-74BB2FA76D9F}"/>
              </a:ext>
            </a:extLst>
          </p:cNvPr>
          <p:cNvSpPr>
            <a:spLocks noGrp="1"/>
          </p:cNvSpPr>
          <p:nvPr>
            <p:ph type="sldNum" sz="quarter" idx="12"/>
          </p:nvPr>
        </p:nvSpPr>
        <p:spPr/>
        <p:txBody>
          <a:bodyPr/>
          <a:lstStyle/>
          <a:p>
            <a:fld id="{0EBA4B25-05D3-4406-9C93-8CDF2D0D42D3}" type="slidenum">
              <a:rPr lang="en-GB" smtClean="0"/>
              <a:t>60</a:t>
            </a:fld>
            <a:endParaRPr lang="en-GB"/>
          </a:p>
        </p:txBody>
      </p:sp>
    </p:spTree>
    <p:extLst>
      <p:ext uri="{BB962C8B-B14F-4D97-AF65-F5344CB8AC3E}">
        <p14:creationId xmlns:p14="http://schemas.microsoft.com/office/powerpoint/2010/main" val="342596669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1CAF14-58E1-4341-AE85-167147FBC02C}"/>
              </a:ext>
            </a:extLst>
          </p:cNvPr>
          <p:cNvSpPr>
            <a:spLocks noGrp="1"/>
          </p:cNvSpPr>
          <p:nvPr>
            <p:ph type="title"/>
          </p:nvPr>
        </p:nvSpPr>
        <p:spPr>
          <a:xfrm>
            <a:off x="838200" y="1999852"/>
            <a:ext cx="10515600" cy="3581797"/>
          </a:xfrm>
        </p:spPr>
        <p:txBody>
          <a:bodyPr>
            <a:normAutofit fontScale="90000"/>
          </a:bodyPr>
          <a:lstStyle/>
          <a:p>
            <a:r>
              <a:rPr lang="en-GB" b="1" dirty="0"/>
              <a:t>Extended writing questions</a:t>
            </a:r>
            <a:br>
              <a:rPr lang="en-GB" b="1" dirty="0"/>
            </a:br>
            <a:r>
              <a:rPr lang="en-GB" dirty="0"/>
              <a:t>Choose one of the two 15 mark questions on the following slide. Remember that a 15 marker should be about 4 paragraphs long, including an introduction and a conclusion</a:t>
            </a:r>
            <a:br>
              <a:rPr lang="en-GB" dirty="0"/>
            </a:br>
            <a:r>
              <a:rPr lang="en-GB" b="1" dirty="0"/>
              <a:t>Extension: </a:t>
            </a:r>
            <a:r>
              <a:rPr lang="en-GB" dirty="0"/>
              <a:t>Write a response to the other.</a:t>
            </a:r>
            <a:br>
              <a:rPr lang="en-GB" dirty="0"/>
            </a:br>
            <a:endParaRPr lang="en-GB" b="1" dirty="0"/>
          </a:p>
        </p:txBody>
      </p:sp>
      <p:sp>
        <p:nvSpPr>
          <p:cNvPr id="3" name="Slide Number Placeholder 2">
            <a:extLst>
              <a:ext uri="{FF2B5EF4-FFF2-40B4-BE49-F238E27FC236}">
                <a16:creationId xmlns:a16="http://schemas.microsoft.com/office/drawing/2014/main" id="{484F40E0-EA06-400E-902D-E0A737A5DFDC}"/>
              </a:ext>
            </a:extLst>
          </p:cNvPr>
          <p:cNvSpPr>
            <a:spLocks noGrp="1"/>
          </p:cNvSpPr>
          <p:nvPr>
            <p:ph type="sldNum" sz="quarter" idx="12"/>
          </p:nvPr>
        </p:nvSpPr>
        <p:spPr/>
        <p:txBody>
          <a:bodyPr/>
          <a:lstStyle/>
          <a:p>
            <a:fld id="{0EBA4B25-05D3-4406-9C93-8CDF2D0D42D3}" type="slidenum">
              <a:rPr lang="en-GB" smtClean="0"/>
              <a:t>61</a:t>
            </a:fld>
            <a:endParaRPr lang="en-GB"/>
          </a:p>
        </p:txBody>
      </p:sp>
    </p:spTree>
    <p:extLst>
      <p:ext uri="{BB962C8B-B14F-4D97-AF65-F5344CB8AC3E}">
        <p14:creationId xmlns:p14="http://schemas.microsoft.com/office/powerpoint/2010/main" val="228163105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22E382-9DEC-40CA-9422-654D5C9D168B}"/>
              </a:ext>
            </a:extLst>
          </p:cNvPr>
          <p:cNvSpPr>
            <a:spLocks noGrp="1"/>
          </p:cNvSpPr>
          <p:nvPr>
            <p:ph type="title"/>
          </p:nvPr>
        </p:nvSpPr>
        <p:spPr>
          <a:xfrm>
            <a:off x="723900" y="741680"/>
            <a:ext cx="10515600" cy="5052695"/>
          </a:xfrm>
        </p:spPr>
        <p:txBody>
          <a:bodyPr>
            <a:normAutofit fontScale="90000"/>
          </a:bodyPr>
          <a:lstStyle/>
          <a:p>
            <a:r>
              <a:rPr lang="en-GB" dirty="0"/>
              <a:t>9. ‘Roman entertainment was always violent’. To what extent do you agree with this statement?</a:t>
            </a:r>
            <a:br>
              <a:rPr lang="en-GB" dirty="0"/>
            </a:br>
            <a:r>
              <a:rPr lang="en-GB" dirty="0"/>
              <a:t> </a:t>
            </a:r>
            <a:r>
              <a:rPr lang="en-GB" b="1" dirty="0"/>
              <a:t>OR</a:t>
            </a:r>
            <a:br>
              <a:rPr lang="en-GB" dirty="0"/>
            </a:br>
            <a:r>
              <a:rPr lang="en-GB" dirty="0"/>
              <a:t>10. ‘Social mobility* was impossible in the city of Rome’. To what extent do you agree with this statement?</a:t>
            </a:r>
            <a:br>
              <a:rPr lang="en-GB" dirty="0"/>
            </a:br>
            <a:br>
              <a:rPr lang="en-GB" dirty="0"/>
            </a:br>
            <a:r>
              <a:rPr lang="en-GB" sz="2700" dirty="0"/>
              <a:t>*</a:t>
            </a:r>
            <a:r>
              <a:rPr lang="en-GB" sz="2700" b="1" dirty="0"/>
              <a:t>Social mobility </a:t>
            </a:r>
            <a:r>
              <a:rPr lang="en-GB" sz="2700" dirty="0"/>
              <a:t>= poorer people being able to become richer over time</a:t>
            </a:r>
            <a:endParaRPr lang="en-GB" dirty="0"/>
          </a:p>
        </p:txBody>
      </p:sp>
      <p:sp>
        <p:nvSpPr>
          <p:cNvPr id="4" name="Slide Number Placeholder 3">
            <a:extLst>
              <a:ext uri="{FF2B5EF4-FFF2-40B4-BE49-F238E27FC236}">
                <a16:creationId xmlns:a16="http://schemas.microsoft.com/office/drawing/2014/main" id="{FEF33D8C-3B90-4551-A54B-FA899C25F5EE}"/>
              </a:ext>
            </a:extLst>
          </p:cNvPr>
          <p:cNvSpPr>
            <a:spLocks noGrp="1"/>
          </p:cNvSpPr>
          <p:nvPr>
            <p:ph type="sldNum" sz="quarter" idx="12"/>
          </p:nvPr>
        </p:nvSpPr>
        <p:spPr/>
        <p:txBody>
          <a:bodyPr/>
          <a:lstStyle/>
          <a:p>
            <a:fld id="{0EBA4B25-05D3-4406-9C93-8CDF2D0D42D3}" type="slidenum">
              <a:rPr lang="en-GB" smtClean="0"/>
              <a:t>62</a:t>
            </a:fld>
            <a:endParaRPr lang="en-GB"/>
          </a:p>
        </p:txBody>
      </p:sp>
    </p:spTree>
    <p:extLst>
      <p:ext uri="{BB962C8B-B14F-4D97-AF65-F5344CB8AC3E}">
        <p14:creationId xmlns:p14="http://schemas.microsoft.com/office/powerpoint/2010/main" val="122914092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85FF52-B934-48EC-AE03-4747AAC31781}"/>
              </a:ext>
            </a:extLst>
          </p:cNvPr>
          <p:cNvSpPr txBox="1"/>
          <p:nvPr/>
        </p:nvSpPr>
        <p:spPr>
          <a:xfrm>
            <a:off x="1419225" y="3105834"/>
            <a:ext cx="9563100" cy="646331"/>
          </a:xfrm>
          <a:prstGeom prst="rect">
            <a:avLst/>
          </a:prstGeom>
          <a:noFill/>
        </p:spPr>
        <p:txBody>
          <a:bodyPr wrap="square" rtlCol="0">
            <a:spAutoFit/>
          </a:bodyPr>
          <a:lstStyle/>
          <a:p>
            <a:pPr algn="ctr"/>
            <a:r>
              <a:rPr lang="en-GB" sz="3600" b="1" dirty="0"/>
              <a:t>Roman Houses</a:t>
            </a:r>
          </a:p>
        </p:txBody>
      </p:sp>
      <p:sp>
        <p:nvSpPr>
          <p:cNvPr id="3" name="Slide Number Placeholder 2">
            <a:extLst>
              <a:ext uri="{FF2B5EF4-FFF2-40B4-BE49-F238E27FC236}">
                <a16:creationId xmlns:a16="http://schemas.microsoft.com/office/drawing/2014/main" id="{09457BF6-8561-4E62-9394-B959E39FBECC}"/>
              </a:ext>
            </a:extLst>
          </p:cNvPr>
          <p:cNvSpPr>
            <a:spLocks noGrp="1"/>
          </p:cNvSpPr>
          <p:nvPr>
            <p:ph type="sldNum" sz="quarter" idx="12"/>
          </p:nvPr>
        </p:nvSpPr>
        <p:spPr/>
        <p:txBody>
          <a:bodyPr/>
          <a:lstStyle/>
          <a:p>
            <a:fld id="{0EBA4B25-05D3-4406-9C93-8CDF2D0D42D3}" type="slidenum">
              <a:rPr lang="en-GB" smtClean="0"/>
              <a:t>63</a:t>
            </a:fld>
            <a:endParaRPr lang="en-GB"/>
          </a:p>
        </p:txBody>
      </p:sp>
    </p:spTree>
    <p:extLst>
      <p:ext uri="{BB962C8B-B14F-4D97-AF65-F5344CB8AC3E}">
        <p14:creationId xmlns:p14="http://schemas.microsoft.com/office/powerpoint/2010/main" val="360567712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5CC5B-A351-4C5F-8C99-C888F9CDF520}"/>
              </a:ext>
            </a:extLst>
          </p:cNvPr>
          <p:cNvSpPr>
            <a:spLocks noGrp="1"/>
          </p:cNvSpPr>
          <p:nvPr>
            <p:ph type="title"/>
          </p:nvPr>
        </p:nvSpPr>
        <p:spPr/>
        <p:txBody>
          <a:bodyPr/>
          <a:lstStyle/>
          <a:p>
            <a:endParaRPr lang="en-GB"/>
          </a:p>
        </p:txBody>
      </p:sp>
      <p:graphicFrame>
        <p:nvGraphicFramePr>
          <p:cNvPr id="4" name="Table 4">
            <a:extLst>
              <a:ext uri="{FF2B5EF4-FFF2-40B4-BE49-F238E27FC236}">
                <a16:creationId xmlns:a16="http://schemas.microsoft.com/office/drawing/2014/main" id="{F20D143F-5E5A-4510-936B-95330C756981}"/>
              </a:ext>
            </a:extLst>
          </p:cNvPr>
          <p:cNvGraphicFramePr>
            <a:graphicFrameLocks noGrp="1"/>
          </p:cNvGraphicFramePr>
          <p:nvPr>
            <p:ph idx="1"/>
          </p:nvPr>
        </p:nvGraphicFramePr>
        <p:xfrm>
          <a:off x="157163" y="239300"/>
          <a:ext cx="11877674" cy="6379399"/>
        </p:xfrm>
        <a:graphic>
          <a:graphicData uri="http://schemas.openxmlformats.org/drawingml/2006/table">
            <a:tbl>
              <a:tblPr firstRow="1" bandRow="1">
                <a:tableStyleId>{5C22544A-7EE6-4342-B048-85BDC9FD1C3A}</a:tableStyleId>
              </a:tblPr>
              <a:tblGrid>
                <a:gridCol w="1066684">
                  <a:extLst>
                    <a:ext uri="{9D8B030D-6E8A-4147-A177-3AD203B41FA5}">
                      <a16:colId xmlns:a16="http://schemas.microsoft.com/office/drawing/2014/main" val="954160514"/>
                    </a:ext>
                  </a:extLst>
                </a:gridCol>
                <a:gridCol w="3807259">
                  <a:extLst>
                    <a:ext uri="{9D8B030D-6E8A-4147-A177-3AD203B41FA5}">
                      <a16:colId xmlns:a16="http://schemas.microsoft.com/office/drawing/2014/main" val="424189482"/>
                    </a:ext>
                  </a:extLst>
                </a:gridCol>
                <a:gridCol w="7003731">
                  <a:extLst>
                    <a:ext uri="{9D8B030D-6E8A-4147-A177-3AD203B41FA5}">
                      <a16:colId xmlns:a16="http://schemas.microsoft.com/office/drawing/2014/main" val="2409273789"/>
                    </a:ext>
                  </a:extLst>
                </a:gridCol>
              </a:tblGrid>
              <a:tr h="352915">
                <a:tc>
                  <a:txBody>
                    <a:bodyPr/>
                    <a:lstStyle/>
                    <a:p>
                      <a:endParaRPr lang="en-GB" sz="1200" dirty="0">
                        <a:latin typeface="Sassoon Primary Std" panose="020B0503020103030203" pitchFamily="34" charset="0"/>
                      </a:endParaRPr>
                    </a:p>
                  </a:txBody>
                  <a:tcPr/>
                </a:tc>
                <a:tc>
                  <a:txBody>
                    <a:bodyPr/>
                    <a:lstStyle/>
                    <a:p>
                      <a:r>
                        <a:rPr lang="en-GB" sz="1200" dirty="0">
                          <a:latin typeface="Sassoon Primary Std" panose="020B0503020103030203" pitchFamily="34" charset="0"/>
                        </a:rPr>
                        <a:t>Insula (tower block, literally ‘island’)</a:t>
                      </a:r>
                    </a:p>
                  </a:txBody>
                  <a:tcPr/>
                </a:tc>
                <a:tc>
                  <a:txBody>
                    <a:bodyPr/>
                    <a:lstStyle/>
                    <a:p>
                      <a:r>
                        <a:rPr lang="en-GB" sz="1200" dirty="0">
                          <a:latin typeface="Sassoon Primary Std" panose="020B0503020103030203" pitchFamily="34" charset="0"/>
                        </a:rPr>
                        <a:t>Domus (house)</a:t>
                      </a:r>
                    </a:p>
                  </a:txBody>
                  <a:tcPr/>
                </a:tc>
                <a:extLst>
                  <a:ext uri="{0D108BD9-81ED-4DB2-BD59-A6C34878D82A}">
                    <a16:rowId xmlns:a16="http://schemas.microsoft.com/office/drawing/2014/main" val="4054342722"/>
                  </a:ext>
                </a:extLst>
              </a:tr>
              <a:tr h="562030">
                <a:tc>
                  <a:txBody>
                    <a:bodyPr/>
                    <a:lstStyle/>
                    <a:p>
                      <a:r>
                        <a:rPr lang="en-GB" sz="1100" b="1" dirty="0">
                          <a:latin typeface="Sassoon Primary Std" panose="020B0503020103030203" pitchFamily="34" charset="0"/>
                        </a:rPr>
                        <a:t>Who would have lived here?</a:t>
                      </a:r>
                    </a:p>
                  </a:txBody>
                  <a:tcPr/>
                </a:tc>
                <a:tc>
                  <a:txBody>
                    <a:bodyPr/>
                    <a:lstStyle/>
                    <a:p>
                      <a:r>
                        <a:rPr lang="en-GB" sz="1100" dirty="0">
                          <a:latin typeface="Sassoon Primary Std" panose="020B0503020103030203" pitchFamily="34" charset="0"/>
                        </a:rPr>
                        <a:t>The very poorest in society as well as those who had enough money to rent a flat.</a:t>
                      </a:r>
                    </a:p>
                  </a:txBody>
                  <a:tcPr/>
                </a:tc>
                <a:tc>
                  <a:txBody>
                    <a:bodyPr/>
                    <a:lstStyle/>
                    <a:p>
                      <a:r>
                        <a:rPr lang="en-GB" sz="1100" dirty="0">
                          <a:latin typeface="Sassoon Primary Std" panose="020B0503020103030203" pitchFamily="34" charset="0"/>
                        </a:rPr>
                        <a:t>Wealthy people and their slaves</a:t>
                      </a:r>
                    </a:p>
                  </a:txBody>
                  <a:tcPr/>
                </a:tc>
                <a:extLst>
                  <a:ext uri="{0D108BD9-81ED-4DB2-BD59-A6C34878D82A}">
                    <a16:rowId xmlns:a16="http://schemas.microsoft.com/office/drawing/2014/main" val="2370728976"/>
                  </a:ext>
                </a:extLst>
              </a:tr>
              <a:tr h="1846670">
                <a:tc>
                  <a:txBody>
                    <a:bodyPr/>
                    <a:lstStyle/>
                    <a:p>
                      <a:r>
                        <a:rPr lang="en-GB" sz="1100" b="1" dirty="0">
                          <a:latin typeface="Sassoon Primary Std" panose="020B0503020103030203" pitchFamily="34" charset="0"/>
                        </a:rPr>
                        <a:t>What sort of rooms were there?</a:t>
                      </a:r>
                    </a:p>
                  </a:txBody>
                  <a:tcPr/>
                </a:tc>
                <a:tc>
                  <a:txBody>
                    <a:bodyPr/>
                    <a:lstStyle/>
                    <a:p>
                      <a:r>
                        <a:rPr lang="en-GB" sz="1100" dirty="0">
                          <a:latin typeface="Sassoon Primary Std" panose="020B0503020103030203" pitchFamily="34" charset="0"/>
                        </a:rPr>
                        <a:t>Often </a:t>
                      </a:r>
                      <a:r>
                        <a:rPr lang="en-GB" sz="1100" dirty="0" err="1">
                          <a:latin typeface="Sassoon Primary Std" panose="020B0503020103030203" pitchFamily="34" charset="0"/>
                        </a:rPr>
                        <a:t>thermopylia</a:t>
                      </a:r>
                      <a:r>
                        <a:rPr lang="en-GB" sz="1100" dirty="0">
                          <a:latin typeface="Sassoon Primary Std" panose="020B0503020103030203" pitchFamily="34" charset="0"/>
                        </a:rPr>
                        <a:t> (hot food shops) on the ground floor with space above for the shop workers to sleep (mezzanines). A range of different living spaces. Some single rooms. Some large rooms for multiple people to live in at once. Some flats divided into multiple rooms for better-off families. A few small number had very large flats in them for wealthier people. Communal kitchens and toilet facilities were found in some insulae.</a:t>
                      </a:r>
                    </a:p>
                  </a:txBody>
                  <a:tcPr/>
                </a:tc>
                <a:tc>
                  <a:txBody>
                    <a:bodyPr/>
                    <a:lstStyle/>
                    <a:p>
                      <a:r>
                        <a:rPr lang="en-GB" sz="1100" b="1" dirty="0">
                          <a:latin typeface="Sassoon Primary Std" panose="020B0503020103030203" pitchFamily="34" charset="0"/>
                        </a:rPr>
                        <a:t>Shops </a:t>
                      </a:r>
                      <a:r>
                        <a:rPr lang="en-GB" sz="1100" dirty="0">
                          <a:latin typeface="Sassoon Primary Std" panose="020B0503020103030203" pitchFamily="34" charset="0"/>
                        </a:rPr>
                        <a:t>somewhere along the outside, either run by family or rented out. </a:t>
                      </a:r>
                    </a:p>
                    <a:p>
                      <a:r>
                        <a:rPr lang="en-GB" sz="1100" b="1" dirty="0">
                          <a:latin typeface="Sassoon Primary Std" panose="020B0503020103030203" pitchFamily="34" charset="0"/>
                        </a:rPr>
                        <a:t>Atrium</a:t>
                      </a:r>
                      <a:r>
                        <a:rPr lang="en-GB" sz="1100" dirty="0">
                          <a:latin typeface="Sassoon Primary Std" panose="020B0503020103030203" pitchFamily="34" charset="0"/>
                        </a:rPr>
                        <a:t>- main room in which visitors were met. In the centre was an </a:t>
                      </a:r>
                      <a:r>
                        <a:rPr lang="en-GB" sz="1100" b="1" dirty="0">
                          <a:latin typeface="Sassoon Primary Std" panose="020B0503020103030203" pitchFamily="34" charset="0"/>
                        </a:rPr>
                        <a:t>impluvium</a:t>
                      </a:r>
                      <a:r>
                        <a:rPr lang="en-GB" sz="1100" dirty="0">
                          <a:latin typeface="Sassoon Primary Std" panose="020B0503020103030203" pitchFamily="34" charset="0"/>
                        </a:rPr>
                        <a:t> (rectangular pool to collect rainwater) with a </a:t>
                      </a:r>
                      <a:r>
                        <a:rPr lang="en-GB" sz="1100" b="1" dirty="0">
                          <a:latin typeface="Sassoon Primary Std" panose="020B0503020103030203" pitchFamily="34" charset="0"/>
                        </a:rPr>
                        <a:t>compluvium</a:t>
                      </a:r>
                      <a:r>
                        <a:rPr lang="en-GB" sz="1100" dirty="0">
                          <a:latin typeface="Sassoon Primary Std" panose="020B0503020103030203" pitchFamily="34" charset="0"/>
                        </a:rPr>
                        <a:t> (an opening to let rainwater fall into the house) in the roof above it. Might contain a </a:t>
                      </a:r>
                      <a:r>
                        <a:rPr lang="en-GB" sz="1100" b="1" dirty="0">
                          <a:latin typeface="Sassoon Primary Std" panose="020B0503020103030203" pitchFamily="34" charset="0"/>
                        </a:rPr>
                        <a:t>lararium</a:t>
                      </a:r>
                      <a:r>
                        <a:rPr lang="en-GB" sz="1100" b="0" dirty="0">
                          <a:latin typeface="Sassoon Primary Std" panose="020B0503020103030203" pitchFamily="34" charset="0"/>
                        </a:rPr>
                        <a:t> (shrine to household gods) and wax masks of ancestors were sometimes kept in </a:t>
                      </a:r>
                      <a:endParaRPr lang="en-GB" sz="1100" dirty="0">
                        <a:latin typeface="Sassoon Primary Std" panose="020B0503020103030203" pitchFamily="34" charset="0"/>
                      </a:endParaRPr>
                    </a:p>
                    <a:p>
                      <a:r>
                        <a:rPr lang="en-GB" sz="1100" b="1" dirty="0">
                          <a:latin typeface="Sassoon Primary Std" panose="020B0503020103030203" pitchFamily="34" charset="0"/>
                        </a:rPr>
                        <a:t>Tablinum</a:t>
                      </a:r>
                      <a:r>
                        <a:rPr lang="en-GB" sz="1100" b="0" dirty="0">
                          <a:latin typeface="Sassoon Primary Std" panose="020B0503020103030203" pitchFamily="34" charset="0"/>
                        </a:rPr>
                        <a:t>- a study for the master of the house, usually located between the </a:t>
                      </a:r>
                      <a:r>
                        <a:rPr lang="en-GB" sz="1100" b="1" dirty="0">
                          <a:latin typeface="Sassoon Primary Std" panose="020B0503020103030203" pitchFamily="34" charset="0"/>
                        </a:rPr>
                        <a:t>atrium </a:t>
                      </a:r>
                      <a:r>
                        <a:rPr lang="en-GB" sz="1100" b="0" dirty="0">
                          <a:latin typeface="Sassoon Primary Std" panose="020B0503020103030203" pitchFamily="34" charset="0"/>
                        </a:rPr>
                        <a:t>and the </a:t>
                      </a:r>
                      <a:r>
                        <a:rPr lang="en-GB" sz="1100" b="1" dirty="0">
                          <a:latin typeface="Sassoon Primary Std" panose="020B0503020103030203" pitchFamily="34" charset="0"/>
                        </a:rPr>
                        <a:t>peristyle</a:t>
                      </a:r>
                      <a:r>
                        <a:rPr lang="en-GB" sz="1100" b="0" dirty="0">
                          <a:latin typeface="Sassoon Primary Std" panose="020B0503020103030203" pitchFamily="34" charset="0"/>
                        </a:rPr>
                        <a:t>.</a:t>
                      </a:r>
                    </a:p>
                    <a:p>
                      <a:r>
                        <a:rPr lang="en-GB" sz="1100" b="1" dirty="0">
                          <a:latin typeface="Sassoon Primary Std" panose="020B0503020103030203" pitchFamily="34" charset="0"/>
                        </a:rPr>
                        <a:t>Peristyle- </a:t>
                      </a:r>
                      <a:r>
                        <a:rPr lang="en-GB" sz="1100" b="0" dirty="0">
                          <a:latin typeface="Sassoon Primary Std" panose="020B0503020103030203" pitchFamily="34" charset="0"/>
                        </a:rPr>
                        <a:t>A garden with a colonnade running around it. Normally found in an open-air part of the house’s centre.</a:t>
                      </a:r>
                    </a:p>
                    <a:p>
                      <a:r>
                        <a:rPr lang="en-GB" sz="1100" b="1" dirty="0">
                          <a:latin typeface="Sassoon Primary Std" panose="020B0503020103030203" pitchFamily="34" charset="0"/>
                        </a:rPr>
                        <a:t>Triclinium</a:t>
                      </a:r>
                      <a:r>
                        <a:rPr lang="en-GB" sz="1100" b="0" dirty="0">
                          <a:latin typeface="Sassoon Primary Std" panose="020B0503020103030203" pitchFamily="34" charset="0"/>
                        </a:rPr>
                        <a:t>- Dining room with three couches for guests to recline on. </a:t>
                      </a:r>
                    </a:p>
                    <a:p>
                      <a:r>
                        <a:rPr lang="en-GB" sz="1100" b="1" dirty="0">
                          <a:latin typeface="Sassoon Primary Std" panose="020B0503020103030203" pitchFamily="34" charset="0"/>
                        </a:rPr>
                        <a:t>Bedroom- </a:t>
                      </a:r>
                      <a:r>
                        <a:rPr lang="en-GB" sz="1100" b="0" dirty="0">
                          <a:latin typeface="Sassoon Primary Std" panose="020B0503020103030203" pitchFamily="34" charset="0"/>
                        </a:rPr>
                        <a:t>Normally only big enough for a bed and a chair</a:t>
                      </a:r>
                    </a:p>
                    <a:p>
                      <a:r>
                        <a:rPr lang="en-GB" sz="1100" b="1" dirty="0">
                          <a:latin typeface="Sassoon Primary Std" panose="020B0503020103030203" pitchFamily="34" charset="0"/>
                        </a:rPr>
                        <a:t>Kitchen</a:t>
                      </a:r>
                      <a:r>
                        <a:rPr lang="en-GB" sz="1100" b="0" dirty="0">
                          <a:latin typeface="Sassoon Primary Std" panose="020B0503020103030203" pitchFamily="34" charset="0"/>
                        </a:rPr>
                        <a:t>- Small and cramped with a hearth for cooking. Slaves who were cooks may have slept here. </a:t>
                      </a:r>
                    </a:p>
                    <a:p>
                      <a:r>
                        <a:rPr lang="en-GB" sz="1100" b="1" dirty="0">
                          <a:latin typeface="Sassoon Primary Std" panose="020B0503020103030203" pitchFamily="34" charset="0"/>
                        </a:rPr>
                        <a:t>Recess- </a:t>
                      </a:r>
                      <a:r>
                        <a:rPr lang="en-GB" sz="1100" b="0" dirty="0">
                          <a:latin typeface="Sassoon Primary Std" panose="020B0503020103030203" pitchFamily="34" charset="0"/>
                        </a:rPr>
                        <a:t>A small room with one side open</a:t>
                      </a:r>
                      <a:endParaRPr lang="en-GB" sz="1100" b="1" dirty="0">
                        <a:latin typeface="Sassoon Primary Std" panose="020B0503020103030203" pitchFamily="34" charset="0"/>
                      </a:endParaRPr>
                    </a:p>
                  </a:txBody>
                  <a:tcPr/>
                </a:tc>
                <a:extLst>
                  <a:ext uri="{0D108BD9-81ED-4DB2-BD59-A6C34878D82A}">
                    <a16:rowId xmlns:a16="http://schemas.microsoft.com/office/drawing/2014/main" val="987073913"/>
                  </a:ext>
                </a:extLst>
              </a:tr>
              <a:tr h="1204350">
                <a:tc>
                  <a:txBody>
                    <a:bodyPr/>
                    <a:lstStyle/>
                    <a:p>
                      <a:r>
                        <a:rPr lang="en-GB" sz="1100" b="1" dirty="0">
                          <a:latin typeface="Sassoon Primary Std" panose="020B0503020103030203" pitchFamily="34" charset="0"/>
                        </a:rPr>
                        <a:t>How might these be decorated?</a:t>
                      </a:r>
                    </a:p>
                  </a:txBody>
                  <a:tcPr/>
                </a:tc>
                <a:tc>
                  <a:txBody>
                    <a:bodyPr/>
                    <a:lstStyle/>
                    <a:p>
                      <a:r>
                        <a:rPr lang="en-GB" sz="1100" dirty="0">
                          <a:latin typeface="Sassoon Primary Std" panose="020B0503020103030203" pitchFamily="34" charset="0"/>
                        </a:rPr>
                        <a:t>Wall decorations quite common. We have evidence for murals (wall paintings) as well as blocks of colour painted onto walls (reds, yellows and browns seem to have been very popular). </a:t>
                      </a:r>
                    </a:p>
                    <a:p>
                      <a:r>
                        <a:rPr lang="en-GB" sz="1100" dirty="0">
                          <a:latin typeface="Sassoon Primary Std" panose="020B0503020103030203" pitchFamily="34" charset="0"/>
                        </a:rPr>
                        <a:t>The outside would have been made of brick-faced concrete, roofs made out of wooden beams covered with terracotta tiles. Some windows may have been glazed. </a:t>
                      </a:r>
                    </a:p>
                  </a:txBody>
                  <a:tcPr/>
                </a:tc>
                <a:tc>
                  <a:txBody>
                    <a:bodyPr/>
                    <a:lstStyle/>
                    <a:p>
                      <a:r>
                        <a:rPr lang="en-GB" sz="1100" dirty="0">
                          <a:latin typeface="Sassoon Primary Std" panose="020B0503020103030203" pitchFamily="34" charset="0"/>
                        </a:rPr>
                        <a:t>Wall decorations quite common. Blocks of colours often painted on walls. The most popular colours were reds, oranges, blue-greens. Yellows, purples and black were also popular colours for walls. Atrium might be very well decorated to show off the family’s wealth. Tablinum possibly well-decorated for the same reason. </a:t>
                      </a:r>
                      <a:r>
                        <a:rPr lang="en-GB" sz="1100" b="1" dirty="0">
                          <a:latin typeface="Sassoon Primary Std" panose="020B0503020103030203" pitchFamily="34" charset="0"/>
                        </a:rPr>
                        <a:t>Peristyle</a:t>
                      </a:r>
                      <a:r>
                        <a:rPr lang="en-GB" sz="1100" dirty="0">
                          <a:latin typeface="Sassoon Primary Std" panose="020B0503020103030203" pitchFamily="34" charset="0"/>
                        </a:rPr>
                        <a:t> would have included flowers and shrubs, possibly an ornate (fancy-looking) fountain and statues. Other rooms likely had murals (wall paintings) appropriate to the room i.e. food on the walls of the </a:t>
                      </a:r>
                      <a:r>
                        <a:rPr lang="en-GB" sz="1100" b="1" dirty="0" err="1">
                          <a:latin typeface="Sassoon Primary Std" panose="020B0503020103030203" pitchFamily="34" charset="0"/>
                        </a:rPr>
                        <a:t>tricilinium</a:t>
                      </a:r>
                      <a:r>
                        <a:rPr lang="en-GB" sz="1100" b="0" dirty="0">
                          <a:latin typeface="Sassoon Primary Std" panose="020B0503020103030203" pitchFamily="34" charset="0"/>
                        </a:rPr>
                        <a:t>. Other murals might include scenes of the countryside of scenes from mythology. Slave areas probably not well decorated. The house as a whole probably would have had a lot of furniture in it.</a:t>
                      </a:r>
                      <a:endParaRPr lang="en-GB" sz="1100" dirty="0">
                        <a:latin typeface="Sassoon Primary Std" panose="020B0503020103030203" pitchFamily="34" charset="0"/>
                      </a:endParaRPr>
                    </a:p>
                  </a:txBody>
                  <a:tcPr/>
                </a:tc>
                <a:extLst>
                  <a:ext uri="{0D108BD9-81ED-4DB2-BD59-A6C34878D82A}">
                    <a16:rowId xmlns:a16="http://schemas.microsoft.com/office/drawing/2014/main" val="2802223801"/>
                  </a:ext>
                </a:extLst>
              </a:tr>
              <a:tr h="2320534">
                <a:tc>
                  <a:txBody>
                    <a:bodyPr/>
                    <a:lstStyle/>
                    <a:p>
                      <a:r>
                        <a:rPr lang="en-GB" sz="1100" b="1" dirty="0">
                          <a:latin typeface="Sassoon Primary Std" panose="020B0503020103030203" pitchFamily="34" charset="0"/>
                        </a:rPr>
                        <a:t>What was life like for people living here?</a:t>
                      </a:r>
                    </a:p>
                  </a:txBody>
                  <a:tcPr/>
                </a:tc>
                <a:tc>
                  <a:txBody>
                    <a:bodyPr/>
                    <a:lstStyle/>
                    <a:p>
                      <a:r>
                        <a:rPr lang="en-GB" sz="1100" dirty="0">
                          <a:latin typeface="Sassoon Primary Std" panose="020B0503020103030203" pitchFamily="34" charset="0"/>
                        </a:rPr>
                        <a:t>Varied depending on which part of the building you were living in. Multi-room flats probably not terrible to live in with a decent amount of space. Smaller rooms were probably cramped, especially if multiple people were staying in them. Corridors in the poorer areas generally poorly lit. Wherever you were staying, insulae were not safe buildings. They were often not well built and it seems that it wasn’t uncommon for them to fall down. Fires were a problem with the darker areas needing to be lit by oil lamps. Also, there were no fire escapes- the higher up you were, the greater risk you would die in a fire or be buried under a collapsing insula. </a:t>
                      </a:r>
                    </a:p>
                  </a:txBody>
                  <a:tcPr/>
                </a:tc>
                <a:tc>
                  <a:txBody>
                    <a:bodyPr/>
                    <a:lstStyle/>
                    <a:p>
                      <a:r>
                        <a:rPr lang="en-GB" sz="1100" dirty="0">
                          <a:latin typeface="Sassoon Primary Std" panose="020B0503020103030203" pitchFamily="34" charset="0"/>
                        </a:rPr>
                        <a:t>For the free members of the house, probably quite nice. Peristyle would have given them a place to relax, the </a:t>
                      </a:r>
                      <a:r>
                        <a:rPr lang="en-GB" sz="1100" b="1" dirty="0">
                          <a:latin typeface="Sassoon Primary Std" panose="020B0503020103030203" pitchFamily="34" charset="0"/>
                        </a:rPr>
                        <a:t>impluvium </a:t>
                      </a:r>
                      <a:r>
                        <a:rPr lang="en-GB" sz="1100" b="0" dirty="0">
                          <a:latin typeface="Sassoon Primary Std" panose="020B0503020103030203" pitchFamily="34" charset="0"/>
                        </a:rPr>
                        <a:t>somewhere to get water from without leaving the house (on rainy days) and the </a:t>
                      </a:r>
                      <a:r>
                        <a:rPr lang="en-GB" sz="1100" b="1" dirty="0">
                          <a:latin typeface="Sassoon Primary Std" panose="020B0503020103030203" pitchFamily="34" charset="0"/>
                        </a:rPr>
                        <a:t>triclinium </a:t>
                      </a:r>
                      <a:r>
                        <a:rPr lang="en-GB" sz="1100" b="0" dirty="0">
                          <a:latin typeface="Sassoon Primary Std" panose="020B0503020103030203" pitchFamily="34" charset="0"/>
                        </a:rPr>
                        <a:t>would have been nice to eat in. Slaves would have done a lot of the work round the house. The wealthiest of families would have divided time between a house in the city and the house in the countryside. Members of the family would have had to leave home to use baths, unless they were super wealthy and had their own private baths (though they may still have wanted to use the public baths in order to meet people and to be seen out-and-about). The female members of the family would have been less free to come and go from the house as the male members, however. </a:t>
                      </a:r>
                    </a:p>
                    <a:p>
                      <a:r>
                        <a:rPr lang="en-GB" sz="1100" b="0" dirty="0">
                          <a:latin typeface="Sassoon Primary Std" panose="020B0503020103030203" pitchFamily="34" charset="0"/>
                        </a:rPr>
                        <a:t>For the slaves, life was hard. Slaves were unlikely to have their own quarters (other than in particularly large houses) and probably slept where they worked. They were expected to wake up before their masters and likely went to bed after them. </a:t>
                      </a:r>
                      <a:endParaRPr lang="en-GB" sz="1100" dirty="0">
                        <a:latin typeface="Sassoon Primary Std" panose="020B0503020103030203" pitchFamily="34" charset="0"/>
                      </a:endParaRPr>
                    </a:p>
                  </a:txBody>
                  <a:tcPr/>
                </a:tc>
                <a:extLst>
                  <a:ext uri="{0D108BD9-81ED-4DB2-BD59-A6C34878D82A}">
                    <a16:rowId xmlns:a16="http://schemas.microsoft.com/office/drawing/2014/main" val="2470425827"/>
                  </a:ext>
                </a:extLst>
              </a:tr>
            </a:tbl>
          </a:graphicData>
        </a:graphic>
      </p:graphicFrame>
    </p:spTree>
    <p:extLst>
      <p:ext uri="{BB962C8B-B14F-4D97-AF65-F5344CB8AC3E}">
        <p14:creationId xmlns:p14="http://schemas.microsoft.com/office/powerpoint/2010/main" val="375060391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D742D7-E9A2-492B-AC9E-E5D8F4F95E0E}"/>
              </a:ext>
            </a:extLst>
          </p:cNvPr>
          <p:cNvSpPr>
            <a:spLocks noGrp="1"/>
          </p:cNvSpPr>
          <p:nvPr>
            <p:ph type="title"/>
          </p:nvPr>
        </p:nvSpPr>
        <p:spPr/>
        <p:txBody>
          <a:bodyPr/>
          <a:lstStyle/>
          <a:p>
            <a:endParaRPr lang="en-GB"/>
          </a:p>
        </p:txBody>
      </p:sp>
      <p:sp>
        <p:nvSpPr>
          <p:cNvPr id="6" name="Content Placeholder 5">
            <a:extLst>
              <a:ext uri="{FF2B5EF4-FFF2-40B4-BE49-F238E27FC236}">
                <a16:creationId xmlns:a16="http://schemas.microsoft.com/office/drawing/2014/main" id="{2429B8AE-AC50-43A5-B376-B5A6EFBB27DD}"/>
              </a:ext>
            </a:extLst>
          </p:cNvPr>
          <p:cNvSpPr>
            <a:spLocks noGrp="1"/>
          </p:cNvSpPr>
          <p:nvPr>
            <p:ph idx="1"/>
          </p:nvPr>
        </p:nvSpPr>
        <p:spPr/>
        <p:txBody>
          <a:bodyPr/>
          <a:lstStyle/>
          <a:p>
            <a:endParaRPr lang="en-GB" dirty="0"/>
          </a:p>
        </p:txBody>
      </p:sp>
      <p:graphicFrame>
        <p:nvGraphicFramePr>
          <p:cNvPr id="7" name="Content Placeholder 4">
            <a:extLst>
              <a:ext uri="{FF2B5EF4-FFF2-40B4-BE49-F238E27FC236}">
                <a16:creationId xmlns:a16="http://schemas.microsoft.com/office/drawing/2014/main" id="{311FEADF-FDC2-4357-9E18-F615459BD611}"/>
              </a:ext>
            </a:extLst>
          </p:cNvPr>
          <p:cNvGraphicFramePr>
            <a:graphicFrameLocks/>
          </p:cNvGraphicFramePr>
          <p:nvPr/>
        </p:nvGraphicFramePr>
        <p:xfrm>
          <a:off x="168926" y="-71525"/>
          <a:ext cx="6908150" cy="6952631"/>
        </p:xfrm>
        <a:graphic>
          <a:graphicData uri="http://schemas.openxmlformats.org/drawingml/2006/table">
            <a:tbl>
              <a:tblPr firstRow="1" bandRow="1">
                <a:tableStyleId>{5C22544A-7EE6-4342-B048-85BDC9FD1C3A}</a:tableStyleId>
              </a:tblPr>
              <a:tblGrid>
                <a:gridCol w="1314451">
                  <a:extLst>
                    <a:ext uri="{9D8B030D-6E8A-4147-A177-3AD203B41FA5}">
                      <a16:colId xmlns:a16="http://schemas.microsoft.com/office/drawing/2014/main" val="2996857938"/>
                    </a:ext>
                  </a:extLst>
                </a:gridCol>
                <a:gridCol w="5593699">
                  <a:extLst>
                    <a:ext uri="{9D8B030D-6E8A-4147-A177-3AD203B41FA5}">
                      <a16:colId xmlns:a16="http://schemas.microsoft.com/office/drawing/2014/main" val="2896964144"/>
                    </a:ext>
                  </a:extLst>
                </a:gridCol>
              </a:tblGrid>
              <a:tr h="280464">
                <a:tc>
                  <a:txBody>
                    <a:bodyPr/>
                    <a:lstStyle/>
                    <a:p>
                      <a:r>
                        <a:rPr lang="en-GB" sz="1400" dirty="0"/>
                        <a:t>Prescribed Source</a:t>
                      </a:r>
                    </a:p>
                  </a:txBody>
                  <a:tcPr/>
                </a:tc>
                <a:tc>
                  <a:txBody>
                    <a:bodyPr/>
                    <a:lstStyle/>
                    <a:p>
                      <a:r>
                        <a:rPr lang="en-GB" sz="1400" dirty="0"/>
                        <a:t>Insula of Diana</a:t>
                      </a:r>
                    </a:p>
                  </a:txBody>
                  <a:tcPr/>
                </a:tc>
                <a:extLst>
                  <a:ext uri="{0D108BD9-81ED-4DB2-BD59-A6C34878D82A}">
                    <a16:rowId xmlns:a16="http://schemas.microsoft.com/office/drawing/2014/main" val="3692501526"/>
                  </a:ext>
                </a:extLst>
              </a:tr>
              <a:tr h="365157">
                <a:tc>
                  <a:txBody>
                    <a:bodyPr/>
                    <a:lstStyle/>
                    <a:p>
                      <a:r>
                        <a:rPr lang="en-GB" sz="1400" dirty="0"/>
                        <a:t>Location</a:t>
                      </a:r>
                    </a:p>
                  </a:txBody>
                  <a:tcPr/>
                </a:tc>
                <a:tc>
                  <a:txBody>
                    <a:bodyPr/>
                    <a:lstStyle/>
                    <a:p>
                      <a:r>
                        <a:rPr lang="en-GB" sz="1400" dirty="0"/>
                        <a:t>Ostia</a:t>
                      </a:r>
                    </a:p>
                  </a:txBody>
                  <a:tcPr/>
                </a:tc>
                <a:extLst>
                  <a:ext uri="{0D108BD9-81ED-4DB2-BD59-A6C34878D82A}">
                    <a16:rowId xmlns:a16="http://schemas.microsoft.com/office/drawing/2014/main" val="3726812375"/>
                  </a:ext>
                </a:extLst>
              </a:tr>
              <a:tr h="618831">
                <a:tc>
                  <a:txBody>
                    <a:bodyPr/>
                    <a:lstStyle/>
                    <a:p>
                      <a:r>
                        <a:rPr lang="en-GB" sz="1400" dirty="0"/>
                        <a:t>Size</a:t>
                      </a:r>
                    </a:p>
                  </a:txBody>
                  <a:tcPr/>
                </a:tc>
                <a:tc>
                  <a:txBody>
                    <a:bodyPr/>
                    <a:lstStyle/>
                    <a:p>
                      <a:r>
                        <a:rPr lang="en-GB" sz="1400" dirty="0"/>
                        <a:t>39x23m</a:t>
                      </a:r>
                    </a:p>
                    <a:p>
                      <a:r>
                        <a:rPr lang="en-GB" sz="1400" dirty="0"/>
                        <a:t>4 storeys</a:t>
                      </a:r>
                    </a:p>
                  </a:txBody>
                  <a:tcPr/>
                </a:tc>
                <a:extLst>
                  <a:ext uri="{0D108BD9-81ED-4DB2-BD59-A6C34878D82A}">
                    <a16:rowId xmlns:a16="http://schemas.microsoft.com/office/drawing/2014/main" val="4177539585"/>
                  </a:ext>
                </a:extLst>
              </a:tr>
              <a:tr h="1344541">
                <a:tc>
                  <a:txBody>
                    <a:bodyPr/>
                    <a:lstStyle/>
                    <a:p>
                      <a:r>
                        <a:rPr lang="en-GB" sz="1400" dirty="0"/>
                        <a:t>Layout</a:t>
                      </a:r>
                    </a:p>
                  </a:txBody>
                  <a:tcPr/>
                </a:tc>
                <a:tc>
                  <a:txBody>
                    <a:bodyPr/>
                    <a:lstStyle/>
                    <a:p>
                      <a:r>
                        <a:rPr lang="en-GB" sz="1400" b="1" dirty="0"/>
                        <a:t>Ground floor: </a:t>
                      </a:r>
                      <a:r>
                        <a:rPr lang="en-GB" sz="1400" b="0" dirty="0"/>
                        <a:t>Sh</a:t>
                      </a:r>
                      <a:r>
                        <a:rPr lang="en-GB" sz="1400" dirty="0"/>
                        <a:t>ops (</a:t>
                      </a:r>
                      <a:r>
                        <a:rPr lang="en-GB" sz="1400" dirty="0" err="1"/>
                        <a:t>thermopolia</a:t>
                      </a:r>
                      <a:r>
                        <a:rPr lang="en-GB" sz="1400" dirty="0"/>
                        <a:t>- hot food shops), courtyard, external and internal staircases. Mezzanines on ground floor could have been used as storage or as sleeping quarters for the shopkeepers. Courtyard in centre. Shrine to Mithras (called a Mithraeum)</a:t>
                      </a:r>
                    </a:p>
                    <a:p>
                      <a:r>
                        <a:rPr lang="en-GB" sz="1400" b="1" dirty="0"/>
                        <a:t>First floor: </a:t>
                      </a:r>
                      <a:r>
                        <a:rPr lang="en-GB" sz="1400" dirty="0"/>
                        <a:t>Large four-room apartments. Reasonably well-off families probably lived in these. </a:t>
                      </a:r>
                    </a:p>
                    <a:p>
                      <a:r>
                        <a:rPr lang="en-GB" sz="1400" dirty="0"/>
                        <a:t>Poorly-lit communal living areas: small rooms and a long corridor. Larger room at the end of this corridor might have housed multiple people at a time.</a:t>
                      </a:r>
                    </a:p>
                    <a:p>
                      <a:r>
                        <a:rPr lang="en-GB" sz="1400" dirty="0"/>
                        <a:t>Shared toilet facilities.</a:t>
                      </a:r>
                    </a:p>
                  </a:txBody>
                  <a:tcPr/>
                </a:tc>
                <a:extLst>
                  <a:ext uri="{0D108BD9-81ED-4DB2-BD59-A6C34878D82A}">
                    <a16:rowId xmlns:a16="http://schemas.microsoft.com/office/drawing/2014/main" val="3926593304"/>
                  </a:ext>
                </a:extLst>
              </a:tr>
              <a:tr h="614386">
                <a:tc>
                  <a:txBody>
                    <a:bodyPr/>
                    <a:lstStyle/>
                    <a:p>
                      <a:r>
                        <a:rPr lang="en-GB" sz="1400" dirty="0"/>
                        <a:t>Possible Residents</a:t>
                      </a:r>
                    </a:p>
                  </a:txBody>
                  <a:tcPr/>
                </a:tc>
                <a:tc>
                  <a:txBody>
                    <a:bodyPr/>
                    <a:lstStyle/>
                    <a:p>
                      <a:r>
                        <a:rPr lang="en-GB" sz="1400" dirty="0"/>
                        <a:t>Bigger apartments wealthy families for longer leases (between 6 months and a year)</a:t>
                      </a:r>
                    </a:p>
                    <a:p>
                      <a:r>
                        <a:rPr lang="en-GB" sz="1400" dirty="0"/>
                        <a:t>Smaller rooms probably workers for short stays (a number of days)</a:t>
                      </a:r>
                    </a:p>
                  </a:txBody>
                  <a:tcPr/>
                </a:tc>
                <a:extLst>
                  <a:ext uri="{0D108BD9-81ED-4DB2-BD59-A6C34878D82A}">
                    <a16:rowId xmlns:a16="http://schemas.microsoft.com/office/drawing/2014/main" val="320788928"/>
                  </a:ext>
                </a:extLst>
              </a:tr>
              <a:tr h="390803">
                <a:tc>
                  <a:txBody>
                    <a:bodyPr/>
                    <a:lstStyle/>
                    <a:p>
                      <a:r>
                        <a:rPr lang="en-GB" sz="1400" dirty="0"/>
                        <a:t>Owner</a:t>
                      </a:r>
                    </a:p>
                  </a:txBody>
                  <a:tcPr/>
                </a:tc>
                <a:tc>
                  <a:txBody>
                    <a:bodyPr/>
                    <a:lstStyle/>
                    <a:p>
                      <a:r>
                        <a:rPr lang="en-GB" sz="1400" dirty="0"/>
                        <a:t>Wealthy owner making money from rent</a:t>
                      </a:r>
                    </a:p>
                  </a:txBody>
                  <a:tcPr/>
                </a:tc>
                <a:extLst>
                  <a:ext uri="{0D108BD9-81ED-4DB2-BD59-A6C34878D82A}">
                    <a16:rowId xmlns:a16="http://schemas.microsoft.com/office/drawing/2014/main" val="1669907482"/>
                  </a:ext>
                </a:extLst>
              </a:tr>
              <a:tr h="722956">
                <a:tc>
                  <a:txBody>
                    <a:bodyPr/>
                    <a:lstStyle/>
                    <a:p>
                      <a:r>
                        <a:rPr lang="en-GB" sz="1400" dirty="0"/>
                        <a:t>Decoration</a:t>
                      </a:r>
                    </a:p>
                  </a:txBody>
                  <a:tcPr/>
                </a:tc>
                <a:tc>
                  <a:txBody>
                    <a:bodyPr/>
                    <a:lstStyle/>
                    <a:p>
                      <a:r>
                        <a:rPr lang="en-GB" sz="1400" dirty="0"/>
                        <a:t>Relief sculpture of Diana </a:t>
                      </a:r>
                      <a:r>
                        <a:rPr lang="en-GB" sz="1400"/>
                        <a:t>on courtyard wall</a:t>
                      </a:r>
                      <a:endParaRPr lang="en-GB" sz="1400" dirty="0"/>
                    </a:p>
                    <a:p>
                      <a:r>
                        <a:rPr lang="en-GB" sz="1400" dirty="0"/>
                        <a:t>Paintings of food in </a:t>
                      </a:r>
                      <a:r>
                        <a:rPr lang="en-GB" sz="1400" dirty="0" err="1"/>
                        <a:t>thermopolium</a:t>
                      </a:r>
                      <a:endParaRPr lang="en-GB" sz="1400" dirty="0"/>
                    </a:p>
                    <a:p>
                      <a:r>
                        <a:rPr lang="en-GB" sz="1400" dirty="0"/>
                        <a:t>Yellow/Red/Green walls in apartments</a:t>
                      </a:r>
                    </a:p>
                    <a:p>
                      <a:endParaRPr lang="en-GB" sz="1400" dirty="0"/>
                    </a:p>
                  </a:txBody>
                  <a:tcPr/>
                </a:tc>
                <a:extLst>
                  <a:ext uri="{0D108BD9-81ED-4DB2-BD59-A6C34878D82A}">
                    <a16:rowId xmlns:a16="http://schemas.microsoft.com/office/drawing/2014/main" val="292057261"/>
                  </a:ext>
                </a:extLst>
              </a:tr>
              <a:tr h="618831">
                <a:tc>
                  <a:txBody>
                    <a:bodyPr/>
                    <a:lstStyle/>
                    <a:p>
                      <a:r>
                        <a:rPr lang="en-GB" sz="1400" dirty="0"/>
                        <a:t>Special Features</a:t>
                      </a:r>
                    </a:p>
                  </a:txBody>
                  <a:tcPr/>
                </a:tc>
                <a:tc>
                  <a:txBody>
                    <a:bodyPr/>
                    <a:lstStyle/>
                    <a:p>
                      <a:r>
                        <a:rPr lang="en-GB" sz="1400" dirty="0"/>
                        <a:t>Central courtyard for light</a:t>
                      </a:r>
                    </a:p>
                    <a:p>
                      <a:r>
                        <a:rPr lang="en-GB" sz="1400" dirty="0"/>
                        <a:t>Cistern for water supply</a:t>
                      </a:r>
                    </a:p>
                    <a:p>
                      <a:r>
                        <a:rPr lang="en-GB" sz="1400" dirty="0"/>
                        <a:t>Relief of Diana on the inner courtyard wall</a:t>
                      </a:r>
                    </a:p>
                    <a:p>
                      <a:r>
                        <a:rPr lang="en-GB" sz="1400" dirty="0"/>
                        <a:t>Shrine to the god Mithras (a Mithraeum) located on ground floor</a:t>
                      </a:r>
                    </a:p>
                  </a:txBody>
                  <a:tcPr/>
                </a:tc>
                <a:extLst>
                  <a:ext uri="{0D108BD9-81ED-4DB2-BD59-A6C34878D82A}">
                    <a16:rowId xmlns:a16="http://schemas.microsoft.com/office/drawing/2014/main" val="2679363423"/>
                  </a:ext>
                </a:extLst>
              </a:tr>
            </a:tbl>
          </a:graphicData>
        </a:graphic>
      </p:graphicFrame>
      <p:pic>
        <p:nvPicPr>
          <p:cNvPr id="8" name="Picture 7">
            <a:extLst>
              <a:ext uri="{FF2B5EF4-FFF2-40B4-BE49-F238E27FC236}">
                <a16:creationId xmlns:a16="http://schemas.microsoft.com/office/drawing/2014/main" id="{E4615288-0395-485A-A7DF-50864451E2B3}"/>
              </a:ext>
            </a:extLst>
          </p:cNvPr>
          <p:cNvPicPr>
            <a:picLocks noChangeAspect="1"/>
          </p:cNvPicPr>
          <p:nvPr/>
        </p:nvPicPr>
        <p:blipFill rotWithShape="1">
          <a:blip r:embed="rId2"/>
          <a:srcRect l="40986" t="34485" r="26077" b="24051"/>
          <a:stretch/>
        </p:blipFill>
        <p:spPr>
          <a:xfrm>
            <a:off x="7108174" y="-99883"/>
            <a:ext cx="4914900" cy="3851015"/>
          </a:xfrm>
          <a:prstGeom prst="rect">
            <a:avLst/>
          </a:prstGeom>
        </p:spPr>
      </p:pic>
      <p:pic>
        <p:nvPicPr>
          <p:cNvPr id="9" name="Picture 8">
            <a:extLst>
              <a:ext uri="{FF2B5EF4-FFF2-40B4-BE49-F238E27FC236}">
                <a16:creationId xmlns:a16="http://schemas.microsoft.com/office/drawing/2014/main" id="{540BB5F5-6449-4D51-A19F-19F66AE4C232}"/>
              </a:ext>
            </a:extLst>
          </p:cNvPr>
          <p:cNvPicPr>
            <a:picLocks noChangeAspect="1"/>
          </p:cNvPicPr>
          <p:nvPr/>
        </p:nvPicPr>
        <p:blipFill rotWithShape="1">
          <a:blip r:embed="rId3"/>
          <a:srcRect l="40076" t="22879" r="25767" b="33102"/>
          <a:stretch/>
        </p:blipFill>
        <p:spPr>
          <a:xfrm>
            <a:off x="7342964" y="3638550"/>
            <a:ext cx="4178620" cy="3029196"/>
          </a:xfrm>
          <a:prstGeom prst="rect">
            <a:avLst/>
          </a:prstGeom>
        </p:spPr>
      </p:pic>
    </p:spTree>
    <p:extLst>
      <p:ext uri="{BB962C8B-B14F-4D97-AF65-F5344CB8AC3E}">
        <p14:creationId xmlns:p14="http://schemas.microsoft.com/office/powerpoint/2010/main" val="135250315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26402C-66FD-48D7-946C-762AC75012AC}"/>
              </a:ext>
            </a:extLst>
          </p:cNvPr>
          <p:cNvSpPr>
            <a:spLocks noGrp="1"/>
          </p:cNvSpPr>
          <p:nvPr>
            <p:ph type="title"/>
          </p:nvPr>
        </p:nvSpPr>
        <p:spPr/>
        <p:txBody>
          <a:bodyPr/>
          <a:lstStyle/>
          <a:p>
            <a:endParaRPr lang="en-GB"/>
          </a:p>
        </p:txBody>
      </p:sp>
      <p:graphicFrame>
        <p:nvGraphicFramePr>
          <p:cNvPr id="4" name="Content Placeholder 4">
            <a:extLst>
              <a:ext uri="{FF2B5EF4-FFF2-40B4-BE49-F238E27FC236}">
                <a16:creationId xmlns:a16="http://schemas.microsoft.com/office/drawing/2014/main" id="{156B391C-785C-4F0B-B890-DD4CC997434F}"/>
              </a:ext>
            </a:extLst>
          </p:cNvPr>
          <p:cNvGraphicFramePr>
            <a:graphicFrameLocks/>
          </p:cNvGraphicFramePr>
          <p:nvPr/>
        </p:nvGraphicFramePr>
        <p:xfrm>
          <a:off x="140350" y="91941"/>
          <a:ext cx="11784950" cy="4876800"/>
        </p:xfrm>
        <a:graphic>
          <a:graphicData uri="http://schemas.openxmlformats.org/drawingml/2006/table">
            <a:tbl>
              <a:tblPr firstRow="1" bandRow="1">
                <a:tableStyleId>{5C22544A-7EE6-4342-B048-85BDC9FD1C3A}</a:tableStyleId>
              </a:tblPr>
              <a:tblGrid>
                <a:gridCol w="2242386">
                  <a:extLst>
                    <a:ext uri="{9D8B030D-6E8A-4147-A177-3AD203B41FA5}">
                      <a16:colId xmlns:a16="http://schemas.microsoft.com/office/drawing/2014/main" val="2996857938"/>
                    </a:ext>
                  </a:extLst>
                </a:gridCol>
                <a:gridCol w="9542564">
                  <a:extLst>
                    <a:ext uri="{9D8B030D-6E8A-4147-A177-3AD203B41FA5}">
                      <a16:colId xmlns:a16="http://schemas.microsoft.com/office/drawing/2014/main" val="2896964144"/>
                    </a:ext>
                  </a:extLst>
                </a:gridCol>
              </a:tblGrid>
              <a:tr h="324708">
                <a:tc>
                  <a:txBody>
                    <a:bodyPr/>
                    <a:lstStyle/>
                    <a:p>
                      <a:r>
                        <a:rPr lang="en-GB" sz="2000" dirty="0"/>
                        <a:t>Prescribed Source</a:t>
                      </a:r>
                    </a:p>
                  </a:txBody>
                  <a:tcPr/>
                </a:tc>
                <a:tc>
                  <a:txBody>
                    <a:bodyPr/>
                    <a:lstStyle/>
                    <a:p>
                      <a:r>
                        <a:rPr lang="en-GB" sz="2000" dirty="0">
                          <a:solidFill>
                            <a:schemeClr val="bg1"/>
                          </a:solidFill>
                          <a:latin typeface="+mn-lt"/>
                        </a:rPr>
                        <a:t>House of the Wooden Partition</a:t>
                      </a:r>
                    </a:p>
                  </a:txBody>
                  <a:tcPr/>
                </a:tc>
                <a:extLst>
                  <a:ext uri="{0D108BD9-81ED-4DB2-BD59-A6C34878D82A}">
                    <a16:rowId xmlns:a16="http://schemas.microsoft.com/office/drawing/2014/main" val="3692501526"/>
                  </a:ext>
                </a:extLst>
              </a:tr>
              <a:tr h="299731">
                <a:tc>
                  <a:txBody>
                    <a:bodyPr/>
                    <a:lstStyle/>
                    <a:p>
                      <a:r>
                        <a:rPr lang="en-GB" sz="1800" dirty="0"/>
                        <a:t>Location</a:t>
                      </a:r>
                    </a:p>
                  </a:txBody>
                  <a:tcPr/>
                </a:tc>
                <a:tc>
                  <a:txBody>
                    <a:bodyPr/>
                    <a:lstStyle/>
                    <a:p>
                      <a:r>
                        <a:rPr lang="en-GB" sz="1600" dirty="0">
                          <a:solidFill>
                            <a:srgbClr val="002060"/>
                          </a:solidFill>
                          <a:latin typeface="+mn-lt"/>
                        </a:rPr>
                        <a:t>Herculaneum</a:t>
                      </a:r>
                    </a:p>
                  </a:txBody>
                  <a:tcPr/>
                </a:tc>
                <a:extLst>
                  <a:ext uri="{0D108BD9-81ED-4DB2-BD59-A6C34878D82A}">
                    <a16:rowId xmlns:a16="http://schemas.microsoft.com/office/drawing/2014/main" val="3726812375"/>
                  </a:ext>
                </a:extLst>
              </a:tr>
              <a:tr h="299731">
                <a:tc>
                  <a:txBody>
                    <a:bodyPr/>
                    <a:lstStyle/>
                    <a:p>
                      <a:r>
                        <a:rPr lang="en-GB" sz="1800" dirty="0"/>
                        <a:t>Size</a:t>
                      </a:r>
                    </a:p>
                  </a:txBody>
                  <a:tcPr/>
                </a:tc>
                <a:tc>
                  <a:txBody>
                    <a:bodyPr/>
                    <a:lstStyle/>
                    <a:p>
                      <a:r>
                        <a:rPr lang="en-GB" sz="1600" dirty="0">
                          <a:solidFill>
                            <a:srgbClr val="002060"/>
                          </a:solidFill>
                          <a:latin typeface="+mn-lt"/>
                        </a:rPr>
                        <a:t>c.40m from</a:t>
                      </a:r>
                      <a:r>
                        <a:rPr lang="en-GB" sz="1600" baseline="0" dirty="0">
                          <a:solidFill>
                            <a:srgbClr val="002060"/>
                          </a:solidFill>
                          <a:latin typeface="+mn-lt"/>
                        </a:rPr>
                        <a:t> street to back</a:t>
                      </a:r>
                      <a:endParaRPr lang="en-GB" sz="1600" dirty="0">
                        <a:solidFill>
                          <a:srgbClr val="002060"/>
                        </a:solidFill>
                        <a:latin typeface="+mn-lt"/>
                      </a:endParaRPr>
                    </a:p>
                  </a:txBody>
                  <a:tcPr/>
                </a:tc>
                <a:extLst>
                  <a:ext uri="{0D108BD9-81ED-4DB2-BD59-A6C34878D82A}">
                    <a16:rowId xmlns:a16="http://schemas.microsoft.com/office/drawing/2014/main" val="4177539585"/>
                  </a:ext>
                </a:extLst>
              </a:tr>
              <a:tr h="874215">
                <a:tc>
                  <a:txBody>
                    <a:bodyPr/>
                    <a:lstStyle/>
                    <a:p>
                      <a:r>
                        <a:rPr lang="en-GB" sz="1800" dirty="0"/>
                        <a:t>Layout</a:t>
                      </a:r>
                    </a:p>
                  </a:txBody>
                  <a:tcPr/>
                </a:tc>
                <a:tc>
                  <a:txBody>
                    <a:bodyPr/>
                    <a:lstStyle/>
                    <a:p>
                      <a:r>
                        <a:rPr lang="en-GB" sz="1600" dirty="0">
                          <a:solidFill>
                            <a:srgbClr val="002060"/>
                          </a:solidFill>
                          <a:latin typeface="+mn-lt"/>
                        </a:rPr>
                        <a:t>Two storeys</a:t>
                      </a:r>
                    </a:p>
                    <a:p>
                      <a:r>
                        <a:rPr lang="en-GB" sz="1600" dirty="0">
                          <a:solidFill>
                            <a:srgbClr val="002060"/>
                          </a:solidFill>
                          <a:latin typeface="+mn-lt"/>
                        </a:rPr>
                        <a:t>Classic atrium</a:t>
                      </a:r>
                      <a:r>
                        <a:rPr lang="en-GB" sz="1600" baseline="0" dirty="0">
                          <a:solidFill>
                            <a:srgbClr val="002060"/>
                          </a:solidFill>
                          <a:latin typeface="+mn-lt"/>
                        </a:rPr>
                        <a:t> – tablinum - peristyle layout</a:t>
                      </a:r>
                    </a:p>
                    <a:p>
                      <a:r>
                        <a:rPr lang="en-GB" sz="1600" baseline="0" dirty="0">
                          <a:solidFill>
                            <a:srgbClr val="002060"/>
                          </a:solidFill>
                          <a:latin typeface="+mn-lt"/>
                        </a:rPr>
                        <a:t>Benches for clients on street</a:t>
                      </a:r>
                    </a:p>
                    <a:p>
                      <a:r>
                        <a:rPr lang="en-GB" sz="1600" baseline="0" dirty="0">
                          <a:solidFill>
                            <a:srgbClr val="002060"/>
                          </a:solidFill>
                          <a:latin typeface="+mn-lt"/>
                        </a:rPr>
                        <a:t>Steps at back and front to upper storey</a:t>
                      </a:r>
                      <a:endParaRPr lang="en-GB" sz="1600" dirty="0">
                        <a:solidFill>
                          <a:srgbClr val="002060"/>
                        </a:solidFill>
                        <a:latin typeface="+mn-lt"/>
                      </a:endParaRPr>
                    </a:p>
                  </a:txBody>
                  <a:tcPr/>
                </a:tc>
                <a:extLst>
                  <a:ext uri="{0D108BD9-81ED-4DB2-BD59-A6C34878D82A}">
                    <a16:rowId xmlns:a16="http://schemas.microsoft.com/office/drawing/2014/main" val="3926593304"/>
                  </a:ext>
                </a:extLst>
              </a:tr>
              <a:tr h="299731">
                <a:tc>
                  <a:txBody>
                    <a:bodyPr/>
                    <a:lstStyle/>
                    <a:p>
                      <a:r>
                        <a:rPr lang="en-GB" sz="1800" dirty="0"/>
                        <a:t>Possible Residents</a:t>
                      </a:r>
                    </a:p>
                  </a:txBody>
                  <a:tcPr/>
                </a:tc>
                <a:tc>
                  <a:txBody>
                    <a:bodyPr/>
                    <a:lstStyle/>
                    <a:p>
                      <a:r>
                        <a:rPr lang="en-GB" sz="1600" dirty="0">
                          <a:solidFill>
                            <a:srgbClr val="002060"/>
                          </a:solidFill>
                          <a:latin typeface="+mn-lt"/>
                        </a:rPr>
                        <a:t>Wealthy individual with family and slaves. Person who ran the shop might have lived above it.</a:t>
                      </a:r>
                    </a:p>
                  </a:txBody>
                  <a:tcPr/>
                </a:tc>
                <a:extLst>
                  <a:ext uri="{0D108BD9-81ED-4DB2-BD59-A6C34878D82A}">
                    <a16:rowId xmlns:a16="http://schemas.microsoft.com/office/drawing/2014/main" val="320788928"/>
                  </a:ext>
                </a:extLst>
              </a:tr>
              <a:tr h="299731">
                <a:tc>
                  <a:txBody>
                    <a:bodyPr/>
                    <a:lstStyle/>
                    <a:p>
                      <a:r>
                        <a:rPr lang="en-GB" sz="1800" dirty="0"/>
                        <a:t>Owner</a:t>
                      </a:r>
                    </a:p>
                  </a:txBody>
                  <a:tcPr/>
                </a:tc>
                <a:tc>
                  <a:txBody>
                    <a:bodyPr/>
                    <a:lstStyle/>
                    <a:p>
                      <a:r>
                        <a:rPr lang="en-GB" sz="1600" dirty="0">
                          <a:solidFill>
                            <a:srgbClr val="002060"/>
                          </a:solidFill>
                          <a:latin typeface="+mn-lt"/>
                        </a:rPr>
                        <a:t>Wealthy</a:t>
                      </a:r>
                      <a:r>
                        <a:rPr lang="en-GB" sz="1600" baseline="0" dirty="0">
                          <a:solidFill>
                            <a:srgbClr val="002060"/>
                          </a:solidFill>
                          <a:latin typeface="+mn-lt"/>
                        </a:rPr>
                        <a:t> shop owner</a:t>
                      </a:r>
                      <a:endParaRPr lang="en-GB" sz="1600" dirty="0">
                        <a:solidFill>
                          <a:srgbClr val="002060"/>
                        </a:solidFill>
                        <a:latin typeface="+mn-lt"/>
                      </a:endParaRPr>
                    </a:p>
                  </a:txBody>
                  <a:tcPr/>
                </a:tc>
                <a:extLst>
                  <a:ext uri="{0D108BD9-81ED-4DB2-BD59-A6C34878D82A}">
                    <a16:rowId xmlns:a16="http://schemas.microsoft.com/office/drawing/2014/main" val="1669907482"/>
                  </a:ext>
                </a:extLst>
              </a:tr>
              <a:tr h="674394">
                <a:tc>
                  <a:txBody>
                    <a:bodyPr/>
                    <a:lstStyle/>
                    <a:p>
                      <a:r>
                        <a:rPr lang="en-GB" sz="1800" dirty="0"/>
                        <a:t>Decoration</a:t>
                      </a:r>
                    </a:p>
                  </a:txBody>
                  <a:tcPr/>
                </a:tc>
                <a:tc>
                  <a:txBody>
                    <a:bodyPr/>
                    <a:lstStyle/>
                    <a:p>
                      <a:r>
                        <a:rPr lang="en-GB" sz="1600" dirty="0">
                          <a:solidFill>
                            <a:srgbClr val="002060"/>
                          </a:solidFill>
                          <a:latin typeface="+mn-lt"/>
                        </a:rPr>
                        <a:t>Red/black/yellow painted</a:t>
                      </a:r>
                      <a:r>
                        <a:rPr lang="en-GB" sz="1600" baseline="0" dirty="0">
                          <a:solidFill>
                            <a:srgbClr val="002060"/>
                          </a:solidFill>
                          <a:latin typeface="+mn-lt"/>
                        </a:rPr>
                        <a:t> panels in atrium</a:t>
                      </a:r>
                    </a:p>
                    <a:p>
                      <a:r>
                        <a:rPr lang="en-GB" sz="1600" baseline="0" dirty="0">
                          <a:solidFill>
                            <a:srgbClr val="002060"/>
                          </a:solidFill>
                          <a:latin typeface="+mn-lt"/>
                        </a:rPr>
                        <a:t>Marble display table next to impluvium, fountain in the centre of the impluvium.</a:t>
                      </a:r>
                    </a:p>
                    <a:p>
                      <a:r>
                        <a:rPr lang="en-GB" sz="1600" baseline="0" dirty="0">
                          <a:solidFill>
                            <a:srgbClr val="002060"/>
                          </a:solidFill>
                          <a:latin typeface="+mn-lt"/>
                        </a:rPr>
                        <a:t>Wooden partition’s hinges shaped like ships’ figureheads. </a:t>
                      </a:r>
                      <a:endParaRPr lang="en-GB" sz="1600" dirty="0">
                        <a:solidFill>
                          <a:srgbClr val="002060"/>
                        </a:solidFill>
                        <a:latin typeface="+mn-lt"/>
                      </a:endParaRPr>
                    </a:p>
                  </a:txBody>
                  <a:tcPr/>
                </a:tc>
                <a:extLst>
                  <a:ext uri="{0D108BD9-81ED-4DB2-BD59-A6C34878D82A}">
                    <a16:rowId xmlns:a16="http://schemas.microsoft.com/office/drawing/2014/main" val="292057261"/>
                  </a:ext>
                </a:extLst>
              </a:tr>
              <a:tr h="674394">
                <a:tc>
                  <a:txBody>
                    <a:bodyPr/>
                    <a:lstStyle/>
                    <a:p>
                      <a:r>
                        <a:rPr lang="en-GB" sz="1800" dirty="0"/>
                        <a:t>Special Features</a:t>
                      </a:r>
                    </a:p>
                  </a:txBody>
                  <a:tcPr/>
                </a:tc>
                <a:tc>
                  <a:txBody>
                    <a:bodyPr/>
                    <a:lstStyle/>
                    <a:p>
                      <a:r>
                        <a:rPr lang="en-GB" sz="1600" dirty="0">
                          <a:solidFill>
                            <a:srgbClr val="002060"/>
                          </a:solidFill>
                          <a:latin typeface="+mn-lt"/>
                        </a:rPr>
                        <a:t>Wooden</a:t>
                      </a:r>
                      <a:r>
                        <a:rPr lang="en-GB" sz="1600" baseline="0" dirty="0">
                          <a:solidFill>
                            <a:srgbClr val="002060"/>
                          </a:solidFill>
                          <a:latin typeface="+mn-lt"/>
                        </a:rPr>
                        <a:t> partition between tablinum and atrium allowed for privacy when required</a:t>
                      </a:r>
                    </a:p>
                    <a:p>
                      <a:r>
                        <a:rPr lang="en-GB" sz="1600" baseline="0" dirty="0">
                          <a:solidFill>
                            <a:srgbClr val="002060"/>
                          </a:solidFill>
                          <a:latin typeface="+mn-lt"/>
                        </a:rPr>
                        <a:t>Other wooden furniture survives </a:t>
                      </a:r>
                    </a:p>
                    <a:p>
                      <a:r>
                        <a:rPr lang="en-GB" sz="1600" baseline="0" dirty="0">
                          <a:solidFill>
                            <a:srgbClr val="002060"/>
                          </a:solidFill>
                          <a:latin typeface="+mn-lt"/>
                        </a:rPr>
                        <a:t>Flats above shops</a:t>
                      </a:r>
                      <a:endParaRPr lang="en-GB" sz="1600" dirty="0">
                        <a:solidFill>
                          <a:srgbClr val="002060"/>
                        </a:solidFill>
                        <a:latin typeface="+mn-lt"/>
                      </a:endParaRPr>
                    </a:p>
                  </a:txBody>
                  <a:tcPr/>
                </a:tc>
                <a:extLst>
                  <a:ext uri="{0D108BD9-81ED-4DB2-BD59-A6C34878D82A}">
                    <a16:rowId xmlns:a16="http://schemas.microsoft.com/office/drawing/2014/main" val="2679363423"/>
                  </a:ext>
                </a:extLst>
              </a:tr>
            </a:tbl>
          </a:graphicData>
        </a:graphic>
      </p:graphicFrame>
      <p:pic>
        <p:nvPicPr>
          <p:cNvPr id="5" name="Content Placeholder 3">
            <a:extLst>
              <a:ext uri="{FF2B5EF4-FFF2-40B4-BE49-F238E27FC236}">
                <a16:creationId xmlns:a16="http://schemas.microsoft.com/office/drawing/2014/main" id="{EBDCC8D1-2CD4-4087-9936-5E8EA9489209}"/>
              </a:ext>
            </a:extLst>
          </p:cNvPr>
          <p:cNvPicPr>
            <a:picLocks noGrp="1" noChangeAspect="1"/>
          </p:cNvPicPr>
          <p:nvPr>
            <p:ph idx="1"/>
          </p:nvPr>
        </p:nvPicPr>
        <p:blipFill>
          <a:blip r:embed="rId2"/>
          <a:stretch>
            <a:fillRect/>
          </a:stretch>
        </p:blipFill>
        <p:spPr>
          <a:xfrm>
            <a:off x="5688950" y="4192527"/>
            <a:ext cx="4969525" cy="2665473"/>
          </a:xfrm>
          <a:prstGeom prst="rect">
            <a:avLst/>
          </a:prstGeom>
        </p:spPr>
      </p:pic>
    </p:spTree>
    <p:extLst>
      <p:ext uri="{BB962C8B-B14F-4D97-AF65-F5344CB8AC3E}">
        <p14:creationId xmlns:p14="http://schemas.microsoft.com/office/powerpoint/2010/main" val="165755804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8B6DC5C6-CFCF-43DE-BCC8-23D7B51A0733}"/>
              </a:ext>
            </a:extLst>
          </p:cNvPr>
          <p:cNvGraphicFramePr>
            <a:graphicFrameLocks noGrp="1"/>
          </p:cNvGraphicFramePr>
          <p:nvPr>
            <p:ph idx="1"/>
          </p:nvPr>
        </p:nvGraphicFramePr>
        <p:xfrm>
          <a:off x="360500" y="167640"/>
          <a:ext cx="5858600" cy="6522720"/>
        </p:xfrm>
        <a:graphic>
          <a:graphicData uri="http://schemas.openxmlformats.org/drawingml/2006/table">
            <a:tbl>
              <a:tblPr firstRow="1" bandRow="1">
                <a:tableStyleId>{5C22544A-7EE6-4342-B048-85BDC9FD1C3A}</a:tableStyleId>
              </a:tblPr>
              <a:tblGrid>
                <a:gridCol w="1276349">
                  <a:extLst>
                    <a:ext uri="{9D8B030D-6E8A-4147-A177-3AD203B41FA5}">
                      <a16:colId xmlns:a16="http://schemas.microsoft.com/office/drawing/2014/main" val="1733991220"/>
                    </a:ext>
                  </a:extLst>
                </a:gridCol>
                <a:gridCol w="4582251">
                  <a:extLst>
                    <a:ext uri="{9D8B030D-6E8A-4147-A177-3AD203B41FA5}">
                      <a16:colId xmlns:a16="http://schemas.microsoft.com/office/drawing/2014/main" val="2416879448"/>
                    </a:ext>
                  </a:extLst>
                </a:gridCol>
              </a:tblGrid>
              <a:tr h="370840">
                <a:tc>
                  <a:txBody>
                    <a:bodyPr/>
                    <a:lstStyle/>
                    <a:p>
                      <a:endParaRPr lang="en-GB" sz="1400" dirty="0"/>
                    </a:p>
                  </a:txBody>
                  <a:tcPr/>
                </a:tc>
                <a:tc>
                  <a:txBody>
                    <a:bodyPr/>
                    <a:lstStyle/>
                    <a:p>
                      <a:r>
                        <a:rPr lang="en-GB" sz="2000" dirty="0">
                          <a:solidFill>
                            <a:schemeClr val="bg1"/>
                          </a:solidFill>
                          <a:latin typeface="+mn-lt"/>
                        </a:rPr>
                        <a:t>House of Menander</a:t>
                      </a:r>
                    </a:p>
                  </a:txBody>
                  <a:tcPr/>
                </a:tc>
                <a:extLst>
                  <a:ext uri="{0D108BD9-81ED-4DB2-BD59-A6C34878D82A}">
                    <a16:rowId xmlns:a16="http://schemas.microsoft.com/office/drawing/2014/main" val="2765723744"/>
                  </a:ext>
                </a:extLst>
              </a:tr>
              <a:tr h="370840">
                <a:tc>
                  <a:txBody>
                    <a:bodyPr/>
                    <a:lstStyle/>
                    <a:p>
                      <a:r>
                        <a:rPr lang="en-GB" dirty="0"/>
                        <a:t>Location</a:t>
                      </a:r>
                    </a:p>
                  </a:txBody>
                  <a:tcPr/>
                </a:tc>
                <a:tc>
                  <a:txBody>
                    <a:bodyPr/>
                    <a:lstStyle/>
                    <a:p>
                      <a:r>
                        <a:rPr lang="en-GB" sz="2000" dirty="0">
                          <a:solidFill>
                            <a:srgbClr val="002060"/>
                          </a:solidFill>
                          <a:latin typeface="+mn-lt"/>
                        </a:rPr>
                        <a:t>Pompeii</a:t>
                      </a:r>
                    </a:p>
                  </a:txBody>
                  <a:tcPr/>
                </a:tc>
                <a:extLst>
                  <a:ext uri="{0D108BD9-81ED-4DB2-BD59-A6C34878D82A}">
                    <a16:rowId xmlns:a16="http://schemas.microsoft.com/office/drawing/2014/main" val="2764801628"/>
                  </a:ext>
                </a:extLst>
              </a:tr>
              <a:tr h="370840">
                <a:tc>
                  <a:txBody>
                    <a:bodyPr/>
                    <a:lstStyle/>
                    <a:p>
                      <a:r>
                        <a:rPr lang="en-GB" dirty="0"/>
                        <a:t>Size</a:t>
                      </a:r>
                    </a:p>
                  </a:txBody>
                  <a:tcPr/>
                </a:tc>
                <a:tc>
                  <a:txBody>
                    <a:bodyPr/>
                    <a:lstStyle/>
                    <a:p>
                      <a:r>
                        <a:rPr lang="en-GB" sz="2000" dirty="0">
                          <a:solidFill>
                            <a:srgbClr val="002060"/>
                          </a:solidFill>
                          <a:latin typeface="+mn-lt"/>
                        </a:rPr>
                        <a:t>One of the largest in Pompeii</a:t>
                      </a:r>
                    </a:p>
                  </a:txBody>
                  <a:tcPr/>
                </a:tc>
                <a:extLst>
                  <a:ext uri="{0D108BD9-81ED-4DB2-BD59-A6C34878D82A}">
                    <a16:rowId xmlns:a16="http://schemas.microsoft.com/office/drawing/2014/main" val="1807819128"/>
                  </a:ext>
                </a:extLst>
              </a:tr>
              <a:tr h="370840">
                <a:tc>
                  <a:txBody>
                    <a:bodyPr/>
                    <a:lstStyle/>
                    <a:p>
                      <a:r>
                        <a:rPr lang="en-GB" dirty="0"/>
                        <a:t>Layout</a:t>
                      </a:r>
                    </a:p>
                  </a:txBody>
                  <a:tcPr/>
                </a:tc>
                <a:tc>
                  <a:txBody>
                    <a:bodyPr/>
                    <a:lstStyle/>
                    <a:p>
                      <a:r>
                        <a:rPr lang="en-GB" sz="2000" dirty="0">
                          <a:solidFill>
                            <a:srgbClr val="002060"/>
                          </a:solidFill>
                          <a:latin typeface="+mn-lt"/>
                        </a:rPr>
                        <a:t>Atrium –</a:t>
                      </a:r>
                      <a:r>
                        <a:rPr lang="en-GB" sz="2000" baseline="0" dirty="0">
                          <a:solidFill>
                            <a:srgbClr val="002060"/>
                          </a:solidFill>
                          <a:latin typeface="+mn-lt"/>
                        </a:rPr>
                        <a:t> tablinum – peristyle, extended many times leading to unconventional layout.</a:t>
                      </a:r>
                    </a:p>
                    <a:p>
                      <a:r>
                        <a:rPr lang="en-GB" sz="2000" baseline="0" dirty="0">
                          <a:solidFill>
                            <a:srgbClr val="002060"/>
                          </a:solidFill>
                          <a:latin typeface="+mn-lt"/>
                        </a:rPr>
                        <a:t>Slave quarters and stables at rear.</a:t>
                      </a:r>
                    </a:p>
                    <a:p>
                      <a:r>
                        <a:rPr lang="en-GB" sz="2000" baseline="0" dirty="0">
                          <a:solidFill>
                            <a:srgbClr val="002060"/>
                          </a:solidFill>
                          <a:latin typeface="+mn-lt"/>
                        </a:rPr>
                        <a:t>Private baths off peristyle.</a:t>
                      </a:r>
                      <a:endParaRPr lang="en-GB" sz="2000" dirty="0">
                        <a:solidFill>
                          <a:srgbClr val="002060"/>
                        </a:solidFill>
                        <a:latin typeface="+mn-lt"/>
                      </a:endParaRPr>
                    </a:p>
                  </a:txBody>
                  <a:tcPr/>
                </a:tc>
                <a:extLst>
                  <a:ext uri="{0D108BD9-81ED-4DB2-BD59-A6C34878D82A}">
                    <a16:rowId xmlns:a16="http://schemas.microsoft.com/office/drawing/2014/main" val="3927712439"/>
                  </a:ext>
                </a:extLst>
              </a:tr>
              <a:tr h="370840">
                <a:tc>
                  <a:txBody>
                    <a:bodyPr/>
                    <a:lstStyle/>
                    <a:p>
                      <a:r>
                        <a:rPr lang="en-GB" dirty="0"/>
                        <a:t>Possible residents</a:t>
                      </a:r>
                    </a:p>
                  </a:txBody>
                  <a:tcPr/>
                </a:tc>
                <a:tc>
                  <a:txBody>
                    <a:bodyPr/>
                    <a:lstStyle/>
                    <a:p>
                      <a:r>
                        <a:rPr lang="en-GB" sz="2000" dirty="0">
                          <a:solidFill>
                            <a:srgbClr val="002060"/>
                          </a:solidFill>
                          <a:latin typeface="+mn-lt"/>
                        </a:rPr>
                        <a:t>Large family plus huge retinue of slaves, wealthy</a:t>
                      </a:r>
                      <a:r>
                        <a:rPr lang="en-GB" sz="2000" baseline="0" dirty="0">
                          <a:solidFill>
                            <a:srgbClr val="002060"/>
                          </a:solidFill>
                          <a:latin typeface="+mn-lt"/>
                        </a:rPr>
                        <a:t> enough to also have a farming estate</a:t>
                      </a:r>
                      <a:endParaRPr lang="en-GB" sz="2000" dirty="0">
                        <a:solidFill>
                          <a:srgbClr val="002060"/>
                        </a:solidFill>
                        <a:latin typeface="+mn-lt"/>
                      </a:endParaRPr>
                    </a:p>
                  </a:txBody>
                  <a:tcPr/>
                </a:tc>
                <a:extLst>
                  <a:ext uri="{0D108BD9-81ED-4DB2-BD59-A6C34878D82A}">
                    <a16:rowId xmlns:a16="http://schemas.microsoft.com/office/drawing/2014/main" val="3179133723"/>
                  </a:ext>
                </a:extLst>
              </a:tr>
              <a:tr h="370840">
                <a:tc>
                  <a:txBody>
                    <a:bodyPr/>
                    <a:lstStyle/>
                    <a:p>
                      <a:r>
                        <a:rPr lang="en-GB" dirty="0"/>
                        <a:t>Owner</a:t>
                      </a:r>
                    </a:p>
                  </a:txBody>
                  <a:tcPr/>
                </a:tc>
                <a:tc>
                  <a:txBody>
                    <a:bodyPr/>
                    <a:lstStyle/>
                    <a:p>
                      <a:r>
                        <a:rPr lang="en-GB" sz="2000" dirty="0">
                          <a:solidFill>
                            <a:srgbClr val="002060"/>
                          </a:solidFill>
                          <a:latin typeface="+mn-lt"/>
                        </a:rPr>
                        <a:t>Unclear (named</a:t>
                      </a:r>
                      <a:r>
                        <a:rPr lang="en-GB" sz="2000" baseline="0" dirty="0">
                          <a:solidFill>
                            <a:srgbClr val="002060"/>
                          </a:solidFill>
                          <a:latin typeface="+mn-lt"/>
                        </a:rPr>
                        <a:t> after Greek comic playwright Menander)</a:t>
                      </a:r>
                      <a:endParaRPr lang="en-GB" sz="2000" dirty="0">
                        <a:solidFill>
                          <a:srgbClr val="002060"/>
                        </a:solidFill>
                        <a:latin typeface="+mn-lt"/>
                      </a:endParaRPr>
                    </a:p>
                  </a:txBody>
                  <a:tcPr/>
                </a:tc>
                <a:extLst>
                  <a:ext uri="{0D108BD9-81ED-4DB2-BD59-A6C34878D82A}">
                    <a16:rowId xmlns:a16="http://schemas.microsoft.com/office/drawing/2014/main" val="2223043262"/>
                  </a:ext>
                </a:extLst>
              </a:tr>
              <a:tr h="370840">
                <a:tc>
                  <a:txBody>
                    <a:bodyPr/>
                    <a:lstStyle/>
                    <a:p>
                      <a:r>
                        <a:rPr lang="en-GB" dirty="0"/>
                        <a:t>Decoration</a:t>
                      </a:r>
                    </a:p>
                  </a:txBody>
                  <a:tcPr/>
                </a:tc>
                <a:tc>
                  <a:txBody>
                    <a:bodyPr/>
                    <a:lstStyle/>
                    <a:p>
                      <a:r>
                        <a:rPr lang="en-GB" sz="2000" dirty="0">
                          <a:solidFill>
                            <a:srgbClr val="002060"/>
                          </a:solidFill>
                          <a:latin typeface="+mn-lt"/>
                        </a:rPr>
                        <a:t>Paintings of Trojan war in atrium</a:t>
                      </a:r>
                    </a:p>
                    <a:p>
                      <a:r>
                        <a:rPr lang="en-GB" sz="2000" dirty="0">
                          <a:solidFill>
                            <a:srgbClr val="002060"/>
                          </a:solidFill>
                          <a:latin typeface="+mn-lt"/>
                        </a:rPr>
                        <a:t>Floor mosaic of River</a:t>
                      </a:r>
                      <a:r>
                        <a:rPr lang="en-GB" sz="2000" baseline="0" dirty="0">
                          <a:solidFill>
                            <a:srgbClr val="002060"/>
                          </a:solidFill>
                          <a:latin typeface="+mn-lt"/>
                        </a:rPr>
                        <a:t> Nile</a:t>
                      </a:r>
                      <a:endParaRPr lang="en-GB" sz="2000" dirty="0">
                        <a:solidFill>
                          <a:srgbClr val="002060"/>
                        </a:solidFill>
                        <a:latin typeface="+mn-lt"/>
                      </a:endParaRPr>
                    </a:p>
                  </a:txBody>
                  <a:tcPr/>
                </a:tc>
                <a:extLst>
                  <a:ext uri="{0D108BD9-81ED-4DB2-BD59-A6C34878D82A}">
                    <a16:rowId xmlns:a16="http://schemas.microsoft.com/office/drawing/2014/main" val="3155979927"/>
                  </a:ext>
                </a:extLst>
              </a:tr>
              <a:tr h="370840">
                <a:tc>
                  <a:txBody>
                    <a:bodyPr/>
                    <a:lstStyle/>
                    <a:p>
                      <a:r>
                        <a:rPr lang="en-GB" dirty="0"/>
                        <a:t>Special features</a:t>
                      </a:r>
                    </a:p>
                  </a:txBody>
                  <a:tcPr/>
                </a:tc>
                <a:tc>
                  <a:txBody>
                    <a:bodyPr/>
                    <a:lstStyle/>
                    <a:p>
                      <a:r>
                        <a:rPr lang="en-GB" sz="2000" dirty="0">
                          <a:solidFill>
                            <a:srgbClr val="002060"/>
                          </a:solidFill>
                          <a:latin typeface="+mn-lt"/>
                        </a:rPr>
                        <a:t>Impressive lararium(household shrine) in atrium</a:t>
                      </a:r>
                    </a:p>
                    <a:p>
                      <a:r>
                        <a:rPr lang="en-GB" sz="2000" dirty="0">
                          <a:solidFill>
                            <a:srgbClr val="002060"/>
                          </a:solidFill>
                          <a:latin typeface="+mn-lt"/>
                        </a:rPr>
                        <a:t>Private Baths!</a:t>
                      </a:r>
                    </a:p>
                    <a:p>
                      <a:r>
                        <a:rPr lang="en-GB" sz="2000" dirty="0">
                          <a:solidFill>
                            <a:srgbClr val="002060"/>
                          </a:solidFill>
                          <a:latin typeface="+mn-lt"/>
                        </a:rPr>
                        <a:t>HUGE</a:t>
                      </a:r>
                      <a:r>
                        <a:rPr lang="en-GB" sz="2000" baseline="0" dirty="0">
                          <a:solidFill>
                            <a:srgbClr val="002060"/>
                          </a:solidFill>
                          <a:latin typeface="+mn-lt"/>
                        </a:rPr>
                        <a:t> dining room</a:t>
                      </a:r>
                      <a:endParaRPr lang="en-GB" sz="2000" dirty="0">
                        <a:solidFill>
                          <a:srgbClr val="002060"/>
                        </a:solidFill>
                        <a:latin typeface="+mn-lt"/>
                      </a:endParaRPr>
                    </a:p>
                  </a:txBody>
                  <a:tcPr/>
                </a:tc>
                <a:extLst>
                  <a:ext uri="{0D108BD9-81ED-4DB2-BD59-A6C34878D82A}">
                    <a16:rowId xmlns:a16="http://schemas.microsoft.com/office/drawing/2014/main" val="1196742716"/>
                  </a:ext>
                </a:extLst>
              </a:tr>
            </a:tbl>
          </a:graphicData>
        </a:graphic>
      </p:graphicFrame>
      <p:pic>
        <p:nvPicPr>
          <p:cNvPr id="8" name="Picture 7">
            <a:extLst>
              <a:ext uri="{FF2B5EF4-FFF2-40B4-BE49-F238E27FC236}">
                <a16:creationId xmlns:a16="http://schemas.microsoft.com/office/drawing/2014/main" id="{CCFF09DB-7632-4BD3-842F-A4A502150551}"/>
              </a:ext>
            </a:extLst>
          </p:cNvPr>
          <p:cNvPicPr>
            <a:picLocks noChangeAspect="1"/>
          </p:cNvPicPr>
          <p:nvPr/>
        </p:nvPicPr>
        <p:blipFill>
          <a:blip r:embed="rId2"/>
          <a:stretch>
            <a:fillRect/>
          </a:stretch>
        </p:blipFill>
        <p:spPr>
          <a:xfrm>
            <a:off x="6219100" y="351517"/>
            <a:ext cx="5210902" cy="6506483"/>
          </a:xfrm>
          <a:prstGeom prst="rect">
            <a:avLst/>
          </a:prstGeom>
        </p:spPr>
      </p:pic>
    </p:spTree>
    <p:extLst>
      <p:ext uri="{BB962C8B-B14F-4D97-AF65-F5344CB8AC3E}">
        <p14:creationId xmlns:p14="http://schemas.microsoft.com/office/powerpoint/2010/main" val="36252908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75DEB-DB07-4485-894B-65DD985534B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D4E1FF9C-7604-47F2-993D-4E4FED1E06F5}"/>
              </a:ext>
            </a:extLst>
          </p:cNvPr>
          <p:cNvSpPr>
            <a:spLocks noGrp="1"/>
          </p:cNvSpPr>
          <p:nvPr>
            <p:ph idx="1"/>
          </p:nvPr>
        </p:nvSpPr>
        <p:spPr/>
        <p:txBody>
          <a:bodyPr/>
          <a:lstStyle/>
          <a:p>
            <a:endParaRPr lang="en-GB"/>
          </a:p>
        </p:txBody>
      </p:sp>
      <p:graphicFrame>
        <p:nvGraphicFramePr>
          <p:cNvPr id="4" name="Table 4">
            <a:extLst>
              <a:ext uri="{FF2B5EF4-FFF2-40B4-BE49-F238E27FC236}">
                <a16:creationId xmlns:a16="http://schemas.microsoft.com/office/drawing/2014/main" id="{58600DD0-4934-4E8D-A12E-0FEE9E76F1D3}"/>
              </a:ext>
            </a:extLst>
          </p:cNvPr>
          <p:cNvGraphicFramePr>
            <a:graphicFrameLocks noGrp="1"/>
          </p:cNvGraphicFramePr>
          <p:nvPr/>
        </p:nvGraphicFramePr>
        <p:xfrm>
          <a:off x="0" y="-38456"/>
          <a:ext cx="12230100" cy="6934911"/>
        </p:xfrm>
        <a:graphic>
          <a:graphicData uri="http://schemas.openxmlformats.org/drawingml/2006/table">
            <a:tbl>
              <a:tblPr firstRow="1" bandRow="1">
                <a:tableStyleId>{5C22544A-7EE6-4342-B048-85BDC9FD1C3A}</a:tableStyleId>
              </a:tblPr>
              <a:tblGrid>
                <a:gridCol w="6591300">
                  <a:extLst>
                    <a:ext uri="{9D8B030D-6E8A-4147-A177-3AD203B41FA5}">
                      <a16:colId xmlns:a16="http://schemas.microsoft.com/office/drawing/2014/main" val="410416426"/>
                    </a:ext>
                  </a:extLst>
                </a:gridCol>
                <a:gridCol w="3187700">
                  <a:extLst>
                    <a:ext uri="{9D8B030D-6E8A-4147-A177-3AD203B41FA5}">
                      <a16:colId xmlns:a16="http://schemas.microsoft.com/office/drawing/2014/main" val="3392228696"/>
                    </a:ext>
                  </a:extLst>
                </a:gridCol>
                <a:gridCol w="2451100">
                  <a:extLst>
                    <a:ext uri="{9D8B030D-6E8A-4147-A177-3AD203B41FA5}">
                      <a16:colId xmlns:a16="http://schemas.microsoft.com/office/drawing/2014/main" val="3578903399"/>
                    </a:ext>
                  </a:extLst>
                </a:gridCol>
              </a:tblGrid>
              <a:tr h="625551">
                <a:tc>
                  <a:txBody>
                    <a:bodyPr/>
                    <a:lstStyle/>
                    <a:p>
                      <a:pPr marL="0" indent="0" algn="ctr">
                        <a:buFont typeface="Arial" panose="020B0604020202020204" pitchFamily="34" charset="0"/>
                        <a:buNone/>
                      </a:pPr>
                      <a:r>
                        <a:rPr lang="en-GB" sz="2400" dirty="0"/>
                        <a:t>Core</a:t>
                      </a:r>
                    </a:p>
                  </a:txBody>
                  <a:tcPr/>
                </a:tc>
                <a:tc>
                  <a:txBody>
                    <a:bodyPr/>
                    <a:lstStyle/>
                    <a:p>
                      <a:pPr marL="0" indent="0" algn="ctr">
                        <a:buFont typeface="Arial" panose="020B0604020202020204" pitchFamily="34" charset="0"/>
                        <a:buNone/>
                      </a:pPr>
                      <a:r>
                        <a:rPr lang="en-GB" sz="2400" dirty="0"/>
                        <a:t>East wing</a:t>
                      </a:r>
                    </a:p>
                  </a:txBody>
                  <a:tcPr/>
                </a:tc>
                <a:tc>
                  <a:txBody>
                    <a:bodyPr/>
                    <a:lstStyle/>
                    <a:p>
                      <a:pPr marL="0" indent="0" algn="ctr">
                        <a:buFont typeface="Arial" panose="020B0604020202020204" pitchFamily="34" charset="0"/>
                        <a:buNone/>
                      </a:pPr>
                      <a:r>
                        <a:rPr lang="en-GB" sz="2400" dirty="0"/>
                        <a:t>West wing</a:t>
                      </a:r>
                    </a:p>
                  </a:txBody>
                  <a:tcPr/>
                </a:tc>
                <a:extLst>
                  <a:ext uri="{0D108BD9-81ED-4DB2-BD59-A6C34878D82A}">
                    <a16:rowId xmlns:a16="http://schemas.microsoft.com/office/drawing/2014/main" val="3073737102"/>
                  </a:ext>
                </a:extLst>
              </a:tr>
              <a:tr h="6232449">
                <a:tc>
                  <a:txBody>
                    <a:bodyPr/>
                    <a:lstStyle/>
                    <a:p>
                      <a:pPr marL="285750" indent="-285750">
                        <a:buFont typeface="Arial" panose="020B0604020202020204" pitchFamily="34" charset="0"/>
                        <a:buChar char="•"/>
                      </a:pPr>
                      <a:r>
                        <a:rPr lang="en-GB" sz="2400" dirty="0"/>
                        <a:t>Impressive household shrine in atrium</a:t>
                      </a:r>
                    </a:p>
                    <a:p>
                      <a:pPr marL="285750" indent="-285750">
                        <a:buFont typeface="Arial" panose="020B0604020202020204" pitchFamily="34" charset="0"/>
                        <a:buChar char="•"/>
                      </a:pPr>
                      <a:r>
                        <a:rPr lang="en-GB" sz="2400" dirty="0"/>
                        <a:t>Staircase to the upstairs next to the shrine</a:t>
                      </a:r>
                    </a:p>
                    <a:p>
                      <a:pPr marL="285750" indent="-285750">
                        <a:buFont typeface="Arial" panose="020B0604020202020204" pitchFamily="34" charset="0"/>
                        <a:buChar char="•"/>
                      </a:pPr>
                      <a:r>
                        <a:rPr lang="en-GB" sz="2400" dirty="0"/>
                        <a:t>One room to the east in the atrium has three frescos of scenes from the Trojan War</a:t>
                      </a:r>
                    </a:p>
                    <a:p>
                      <a:pPr marL="285750" indent="-285750">
                        <a:buFont typeface="Arial" panose="020B0604020202020204" pitchFamily="34" charset="0"/>
                        <a:buChar char="•"/>
                      </a:pPr>
                      <a:r>
                        <a:rPr lang="en-GB" sz="2400" dirty="0"/>
                        <a:t>Large peristyle</a:t>
                      </a:r>
                    </a:p>
                    <a:p>
                      <a:pPr marL="285750" indent="-285750">
                        <a:buFont typeface="Arial" panose="020B0604020202020204" pitchFamily="34" charset="0"/>
                        <a:buChar char="•"/>
                      </a:pPr>
                      <a:r>
                        <a:rPr lang="en-GB" sz="2400" dirty="0"/>
                        <a:t>Green reception room off to the north-west of the peristyle</a:t>
                      </a:r>
                    </a:p>
                    <a:p>
                      <a:pPr marL="285750" indent="-285750">
                        <a:buFont typeface="Arial" panose="020B0604020202020204" pitchFamily="34" charset="0"/>
                        <a:buChar char="•"/>
                      </a:pPr>
                      <a:r>
                        <a:rPr lang="en-GB" sz="2400" dirty="0"/>
                        <a:t>Baths off to the south-west of the peristyle- a sign of extreme wealth</a:t>
                      </a:r>
                    </a:p>
                    <a:p>
                      <a:pPr marL="285750" indent="-285750">
                        <a:buFont typeface="Arial" panose="020B0604020202020204" pitchFamily="34" charset="0"/>
                        <a:buChar char="•"/>
                      </a:pPr>
                      <a:r>
                        <a:rPr lang="en-GB" sz="2400" dirty="0"/>
                        <a:t>Huge dining room (triclinium) to the east of the peristyle, with a floor mosaic depicting the river Nile</a:t>
                      </a:r>
                    </a:p>
                    <a:p>
                      <a:pPr marL="285750" indent="-285750">
                        <a:buFont typeface="Arial" panose="020B0604020202020204" pitchFamily="34" charset="0"/>
                        <a:buChar char="•"/>
                      </a:pPr>
                      <a:r>
                        <a:rPr lang="en-GB" sz="2400" dirty="0"/>
                        <a:t>Second household shrine (lararium) at the south end of the peristyle, as well as three frescoes. One is of the Greek playwright Menander, which has given the house its name. </a:t>
                      </a:r>
                    </a:p>
                    <a:p>
                      <a:pPr marL="285750" indent="-285750">
                        <a:buFont typeface="Arial" panose="020B0604020202020204" pitchFamily="34" charset="0"/>
                        <a:buChar char="•"/>
                      </a:pPr>
                      <a:endParaRPr lang="en-GB" sz="2400" dirty="0"/>
                    </a:p>
                  </a:txBody>
                  <a:tcPr/>
                </a:tc>
                <a:tc>
                  <a:txBody>
                    <a:bodyPr/>
                    <a:lstStyle/>
                    <a:p>
                      <a:pPr marL="285750" indent="-285750">
                        <a:buFont typeface="Arial" panose="020B0604020202020204" pitchFamily="34" charset="0"/>
                        <a:buChar char="•"/>
                      </a:pPr>
                      <a:r>
                        <a:rPr lang="en-GB" sz="2400" dirty="0"/>
                        <a:t>Long corridor with multiple small rooms</a:t>
                      </a:r>
                    </a:p>
                    <a:p>
                      <a:pPr marL="285750" indent="-285750">
                        <a:buFont typeface="Arial" panose="020B0604020202020204" pitchFamily="34" charset="0"/>
                        <a:buChar char="•"/>
                      </a:pPr>
                      <a:r>
                        <a:rPr lang="en-GB" sz="2400" dirty="0"/>
                        <a:t>Large stable at the end where a wagon and amphorae were found</a:t>
                      </a:r>
                    </a:p>
                    <a:p>
                      <a:pPr marL="285750" indent="-285750">
                        <a:buFont typeface="Arial" panose="020B0604020202020204" pitchFamily="34" charset="0"/>
                        <a:buChar char="•"/>
                      </a:pPr>
                      <a:r>
                        <a:rPr lang="en-GB" sz="2400" dirty="0"/>
                        <a:t>Small atrium at the other end, where the house’s steward or head slave might have worked</a:t>
                      </a:r>
                    </a:p>
                    <a:p>
                      <a:pPr marL="285750" indent="-285750">
                        <a:buFont typeface="Arial" panose="020B0604020202020204" pitchFamily="34" charset="0"/>
                        <a:buChar char="•"/>
                      </a:pPr>
                      <a:r>
                        <a:rPr lang="en-GB" sz="2400" dirty="0"/>
                        <a:t>Slaves quarters may have been located here</a:t>
                      </a:r>
                    </a:p>
                    <a:p>
                      <a:pPr marL="285750" indent="-285750">
                        <a:buFont typeface="Arial" panose="020B0604020202020204" pitchFamily="34" charset="0"/>
                        <a:buChar char="•"/>
                      </a:pPr>
                      <a:endParaRPr lang="en-GB" sz="2400" dirty="0"/>
                    </a:p>
                  </a:txBody>
                  <a:tcPr/>
                </a:tc>
                <a:tc>
                  <a:txBody>
                    <a:bodyPr/>
                    <a:lstStyle/>
                    <a:p>
                      <a:pPr marL="285750" indent="-285750">
                        <a:buFont typeface="Arial" panose="020B0604020202020204" pitchFamily="34" charset="0"/>
                        <a:buChar char="•"/>
                      </a:pPr>
                      <a:r>
                        <a:rPr lang="en-GB" sz="2400" dirty="0"/>
                        <a:t>Kitchen</a:t>
                      </a:r>
                    </a:p>
                    <a:p>
                      <a:pPr marL="285750" indent="-285750">
                        <a:buFont typeface="Arial" panose="020B0604020202020204" pitchFamily="34" charset="0"/>
                        <a:buChar char="•"/>
                      </a:pPr>
                      <a:r>
                        <a:rPr lang="en-GB" sz="2400" dirty="0"/>
                        <a:t>Latrine</a:t>
                      </a:r>
                    </a:p>
                    <a:p>
                      <a:pPr marL="285750" indent="-285750">
                        <a:buFont typeface="Arial" panose="020B0604020202020204" pitchFamily="34" charset="0"/>
                        <a:buChar char="•"/>
                      </a:pPr>
                      <a:r>
                        <a:rPr lang="en-GB" sz="2400" dirty="0"/>
                        <a:t>Access to cellars</a:t>
                      </a:r>
                    </a:p>
                    <a:p>
                      <a:pPr marL="285750" indent="-285750">
                        <a:buFont typeface="Arial" panose="020B0604020202020204" pitchFamily="34" charset="0"/>
                        <a:buChar char="•"/>
                      </a:pPr>
                      <a:r>
                        <a:rPr lang="en-GB" sz="2400" dirty="0"/>
                        <a:t>Silver service stored here</a:t>
                      </a:r>
                    </a:p>
                    <a:p>
                      <a:pPr marL="285750" indent="-285750">
                        <a:buFont typeface="Arial" panose="020B0604020202020204" pitchFamily="34" charset="0"/>
                        <a:buChar char="•"/>
                      </a:pPr>
                      <a:endParaRPr lang="en-GB" sz="2400" dirty="0"/>
                    </a:p>
                  </a:txBody>
                  <a:tcPr/>
                </a:tc>
                <a:extLst>
                  <a:ext uri="{0D108BD9-81ED-4DB2-BD59-A6C34878D82A}">
                    <a16:rowId xmlns:a16="http://schemas.microsoft.com/office/drawing/2014/main" val="3406409532"/>
                  </a:ext>
                </a:extLst>
              </a:tr>
            </a:tbl>
          </a:graphicData>
        </a:graphic>
      </p:graphicFrame>
    </p:spTree>
    <p:extLst>
      <p:ext uri="{BB962C8B-B14F-4D97-AF65-F5344CB8AC3E}">
        <p14:creationId xmlns:p14="http://schemas.microsoft.com/office/powerpoint/2010/main" val="28570506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C952C4-A5D9-41C5-AA94-FA6E9B7E0E1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CD8A40E0-6E03-4A76-BE12-CE13720FEDBB}"/>
              </a:ext>
            </a:extLst>
          </p:cNvPr>
          <p:cNvSpPr>
            <a:spLocks noGrp="1"/>
          </p:cNvSpPr>
          <p:nvPr>
            <p:ph idx="1"/>
          </p:nvPr>
        </p:nvSpPr>
        <p:spPr/>
        <p:txBody>
          <a:bodyPr/>
          <a:lstStyle/>
          <a:p>
            <a:endParaRPr lang="en-GB"/>
          </a:p>
        </p:txBody>
      </p:sp>
      <p:graphicFrame>
        <p:nvGraphicFramePr>
          <p:cNvPr id="4" name="Content Placeholder 3">
            <a:extLst>
              <a:ext uri="{FF2B5EF4-FFF2-40B4-BE49-F238E27FC236}">
                <a16:creationId xmlns:a16="http://schemas.microsoft.com/office/drawing/2014/main" id="{A1B8E297-0805-4DAB-B2E3-FFEFCAC6E6A7}"/>
              </a:ext>
            </a:extLst>
          </p:cNvPr>
          <p:cNvGraphicFramePr>
            <a:graphicFrameLocks/>
          </p:cNvGraphicFramePr>
          <p:nvPr/>
        </p:nvGraphicFramePr>
        <p:xfrm>
          <a:off x="360500" y="167639"/>
          <a:ext cx="5942784" cy="6969144"/>
        </p:xfrm>
        <a:graphic>
          <a:graphicData uri="http://schemas.openxmlformats.org/drawingml/2006/table">
            <a:tbl>
              <a:tblPr firstRow="1" bandRow="1">
                <a:tableStyleId>{5C22544A-7EE6-4342-B048-85BDC9FD1C3A}</a:tableStyleId>
              </a:tblPr>
              <a:tblGrid>
                <a:gridCol w="1294689">
                  <a:extLst>
                    <a:ext uri="{9D8B030D-6E8A-4147-A177-3AD203B41FA5}">
                      <a16:colId xmlns:a16="http://schemas.microsoft.com/office/drawing/2014/main" val="1733991220"/>
                    </a:ext>
                  </a:extLst>
                </a:gridCol>
                <a:gridCol w="4648095">
                  <a:extLst>
                    <a:ext uri="{9D8B030D-6E8A-4147-A177-3AD203B41FA5}">
                      <a16:colId xmlns:a16="http://schemas.microsoft.com/office/drawing/2014/main" val="2416879448"/>
                    </a:ext>
                  </a:extLst>
                </a:gridCol>
              </a:tblGrid>
              <a:tr h="472536">
                <a:tc>
                  <a:txBody>
                    <a:bodyPr/>
                    <a:lstStyle/>
                    <a:p>
                      <a:endParaRPr lang="en-GB" sz="1400" dirty="0"/>
                    </a:p>
                  </a:txBody>
                  <a:tcPr/>
                </a:tc>
                <a:tc>
                  <a:txBody>
                    <a:bodyPr/>
                    <a:lstStyle/>
                    <a:p>
                      <a:r>
                        <a:rPr lang="en-GB" sz="2000" dirty="0">
                          <a:solidFill>
                            <a:schemeClr val="bg1"/>
                          </a:solidFill>
                          <a:latin typeface="+mn-lt"/>
                        </a:rPr>
                        <a:t>House of Octavius </a:t>
                      </a:r>
                      <a:r>
                        <a:rPr lang="en-GB" sz="2000" dirty="0" err="1">
                          <a:solidFill>
                            <a:schemeClr val="bg1"/>
                          </a:solidFill>
                          <a:latin typeface="+mn-lt"/>
                        </a:rPr>
                        <a:t>Quartio</a:t>
                      </a:r>
                      <a:endParaRPr lang="en-GB" sz="2000" dirty="0">
                        <a:solidFill>
                          <a:schemeClr val="bg1"/>
                        </a:solidFill>
                        <a:latin typeface="+mn-lt"/>
                      </a:endParaRPr>
                    </a:p>
                  </a:txBody>
                  <a:tcPr/>
                </a:tc>
                <a:extLst>
                  <a:ext uri="{0D108BD9-81ED-4DB2-BD59-A6C34878D82A}">
                    <a16:rowId xmlns:a16="http://schemas.microsoft.com/office/drawing/2014/main" val="2765723744"/>
                  </a:ext>
                </a:extLst>
              </a:tr>
              <a:tr h="472536">
                <a:tc>
                  <a:txBody>
                    <a:bodyPr/>
                    <a:lstStyle/>
                    <a:p>
                      <a:r>
                        <a:rPr lang="en-GB" dirty="0"/>
                        <a:t>Location</a:t>
                      </a:r>
                    </a:p>
                  </a:txBody>
                  <a:tcPr/>
                </a:tc>
                <a:tc>
                  <a:txBody>
                    <a:bodyPr/>
                    <a:lstStyle/>
                    <a:p>
                      <a:r>
                        <a:rPr lang="en-GB" sz="2000" dirty="0">
                          <a:solidFill>
                            <a:srgbClr val="002060"/>
                          </a:solidFill>
                          <a:latin typeface="+mn-lt"/>
                        </a:rPr>
                        <a:t>Pompeii</a:t>
                      </a:r>
                    </a:p>
                  </a:txBody>
                  <a:tcPr/>
                </a:tc>
                <a:extLst>
                  <a:ext uri="{0D108BD9-81ED-4DB2-BD59-A6C34878D82A}">
                    <a16:rowId xmlns:a16="http://schemas.microsoft.com/office/drawing/2014/main" val="2764801628"/>
                  </a:ext>
                </a:extLst>
              </a:tr>
              <a:tr h="472536">
                <a:tc>
                  <a:txBody>
                    <a:bodyPr/>
                    <a:lstStyle/>
                    <a:p>
                      <a:r>
                        <a:rPr lang="en-GB" dirty="0"/>
                        <a:t>Size</a:t>
                      </a:r>
                    </a:p>
                  </a:txBody>
                  <a:tcPr/>
                </a:tc>
                <a:tc>
                  <a:txBody>
                    <a:bodyPr/>
                    <a:lstStyle/>
                    <a:p>
                      <a:r>
                        <a:rPr lang="en-GB" sz="2000" dirty="0">
                          <a:solidFill>
                            <a:srgbClr val="002060"/>
                          </a:solidFill>
                          <a:latin typeface="+mn-lt"/>
                        </a:rPr>
                        <a:t>Very large with a massive garden</a:t>
                      </a:r>
                    </a:p>
                  </a:txBody>
                  <a:tcPr/>
                </a:tc>
                <a:extLst>
                  <a:ext uri="{0D108BD9-81ED-4DB2-BD59-A6C34878D82A}">
                    <a16:rowId xmlns:a16="http://schemas.microsoft.com/office/drawing/2014/main" val="1807819128"/>
                  </a:ext>
                </a:extLst>
              </a:tr>
              <a:tr h="1199515">
                <a:tc>
                  <a:txBody>
                    <a:bodyPr/>
                    <a:lstStyle/>
                    <a:p>
                      <a:r>
                        <a:rPr lang="en-GB" dirty="0"/>
                        <a:t>Layout</a:t>
                      </a:r>
                    </a:p>
                  </a:txBody>
                  <a:tcPr/>
                </a:tc>
                <a:tc>
                  <a:txBody>
                    <a:bodyPr/>
                    <a:lstStyle/>
                    <a:p>
                      <a:r>
                        <a:rPr lang="en-GB" sz="2000" dirty="0">
                          <a:solidFill>
                            <a:srgbClr val="002060"/>
                          </a:solidFill>
                          <a:latin typeface="+mn-lt"/>
                        </a:rPr>
                        <a:t>Atrium –</a:t>
                      </a:r>
                      <a:r>
                        <a:rPr lang="en-GB" sz="2000" baseline="0" dirty="0">
                          <a:solidFill>
                            <a:srgbClr val="002060"/>
                          </a:solidFill>
                          <a:latin typeface="+mn-lt"/>
                        </a:rPr>
                        <a:t> tablinum – peristyle, but with a small peristyle and a huge garden stretching out beyond it. </a:t>
                      </a:r>
                      <a:endParaRPr lang="en-GB" sz="2000" dirty="0">
                        <a:solidFill>
                          <a:srgbClr val="002060"/>
                        </a:solidFill>
                        <a:latin typeface="+mn-lt"/>
                      </a:endParaRPr>
                    </a:p>
                  </a:txBody>
                  <a:tcPr/>
                </a:tc>
                <a:extLst>
                  <a:ext uri="{0D108BD9-81ED-4DB2-BD59-A6C34878D82A}">
                    <a16:rowId xmlns:a16="http://schemas.microsoft.com/office/drawing/2014/main" val="3927712439"/>
                  </a:ext>
                </a:extLst>
              </a:tr>
              <a:tr h="1199515">
                <a:tc>
                  <a:txBody>
                    <a:bodyPr/>
                    <a:lstStyle/>
                    <a:p>
                      <a:r>
                        <a:rPr lang="en-GB" dirty="0"/>
                        <a:t>Possible residents</a:t>
                      </a:r>
                    </a:p>
                  </a:txBody>
                  <a:tcPr/>
                </a:tc>
                <a:tc>
                  <a:txBody>
                    <a:bodyPr/>
                    <a:lstStyle/>
                    <a:p>
                      <a:r>
                        <a:rPr lang="en-GB" sz="2000" dirty="0">
                          <a:solidFill>
                            <a:srgbClr val="002060"/>
                          </a:solidFill>
                          <a:latin typeface="+mn-lt"/>
                        </a:rPr>
                        <a:t>Wealthy family with slaves. Owner might have enjoyed hunting or travelling to the countryside judging by the decorations.</a:t>
                      </a:r>
                    </a:p>
                  </a:txBody>
                  <a:tcPr/>
                </a:tc>
                <a:extLst>
                  <a:ext uri="{0D108BD9-81ED-4DB2-BD59-A6C34878D82A}">
                    <a16:rowId xmlns:a16="http://schemas.microsoft.com/office/drawing/2014/main" val="3179133723"/>
                  </a:ext>
                </a:extLst>
              </a:tr>
              <a:tr h="1199515">
                <a:tc>
                  <a:txBody>
                    <a:bodyPr/>
                    <a:lstStyle/>
                    <a:p>
                      <a:r>
                        <a:rPr lang="en-GB" dirty="0"/>
                        <a:t>Owner</a:t>
                      </a:r>
                    </a:p>
                  </a:txBody>
                  <a:tcPr/>
                </a:tc>
                <a:tc>
                  <a:txBody>
                    <a:bodyPr/>
                    <a:lstStyle/>
                    <a:p>
                      <a:r>
                        <a:rPr lang="en-GB" sz="2000" dirty="0">
                          <a:solidFill>
                            <a:srgbClr val="002060"/>
                          </a:solidFill>
                          <a:latin typeface="+mn-lt"/>
                        </a:rPr>
                        <a:t>Unclear, but a man called Octavius </a:t>
                      </a:r>
                      <a:r>
                        <a:rPr lang="en-GB" sz="2000" dirty="0" err="1">
                          <a:solidFill>
                            <a:srgbClr val="002060"/>
                          </a:solidFill>
                          <a:latin typeface="+mn-lt"/>
                        </a:rPr>
                        <a:t>Quartio’s</a:t>
                      </a:r>
                      <a:r>
                        <a:rPr lang="en-GB" sz="2000" dirty="0">
                          <a:solidFill>
                            <a:srgbClr val="002060"/>
                          </a:solidFill>
                          <a:latin typeface="+mn-lt"/>
                        </a:rPr>
                        <a:t> ring was found in one of the shops.</a:t>
                      </a:r>
                    </a:p>
                  </a:txBody>
                  <a:tcPr/>
                </a:tc>
                <a:extLst>
                  <a:ext uri="{0D108BD9-81ED-4DB2-BD59-A6C34878D82A}">
                    <a16:rowId xmlns:a16="http://schemas.microsoft.com/office/drawing/2014/main" val="2223043262"/>
                  </a:ext>
                </a:extLst>
              </a:tr>
              <a:tr h="836026">
                <a:tc>
                  <a:txBody>
                    <a:bodyPr/>
                    <a:lstStyle/>
                    <a:p>
                      <a:r>
                        <a:rPr lang="en-GB" dirty="0"/>
                        <a:t>Decoration</a:t>
                      </a:r>
                    </a:p>
                  </a:txBody>
                  <a:tcPr/>
                </a:tc>
                <a:tc>
                  <a:txBody>
                    <a:bodyPr/>
                    <a:lstStyle/>
                    <a:p>
                      <a:r>
                        <a:rPr lang="en-GB" sz="2000" dirty="0">
                          <a:solidFill>
                            <a:srgbClr val="002060"/>
                          </a:solidFill>
                          <a:latin typeface="+mn-lt"/>
                        </a:rPr>
                        <a:t>Huge range of murals (for more details, see the next slide for more details)</a:t>
                      </a:r>
                    </a:p>
                  </a:txBody>
                  <a:tcPr/>
                </a:tc>
                <a:extLst>
                  <a:ext uri="{0D108BD9-81ED-4DB2-BD59-A6C34878D82A}">
                    <a16:rowId xmlns:a16="http://schemas.microsoft.com/office/drawing/2014/main" val="3155979927"/>
                  </a:ext>
                </a:extLst>
              </a:tr>
              <a:tr h="836026">
                <a:tc>
                  <a:txBody>
                    <a:bodyPr/>
                    <a:lstStyle/>
                    <a:p>
                      <a:r>
                        <a:rPr lang="en-GB" dirty="0"/>
                        <a:t>Special features</a:t>
                      </a:r>
                    </a:p>
                  </a:txBody>
                  <a:tcPr/>
                </a:tc>
                <a:tc>
                  <a:txBody>
                    <a:bodyPr/>
                    <a:lstStyle/>
                    <a:p>
                      <a:r>
                        <a:rPr lang="en-GB" sz="2000" dirty="0">
                          <a:solidFill>
                            <a:srgbClr val="002060"/>
                          </a:solidFill>
                          <a:latin typeface="+mn-lt"/>
                        </a:rPr>
                        <a:t>Massive garden with two pergolas, a huge canal, a shrine and even a small temple!</a:t>
                      </a:r>
                    </a:p>
                  </a:txBody>
                  <a:tcPr/>
                </a:tc>
                <a:extLst>
                  <a:ext uri="{0D108BD9-81ED-4DB2-BD59-A6C34878D82A}">
                    <a16:rowId xmlns:a16="http://schemas.microsoft.com/office/drawing/2014/main" val="1196742716"/>
                  </a:ext>
                </a:extLst>
              </a:tr>
            </a:tbl>
          </a:graphicData>
        </a:graphic>
      </p:graphicFrame>
      <p:pic>
        <p:nvPicPr>
          <p:cNvPr id="6" name="Picture 5">
            <a:extLst>
              <a:ext uri="{FF2B5EF4-FFF2-40B4-BE49-F238E27FC236}">
                <a16:creationId xmlns:a16="http://schemas.microsoft.com/office/drawing/2014/main" id="{8A4C6F8A-4E1F-4803-92C5-15517B5E3A6E}"/>
              </a:ext>
            </a:extLst>
          </p:cNvPr>
          <p:cNvPicPr>
            <a:picLocks noChangeAspect="1"/>
          </p:cNvPicPr>
          <p:nvPr/>
        </p:nvPicPr>
        <p:blipFill>
          <a:blip r:embed="rId2"/>
          <a:stretch>
            <a:fillRect/>
          </a:stretch>
        </p:blipFill>
        <p:spPr>
          <a:xfrm>
            <a:off x="7357384" y="2152"/>
            <a:ext cx="2942316" cy="6688207"/>
          </a:xfrm>
          <a:prstGeom prst="rect">
            <a:avLst/>
          </a:prstGeom>
        </p:spPr>
      </p:pic>
    </p:spTree>
    <p:extLst>
      <p:ext uri="{BB962C8B-B14F-4D97-AF65-F5344CB8AC3E}">
        <p14:creationId xmlns:p14="http://schemas.microsoft.com/office/powerpoint/2010/main" val="31557700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CF7033-61D5-4C1B-8FB7-3E79F1B0E1E5}"/>
              </a:ext>
            </a:extLst>
          </p:cNvPr>
          <p:cNvSpPr>
            <a:spLocks noGrp="1"/>
          </p:cNvSpPr>
          <p:nvPr>
            <p:ph type="title"/>
          </p:nvPr>
        </p:nvSpPr>
        <p:spPr>
          <a:xfrm>
            <a:off x="838200" y="365126"/>
            <a:ext cx="10515600" cy="590372"/>
          </a:xfrm>
        </p:spPr>
        <p:txBody>
          <a:bodyPr>
            <a:normAutofit/>
          </a:bodyPr>
          <a:lstStyle/>
          <a:p>
            <a:r>
              <a:rPr lang="en-GB" sz="3200" b="1" dirty="0"/>
              <a:t>Palaestra</a:t>
            </a:r>
          </a:p>
        </p:txBody>
      </p:sp>
      <p:sp>
        <p:nvSpPr>
          <p:cNvPr id="3" name="Content Placeholder 2">
            <a:extLst>
              <a:ext uri="{FF2B5EF4-FFF2-40B4-BE49-F238E27FC236}">
                <a16:creationId xmlns:a16="http://schemas.microsoft.com/office/drawing/2014/main" id="{C4726B37-FA03-4CE8-9FFD-E465659DA1C9}"/>
              </a:ext>
            </a:extLst>
          </p:cNvPr>
          <p:cNvSpPr>
            <a:spLocks noGrp="1"/>
          </p:cNvSpPr>
          <p:nvPr>
            <p:ph idx="1"/>
          </p:nvPr>
        </p:nvSpPr>
        <p:spPr>
          <a:xfrm>
            <a:off x="494199" y="1059709"/>
            <a:ext cx="6921776" cy="4738581"/>
          </a:xfrm>
        </p:spPr>
        <p:txBody>
          <a:bodyPr>
            <a:noAutofit/>
          </a:bodyPr>
          <a:lstStyle/>
          <a:p>
            <a:r>
              <a:rPr lang="en-GB" sz="2000" dirty="0"/>
              <a:t>Exercise ground</a:t>
            </a:r>
          </a:p>
          <a:p>
            <a:r>
              <a:rPr lang="en-GB" sz="2000" dirty="0"/>
              <a:t>Visited after getting changed in the </a:t>
            </a:r>
            <a:r>
              <a:rPr lang="en-GB" sz="2000" b="1" dirty="0"/>
              <a:t>apodyterium</a:t>
            </a:r>
          </a:p>
          <a:p>
            <a:r>
              <a:rPr lang="en-GB" sz="2000" dirty="0"/>
              <a:t>Ball games played</a:t>
            </a:r>
          </a:p>
          <a:p>
            <a:pPr lvl="1"/>
            <a:r>
              <a:rPr lang="en-GB" sz="2000" dirty="0"/>
              <a:t>‘</a:t>
            </a:r>
            <a:r>
              <a:rPr lang="en-GB" sz="2000" dirty="0" err="1"/>
              <a:t>Harpastum</a:t>
            </a:r>
            <a:r>
              <a:rPr lang="en-GB" sz="2000" dirty="0"/>
              <a:t>’- essentially piggy-in-the-middle involving a ball stuffed with sand</a:t>
            </a:r>
          </a:p>
          <a:p>
            <a:r>
              <a:rPr lang="en-GB" sz="2000" dirty="0"/>
              <a:t>Fencing against a post</a:t>
            </a:r>
          </a:p>
          <a:p>
            <a:r>
              <a:rPr lang="en-GB" sz="2000" dirty="0"/>
              <a:t>Wrestling</a:t>
            </a:r>
          </a:p>
          <a:p>
            <a:r>
              <a:rPr lang="en-GB" sz="2000" dirty="0"/>
              <a:t>A form of tennis played with the hand</a:t>
            </a:r>
          </a:p>
          <a:p>
            <a:r>
              <a:rPr lang="en-GB" sz="2000" dirty="0"/>
              <a:t>Weight lifting</a:t>
            </a:r>
          </a:p>
          <a:p>
            <a:r>
              <a:rPr lang="en-GB" sz="2000" dirty="0"/>
              <a:t>A number of other types of exercise (i.e. running) could be done here</a:t>
            </a:r>
          </a:p>
          <a:p>
            <a:r>
              <a:rPr lang="en-GB" sz="2000" dirty="0"/>
              <a:t>Roman schools could be held in a palaestrae, since these were easily-accessible areas which often had a shaded colonnade running around the outside which students could sit in. </a:t>
            </a:r>
          </a:p>
        </p:txBody>
      </p:sp>
      <p:pic>
        <p:nvPicPr>
          <p:cNvPr id="2050" name="Picture 2" descr="The Palaestra of the Stabian Baths in Pompeii (Illustration) - World  History Encyclopedia">
            <a:extLst>
              <a:ext uri="{FF2B5EF4-FFF2-40B4-BE49-F238E27FC236}">
                <a16:creationId xmlns:a16="http://schemas.microsoft.com/office/drawing/2014/main" id="{0693F52A-FFF6-47FF-BA87-9A85EB40F3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32933" y="1663033"/>
            <a:ext cx="3954323" cy="2621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49344610"/>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AD99FA-33CA-42DC-8E3D-045947BBC381}"/>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88D21ED0-5F3B-4A19-B865-E4C5D2B8ECF0}"/>
              </a:ext>
            </a:extLst>
          </p:cNvPr>
          <p:cNvSpPr>
            <a:spLocks noGrp="1"/>
          </p:cNvSpPr>
          <p:nvPr>
            <p:ph idx="1"/>
          </p:nvPr>
        </p:nvSpPr>
        <p:spPr/>
        <p:txBody>
          <a:bodyPr/>
          <a:lstStyle/>
          <a:p>
            <a:endParaRPr lang="en-GB"/>
          </a:p>
        </p:txBody>
      </p:sp>
      <p:graphicFrame>
        <p:nvGraphicFramePr>
          <p:cNvPr id="4" name="Table 4">
            <a:extLst>
              <a:ext uri="{FF2B5EF4-FFF2-40B4-BE49-F238E27FC236}">
                <a16:creationId xmlns:a16="http://schemas.microsoft.com/office/drawing/2014/main" id="{150E6E1D-EA68-4038-9617-5B0D38E1B783}"/>
              </a:ext>
            </a:extLst>
          </p:cNvPr>
          <p:cNvGraphicFramePr>
            <a:graphicFrameLocks noGrp="1"/>
          </p:cNvGraphicFramePr>
          <p:nvPr/>
        </p:nvGraphicFramePr>
        <p:xfrm>
          <a:off x="0" y="152400"/>
          <a:ext cx="12191999" cy="7559040"/>
        </p:xfrm>
        <a:graphic>
          <a:graphicData uri="http://schemas.openxmlformats.org/drawingml/2006/table">
            <a:tbl>
              <a:tblPr firstRow="1" bandRow="1">
                <a:tableStyleId>{5C22544A-7EE6-4342-B048-85BDC9FD1C3A}</a:tableStyleId>
              </a:tblPr>
              <a:tblGrid>
                <a:gridCol w="3479800">
                  <a:extLst>
                    <a:ext uri="{9D8B030D-6E8A-4147-A177-3AD203B41FA5}">
                      <a16:colId xmlns:a16="http://schemas.microsoft.com/office/drawing/2014/main" val="410416426"/>
                    </a:ext>
                  </a:extLst>
                </a:gridCol>
                <a:gridCol w="5410200">
                  <a:extLst>
                    <a:ext uri="{9D8B030D-6E8A-4147-A177-3AD203B41FA5}">
                      <a16:colId xmlns:a16="http://schemas.microsoft.com/office/drawing/2014/main" val="3392228696"/>
                    </a:ext>
                  </a:extLst>
                </a:gridCol>
                <a:gridCol w="3301999">
                  <a:extLst>
                    <a:ext uri="{9D8B030D-6E8A-4147-A177-3AD203B41FA5}">
                      <a16:colId xmlns:a16="http://schemas.microsoft.com/office/drawing/2014/main" val="3578903399"/>
                    </a:ext>
                  </a:extLst>
                </a:gridCol>
              </a:tblGrid>
              <a:tr h="401856">
                <a:tc>
                  <a:txBody>
                    <a:bodyPr/>
                    <a:lstStyle/>
                    <a:p>
                      <a:pPr algn="ctr"/>
                      <a:r>
                        <a:rPr lang="en-GB" sz="2200" dirty="0"/>
                        <a:t>Main house</a:t>
                      </a:r>
                    </a:p>
                  </a:txBody>
                  <a:tcPr/>
                </a:tc>
                <a:tc>
                  <a:txBody>
                    <a:bodyPr/>
                    <a:lstStyle/>
                    <a:p>
                      <a:pPr algn="ctr"/>
                      <a:r>
                        <a:rPr lang="en-GB" sz="2200" dirty="0"/>
                        <a:t>North side of peristyle</a:t>
                      </a:r>
                    </a:p>
                  </a:txBody>
                  <a:tcPr/>
                </a:tc>
                <a:tc>
                  <a:txBody>
                    <a:bodyPr/>
                    <a:lstStyle/>
                    <a:p>
                      <a:pPr algn="ctr"/>
                      <a:r>
                        <a:rPr lang="en-GB" sz="2200" dirty="0"/>
                        <a:t>South side of peristyle</a:t>
                      </a:r>
                    </a:p>
                  </a:txBody>
                  <a:tcPr/>
                </a:tc>
                <a:extLst>
                  <a:ext uri="{0D108BD9-81ED-4DB2-BD59-A6C34878D82A}">
                    <a16:rowId xmlns:a16="http://schemas.microsoft.com/office/drawing/2014/main" val="3073737102"/>
                  </a:ext>
                </a:extLst>
              </a:tr>
              <a:tr h="5998943">
                <a:tc>
                  <a:txBody>
                    <a:bodyPr/>
                    <a:lstStyle/>
                    <a:p>
                      <a:pPr marL="342900" indent="-342900">
                        <a:buFont typeface="Arial" panose="020B0604020202020204" pitchFamily="34" charset="0"/>
                        <a:buChar char="•"/>
                      </a:pPr>
                      <a:r>
                        <a:rPr lang="en-GB" sz="2200" dirty="0"/>
                        <a:t>Stone seats at front for clients to wait on</a:t>
                      </a:r>
                    </a:p>
                    <a:p>
                      <a:pPr marL="342900" indent="-342900">
                        <a:buFont typeface="Arial" panose="020B0604020202020204" pitchFamily="34" charset="0"/>
                        <a:buChar char="•"/>
                      </a:pPr>
                      <a:r>
                        <a:rPr lang="en-GB" sz="2200" dirty="0"/>
                        <a:t>Two front rooms open onto street as shops- in one Octavius </a:t>
                      </a:r>
                      <a:r>
                        <a:rPr lang="en-GB" sz="2200" dirty="0" err="1"/>
                        <a:t>Quartio’s</a:t>
                      </a:r>
                      <a:r>
                        <a:rPr lang="en-GB" sz="2200" dirty="0"/>
                        <a:t> ring was found (this gave the house its name)</a:t>
                      </a:r>
                    </a:p>
                    <a:p>
                      <a:pPr marL="342900" indent="-342900">
                        <a:buFont typeface="Arial" panose="020B0604020202020204" pitchFamily="34" charset="0"/>
                        <a:buChar char="•"/>
                      </a:pPr>
                      <a:r>
                        <a:rPr lang="en-GB" sz="2200" dirty="0"/>
                        <a:t>Rectangular atrium</a:t>
                      </a:r>
                    </a:p>
                    <a:p>
                      <a:pPr marL="342900" indent="-342900">
                        <a:buFont typeface="Arial" panose="020B0604020202020204" pitchFamily="34" charset="0"/>
                        <a:buChar char="•"/>
                      </a:pPr>
                      <a:r>
                        <a:rPr lang="en-GB" sz="2200" dirty="0"/>
                        <a:t>Impluvium with fountain jet</a:t>
                      </a:r>
                    </a:p>
                    <a:p>
                      <a:pPr marL="342900" indent="-342900">
                        <a:buFont typeface="Arial" panose="020B0604020202020204" pitchFamily="34" charset="0"/>
                        <a:buChar char="•"/>
                      </a:pPr>
                      <a:r>
                        <a:rPr lang="en-GB" sz="2200" dirty="0"/>
                        <a:t>Impluvium surrounded by flower boxes- hints at the garden which lays beyond</a:t>
                      </a:r>
                    </a:p>
                    <a:p>
                      <a:pPr marL="342900" indent="-342900">
                        <a:buFont typeface="Arial" panose="020B0604020202020204" pitchFamily="34" charset="0"/>
                        <a:buChar char="•"/>
                      </a:pPr>
                      <a:r>
                        <a:rPr lang="en-GB" sz="2200" dirty="0"/>
                        <a:t>Standard rooms around atrium, leading into a small peristyle, colonnaded on three sides</a:t>
                      </a:r>
                    </a:p>
                    <a:p>
                      <a:endParaRPr lang="en-GB" sz="2200" dirty="0"/>
                    </a:p>
                  </a:txBody>
                  <a:tcPr/>
                </a:tc>
                <a:tc>
                  <a:txBody>
                    <a:bodyPr/>
                    <a:lstStyle/>
                    <a:p>
                      <a:pPr marL="342900" indent="-342900">
                        <a:buFont typeface="Arial" panose="020B0604020202020204" pitchFamily="34" charset="0"/>
                        <a:buChar char="•"/>
                      </a:pPr>
                      <a:r>
                        <a:rPr lang="en-GB" sz="2200" dirty="0"/>
                        <a:t>On fourth side opens onto pergola </a:t>
                      </a:r>
                    </a:p>
                    <a:p>
                      <a:pPr marL="342900" indent="-342900">
                        <a:buFont typeface="Arial" panose="020B0604020202020204" pitchFamily="34" charset="0"/>
                        <a:buChar char="•"/>
                      </a:pPr>
                      <a:r>
                        <a:rPr lang="en-GB" sz="2200" dirty="0"/>
                        <a:t>A narrow canal ran under the pergola, lined with statues and probably home to fish</a:t>
                      </a:r>
                    </a:p>
                    <a:p>
                      <a:pPr marL="342900" indent="-342900">
                        <a:buFont typeface="Arial" panose="020B0604020202020204" pitchFamily="34" charset="0"/>
                        <a:buChar char="•"/>
                      </a:pPr>
                      <a:r>
                        <a:rPr lang="en-GB" sz="2200" dirty="0"/>
                        <a:t>West end of pergola has scenes from the myth of Actium and Diana</a:t>
                      </a:r>
                    </a:p>
                    <a:p>
                      <a:pPr marL="342900" indent="-342900">
                        <a:buFont typeface="Arial" panose="020B0604020202020204" pitchFamily="34" charset="0"/>
                        <a:buChar char="•"/>
                      </a:pPr>
                      <a:r>
                        <a:rPr lang="en-GB" sz="2200" dirty="0"/>
                        <a:t>Reception room (possibly for dining) to the north, with frescoes showing the life of Heracles and the Trojan War</a:t>
                      </a:r>
                    </a:p>
                    <a:p>
                      <a:pPr marL="342900" indent="-342900">
                        <a:buFont typeface="Arial" panose="020B0604020202020204" pitchFamily="34" charset="0"/>
                        <a:buChar char="•"/>
                      </a:pPr>
                      <a:r>
                        <a:rPr lang="en-GB" sz="2200" dirty="0"/>
                        <a:t>North walls of pergola decorated with hunting scenes</a:t>
                      </a:r>
                    </a:p>
                    <a:p>
                      <a:pPr marL="342900" indent="-342900">
                        <a:buFont typeface="Arial" panose="020B0604020202020204" pitchFamily="34" charset="0"/>
                        <a:buChar char="•"/>
                      </a:pPr>
                      <a:r>
                        <a:rPr lang="en-GB" sz="2200" dirty="0"/>
                        <a:t>Dining area east of the pergola with space for only two couches</a:t>
                      </a:r>
                    </a:p>
                    <a:p>
                      <a:pPr marL="342900" indent="-342900">
                        <a:buFont typeface="Arial" panose="020B0604020202020204" pitchFamily="34" charset="0"/>
                        <a:buChar char="•"/>
                      </a:pPr>
                      <a:r>
                        <a:rPr lang="en-GB" sz="2200" dirty="0"/>
                        <a:t>Next to the dining area was a small lararium with paintings of Narcissus and Pyramus and Thisbe next to it</a:t>
                      </a:r>
                    </a:p>
                  </a:txBody>
                  <a:tcPr/>
                </a:tc>
                <a:tc>
                  <a:txBody>
                    <a:bodyPr/>
                    <a:lstStyle/>
                    <a:p>
                      <a:pPr marL="342900" indent="-342900">
                        <a:buFont typeface="Arial" panose="020B0604020202020204" pitchFamily="34" charset="0"/>
                        <a:buChar char="•"/>
                      </a:pPr>
                      <a:r>
                        <a:rPr lang="en-GB" sz="2200" dirty="0"/>
                        <a:t>Pergola leads into rest of the garden on a lower level</a:t>
                      </a:r>
                    </a:p>
                    <a:p>
                      <a:pPr marL="342900" indent="-342900">
                        <a:buFont typeface="Arial" panose="020B0604020202020204" pitchFamily="34" charset="0"/>
                        <a:buChar char="•"/>
                      </a:pPr>
                      <a:r>
                        <a:rPr lang="en-GB" sz="2200" dirty="0"/>
                        <a:t>Divided by canal (50m long and decorated with statues, paintings and crossing bridges) and a second, longer pergola</a:t>
                      </a:r>
                    </a:p>
                    <a:p>
                      <a:pPr marL="342900" indent="-342900">
                        <a:buFont typeface="Arial" panose="020B0604020202020204" pitchFamily="34" charset="0"/>
                        <a:buChar char="•"/>
                      </a:pPr>
                      <a:r>
                        <a:rPr lang="en-GB" sz="2200" dirty="0"/>
                        <a:t>Where the two pergolas met, there was a fountain shrine dedicated to Diana and Actaeon</a:t>
                      </a:r>
                    </a:p>
                    <a:p>
                      <a:pPr marL="342900" indent="-342900">
                        <a:buFont typeface="Arial" panose="020B0604020202020204" pitchFamily="34" charset="0"/>
                        <a:buChar char="•"/>
                      </a:pPr>
                      <a:r>
                        <a:rPr lang="en-GB" sz="2200" dirty="0"/>
                        <a:t>Halfway down the pergola was another fountain and a temple</a:t>
                      </a:r>
                    </a:p>
                    <a:p>
                      <a:endParaRPr lang="en-GB" sz="2200" dirty="0"/>
                    </a:p>
                  </a:txBody>
                  <a:tcPr/>
                </a:tc>
                <a:extLst>
                  <a:ext uri="{0D108BD9-81ED-4DB2-BD59-A6C34878D82A}">
                    <a16:rowId xmlns:a16="http://schemas.microsoft.com/office/drawing/2014/main" val="3406409532"/>
                  </a:ext>
                </a:extLst>
              </a:tr>
            </a:tbl>
          </a:graphicData>
        </a:graphic>
      </p:graphicFrame>
    </p:spTree>
    <p:extLst>
      <p:ext uri="{BB962C8B-B14F-4D97-AF65-F5344CB8AC3E}">
        <p14:creationId xmlns:p14="http://schemas.microsoft.com/office/powerpoint/2010/main" val="10417843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5D9BD7-B292-47B0-B867-7E34879281C4}"/>
              </a:ext>
            </a:extLst>
          </p:cNvPr>
          <p:cNvSpPr>
            <a:spLocks noGrp="1"/>
          </p:cNvSpPr>
          <p:nvPr>
            <p:ph type="title"/>
          </p:nvPr>
        </p:nvSpPr>
        <p:spPr/>
        <p:txBody>
          <a:bodyPr/>
          <a:lstStyle/>
          <a:p>
            <a:endParaRPr lang="en-GB"/>
          </a:p>
        </p:txBody>
      </p:sp>
      <p:graphicFrame>
        <p:nvGraphicFramePr>
          <p:cNvPr id="4" name="Table 4">
            <a:extLst>
              <a:ext uri="{FF2B5EF4-FFF2-40B4-BE49-F238E27FC236}">
                <a16:creationId xmlns:a16="http://schemas.microsoft.com/office/drawing/2014/main" id="{11329E58-C754-4914-9EF4-9BA885C48F85}"/>
              </a:ext>
            </a:extLst>
          </p:cNvPr>
          <p:cNvGraphicFramePr>
            <a:graphicFrameLocks noGrp="1"/>
          </p:cNvGraphicFramePr>
          <p:nvPr>
            <p:ph idx="1"/>
          </p:nvPr>
        </p:nvGraphicFramePr>
        <p:xfrm>
          <a:off x="0" y="177958"/>
          <a:ext cx="12191999" cy="6502084"/>
        </p:xfrm>
        <a:graphic>
          <a:graphicData uri="http://schemas.openxmlformats.org/drawingml/2006/table">
            <a:tbl>
              <a:tblPr firstRow="1" bandRow="1">
                <a:tableStyleId>{5C22544A-7EE6-4342-B048-85BDC9FD1C3A}</a:tableStyleId>
              </a:tblPr>
              <a:tblGrid>
                <a:gridCol w="1130384">
                  <a:extLst>
                    <a:ext uri="{9D8B030D-6E8A-4147-A177-3AD203B41FA5}">
                      <a16:colId xmlns:a16="http://schemas.microsoft.com/office/drawing/2014/main" val="688764305"/>
                    </a:ext>
                  </a:extLst>
                </a:gridCol>
                <a:gridCol w="2485016">
                  <a:extLst>
                    <a:ext uri="{9D8B030D-6E8A-4147-A177-3AD203B41FA5}">
                      <a16:colId xmlns:a16="http://schemas.microsoft.com/office/drawing/2014/main" val="2157674844"/>
                    </a:ext>
                  </a:extLst>
                </a:gridCol>
                <a:gridCol w="2678844">
                  <a:extLst>
                    <a:ext uri="{9D8B030D-6E8A-4147-A177-3AD203B41FA5}">
                      <a16:colId xmlns:a16="http://schemas.microsoft.com/office/drawing/2014/main" val="4123911661"/>
                    </a:ext>
                  </a:extLst>
                </a:gridCol>
                <a:gridCol w="2106341">
                  <a:extLst>
                    <a:ext uri="{9D8B030D-6E8A-4147-A177-3AD203B41FA5}">
                      <a16:colId xmlns:a16="http://schemas.microsoft.com/office/drawing/2014/main" val="860148979"/>
                    </a:ext>
                  </a:extLst>
                </a:gridCol>
                <a:gridCol w="3791414">
                  <a:extLst>
                    <a:ext uri="{9D8B030D-6E8A-4147-A177-3AD203B41FA5}">
                      <a16:colId xmlns:a16="http://schemas.microsoft.com/office/drawing/2014/main" val="558757924"/>
                    </a:ext>
                  </a:extLst>
                </a:gridCol>
              </a:tblGrid>
              <a:tr h="268615">
                <a:tc>
                  <a:txBody>
                    <a:bodyPr/>
                    <a:lstStyle/>
                    <a:p>
                      <a:endParaRPr lang="en-GB" sz="800" dirty="0">
                        <a:latin typeface="Sassoon Primary Std" panose="020B0503020103030203" pitchFamily="34" charset="0"/>
                      </a:endParaRPr>
                    </a:p>
                  </a:txBody>
                  <a:tcPr/>
                </a:tc>
                <a:tc>
                  <a:txBody>
                    <a:bodyPr/>
                    <a:lstStyle/>
                    <a:p>
                      <a:r>
                        <a:rPr lang="en-GB" sz="800" dirty="0">
                          <a:latin typeface="Sassoon Primary Std" panose="020B0503020103030203" pitchFamily="34" charset="0"/>
                        </a:rPr>
                        <a:t>Circus Maximus</a:t>
                      </a:r>
                    </a:p>
                  </a:txBody>
                  <a:tcPr/>
                </a:tc>
                <a:tc>
                  <a:txBody>
                    <a:bodyPr/>
                    <a:lstStyle/>
                    <a:p>
                      <a:r>
                        <a:rPr lang="en-GB" sz="800" dirty="0">
                          <a:latin typeface="Sassoon Primary Std" panose="020B0503020103030203" pitchFamily="34" charset="0"/>
                        </a:rPr>
                        <a:t>Colosseum</a:t>
                      </a:r>
                    </a:p>
                  </a:txBody>
                  <a:tcPr/>
                </a:tc>
                <a:tc>
                  <a:txBody>
                    <a:bodyPr/>
                    <a:lstStyle/>
                    <a:p>
                      <a:r>
                        <a:rPr lang="en-GB" sz="800" dirty="0">
                          <a:latin typeface="Sassoon Primary Std" panose="020B0503020103030203" pitchFamily="34" charset="0"/>
                        </a:rPr>
                        <a:t>Large Theatre at Pompeii</a:t>
                      </a:r>
                    </a:p>
                  </a:txBody>
                  <a:tcPr/>
                </a:tc>
                <a:tc>
                  <a:txBody>
                    <a:bodyPr/>
                    <a:lstStyle/>
                    <a:p>
                      <a:r>
                        <a:rPr lang="en-GB" sz="800" dirty="0">
                          <a:latin typeface="Sassoon Primary Std" panose="020B0503020103030203" pitchFamily="34" charset="0"/>
                        </a:rPr>
                        <a:t>Central Baths at Herculaneum</a:t>
                      </a:r>
                    </a:p>
                  </a:txBody>
                  <a:tcPr/>
                </a:tc>
                <a:extLst>
                  <a:ext uri="{0D108BD9-81ED-4DB2-BD59-A6C34878D82A}">
                    <a16:rowId xmlns:a16="http://schemas.microsoft.com/office/drawing/2014/main" val="245747537"/>
                  </a:ext>
                </a:extLst>
              </a:tr>
              <a:tr h="221754">
                <a:tc>
                  <a:txBody>
                    <a:bodyPr/>
                    <a:lstStyle/>
                    <a:p>
                      <a:r>
                        <a:rPr lang="en-GB" sz="800" dirty="0">
                          <a:latin typeface="Sassoon Primary Std" panose="020B0503020103030203" pitchFamily="34" charset="0"/>
                        </a:rPr>
                        <a:t>Location</a:t>
                      </a:r>
                    </a:p>
                  </a:txBody>
                  <a:tcPr/>
                </a:tc>
                <a:tc>
                  <a:txBody>
                    <a:bodyPr/>
                    <a:lstStyle/>
                    <a:p>
                      <a:r>
                        <a:rPr lang="en-GB" sz="800" dirty="0">
                          <a:latin typeface="Sassoon Primary Std" panose="020B0503020103030203" pitchFamily="34" charset="0"/>
                        </a:rPr>
                        <a:t>Rome</a:t>
                      </a:r>
                    </a:p>
                  </a:txBody>
                  <a:tcPr/>
                </a:tc>
                <a:tc>
                  <a:txBody>
                    <a:bodyPr/>
                    <a:lstStyle/>
                    <a:p>
                      <a:r>
                        <a:rPr lang="en-GB" sz="800" dirty="0">
                          <a:latin typeface="Sassoon Primary Std" panose="020B0503020103030203" pitchFamily="34" charset="0"/>
                        </a:rPr>
                        <a:t>Rome</a:t>
                      </a:r>
                    </a:p>
                  </a:txBody>
                  <a:tcPr/>
                </a:tc>
                <a:tc>
                  <a:txBody>
                    <a:bodyPr/>
                    <a:lstStyle/>
                    <a:p>
                      <a:r>
                        <a:rPr lang="en-GB" sz="800" dirty="0">
                          <a:latin typeface="Sassoon Primary Std" panose="020B0503020103030203" pitchFamily="34" charset="0"/>
                        </a:rPr>
                        <a:t>Pompeii</a:t>
                      </a:r>
                    </a:p>
                  </a:txBody>
                  <a:tcPr/>
                </a:tc>
                <a:tc>
                  <a:txBody>
                    <a:bodyPr/>
                    <a:lstStyle/>
                    <a:p>
                      <a:r>
                        <a:rPr lang="en-GB" sz="800" dirty="0">
                          <a:latin typeface="Sassoon Primary Std" panose="020B0503020103030203" pitchFamily="34" charset="0"/>
                        </a:rPr>
                        <a:t>Herculaneum</a:t>
                      </a:r>
                    </a:p>
                  </a:txBody>
                  <a:tcPr/>
                </a:tc>
                <a:extLst>
                  <a:ext uri="{0D108BD9-81ED-4DB2-BD59-A6C34878D82A}">
                    <a16:rowId xmlns:a16="http://schemas.microsoft.com/office/drawing/2014/main" val="3397873058"/>
                  </a:ext>
                </a:extLst>
              </a:tr>
              <a:tr h="341159">
                <a:tc>
                  <a:txBody>
                    <a:bodyPr/>
                    <a:lstStyle/>
                    <a:p>
                      <a:r>
                        <a:rPr lang="en-GB" sz="800" dirty="0">
                          <a:latin typeface="Sassoon Primary Std" panose="020B0503020103030203" pitchFamily="34" charset="0"/>
                        </a:rPr>
                        <a:t>Constructed</a:t>
                      </a:r>
                    </a:p>
                  </a:txBody>
                  <a:tcPr/>
                </a:tc>
                <a:tc>
                  <a:txBody>
                    <a:bodyPr/>
                    <a:lstStyle/>
                    <a:p>
                      <a:pPr marL="0" indent="0">
                        <a:buFont typeface="Arial" panose="020B0604020202020204" pitchFamily="34" charset="0"/>
                        <a:buNone/>
                      </a:pPr>
                      <a:r>
                        <a:rPr lang="en-GB" sz="800" dirty="0">
                          <a:latin typeface="Sassoon Primary Std" panose="020B0503020103030203" pitchFamily="34" charset="0"/>
                        </a:rPr>
                        <a:t>First built 6</a:t>
                      </a:r>
                      <a:r>
                        <a:rPr lang="en-GB" sz="800" baseline="30000" dirty="0">
                          <a:latin typeface="Sassoon Primary Std" panose="020B0503020103030203" pitchFamily="34" charset="0"/>
                        </a:rPr>
                        <a:t>th</a:t>
                      </a:r>
                      <a:r>
                        <a:rPr lang="en-GB" sz="800" dirty="0">
                          <a:latin typeface="Sassoon Primary Std" panose="020B0503020103030203" pitchFamily="34" charset="0"/>
                        </a:rPr>
                        <a:t> century BC. Rebuilt a number of times, notably in 2</a:t>
                      </a:r>
                      <a:r>
                        <a:rPr lang="en-GB" sz="800" baseline="30000" dirty="0">
                          <a:latin typeface="Sassoon Primary Std" panose="020B0503020103030203" pitchFamily="34" charset="0"/>
                        </a:rPr>
                        <a:t>nd</a:t>
                      </a:r>
                      <a:r>
                        <a:rPr lang="en-GB" sz="800" dirty="0">
                          <a:latin typeface="Sassoon Primary Std" panose="020B0503020103030203" pitchFamily="34" charset="0"/>
                        </a:rPr>
                        <a:t> century AD</a:t>
                      </a:r>
                    </a:p>
                  </a:txBody>
                  <a:tcPr/>
                </a:tc>
                <a:tc>
                  <a:txBody>
                    <a:bodyPr/>
                    <a:lstStyle/>
                    <a:p>
                      <a:pPr marL="0" indent="0">
                        <a:buFont typeface="Arial" panose="020B0604020202020204" pitchFamily="34" charset="0"/>
                        <a:buNone/>
                      </a:pPr>
                      <a:r>
                        <a:rPr lang="en-GB" sz="800" dirty="0">
                          <a:latin typeface="Sassoon Primary Std" panose="020B0503020103030203" pitchFamily="34" charset="0"/>
                        </a:rPr>
                        <a:t>Constructed in 70s AD. Opened in 80 AD</a:t>
                      </a:r>
                    </a:p>
                  </a:txBody>
                  <a:tcPr/>
                </a:tc>
                <a:tc>
                  <a:txBody>
                    <a:bodyPr/>
                    <a:lstStyle/>
                    <a:p>
                      <a:r>
                        <a:rPr lang="en-GB" sz="800" dirty="0">
                          <a:latin typeface="Sassoon Primary Std" panose="020B0503020103030203" pitchFamily="34" charset="0"/>
                        </a:rPr>
                        <a:t>2nd century BC. Renovated in late 1</a:t>
                      </a:r>
                      <a:r>
                        <a:rPr lang="en-GB" sz="800" baseline="30000" dirty="0">
                          <a:latin typeface="Sassoon Primary Std" panose="020B0503020103030203" pitchFamily="34" charset="0"/>
                        </a:rPr>
                        <a:t>st</a:t>
                      </a:r>
                      <a:r>
                        <a:rPr lang="en-GB" sz="800" dirty="0">
                          <a:latin typeface="Sassoon Primary Std" panose="020B0503020103030203" pitchFamily="34" charset="0"/>
                        </a:rPr>
                        <a:t> century BC</a:t>
                      </a:r>
                    </a:p>
                  </a:txBody>
                  <a:tcPr/>
                </a:tc>
                <a:tc>
                  <a:txBody>
                    <a:bodyPr/>
                    <a:lstStyle/>
                    <a:p>
                      <a:r>
                        <a:rPr lang="en-GB" sz="800" dirty="0">
                          <a:latin typeface="Sassoon Primary Std" panose="020B0503020103030203" pitchFamily="34" charset="0"/>
                        </a:rPr>
                        <a:t>Late 1</a:t>
                      </a:r>
                      <a:r>
                        <a:rPr lang="en-GB" sz="800" baseline="30000" dirty="0">
                          <a:latin typeface="Sassoon Primary Std" panose="020B0503020103030203" pitchFamily="34" charset="0"/>
                        </a:rPr>
                        <a:t>st</a:t>
                      </a:r>
                      <a:r>
                        <a:rPr lang="en-GB" sz="800" dirty="0">
                          <a:latin typeface="Sassoon Primary Std" panose="020B0503020103030203" pitchFamily="34" charset="0"/>
                        </a:rPr>
                        <a:t> century BC</a:t>
                      </a:r>
                    </a:p>
                  </a:txBody>
                  <a:tcPr/>
                </a:tc>
                <a:extLst>
                  <a:ext uri="{0D108BD9-81ED-4DB2-BD59-A6C34878D82A}">
                    <a16:rowId xmlns:a16="http://schemas.microsoft.com/office/drawing/2014/main" val="3873359417"/>
                  </a:ext>
                </a:extLst>
              </a:tr>
              <a:tr h="374290">
                <a:tc>
                  <a:txBody>
                    <a:bodyPr/>
                    <a:lstStyle/>
                    <a:p>
                      <a:r>
                        <a:rPr lang="en-GB" sz="800" dirty="0">
                          <a:latin typeface="Sassoon Primary Std" panose="020B0503020103030203" pitchFamily="34" charset="0"/>
                        </a:rPr>
                        <a:t>No. of seats</a:t>
                      </a:r>
                    </a:p>
                  </a:txBody>
                  <a:tcPr/>
                </a:tc>
                <a:tc>
                  <a:txBody>
                    <a:bodyPr/>
                    <a:lstStyle/>
                    <a:p>
                      <a:r>
                        <a:rPr lang="en-GB" sz="800" dirty="0">
                          <a:latin typeface="Sassoon Primary Std" panose="020B0503020103030203" pitchFamily="34" charset="0"/>
                        </a:rPr>
                        <a:t>250,000 (by 1</a:t>
                      </a:r>
                      <a:r>
                        <a:rPr lang="en-GB" sz="800" baseline="30000" dirty="0">
                          <a:latin typeface="Sassoon Primary Std" panose="020B0503020103030203" pitchFamily="34" charset="0"/>
                        </a:rPr>
                        <a:t>st</a:t>
                      </a:r>
                      <a:r>
                        <a:rPr lang="en-GB" sz="800" dirty="0">
                          <a:latin typeface="Sassoon Primary Std" panose="020B0503020103030203" pitchFamily="34" charset="0"/>
                        </a:rPr>
                        <a:t> century AD). The largest sporting arena in recorded history. </a:t>
                      </a:r>
                    </a:p>
                  </a:txBody>
                  <a:tcPr/>
                </a:tc>
                <a:tc>
                  <a:txBody>
                    <a:bodyPr/>
                    <a:lstStyle/>
                    <a:p>
                      <a:r>
                        <a:rPr lang="en-GB" sz="800" dirty="0">
                          <a:latin typeface="Sassoon Primary Std" panose="020B0503020103030203" pitchFamily="34" charset="0"/>
                        </a:rPr>
                        <a:t>Around 50,000</a:t>
                      </a:r>
                    </a:p>
                  </a:txBody>
                  <a:tcPr/>
                </a:tc>
                <a:tc>
                  <a:txBody>
                    <a:bodyPr/>
                    <a:lstStyle/>
                    <a:p>
                      <a:r>
                        <a:rPr lang="en-GB" sz="800" dirty="0">
                          <a:latin typeface="Sassoon Primary Std" panose="020B0503020103030203" pitchFamily="34" charset="0"/>
                        </a:rPr>
                        <a:t>Around 4000</a:t>
                      </a:r>
                    </a:p>
                  </a:txBody>
                  <a:tcPr/>
                </a:tc>
                <a:tc>
                  <a:txBody>
                    <a:bodyPr/>
                    <a:lstStyle/>
                    <a:p>
                      <a:r>
                        <a:rPr lang="en-GB" sz="800" dirty="0">
                          <a:latin typeface="Sassoon Primary Std" panose="020B0503020103030203" pitchFamily="34" charset="0"/>
                        </a:rPr>
                        <a:t>N/A</a:t>
                      </a:r>
                    </a:p>
                  </a:txBody>
                  <a:tcPr/>
                </a:tc>
                <a:extLst>
                  <a:ext uri="{0D108BD9-81ED-4DB2-BD59-A6C34878D82A}">
                    <a16:rowId xmlns:a16="http://schemas.microsoft.com/office/drawing/2014/main" val="476990309"/>
                  </a:ext>
                </a:extLst>
              </a:tr>
              <a:tr h="1206557">
                <a:tc>
                  <a:txBody>
                    <a:bodyPr/>
                    <a:lstStyle/>
                    <a:p>
                      <a:r>
                        <a:rPr lang="en-GB" sz="800" dirty="0">
                          <a:latin typeface="Sassoon Primary Std" panose="020B0503020103030203" pitchFamily="34" charset="0"/>
                        </a:rPr>
                        <a:t>Materials</a:t>
                      </a:r>
                    </a:p>
                  </a:txBody>
                  <a:tcPr/>
                </a:tc>
                <a:tc>
                  <a:txBody>
                    <a:bodyPr/>
                    <a:lstStyle/>
                    <a:p>
                      <a:r>
                        <a:rPr lang="en-GB" sz="800" dirty="0">
                          <a:latin typeface="Sassoon Primary Std" panose="020B0503020103030203" pitchFamily="34" charset="0"/>
                        </a:rPr>
                        <a:t>Originally wood. Later rebuilt with brick-faced concrete and marble. Lower tier of seating made of marble, the upper stone. Imperial box built from marble.</a:t>
                      </a:r>
                    </a:p>
                  </a:txBody>
                  <a:tcPr/>
                </a:tc>
                <a:tc>
                  <a:txBody>
                    <a:bodyPr/>
                    <a:lstStyle/>
                    <a:p>
                      <a:pPr marL="171450" indent="-171450">
                        <a:buFont typeface="Arial" panose="020B0604020202020204" pitchFamily="34" charset="0"/>
                        <a:buChar char="•"/>
                      </a:pPr>
                      <a:r>
                        <a:rPr lang="en-GB" sz="800" dirty="0">
                          <a:latin typeface="Sassoon Primary Std" panose="020B0503020103030203" pitchFamily="34" charset="0"/>
                        </a:rPr>
                        <a:t>Outer wall made of travertine rock</a:t>
                      </a:r>
                    </a:p>
                    <a:p>
                      <a:pPr marL="171450" indent="-171450">
                        <a:buFont typeface="Arial" panose="020B0604020202020204" pitchFamily="34" charset="0"/>
                        <a:buChar char="•"/>
                      </a:pPr>
                      <a:r>
                        <a:rPr lang="en-GB" sz="800" dirty="0">
                          <a:latin typeface="Sassoon Primary Std" panose="020B0503020103030203" pitchFamily="34" charset="0"/>
                        </a:rPr>
                        <a:t>Arches made of brick and concrete</a:t>
                      </a:r>
                    </a:p>
                    <a:p>
                      <a:pPr marL="171450" indent="-171450">
                        <a:buFont typeface="Arial" panose="020B0604020202020204" pitchFamily="34" charset="0"/>
                        <a:buChar char="•"/>
                      </a:pPr>
                      <a:r>
                        <a:rPr lang="en-GB" sz="800" dirty="0">
                          <a:latin typeface="Sassoon Primary Std" panose="020B0503020103030203" pitchFamily="34" charset="0"/>
                        </a:rPr>
                        <a:t>Stucco (plaster which is easy to paint over) possibly used throughout the building for decoration. Definitely used on two arches which marked VIP entrances.</a:t>
                      </a:r>
                    </a:p>
                    <a:p>
                      <a:pPr marL="171450" indent="-171450">
                        <a:buFont typeface="Arial" panose="020B0604020202020204" pitchFamily="34" charset="0"/>
                        <a:buChar char="•"/>
                      </a:pPr>
                      <a:r>
                        <a:rPr lang="en-GB" sz="800" dirty="0">
                          <a:latin typeface="Sassoon Primary Std" panose="020B0503020103030203" pitchFamily="34" charset="0"/>
                        </a:rPr>
                        <a:t>First three storeys of seating made of marble. Top storey made of wood.</a:t>
                      </a:r>
                    </a:p>
                    <a:p>
                      <a:pPr marL="171450" indent="-171450">
                        <a:buFont typeface="Arial" panose="020B0604020202020204" pitchFamily="34" charset="0"/>
                        <a:buChar char="•"/>
                      </a:pPr>
                      <a:r>
                        <a:rPr lang="en-GB" sz="800" dirty="0">
                          <a:latin typeface="Sassoon Primary Std" panose="020B0503020103030203" pitchFamily="34" charset="0"/>
                        </a:rPr>
                        <a:t>Metal fence around the arena</a:t>
                      </a:r>
                    </a:p>
                    <a:p>
                      <a:pPr marL="171450" indent="-171450">
                        <a:buFont typeface="Arial" panose="020B0604020202020204" pitchFamily="34" charset="0"/>
                        <a:buChar char="•"/>
                      </a:pPr>
                      <a:r>
                        <a:rPr lang="en-GB" sz="800" dirty="0">
                          <a:latin typeface="Sassoon Primary Std" panose="020B0503020103030203" pitchFamily="34" charset="0"/>
                        </a:rPr>
                        <a:t>Sand covered arena</a:t>
                      </a:r>
                    </a:p>
                  </a:txBody>
                  <a:tcPr/>
                </a:tc>
                <a:tc>
                  <a:txBody>
                    <a:bodyPr/>
                    <a:lstStyle/>
                    <a:p>
                      <a:r>
                        <a:rPr lang="en-GB" sz="800" dirty="0">
                          <a:latin typeface="Sassoon Primary Std" panose="020B0503020103030203" pitchFamily="34" charset="0"/>
                        </a:rPr>
                        <a:t>Main seating area made of marble</a:t>
                      </a:r>
                    </a:p>
                    <a:p>
                      <a:r>
                        <a:rPr lang="en-GB" sz="800" dirty="0">
                          <a:latin typeface="Sassoon Primary Std" panose="020B0503020103030203" pitchFamily="34" charset="0"/>
                        </a:rPr>
                        <a:t>Stage made of wood</a:t>
                      </a:r>
                    </a:p>
                    <a:p>
                      <a:r>
                        <a:rPr lang="en-GB" sz="800" b="0" dirty="0">
                          <a:latin typeface="Sassoon Primary Std" panose="020B0503020103030203" pitchFamily="34" charset="0"/>
                        </a:rPr>
                        <a:t>Front wall made of stone</a:t>
                      </a:r>
                    </a:p>
                  </a:txBody>
                  <a:tcPr/>
                </a:tc>
                <a:tc>
                  <a:txBody>
                    <a:bodyPr/>
                    <a:lstStyle/>
                    <a:p>
                      <a:r>
                        <a:rPr lang="en-GB" sz="800" dirty="0">
                          <a:latin typeface="Sassoon Primary Std" panose="020B0503020103030203" pitchFamily="34" charset="0"/>
                        </a:rPr>
                        <a:t>Variety of materials in different rooms, including marble and stucco</a:t>
                      </a:r>
                    </a:p>
                  </a:txBody>
                  <a:tcPr/>
                </a:tc>
                <a:extLst>
                  <a:ext uri="{0D108BD9-81ED-4DB2-BD59-A6C34878D82A}">
                    <a16:rowId xmlns:a16="http://schemas.microsoft.com/office/drawing/2014/main" val="2235231918"/>
                  </a:ext>
                </a:extLst>
              </a:tr>
              <a:tr h="1057593">
                <a:tc>
                  <a:txBody>
                    <a:bodyPr/>
                    <a:lstStyle/>
                    <a:p>
                      <a:r>
                        <a:rPr lang="en-GB" sz="800" dirty="0">
                          <a:latin typeface="Sassoon Primary Std" panose="020B0503020103030203" pitchFamily="34" charset="0"/>
                        </a:rPr>
                        <a:t>Purpose</a:t>
                      </a:r>
                    </a:p>
                  </a:txBody>
                  <a:tcPr/>
                </a:tc>
                <a:tc>
                  <a:txBody>
                    <a:bodyPr/>
                    <a:lstStyle/>
                    <a:p>
                      <a:r>
                        <a:rPr lang="en-GB" sz="800" dirty="0">
                          <a:latin typeface="Sassoon Primary Std" panose="020B0503020103030203" pitchFamily="34" charset="0"/>
                        </a:rPr>
                        <a:t>Hosted chariot racing</a:t>
                      </a:r>
                    </a:p>
                  </a:txBody>
                  <a:tcPr/>
                </a:tc>
                <a:tc>
                  <a:txBody>
                    <a:bodyPr/>
                    <a:lstStyle/>
                    <a:p>
                      <a:pPr marL="171450" indent="-171450">
                        <a:buFont typeface="Arial" panose="020B0604020202020204" pitchFamily="34" charset="0"/>
                        <a:buChar char="•"/>
                      </a:pPr>
                      <a:r>
                        <a:rPr lang="en-GB" sz="800" dirty="0">
                          <a:latin typeface="Sassoon Primary Std" panose="020B0503020103030203" pitchFamily="34" charset="0"/>
                        </a:rPr>
                        <a:t>Gladiator fighting</a:t>
                      </a:r>
                    </a:p>
                    <a:p>
                      <a:pPr marL="171450" indent="-171450">
                        <a:buFont typeface="Arial" panose="020B0604020202020204" pitchFamily="34" charset="0"/>
                        <a:buChar char="•"/>
                      </a:pPr>
                      <a:r>
                        <a:rPr lang="en-GB" sz="800" dirty="0">
                          <a:latin typeface="Sassoon Primary Std" panose="020B0503020103030203" pitchFamily="34" charset="0"/>
                        </a:rPr>
                        <a:t>Public executions</a:t>
                      </a:r>
                    </a:p>
                    <a:p>
                      <a:pPr marL="171450" indent="-171450">
                        <a:buFont typeface="Arial" panose="020B0604020202020204" pitchFamily="34" charset="0"/>
                        <a:buChar char="•"/>
                      </a:pPr>
                      <a:r>
                        <a:rPr lang="en-GB" sz="800" dirty="0">
                          <a:latin typeface="Sassoon Primary Std" panose="020B0503020103030203" pitchFamily="34" charset="0"/>
                        </a:rPr>
                        <a:t>Beast hunts</a:t>
                      </a:r>
                    </a:p>
                    <a:p>
                      <a:pPr marL="171450" indent="-171450">
                        <a:buFont typeface="Arial" panose="020B0604020202020204" pitchFamily="34" charset="0"/>
                        <a:buChar char="•"/>
                      </a:pPr>
                      <a:r>
                        <a:rPr lang="en-GB" sz="800" dirty="0">
                          <a:latin typeface="Sassoon Primary Std" panose="020B0503020103030203" pitchFamily="34" charset="0"/>
                        </a:rPr>
                        <a:t>Performances by trained animals</a:t>
                      </a:r>
                    </a:p>
                    <a:p>
                      <a:pPr marL="171450" indent="-171450">
                        <a:buFont typeface="Arial" panose="020B0604020202020204" pitchFamily="34" charset="0"/>
                        <a:buChar char="•"/>
                      </a:pPr>
                      <a:r>
                        <a:rPr lang="en-GB" sz="800" dirty="0">
                          <a:latin typeface="Sassoon Primary Std" panose="020B0503020103030203" pitchFamily="34" charset="0"/>
                        </a:rPr>
                        <a:t>Some other extraordinary events, such as sea battles in a flooded arena</a:t>
                      </a:r>
                    </a:p>
                  </a:txBody>
                  <a:tcPr/>
                </a:tc>
                <a:tc>
                  <a:txBody>
                    <a:bodyPr/>
                    <a:lstStyle/>
                    <a:p>
                      <a:r>
                        <a:rPr lang="en-GB" sz="800" dirty="0">
                          <a:latin typeface="Sassoon Primary Std" panose="020B0503020103030203" pitchFamily="34" charset="0"/>
                        </a:rPr>
                        <a:t>Hosted comedies, mimes and pantomimes</a:t>
                      </a:r>
                    </a:p>
                  </a:txBody>
                  <a:tcPr/>
                </a:tc>
                <a:tc>
                  <a:txBody>
                    <a:bodyPr/>
                    <a:lstStyle/>
                    <a:p>
                      <a:pPr marL="0" indent="0">
                        <a:buFont typeface="Arial" panose="020B0604020202020204" pitchFamily="34" charset="0"/>
                        <a:buNone/>
                      </a:pPr>
                      <a:r>
                        <a:rPr lang="en-GB" sz="800" dirty="0">
                          <a:latin typeface="Sassoon Primary Std" panose="020B0503020103030203" pitchFamily="34" charset="0"/>
                        </a:rPr>
                        <a:t>People might go to the baths to:</a:t>
                      </a:r>
                    </a:p>
                    <a:p>
                      <a:pPr marL="171450" indent="-171450">
                        <a:buFont typeface="Arial" panose="020B0604020202020204" pitchFamily="34" charset="0"/>
                        <a:buChar char="•"/>
                      </a:pPr>
                      <a:r>
                        <a:rPr lang="en-GB" sz="800" dirty="0">
                          <a:latin typeface="Sassoon Primary Std" panose="020B0503020103030203" pitchFamily="34" charset="0"/>
                        </a:rPr>
                        <a:t>Get washed</a:t>
                      </a:r>
                    </a:p>
                    <a:p>
                      <a:pPr marL="171450" indent="-171450">
                        <a:buFont typeface="Arial" panose="020B0604020202020204" pitchFamily="34" charset="0"/>
                        <a:buChar char="•"/>
                      </a:pPr>
                      <a:r>
                        <a:rPr lang="en-GB" sz="800" dirty="0">
                          <a:latin typeface="Sassoon Primary Std" panose="020B0503020103030203" pitchFamily="34" charset="0"/>
                        </a:rPr>
                        <a:t>Exercise</a:t>
                      </a:r>
                    </a:p>
                    <a:p>
                      <a:pPr marL="171450" indent="-171450">
                        <a:buFont typeface="Arial" panose="020B0604020202020204" pitchFamily="34" charset="0"/>
                        <a:buChar char="•"/>
                      </a:pPr>
                      <a:r>
                        <a:rPr lang="en-GB" sz="800" dirty="0">
                          <a:latin typeface="Sassoon Primary Std" panose="020B0503020103030203" pitchFamily="34" charset="0"/>
                        </a:rPr>
                        <a:t>To be seen and show off their power and status if they were rich men</a:t>
                      </a:r>
                    </a:p>
                    <a:p>
                      <a:pPr marL="171450" indent="-171450">
                        <a:buFont typeface="Arial" panose="020B0604020202020204" pitchFamily="34" charset="0"/>
                        <a:buChar char="•"/>
                      </a:pPr>
                      <a:r>
                        <a:rPr lang="en-GB" sz="800" dirty="0">
                          <a:latin typeface="Sassoon Primary Std" panose="020B0503020103030203" pitchFamily="34" charset="0"/>
                        </a:rPr>
                        <a:t>To meet rich and powerful people and try to get dinner invitations</a:t>
                      </a:r>
                    </a:p>
                    <a:p>
                      <a:pPr marL="171450" indent="-171450">
                        <a:buFont typeface="Arial" panose="020B0604020202020204" pitchFamily="34" charset="0"/>
                        <a:buChar char="•"/>
                      </a:pPr>
                      <a:r>
                        <a:rPr lang="en-GB" sz="800" dirty="0">
                          <a:latin typeface="Sassoon Primary Std" panose="020B0503020103030203" pitchFamily="34" charset="0"/>
                        </a:rPr>
                        <a:t>Meet friends and relax</a:t>
                      </a:r>
                    </a:p>
                    <a:p>
                      <a:pPr marL="171450" indent="-171450">
                        <a:buFont typeface="Arial" panose="020B0604020202020204" pitchFamily="34" charset="0"/>
                        <a:buChar char="•"/>
                      </a:pPr>
                      <a:r>
                        <a:rPr lang="en-GB" sz="800" dirty="0">
                          <a:latin typeface="Sassoon Primary Std" panose="020B0503020103030203" pitchFamily="34" charset="0"/>
                        </a:rPr>
                        <a:t>Hold business meetings</a:t>
                      </a:r>
                    </a:p>
                    <a:p>
                      <a:pPr marL="171450" indent="-171450">
                        <a:buFont typeface="Arial" panose="020B0604020202020204" pitchFamily="34" charset="0"/>
                        <a:buChar char="•"/>
                      </a:pPr>
                      <a:r>
                        <a:rPr lang="en-GB" sz="800" dirty="0">
                          <a:latin typeface="Sassoon Primary Std" panose="020B0503020103030203" pitchFamily="34" charset="0"/>
                        </a:rPr>
                        <a:t>Buy snacks and drinks</a:t>
                      </a:r>
                    </a:p>
                  </a:txBody>
                  <a:tcPr/>
                </a:tc>
                <a:extLst>
                  <a:ext uri="{0D108BD9-81ED-4DB2-BD59-A6C34878D82A}">
                    <a16:rowId xmlns:a16="http://schemas.microsoft.com/office/drawing/2014/main" val="3453742141"/>
                  </a:ext>
                </a:extLst>
              </a:tr>
              <a:tr h="3022909">
                <a:tc>
                  <a:txBody>
                    <a:bodyPr/>
                    <a:lstStyle/>
                    <a:p>
                      <a:r>
                        <a:rPr lang="en-GB" sz="800" dirty="0">
                          <a:latin typeface="Sassoon Primary Std" panose="020B0503020103030203" pitchFamily="34" charset="0"/>
                        </a:rPr>
                        <a:t>Important features</a:t>
                      </a:r>
                    </a:p>
                  </a:txBody>
                  <a:tcPr/>
                </a:tc>
                <a:tc>
                  <a:txBody>
                    <a:bodyPr/>
                    <a:lstStyle/>
                    <a:p>
                      <a:pPr marL="285750" indent="-285750">
                        <a:buFont typeface="Arial" panose="020B0604020202020204" pitchFamily="34" charset="0"/>
                        <a:buChar char="•"/>
                      </a:pPr>
                      <a:r>
                        <a:rPr lang="en-GB" sz="800" dirty="0">
                          <a:latin typeface="Sassoon Primary Std" panose="020B0503020103030203" pitchFamily="34" charset="0"/>
                        </a:rPr>
                        <a:t>Size of track: 600m long, 150m wide</a:t>
                      </a:r>
                    </a:p>
                    <a:p>
                      <a:pPr marL="285750" indent="-285750">
                        <a:buFont typeface="Arial" panose="020B0604020202020204" pitchFamily="34" charset="0"/>
                        <a:buChar char="•"/>
                      </a:pPr>
                      <a:r>
                        <a:rPr lang="en-GB" sz="800" dirty="0">
                          <a:latin typeface="Sassoon Primary Std" panose="020B0503020103030203" pitchFamily="34" charset="0"/>
                        </a:rPr>
                        <a:t>Dividing bank down the middle called the </a:t>
                      </a:r>
                      <a:r>
                        <a:rPr lang="en-GB" sz="800" b="1" dirty="0">
                          <a:latin typeface="Sassoon Primary Std" panose="020B0503020103030203" pitchFamily="34" charset="0"/>
                        </a:rPr>
                        <a:t>spina</a:t>
                      </a:r>
                      <a:r>
                        <a:rPr lang="en-GB" sz="800" dirty="0">
                          <a:latin typeface="Sassoon Primary Std" panose="020B0503020103030203" pitchFamily="34" charset="0"/>
                        </a:rPr>
                        <a:t> (spine)</a:t>
                      </a:r>
                    </a:p>
                    <a:p>
                      <a:pPr marL="285750" indent="-285750">
                        <a:buFont typeface="Arial" panose="020B0604020202020204" pitchFamily="34" charset="0"/>
                        <a:buChar char="•"/>
                      </a:pPr>
                      <a:r>
                        <a:rPr lang="en-GB" sz="800" dirty="0">
                          <a:latin typeface="Sassoon Primary Std" panose="020B0503020103030203" pitchFamily="34" charset="0"/>
                        </a:rPr>
                        <a:t>Turning points at either end decorated with bronze posts covered with gold called </a:t>
                      </a:r>
                      <a:r>
                        <a:rPr lang="en-GB" sz="800" b="1" dirty="0" err="1">
                          <a:latin typeface="Sassoon Primary Std" panose="020B0503020103030203" pitchFamily="34" charset="0"/>
                        </a:rPr>
                        <a:t>metae</a:t>
                      </a:r>
                      <a:endParaRPr lang="en-GB" sz="800" b="1" dirty="0">
                        <a:latin typeface="Sassoon Primary Std" panose="020B0503020103030203" pitchFamily="34" charset="0"/>
                      </a:endParaRPr>
                    </a:p>
                    <a:p>
                      <a:pPr marL="285750" indent="-285750">
                        <a:buFont typeface="Arial" panose="020B0604020202020204" pitchFamily="34" charset="0"/>
                        <a:buChar char="•"/>
                      </a:pPr>
                      <a:r>
                        <a:rPr lang="en-GB" sz="800" b="0" dirty="0">
                          <a:latin typeface="Sassoon Primary Std" panose="020B0503020103030203" pitchFamily="34" charset="0"/>
                        </a:rPr>
                        <a:t>13</a:t>
                      </a:r>
                      <a:r>
                        <a:rPr lang="en-GB" sz="800" b="0" baseline="30000" dirty="0">
                          <a:latin typeface="Sassoon Primary Std" panose="020B0503020103030203" pitchFamily="34" charset="0"/>
                        </a:rPr>
                        <a:t>th</a:t>
                      </a:r>
                      <a:r>
                        <a:rPr lang="en-GB" sz="800" b="0" dirty="0">
                          <a:latin typeface="Sassoon Primary Std" panose="020B0503020103030203" pitchFamily="34" charset="0"/>
                        </a:rPr>
                        <a:t> century BC red granite </a:t>
                      </a:r>
                      <a:r>
                        <a:rPr lang="en-GB" sz="800" b="1" dirty="0">
                          <a:latin typeface="Sassoon Primary Std" panose="020B0503020103030203" pitchFamily="34" charset="0"/>
                        </a:rPr>
                        <a:t>obelisk</a:t>
                      </a:r>
                      <a:r>
                        <a:rPr lang="en-GB" sz="800" b="0" dirty="0">
                          <a:latin typeface="Sassoon Primary Std" panose="020B0503020103030203" pitchFamily="34" charset="0"/>
                        </a:rPr>
                        <a:t> (tall stone monument) on the spina, brought from Egypt by Augustus. Symbols of the gods along the spina</a:t>
                      </a:r>
                    </a:p>
                    <a:p>
                      <a:pPr marL="285750" indent="-285750">
                        <a:buFont typeface="Arial" panose="020B0604020202020204" pitchFamily="34" charset="0"/>
                        <a:buChar char="•"/>
                      </a:pPr>
                      <a:r>
                        <a:rPr lang="en-GB" sz="800" b="0" dirty="0">
                          <a:latin typeface="Sassoon Primary Std" panose="020B0503020103030203" pitchFamily="34" charset="0"/>
                        </a:rPr>
                        <a:t>Seven large wooden eggs on spina, used to count laps. Later replaced by seven bronze dolphins.</a:t>
                      </a:r>
                    </a:p>
                    <a:p>
                      <a:pPr marL="285750" indent="-285750">
                        <a:buFont typeface="Arial" panose="020B0604020202020204" pitchFamily="34" charset="0"/>
                        <a:buChar char="•"/>
                      </a:pPr>
                      <a:r>
                        <a:rPr lang="en-GB" sz="800" b="1" dirty="0">
                          <a:latin typeface="Sassoon Primary Std" panose="020B0503020103030203" pitchFamily="34" charset="0"/>
                        </a:rPr>
                        <a:t>Carceres </a:t>
                      </a:r>
                      <a:r>
                        <a:rPr lang="en-GB" sz="800" b="0" dirty="0">
                          <a:latin typeface="Sassoon Primary Std" panose="020B0503020103030203" pitchFamily="34" charset="0"/>
                        </a:rPr>
                        <a:t>(Starting cages) constructed to stagger the racers as certain starting positions were better than others</a:t>
                      </a:r>
                    </a:p>
                    <a:p>
                      <a:pPr marL="285750" indent="-285750">
                        <a:buFont typeface="Arial" panose="020B0604020202020204" pitchFamily="34" charset="0"/>
                        <a:buChar char="•"/>
                      </a:pPr>
                      <a:r>
                        <a:rPr lang="en-GB" sz="800" b="0" dirty="0">
                          <a:latin typeface="Sassoon Primary Std" panose="020B0503020103030203" pitchFamily="34" charset="0"/>
                        </a:rPr>
                        <a:t>Three tiers of seating: </a:t>
                      </a:r>
                    </a:p>
                    <a:p>
                      <a:pPr marL="285750" indent="-285750">
                        <a:buFont typeface="Wingdings" panose="05000000000000000000" pitchFamily="2" charset="2"/>
                        <a:buChar char="Ø"/>
                      </a:pPr>
                      <a:r>
                        <a:rPr lang="en-GB" sz="800" b="0" dirty="0">
                          <a:latin typeface="Sassoon Primary Std" panose="020B0503020103030203" pitchFamily="34" charset="0"/>
                        </a:rPr>
                        <a:t>Lowest: VIPs, state priests, senators and wealthy equites</a:t>
                      </a:r>
                    </a:p>
                    <a:p>
                      <a:pPr marL="285750" indent="-285750">
                        <a:buFont typeface="Wingdings" panose="05000000000000000000" pitchFamily="2" charset="2"/>
                        <a:buChar char="Ø"/>
                      </a:pPr>
                      <a:r>
                        <a:rPr lang="en-GB" sz="800" b="0" dirty="0">
                          <a:latin typeface="Sassoon Primary Std" panose="020B0503020103030203" pitchFamily="34" charset="0"/>
                        </a:rPr>
                        <a:t>Middle: Anyone, including men, women and children.</a:t>
                      </a:r>
                    </a:p>
                    <a:p>
                      <a:pPr marL="285750" indent="-285750">
                        <a:buFont typeface="Wingdings" panose="05000000000000000000" pitchFamily="2" charset="2"/>
                        <a:buChar char="Ø"/>
                      </a:pPr>
                      <a:r>
                        <a:rPr lang="en-GB" sz="800" b="0" dirty="0">
                          <a:latin typeface="Sassoon Primary Std" panose="020B0503020103030203" pitchFamily="34" charset="0"/>
                        </a:rPr>
                        <a:t>Top: Possibly standing only</a:t>
                      </a:r>
                    </a:p>
                    <a:p>
                      <a:pPr marL="285750" indent="-285750">
                        <a:buFont typeface="Arial" panose="020B0604020202020204" pitchFamily="34" charset="0"/>
                        <a:buChar char="•"/>
                      </a:pPr>
                      <a:r>
                        <a:rPr lang="en-GB" sz="800" b="0" dirty="0">
                          <a:latin typeface="Sassoon Primary Std" panose="020B0503020103030203" pitchFamily="34" charset="0"/>
                        </a:rPr>
                        <a:t>Imperial box on one side</a:t>
                      </a:r>
                      <a:endParaRPr lang="en-GB" sz="800" dirty="0">
                        <a:latin typeface="Sassoon Primary Std" panose="020B0503020103030203" pitchFamily="34" charset="0"/>
                      </a:endParaRPr>
                    </a:p>
                  </a:txBody>
                  <a:tcPr/>
                </a:tc>
                <a:tc>
                  <a:txBody>
                    <a:bodyPr/>
                    <a:lstStyle/>
                    <a:p>
                      <a:pPr marL="171450" indent="-171450">
                        <a:buFont typeface="Arial" panose="020B0604020202020204" pitchFamily="34" charset="0"/>
                        <a:buChar char="•"/>
                      </a:pPr>
                      <a:r>
                        <a:rPr lang="en-GB" sz="800" dirty="0">
                          <a:latin typeface="Sassoon Primary Std" panose="020B0503020103030203" pitchFamily="34" charset="0"/>
                        </a:rPr>
                        <a:t>Constructed around four concentric circles and a series of archways </a:t>
                      </a:r>
                    </a:p>
                    <a:p>
                      <a:pPr marL="171450" indent="-171450">
                        <a:buFont typeface="Arial" panose="020B0604020202020204" pitchFamily="34" charset="0"/>
                        <a:buChar char="•"/>
                      </a:pPr>
                      <a:r>
                        <a:rPr lang="en-GB" sz="800" dirty="0">
                          <a:latin typeface="Sassoon Primary Std" panose="020B0503020103030203" pitchFamily="34" charset="0"/>
                        </a:rPr>
                        <a:t>Four pathways from outer wall to arena with toilets and drinking fountains,</a:t>
                      </a:r>
                    </a:p>
                    <a:p>
                      <a:pPr marL="171450" indent="-171450">
                        <a:buFont typeface="Arial" panose="020B0604020202020204" pitchFamily="34" charset="0"/>
                        <a:buChar char="•"/>
                      </a:pPr>
                      <a:r>
                        <a:rPr lang="en-GB" sz="800" b="1" dirty="0">
                          <a:latin typeface="Sassoon Primary Std" panose="020B0503020103030203" pitchFamily="34" charset="0"/>
                        </a:rPr>
                        <a:t>Vomitoria: </a:t>
                      </a:r>
                      <a:r>
                        <a:rPr lang="en-GB" sz="800" b="0" dirty="0">
                          <a:latin typeface="Sassoon Primary Std" panose="020B0503020103030203" pitchFamily="34" charset="0"/>
                        </a:rPr>
                        <a:t>staircases allowing fast exit</a:t>
                      </a:r>
                    </a:p>
                    <a:p>
                      <a:pPr marL="171450" indent="-171450">
                        <a:buFont typeface="Arial" panose="020B0604020202020204" pitchFamily="34" charset="0"/>
                        <a:buChar char="•"/>
                      </a:pPr>
                      <a:r>
                        <a:rPr lang="en-GB" sz="800" b="0" dirty="0">
                          <a:latin typeface="Sassoon Primary Std" panose="020B0503020103030203" pitchFamily="34" charset="0"/>
                        </a:rPr>
                        <a:t>Eighty entrances with four ornate ones (possibly for VIPs), two of which are decorated (see above)</a:t>
                      </a:r>
                    </a:p>
                    <a:p>
                      <a:pPr marL="171450" indent="-171450">
                        <a:buFont typeface="Arial" panose="020B0604020202020204" pitchFamily="34" charset="0"/>
                        <a:buChar char="•"/>
                      </a:pPr>
                      <a:r>
                        <a:rPr lang="en-GB" sz="800" b="0" dirty="0">
                          <a:latin typeface="Sassoon Primary Std" panose="020B0503020103030203" pitchFamily="34" charset="0"/>
                        </a:rPr>
                        <a:t>Awning which could be pulled over spectators in event of heat</a:t>
                      </a:r>
                    </a:p>
                    <a:p>
                      <a:pPr marL="171450" indent="-171450">
                        <a:buFont typeface="Arial" panose="020B0604020202020204" pitchFamily="34" charset="0"/>
                        <a:buChar char="•"/>
                      </a:pPr>
                      <a:r>
                        <a:rPr lang="en-GB" sz="800" b="0" dirty="0">
                          <a:latin typeface="Sassoon Primary Std" panose="020B0503020103030203" pitchFamily="34" charset="0"/>
                        </a:rPr>
                        <a:t>Seating by social class:</a:t>
                      </a:r>
                    </a:p>
                    <a:p>
                      <a:pPr marL="171450" indent="-171450">
                        <a:buFont typeface="Wingdings" panose="05000000000000000000" pitchFamily="2" charset="2"/>
                        <a:buChar char="Ø"/>
                      </a:pPr>
                      <a:r>
                        <a:rPr lang="en-GB" sz="800" b="0" dirty="0">
                          <a:latin typeface="Sassoon Primary Std" panose="020B0503020103030203" pitchFamily="34" charset="0"/>
                        </a:rPr>
                        <a:t>Ground floor: imperial box, special seats for Vestal Virgins, seating for senators</a:t>
                      </a:r>
                    </a:p>
                    <a:p>
                      <a:pPr marL="171450" indent="-171450">
                        <a:buFont typeface="Wingdings" panose="05000000000000000000" pitchFamily="2" charset="2"/>
                        <a:buChar char="Ø"/>
                      </a:pPr>
                      <a:r>
                        <a:rPr lang="en-GB" sz="800" b="0" dirty="0">
                          <a:latin typeface="Sassoon Primary Std" panose="020B0503020103030203" pitchFamily="34" charset="0"/>
                        </a:rPr>
                        <a:t>First tier: equites</a:t>
                      </a:r>
                    </a:p>
                    <a:p>
                      <a:pPr marL="171450" indent="-171450">
                        <a:buFont typeface="Wingdings" panose="05000000000000000000" pitchFamily="2" charset="2"/>
                        <a:buChar char="Ø"/>
                      </a:pPr>
                      <a:r>
                        <a:rPr lang="en-GB" sz="800" b="0" dirty="0">
                          <a:latin typeface="Sassoon Primary Std" panose="020B0503020103030203" pitchFamily="34" charset="0"/>
                        </a:rPr>
                        <a:t> Second tier: ordinary citizens</a:t>
                      </a:r>
                    </a:p>
                    <a:p>
                      <a:pPr marL="171450" indent="-171450">
                        <a:buFont typeface="Wingdings" panose="05000000000000000000" pitchFamily="2" charset="2"/>
                        <a:buChar char="Ø"/>
                      </a:pPr>
                      <a:r>
                        <a:rPr lang="en-GB" sz="800" b="0" dirty="0">
                          <a:latin typeface="Sassoon Primary Std" panose="020B0503020103030203" pitchFamily="34" charset="0"/>
                        </a:rPr>
                        <a:t> Third tier: women, slaves and the poor</a:t>
                      </a:r>
                    </a:p>
                    <a:p>
                      <a:pPr marL="171450" indent="-171450">
                        <a:buFont typeface="Arial" panose="020B0604020202020204" pitchFamily="34" charset="0"/>
                        <a:buChar char="•"/>
                      </a:pPr>
                      <a:r>
                        <a:rPr lang="en-GB" sz="800" b="0" dirty="0">
                          <a:latin typeface="Sassoon Primary Std" panose="020B0503020103030203" pitchFamily="34" charset="0"/>
                        </a:rPr>
                        <a:t>Archers stood by arena to shoot animals which threatened spectators</a:t>
                      </a:r>
                    </a:p>
                    <a:p>
                      <a:pPr marL="171450" indent="-171450">
                        <a:buFont typeface="Arial" panose="020B0604020202020204" pitchFamily="34" charset="0"/>
                        <a:buChar char="•"/>
                      </a:pPr>
                      <a:r>
                        <a:rPr lang="en-GB" sz="800" b="0" dirty="0">
                          <a:latin typeface="Sassoon Primary Std" panose="020B0503020103030203" pitchFamily="34" charset="0"/>
                        </a:rPr>
                        <a:t>Network of tunnels, cages and lifts under the arena. Animals held in these and sent out through trapdoors</a:t>
                      </a:r>
                    </a:p>
                    <a:p>
                      <a:pPr marL="171450" indent="-171450">
                        <a:buFont typeface="Arial" panose="020B0604020202020204" pitchFamily="34" charset="0"/>
                        <a:buChar char="•"/>
                      </a:pPr>
                      <a:r>
                        <a:rPr lang="en-GB" sz="800" b="0" dirty="0">
                          <a:latin typeface="Sassoon Primary Std" panose="020B0503020103030203" pitchFamily="34" charset="0"/>
                        </a:rPr>
                        <a:t>Underground area linked to a point outside the stadium so that spectators would be surprised by the animals</a:t>
                      </a:r>
                    </a:p>
                    <a:p>
                      <a:pPr marL="171450" indent="-171450">
                        <a:buFont typeface="Arial" panose="020B0604020202020204" pitchFamily="34" charset="0"/>
                        <a:buChar char="•"/>
                      </a:pPr>
                      <a:endParaRPr lang="en-GB" sz="800" b="1" dirty="0">
                        <a:latin typeface="Sassoon Primary Std" panose="020B0503020103030203" pitchFamily="34" charset="0"/>
                      </a:endParaRPr>
                    </a:p>
                  </a:txBody>
                  <a:tcPr/>
                </a:tc>
                <a:tc>
                  <a:txBody>
                    <a:bodyPr/>
                    <a:lstStyle/>
                    <a:p>
                      <a:pPr marL="171450" indent="-171450">
                        <a:buFont typeface="Arial" panose="020B0604020202020204" pitchFamily="34" charset="0"/>
                        <a:buChar char="•"/>
                      </a:pPr>
                      <a:r>
                        <a:rPr lang="en-GB" sz="800" dirty="0">
                          <a:latin typeface="Sassoon Primary Std" panose="020B0503020103030203" pitchFamily="34" charset="0"/>
                        </a:rPr>
                        <a:t>Renovated by </a:t>
                      </a:r>
                      <a:r>
                        <a:rPr lang="en-GB" sz="800" dirty="0" err="1">
                          <a:latin typeface="Sassoon Primary Std" panose="020B0503020103030203" pitchFamily="34" charset="0"/>
                        </a:rPr>
                        <a:t>Holconii</a:t>
                      </a:r>
                      <a:r>
                        <a:rPr lang="en-GB" sz="800" dirty="0">
                          <a:latin typeface="Sassoon Primary Std" panose="020B0503020103030203" pitchFamily="34" charset="0"/>
                        </a:rPr>
                        <a:t> family with crypt, boxes (above main seating) and theatre seating</a:t>
                      </a:r>
                    </a:p>
                    <a:p>
                      <a:pPr marL="171450" indent="-171450">
                        <a:buFont typeface="Arial" panose="020B0604020202020204" pitchFamily="34" charset="0"/>
                        <a:buChar char="•"/>
                      </a:pPr>
                      <a:r>
                        <a:rPr lang="en-GB" sz="800" dirty="0">
                          <a:latin typeface="Sassoon Primary Std" panose="020B0503020103030203" pitchFamily="34" charset="0"/>
                        </a:rPr>
                        <a:t>All seating (except upper section) built into hill in Greek fashion. Seating tiered:</a:t>
                      </a:r>
                    </a:p>
                    <a:p>
                      <a:pPr marL="171450" indent="-171450">
                        <a:buFont typeface="Wingdings" panose="05000000000000000000" pitchFamily="2" charset="2"/>
                        <a:buChar char="Ø"/>
                      </a:pPr>
                      <a:r>
                        <a:rPr lang="en-GB" sz="800" dirty="0">
                          <a:latin typeface="Sassoon Primary Std" panose="020B0503020103030203" pitchFamily="34" charset="0"/>
                        </a:rPr>
                        <a:t>Lower tier made of marble: VIPs</a:t>
                      </a:r>
                    </a:p>
                    <a:p>
                      <a:pPr marL="171450" indent="-171450">
                        <a:buFont typeface="Wingdings" panose="05000000000000000000" pitchFamily="2" charset="2"/>
                        <a:buChar char="Ø"/>
                      </a:pPr>
                      <a:r>
                        <a:rPr lang="en-GB" sz="800" dirty="0">
                          <a:latin typeface="Sassoon Primary Std" panose="020B0503020103030203" pitchFamily="34" charset="0"/>
                        </a:rPr>
                        <a:t>Second tier: other free citizens</a:t>
                      </a:r>
                    </a:p>
                    <a:p>
                      <a:pPr marL="171450" indent="-171450">
                        <a:buFont typeface="Wingdings" panose="05000000000000000000" pitchFamily="2" charset="2"/>
                        <a:buChar char="Ø"/>
                      </a:pPr>
                      <a:r>
                        <a:rPr lang="en-GB" sz="800" dirty="0">
                          <a:latin typeface="Sassoon Primary Std" panose="020B0503020103030203" pitchFamily="34" charset="0"/>
                        </a:rPr>
                        <a:t>Third tier: freedmen, slaves and women   </a:t>
                      </a:r>
                    </a:p>
                    <a:p>
                      <a:pPr marL="171450" indent="-171450">
                        <a:buFont typeface="Arial" panose="020B0604020202020204" pitchFamily="34" charset="0"/>
                        <a:buChar char="•"/>
                      </a:pPr>
                      <a:r>
                        <a:rPr lang="en-GB" sz="800" dirty="0">
                          <a:latin typeface="Sassoon Primary Std" panose="020B0503020103030203" pitchFamily="34" charset="0"/>
                        </a:rPr>
                        <a:t>Awning to shade spectators	 </a:t>
                      </a:r>
                    </a:p>
                    <a:p>
                      <a:pPr marL="171450" indent="-171450">
                        <a:buFont typeface="Arial" panose="020B0604020202020204" pitchFamily="34" charset="0"/>
                        <a:buChar char="•"/>
                      </a:pPr>
                      <a:r>
                        <a:rPr lang="en-GB" sz="800" dirty="0">
                          <a:latin typeface="Sassoon Primary Std" panose="020B0503020103030203" pitchFamily="34" charset="0"/>
                        </a:rPr>
                        <a:t>Orchestra in front of stage in Greek fashion. Probably used for VIP seating unless a Greek play was happening.</a:t>
                      </a:r>
                    </a:p>
                    <a:p>
                      <a:pPr marL="171450" indent="-171450">
                        <a:buFont typeface="Arial" panose="020B0604020202020204" pitchFamily="34" charset="0"/>
                        <a:buChar char="•"/>
                      </a:pPr>
                      <a:r>
                        <a:rPr lang="en-GB" sz="800" dirty="0">
                          <a:latin typeface="Sassoon Primary Std" panose="020B0503020103030203" pitchFamily="34" charset="0"/>
                        </a:rPr>
                        <a:t>Elaborate </a:t>
                      </a:r>
                      <a:r>
                        <a:rPr lang="en-GB" sz="800" b="1" dirty="0">
                          <a:latin typeface="Sassoon Primary Std" panose="020B0503020103030203" pitchFamily="34" charset="0"/>
                        </a:rPr>
                        <a:t>scaena frons </a:t>
                      </a:r>
                      <a:r>
                        <a:rPr lang="en-GB" sz="800" b="0" dirty="0">
                          <a:latin typeface="Sassoon Primary Std" panose="020B0503020103030203" pitchFamily="34" charset="0"/>
                        </a:rPr>
                        <a:t>(front scene) behind stage</a:t>
                      </a:r>
                    </a:p>
                    <a:p>
                      <a:pPr marL="171450" indent="-171450">
                        <a:buFont typeface="Arial" panose="020B0604020202020204" pitchFamily="34" charset="0"/>
                        <a:buChar char="•"/>
                      </a:pPr>
                      <a:r>
                        <a:rPr lang="en-GB" sz="800" b="0" dirty="0">
                          <a:latin typeface="Sassoon Primary Std" panose="020B0503020103030203" pitchFamily="34" charset="0"/>
                        </a:rPr>
                        <a:t>Stage raised on pillars, leaving space below it to move stage machinery and props</a:t>
                      </a:r>
                    </a:p>
                  </a:txBody>
                  <a:tcPr/>
                </a:tc>
                <a:tc>
                  <a:txBody>
                    <a:bodyPr/>
                    <a:lstStyle/>
                    <a:p>
                      <a:pPr marL="171450" indent="-171450">
                        <a:buFont typeface="Arial" panose="020B0604020202020204" pitchFamily="34" charset="0"/>
                        <a:buChar char="•"/>
                      </a:pPr>
                      <a:r>
                        <a:rPr lang="en-GB" sz="800" dirty="0">
                          <a:latin typeface="Sassoon Primary Std" panose="020B0503020103030203" pitchFamily="34" charset="0"/>
                        </a:rPr>
                        <a:t>Separate areas for both men and women (women’s area was smaller with smaller rooms). Men and women could visit at the same time (baths without both sections would require women to visit in the morning and men in the afternoon). Men and women each had:</a:t>
                      </a:r>
                    </a:p>
                    <a:p>
                      <a:pPr marL="171450" indent="-171450">
                        <a:buFont typeface="Wingdings" panose="05000000000000000000" pitchFamily="2" charset="2"/>
                        <a:buChar char="Ø"/>
                      </a:pPr>
                      <a:r>
                        <a:rPr lang="en-GB" sz="800" dirty="0">
                          <a:latin typeface="Sassoon Primary Std" panose="020B0503020103030203" pitchFamily="34" charset="0"/>
                        </a:rPr>
                        <a:t>An entrance</a:t>
                      </a:r>
                    </a:p>
                    <a:p>
                      <a:pPr marL="171450" indent="-171450">
                        <a:buFont typeface="Wingdings" panose="05000000000000000000" pitchFamily="2" charset="2"/>
                        <a:buChar char="Ø"/>
                      </a:pPr>
                      <a:r>
                        <a:rPr lang="en-GB" sz="800" dirty="0">
                          <a:latin typeface="Sassoon Primary Std" panose="020B0503020103030203" pitchFamily="34" charset="0"/>
                        </a:rPr>
                        <a:t>An </a:t>
                      </a:r>
                      <a:r>
                        <a:rPr lang="en-GB" sz="800" b="1" dirty="0">
                          <a:latin typeface="Sassoon Primary Std" panose="020B0503020103030203" pitchFamily="34" charset="0"/>
                        </a:rPr>
                        <a:t>apodyterium </a:t>
                      </a:r>
                      <a:r>
                        <a:rPr lang="en-GB" sz="800" b="0" dirty="0">
                          <a:latin typeface="Sassoon Primary Std" panose="020B0503020103030203" pitchFamily="34" charset="0"/>
                        </a:rPr>
                        <a:t>(changing room- slaves were probably available to watch people’s possessions)</a:t>
                      </a:r>
                    </a:p>
                    <a:p>
                      <a:pPr marL="171450" indent="-171450">
                        <a:buFont typeface="Wingdings" panose="05000000000000000000" pitchFamily="2" charset="2"/>
                        <a:buChar char="Ø"/>
                      </a:pPr>
                      <a:r>
                        <a:rPr lang="en-GB" sz="800" b="0" dirty="0">
                          <a:latin typeface="Sassoon Primary Std" panose="020B0503020103030203" pitchFamily="34" charset="0"/>
                        </a:rPr>
                        <a:t>A </a:t>
                      </a:r>
                      <a:r>
                        <a:rPr lang="en-GB" sz="800" b="1" dirty="0">
                          <a:latin typeface="Sassoon Primary Std" panose="020B0503020103030203" pitchFamily="34" charset="0"/>
                        </a:rPr>
                        <a:t>tepidarium </a:t>
                      </a:r>
                      <a:r>
                        <a:rPr lang="en-GB" sz="800" b="0" dirty="0">
                          <a:latin typeface="Sassoon Primary Std" panose="020B0503020103030203" pitchFamily="34" charset="0"/>
                        </a:rPr>
                        <a:t>(warm room like a modern </a:t>
                      </a:r>
                      <a:r>
                        <a:rPr lang="en-GB" sz="800" b="0" dirty="0" err="1">
                          <a:latin typeface="Sassoon Primary Std" panose="020B0503020103030203" pitchFamily="34" charset="0"/>
                        </a:rPr>
                        <a:t>saunda</a:t>
                      </a:r>
                      <a:r>
                        <a:rPr lang="en-GB" sz="800" b="0" dirty="0">
                          <a:latin typeface="Sassoon Primary Std" panose="020B0503020103030203" pitchFamily="34" charset="0"/>
                        </a:rPr>
                        <a:t>)</a:t>
                      </a:r>
                    </a:p>
                    <a:p>
                      <a:pPr marL="171450" indent="-171450">
                        <a:buFont typeface="Wingdings" panose="05000000000000000000" pitchFamily="2" charset="2"/>
                        <a:buChar char="Ø"/>
                      </a:pPr>
                      <a:r>
                        <a:rPr lang="en-GB" sz="800" b="0" dirty="0">
                          <a:latin typeface="Sassoon Primary Std" panose="020B0503020103030203" pitchFamily="34" charset="0"/>
                        </a:rPr>
                        <a:t>A </a:t>
                      </a:r>
                      <a:r>
                        <a:rPr lang="en-GB" sz="800" b="1" dirty="0">
                          <a:latin typeface="Sassoon Primary Std" panose="020B0503020103030203" pitchFamily="34" charset="0"/>
                        </a:rPr>
                        <a:t>caldarium </a:t>
                      </a:r>
                      <a:r>
                        <a:rPr lang="en-GB" sz="800" b="0" dirty="0">
                          <a:latin typeface="Sassoon Primary Std" panose="020B0503020103030203" pitchFamily="34" charset="0"/>
                        </a:rPr>
                        <a:t>(hot room where people would get washed with hot water, have dirt scraped off them with olive oil and strigils and get massaged)</a:t>
                      </a:r>
                    </a:p>
                    <a:p>
                      <a:pPr marL="171450" indent="-171450">
                        <a:buFont typeface="Arial" panose="020B0604020202020204" pitchFamily="34" charset="0"/>
                        <a:buChar char="•"/>
                      </a:pPr>
                      <a:r>
                        <a:rPr lang="en-GB" sz="800" b="0" dirty="0">
                          <a:latin typeface="Sassoon Primary Std" panose="020B0503020103030203" pitchFamily="34" charset="0"/>
                        </a:rPr>
                        <a:t>The following were only found in the men’s area:</a:t>
                      </a:r>
                    </a:p>
                    <a:p>
                      <a:pPr marL="171450" indent="-171450">
                        <a:buFont typeface="Wingdings" panose="05000000000000000000" pitchFamily="2" charset="2"/>
                        <a:buChar char="Ø"/>
                      </a:pPr>
                      <a:r>
                        <a:rPr lang="en-GB" sz="800" b="0" dirty="0">
                          <a:latin typeface="Sassoon Primary Std" panose="020B0503020103030203" pitchFamily="34" charset="0"/>
                        </a:rPr>
                        <a:t>A </a:t>
                      </a:r>
                      <a:r>
                        <a:rPr lang="en-GB" sz="800" b="1" dirty="0">
                          <a:latin typeface="Sassoon Primary Std" panose="020B0503020103030203" pitchFamily="34" charset="0"/>
                        </a:rPr>
                        <a:t>palaestra </a:t>
                      </a:r>
                      <a:r>
                        <a:rPr lang="en-GB" sz="800" b="0" dirty="0">
                          <a:latin typeface="Sassoon Primary Std" panose="020B0503020103030203" pitchFamily="34" charset="0"/>
                        </a:rPr>
                        <a:t>(exercise ground. Women might have exercised in a corridor next to their apodyterium)</a:t>
                      </a:r>
                    </a:p>
                    <a:p>
                      <a:pPr marL="171450" indent="-171450">
                        <a:buFont typeface="Wingdings" panose="05000000000000000000" pitchFamily="2" charset="2"/>
                        <a:buChar char="Ø"/>
                      </a:pPr>
                      <a:r>
                        <a:rPr lang="en-GB" sz="800" b="0" dirty="0">
                          <a:latin typeface="Sassoon Primary Std" panose="020B0503020103030203" pitchFamily="34" charset="0"/>
                        </a:rPr>
                        <a:t>A </a:t>
                      </a:r>
                      <a:r>
                        <a:rPr lang="en-GB" sz="800" b="1" dirty="0">
                          <a:latin typeface="Sassoon Primary Std" panose="020B0503020103030203" pitchFamily="34" charset="0"/>
                        </a:rPr>
                        <a:t>frigidarium </a:t>
                      </a:r>
                      <a:r>
                        <a:rPr lang="en-GB" sz="800" b="0" dirty="0">
                          <a:latin typeface="Sassoon Primary Std" panose="020B0503020103030203" pitchFamily="34" charset="0"/>
                        </a:rPr>
                        <a:t>(cold room with a plunge pool, used to cool down after caldarium)</a:t>
                      </a:r>
                    </a:p>
                    <a:p>
                      <a:pPr marL="171450" indent="-171450">
                        <a:buFont typeface="Arial" panose="020B0604020202020204" pitchFamily="34" charset="0"/>
                        <a:buChar char="•"/>
                      </a:pPr>
                      <a:r>
                        <a:rPr lang="en-GB" sz="800" b="0" dirty="0">
                          <a:latin typeface="Sassoon Primary Std" panose="020B0503020103030203" pitchFamily="34" charset="0"/>
                        </a:rPr>
                        <a:t>A man might have visited their rooms in this order: </a:t>
                      </a:r>
                      <a:r>
                        <a:rPr lang="en-GB" sz="800" b="0" u="sng" dirty="0">
                          <a:latin typeface="Sassoon Primary Std" panose="020B0503020103030203" pitchFamily="34" charset="0"/>
                        </a:rPr>
                        <a:t>entrance -&gt; apodyterium -&gt; palaestra -&gt; tepidarium -&gt; caldarium -&gt; frigidarium</a:t>
                      </a:r>
                      <a:endParaRPr lang="en-GB" sz="800" b="0" u="none" dirty="0">
                        <a:latin typeface="Sassoon Primary Std" panose="020B0503020103030203" pitchFamily="34" charset="0"/>
                      </a:endParaRPr>
                    </a:p>
                    <a:p>
                      <a:pPr marL="171450" indent="-171450">
                        <a:buFont typeface="Arial" panose="020B0604020202020204" pitchFamily="34" charset="0"/>
                        <a:buChar char="•"/>
                      </a:pPr>
                      <a:r>
                        <a:rPr lang="en-GB" sz="800" b="0" u="none" dirty="0">
                          <a:latin typeface="Sassoon Primary Std" panose="020B0503020103030203" pitchFamily="34" charset="0"/>
                        </a:rPr>
                        <a:t>Women would have followed same path, maybe exercising in the corridor next to the apodyterium, though without visiting a frigidarium.</a:t>
                      </a:r>
                    </a:p>
                    <a:p>
                      <a:pPr marL="171450" indent="-171450">
                        <a:buFont typeface="Arial" panose="020B0604020202020204" pitchFamily="34" charset="0"/>
                        <a:buChar char="•"/>
                      </a:pPr>
                      <a:r>
                        <a:rPr lang="en-GB" sz="800" b="1" u="none" dirty="0">
                          <a:latin typeface="Sassoon Primary Std" panose="020B0503020103030203" pitchFamily="34" charset="0"/>
                        </a:rPr>
                        <a:t>Hypocaust </a:t>
                      </a:r>
                      <a:r>
                        <a:rPr lang="en-GB" sz="800" b="0" u="none" dirty="0">
                          <a:latin typeface="Sassoon Primary Std" panose="020B0503020103030203" pitchFamily="34" charset="0"/>
                        </a:rPr>
                        <a:t>system of underground heating used to heat warm rooms. </a:t>
                      </a:r>
                      <a:endParaRPr lang="en-GB" sz="800" dirty="0">
                        <a:latin typeface="Sassoon Primary Std" panose="020B0503020103030203" pitchFamily="34" charset="0"/>
                      </a:endParaRPr>
                    </a:p>
                    <a:p>
                      <a:pPr marL="171450" indent="-171450">
                        <a:buFont typeface="Wingdings" panose="05000000000000000000" pitchFamily="2" charset="2"/>
                        <a:buChar char="Ø"/>
                      </a:pPr>
                      <a:endParaRPr lang="en-GB" sz="800" dirty="0">
                        <a:latin typeface="Sassoon Primary Std" panose="020B0503020103030203" pitchFamily="34" charset="0"/>
                      </a:endParaRPr>
                    </a:p>
                  </a:txBody>
                  <a:tcPr/>
                </a:tc>
                <a:extLst>
                  <a:ext uri="{0D108BD9-81ED-4DB2-BD59-A6C34878D82A}">
                    <a16:rowId xmlns:a16="http://schemas.microsoft.com/office/drawing/2014/main" val="2567242509"/>
                  </a:ext>
                </a:extLst>
              </a:tr>
            </a:tbl>
          </a:graphicData>
        </a:graphic>
      </p:graphicFrame>
    </p:spTree>
    <p:extLst>
      <p:ext uri="{BB962C8B-B14F-4D97-AF65-F5344CB8AC3E}">
        <p14:creationId xmlns:p14="http://schemas.microsoft.com/office/powerpoint/2010/main" val="84924885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F32ED7-1864-46CC-8003-7A06E6D716C4}"/>
              </a:ext>
            </a:extLst>
          </p:cNvPr>
          <p:cNvSpPr>
            <a:spLocks noGrp="1"/>
          </p:cNvSpPr>
          <p:nvPr>
            <p:ph type="title"/>
          </p:nvPr>
        </p:nvSpPr>
        <p:spPr/>
        <p:txBody>
          <a:bodyPr/>
          <a:lstStyle/>
          <a:p>
            <a:endParaRPr lang="en-GB"/>
          </a:p>
        </p:txBody>
      </p:sp>
      <p:graphicFrame>
        <p:nvGraphicFramePr>
          <p:cNvPr id="4" name="Content Placeholder 3">
            <a:extLst>
              <a:ext uri="{FF2B5EF4-FFF2-40B4-BE49-F238E27FC236}">
                <a16:creationId xmlns:a16="http://schemas.microsoft.com/office/drawing/2014/main" id="{E7AE1D2A-8D5D-4332-881B-695B3762A06E}"/>
              </a:ext>
            </a:extLst>
          </p:cNvPr>
          <p:cNvGraphicFramePr>
            <a:graphicFrameLocks noGrp="1"/>
          </p:cNvGraphicFramePr>
          <p:nvPr>
            <p:ph idx="1"/>
          </p:nvPr>
        </p:nvGraphicFramePr>
        <p:xfrm>
          <a:off x="0" y="0"/>
          <a:ext cx="12192000" cy="6858001"/>
        </p:xfrm>
        <a:graphic>
          <a:graphicData uri="http://schemas.openxmlformats.org/drawingml/2006/table">
            <a:tbl>
              <a:tblPr firstRow="1" bandRow="1">
                <a:tableStyleId>{5C22544A-7EE6-4342-B048-85BDC9FD1C3A}</a:tableStyleId>
              </a:tblPr>
              <a:tblGrid>
                <a:gridCol w="2286000">
                  <a:extLst>
                    <a:ext uri="{9D8B030D-6E8A-4147-A177-3AD203B41FA5}">
                      <a16:colId xmlns:a16="http://schemas.microsoft.com/office/drawing/2014/main" val="1771855150"/>
                    </a:ext>
                  </a:extLst>
                </a:gridCol>
                <a:gridCol w="9906000">
                  <a:extLst>
                    <a:ext uri="{9D8B030D-6E8A-4147-A177-3AD203B41FA5}">
                      <a16:colId xmlns:a16="http://schemas.microsoft.com/office/drawing/2014/main" val="37234597"/>
                    </a:ext>
                  </a:extLst>
                </a:gridCol>
              </a:tblGrid>
              <a:tr h="547560">
                <a:tc gridSpan="2">
                  <a:txBody>
                    <a:bodyPr/>
                    <a:lstStyle/>
                    <a:p>
                      <a:pPr algn="ctr"/>
                      <a:r>
                        <a:rPr lang="en-GB" sz="2800" dirty="0">
                          <a:latin typeface="Sassoon Primary Std" panose="020B0503020103030203" pitchFamily="34" charset="0"/>
                        </a:rPr>
                        <a:t>Circus Maximus</a:t>
                      </a:r>
                    </a:p>
                  </a:txBody>
                  <a:tcPr/>
                </a:tc>
                <a:tc hMerge="1">
                  <a:txBody>
                    <a:bodyPr/>
                    <a:lstStyle/>
                    <a:p>
                      <a:r>
                        <a:rPr lang="en-GB" sz="800" dirty="0">
                          <a:latin typeface="Sassoon Primary Std" panose="020B0503020103030203" pitchFamily="34" charset="0"/>
                        </a:rPr>
                        <a:t>Circus Maximus</a:t>
                      </a:r>
                    </a:p>
                  </a:txBody>
                  <a:tcPr/>
                </a:tc>
                <a:extLst>
                  <a:ext uri="{0D108BD9-81ED-4DB2-BD59-A6C34878D82A}">
                    <a16:rowId xmlns:a16="http://schemas.microsoft.com/office/drawing/2014/main" val="3351353596"/>
                  </a:ext>
                </a:extLst>
              </a:tr>
              <a:tr h="386513">
                <a:tc>
                  <a:txBody>
                    <a:bodyPr/>
                    <a:lstStyle/>
                    <a:p>
                      <a:r>
                        <a:rPr lang="en-GB" sz="1800" dirty="0">
                          <a:latin typeface="Sassoon Primary Std" panose="020B0503020103030203" pitchFamily="34" charset="0"/>
                        </a:rPr>
                        <a:t>Location</a:t>
                      </a:r>
                    </a:p>
                  </a:txBody>
                  <a:tcPr/>
                </a:tc>
                <a:tc>
                  <a:txBody>
                    <a:bodyPr/>
                    <a:lstStyle/>
                    <a:p>
                      <a:r>
                        <a:rPr lang="en-GB" sz="1800" dirty="0">
                          <a:latin typeface="Sassoon Primary Std" panose="020B0503020103030203" pitchFamily="34" charset="0"/>
                        </a:rPr>
                        <a:t>Rome</a:t>
                      </a:r>
                    </a:p>
                  </a:txBody>
                  <a:tcPr/>
                </a:tc>
                <a:extLst>
                  <a:ext uri="{0D108BD9-81ED-4DB2-BD59-A6C34878D82A}">
                    <a16:rowId xmlns:a16="http://schemas.microsoft.com/office/drawing/2014/main" val="1507010603"/>
                  </a:ext>
                </a:extLst>
              </a:tr>
              <a:tr h="386513">
                <a:tc>
                  <a:txBody>
                    <a:bodyPr/>
                    <a:lstStyle/>
                    <a:p>
                      <a:r>
                        <a:rPr lang="en-GB" sz="1800" dirty="0">
                          <a:latin typeface="Sassoon Primary Std" panose="020B0503020103030203" pitchFamily="34" charset="0"/>
                        </a:rPr>
                        <a:t>Constructed</a:t>
                      </a:r>
                    </a:p>
                  </a:txBody>
                  <a:tcPr/>
                </a:tc>
                <a:tc>
                  <a:txBody>
                    <a:bodyPr/>
                    <a:lstStyle/>
                    <a:p>
                      <a:pPr marL="0" indent="0">
                        <a:buFont typeface="Arial" panose="020B0604020202020204" pitchFamily="34" charset="0"/>
                        <a:buNone/>
                      </a:pPr>
                      <a:r>
                        <a:rPr lang="en-GB" sz="1800" dirty="0">
                          <a:latin typeface="Sassoon Primary Std" panose="020B0503020103030203" pitchFamily="34" charset="0"/>
                        </a:rPr>
                        <a:t>First built 6</a:t>
                      </a:r>
                      <a:r>
                        <a:rPr lang="en-GB" sz="1800" baseline="30000" dirty="0">
                          <a:latin typeface="Sassoon Primary Std" panose="020B0503020103030203" pitchFamily="34" charset="0"/>
                        </a:rPr>
                        <a:t>th</a:t>
                      </a:r>
                      <a:r>
                        <a:rPr lang="en-GB" sz="1800" dirty="0">
                          <a:latin typeface="Sassoon Primary Std" panose="020B0503020103030203" pitchFamily="34" charset="0"/>
                        </a:rPr>
                        <a:t> century BC. Rebuilt a number of times, notably in 2</a:t>
                      </a:r>
                      <a:r>
                        <a:rPr lang="en-GB" sz="1800" baseline="30000" dirty="0">
                          <a:latin typeface="Sassoon Primary Std" panose="020B0503020103030203" pitchFamily="34" charset="0"/>
                        </a:rPr>
                        <a:t>nd</a:t>
                      </a:r>
                      <a:r>
                        <a:rPr lang="en-GB" sz="1800" dirty="0">
                          <a:latin typeface="Sassoon Primary Std" panose="020B0503020103030203" pitchFamily="34" charset="0"/>
                        </a:rPr>
                        <a:t> century AD</a:t>
                      </a:r>
                    </a:p>
                  </a:txBody>
                  <a:tcPr/>
                </a:tc>
                <a:extLst>
                  <a:ext uri="{0D108BD9-81ED-4DB2-BD59-A6C34878D82A}">
                    <a16:rowId xmlns:a16="http://schemas.microsoft.com/office/drawing/2014/main" val="2663431253"/>
                  </a:ext>
                </a:extLst>
              </a:tr>
              <a:tr h="401533">
                <a:tc>
                  <a:txBody>
                    <a:bodyPr/>
                    <a:lstStyle/>
                    <a:p>
                      <a:r>
                        <a:rPr lang="en-GB" sz="1800" dirty="0">
                          <a:latin typeface="Sassoon Primary Std" panose="020B0503020103030203" pitchFamily="34" charset="0"/>
                        </a:rPr>
                        <a:t>No. of seats</a:t>
                      </a:r>
                    </a:p>
                  </a:txBody>
                  <a:tcPr/>
                </a:tc>
                <a:tc>
                  <a:txBody>
                    <a:bodyPr/>
                    <a:lstStyle/>
                    <a:p>
                      <a:r>
                        <a:rPr lang="en-GB" sz="1800" dirty="0">
                          <a:latin typeface="Sassoon Primary Std" panose="020B0503020103030203" pitchFamily="34" charset="0"/>
                        </a:rPr>
                        <a:t>250,000 (by 1</a:t>
                      </a:r>
                      <a:r>
                        <a:rPr lang="en-GB" sz="1800" baseline="30000" dirty="0">
                          <a:latin typeface="Sassoon Primary Std" panose="020B0503020103030203" pitchFamily="34" charset="0"/>
                        </a:rPr>
                        <a:t>st</a:t>
                      </a:r>
                      <a:r>
                        <a:rPr lang="en-GB" sz="1800" dirty="0">
                          <a:latin typeface="Sassoon Primary Std" panose="020B0503020103030203" pitchFamily="34" charset="0"/>
                        </a:rPr>
                        <a:t> century AD). The largest sporting arena in recorded history. </a:t>
                      </a:r>
                    </a:p>
                  </a:txBody>
                  <a:tcPr/>
                </a:tc>
                <a:extLst>
                  <a:ext uri="{0D108BD9-81ED-4DB2-BD59-A6C34878D82A}">
                    <a16:rowId xmlns:a16="http://schemas.microsoft.com/office/drawing/2014/main" val="1707359349"/>
                  </a:ext>
                </a:extLst>
              </a:tr>
              <a:tr h="776873">
                <a:tc>
                  <a:txBody>
                    <a:bodyPr/>
                    <a:lstStyle/>
                    <a:p>
                      <a:r>
                        <a:rPr lang="en-GB" sz="1800" dirty="0">
                          <a:latin typeface="Sassoon Primary Std" panose="020B0503020103030203" pitchFamily="34" charset="0"/>
                        </a:rPr>
                        <a:t>Materials</a:t>
                      </a:r>
                    </a:p>
                  </a:txBody>
                  <a:tcPr/>
                </a:tc>
                <a:tc>
                  <a:txBody>
                    <a:bodyPr/>
                    <a:lstStyle/>
                    <a:p>
                      <a:r>
                        <a:rPr lang="en-GB" sz="1800" dirty="0">
                          <a:latin typeface="Sassoon Primary Std" panose="020B0503020103030203" pitchFamily="34" charset="0"/>
                        </a:rPr>
                        <a:t>Originally wood. Later rebuilt with brick-faced concrete and marble. Lower tier of seating made of marble, the upper stone. Imperial box built from marble.</a:t>
                      </a:r>
                    </a:p>
                  </a:txBody>
                  <a:tcPr/>
                </a:tc>
                <a:extLst>
                  <a:ext uri="{0D108BD9-81ED-4DB2-BD59-A6C34878D82A}">
                    <a16:rowId xmlns:a16="http://schemas.microsoft.com/office/drawing/2014/main" val="1109573087"/>
                  </a:ext>
                </a:extLst>
              </a:tr>
              <a:tr h="493878">
                <a:tc>
                  <a:txBody>
                    <a:bodyPr/>
                    <a:lstStyle/>
                    <a:p>
                      <a:r>
                        <a:rPr lang="en-GB" sz="1800" dirty="0">
                          <a:latin typeface="Sassoon Primary Std" panose="020B0503020103030203" pitchFamily="34" charset="0"/>
                        </a:rPr>
                        <a:t>Purpose</a:t>
                      </a:r>
                    </a:p>
                  </a:txBody>
                  <a:tcPr/>
                </a:tc>
                <a:tc>
                  <a:txBody>
                    <a:bodyPr/>
                    <a:lstStyle/>
                    <a:p>
                      <a:r>
                        <a:rPr lang="en-GB" sz="1800" dirty="0">
                          <a:latin typeface="Sassoon Primary Std" panose="020B0503020103030203" pitchFamily="34" charset="0"/>
                        </a:rPr>
                        <a:t>Hosted chariot racing</a:t>
                      </a:r>
                    </a:p>
                  </a:txBody>
                  <a:tcPr/>
                </a:tc>
                <a:extLst>
                  <a:ext uri="{0D108BD9-81ED-4DB2-BD59-A6C34878D82A}">
                    <a16:rowId xmlns:a16="http://schemas.microsoft.com/office/drawing/2014/main" val="491426550"/>
                  </a:ext>
                </a:extLst>
              </a:tr>
              <a:tr h="3865131">
                <a:tc>
                  <a:txBody>
                    <a:bodyPr/>
                    <a:lstStyle/>
                    <a:p>
                      <a:r>
                        <a:rPr lang="en-GB" sz="1800" dirty="0">
                          <a:latin typeface="Sassoon Primary Std" panose="020B0503020103030203" pitchFamily="34" charset="0"/>
                        </a:rPr>
                        <a:t>Important features</a:t>
                      </a:r>
                    </a:p>
                  </a:txBody>
                  <a:tcPr/>
                </a:tc>
                <a:tc>
                  <a:txBody>
                    <a:bodyPr/>
                    <a:lstStyle/>
                    <a:p>
                      <a:pPr marL="285750" indent="-285750">
                        <a:buFont typeface="Arial" panose="020B0604020202020204" pitchFamily="34" charset="0"/>
                        <a:buChar char="•"/>
                      </a:pPr>
                      <a:r>
                        <a:rPr lang="en-GB" sz="1800" dirty="0">
                          <a:latin typeface="Sassoon Primary Std" panose="020B0503020103030203" pitchFamily="34" charset="0"/>
                        </a:rPr>
                        <a:t>Size of track: 600m long, 150m wide</a:t>
                      </a:r>
                    </a:p>
                    <a:p>
                      <a:pPr marL="285750" indent="-285750">
                        <a:buFont typeface="Arial" panose="020B0604020202020204" pitchFamily="34" charset="0"/>
                        <a:buChar char="•"/>
                      </a:pPr>
                      <a:r>
                        <a:rPr lang="en-GB" sz="1800" dirty="0">
                          <a:latin typeface="Sassoon Primary Std" panose="020B0503020103030203" pitchFamily="34" charset="0"/>
                        </a:rPr>
                        <a:t>Dividing bank down the middle called the </a:t>
                      </a:r>
                      <a:r>
                        <a:rPr lang="en-GB" sz="1800" b="1" dirty="0">
                          <a:latin typeface="Sassoon Primary Std" panose="020B0503020103030203" pitchFamily="34" charset="0"/>
                        </a:rPr>
                        <a:t>spina</a:t>
                      </a:r>
                      <a:r>
                        <a:rPr lang="en-GB" sz="1800" dirty="0">
                          <a:latin typeface="Sassoon Primary Std" panose="020B0503020103030203" pitchFamily="34" charset="0"/>
                        </a:rPr>
                        <a:t> (spine)</a:t>
                      </a:r>
                    </a:p>
                    <a:p>
                      <a:pPr marL="285750" indent="-285750">
                        <a:buFont typeface="Arial" panose="020B0604020202020204" pitchFamily="34" charset="0"/>
                        <a:buChar char="•"/>
                      </a:pPr>
                      <a:r>
                        <a:rPr lang="en-GB" sz="1800" dirty="0">
                          <a:latin typeface="Sassoon Primary Std" panose="020B0503020103030203" pitchFamily="34" charset="0"/>
                        </a:rPr>
                        <a:t>Turning points at either end decorated with bronze posts covered with gold called </a:t>
                      </a:r>
                      <a:r>
                        <a:rPr lang="en-GB" sz="1800" b="1" dirty="0" err="1">
                          <a:latin typeface="Sassoon Primary Std" panose="020B0503020103030203" pitchFamily="34" charset="0"/>
                        </a:rPr>
                        <a:t>metae</a:t>
                      </a:r>
                      <a:endParaRPr lang="en-GB" sz="1800" b="1" dirty="0">
                        <a:latin typeface="Sassoon Primary Std" panose="020B0503020103030203" pitchFamily="34" charset="0"/>
                      </a:endParaRPr>
                    </a:p>
                    <a:p>
                      <a:pPr marL="285750" indent="-285750">
                        <a:buFont typeface="Arial" panose="020B0604020202020204" pitchFamily="34" charset="0"/>
                        <a:buChar char="•"/>
                      </a:pPr>
                      <a:r>
                        <a:rPr lang="en-GB" sz="1800" b="0" dirty="0">
                          <a:latin typeface="Sassoon Primary Std" panose="020B0503020103030203" pitchFamily="34" charset="0"/>
                        </a:rPr>
                        <a:t>13</a:t>
                      </a:r>
                      <a:r>
                        <a:rPr lang="en-GB" sz="1800" b="0" baseline="30000" dirty="0">
                          <a:latin typeface="Sassoon Primary Std" panose="020B0503020103030203" pitchFamily="34" charset="0"/>
                        </a:rPr>
                        <a:t>th</a:t>
                      </a:r>
                      <a:r>
                        <a:rPr lang="en-GB" sz="1800" b="0" dirty="0">
                          <a:latin typeface="Sassoon Primary Std" panose="020B0503020103030203" pitchFamily="34" charset="0"/>
                        </a:rPr>
                        <a:t> century BC red granite </a:t>
                      </a:r>
                      <a:r>
                        <a:rPr lang="en-GB" sz="1800" b="1" dirty="0">
                          <a:latin typeface="Sassoon Primary Std" panose="020B0503020103030203" pitchFamily="34" charset="0"/>
                        </a:rPr>
                        <a:t>obelisk</a:t>
                      </a:r>
                      <a:r>
                        <a:rPr lang="en-GB" sz="1800" b="0" dirty="0">
                          <a:latin typeface="Sassoon Primary Std" panose="020B0503020103030203" pitchFamily="34" charset="0"/>
                        </a:rPr>
                        <a:t> (tall stone monument) on the spina, brought from Egypt by Augustus. Symbols of the gods along the spina</a:t>
                      </a:r>
                    </a:p>
                    <a:p>
                      <a:pPr marL="285750" indent="-285750">
                        <a:buFont typeface="Arial" panose="020B0604020202020204" pitchFamily="34" charset="0"/>
                        <a:buChar char="•"/>
                      </a:pPr>
                      <a:r>
                        <a:rPr lang="en-GB" sz="1800" b="0" dirty="0">
                          <a:latin typeface="Sassoon Primary Std" panose="020B0503020103030203" pitchFamily="34" charset="0"/>
                        </a:rPr>
                        <a:t>Seven large wooden eggs on spina, used to count laps. Later replaced by seven bronze dolphins.</a:t>
                      </a:r>
                    </a:p>
                    <a:p>
                      <a:pPr marL="285750" indent="-285750">
                        <a:buFont typeface="Arial" panose="020B0604020202020204" pitchFamily="34" charset="0"/>
                        <a:buChar char="•"/>
                      </a:pPr>
                      <a:r>
                        <a:rPr lang="en-GB" sz="1800" b="1" dirty="0">
                          <a:latin typeface="Sassoon Primary Std" panose="020B0503020103030203" pitchFamily="34" charset="0"/>
                        </a:rPr>
                        <a:t>Carceres </a:t>
                      </a:r>
                      <a:r>
                        <a:rPr lang="en-GB" sz="1800" b="0" dirty="0">
                          <a:latin typeface="Sassoon Primary Std" panose="020B0503020103030203" pitchFamily="34" charset="0"/>
                        </a:rPr>
                        <a:t>(Starting cages) constructed to stagger the racers as certain starting positions were better than others</a:t>
                      </a:r>
                    </a:p>
                    <a:p>
                      <a:pPr marL="285750" indent="-285750">
                        <a:buFont typeface="Arial" panose="020B0604020202020204" pitchFamily="34" charset="0"/>
                        <a:buChar char="•"/>
                      </a:pPr>
                      <a:r>
                        <a:rPr lang="en-GB" sz="1800" b="0" dirty="0">
                          <a:latin typeface="Sassoon Primary Std" panose="020B0503020103030203" pitchFamily="34" charset="0"/>
                        </a:rPr>
                        <a:t>Three tiers of seating: </a:t>
                      </a:r>
                    </a:p>
                    <a:p>
                      <a:pPr marL="285750" indent="-285750">
                        <a:buFont typeface="Wingdings" panose="05000000000000000000" pitchFamily="2" charset="2"/>
                        <a:buChar char="Ø"/>
                      </a:pPr>
                      <a:r>
                        <a:rPr lang="en-GB" sz="1800" b="0" dirty="0">
                          <a:latin typeface="Sassoon Primary Std" panose="020B0503020103030203" pitchFamily="34" charset="0"/>
                        </a:rPr>
                        <a:t>Lowest: VIPs, state priests, senators and wealthy equites</a:t>
                      </a:r>
                    </a:p>
                    <a:p>
                      <a:pPr marL="285750" indent="-285750">
                        <a:buFont typeface="Wingdings" panose="05000000000000000000" pitchFamily="2" charset="2"/>
                        <a:buChar char="Ø"/>
                      </a:pPr>
                      <a:r>
                        <a:rPr lang="en-GB" sz="1800" b="0" dirty="0">
                          <a:latin typeface="Sassoon Primary Std" panose="020B0503020103030203" pitchFamily="34" charset="0"/>
                        </a:rPr>
                        <a:t>Middle: Anyone, including men, women and children.</a:t>
                      </a:r>
                    </a:p>
                    <a:p>
                      <a:pPr marL="285750" indent="-285750">
                        <a:buFont typeface="Wingdings" panose="05000000000000000000" pitchFamily="2" charset="2"/>
                        <a:buChar char="Ø"/>
                      </a:pPr>
                      <a:r>
                        <a:rPr lang="en-GB" sz="1800" b="0" dirty="0">
                          <a:latin typeface="Sassoon Primary Std" panose="020B0503020103030203" pitchFamily="34" charset="0"/>
                        </a:rPr>
                        <a:t>Top: Possibly standing only</a:t>
                      </a:r>
                    </a:p>
                    <a:p>
                      <a:pPr marL="285750" indent="-285750">
                        <a:buFont typeface="Arial" panose="020B0604020202020204" pitchFamily="34" charset="0"/>
                        <a:buChar char="•"/>
                      </a:pPr>
                      <a:r>
                        <a:rPr lang="en-GB" sz="1800" b="0" dirty="0">
                          <a:latin typeface="Sassoon Primary Std" panose="020B0503020103030203" pitchFamily="34" charset="0"/>
                        </a:rPr>
                        <a:t>Imperial box on one side</a:t>
                      </a:r>
                      <a:endParaRPr lang="en-GB" sz="1800" dirty="0">
                        <a:latin typeface="Sassoon Primary Std" panose="020B0503020103030203" pitchFamily="34" charset="0"/>
                      </a:endParaRPr>
                    </a:p>
                  </a:txBody>
                  <a:tcPr/>
                </a:tc>
                <a:extLst>
                  <a:ext uri="{0D108BD9-81ED-4DB2-BD59-A6C34878D82A}">
                    <a16:rowId xmlns:a16="http://schemas.microsoft.com/office/drawing/2014/main" val="3224996964"/>
                  </a:ext>
                </a:extLst>
              </a:tr>
            </a:tbl>
          </a:graphicData>
        </a:graphic>
      </p:graphicFrame>
    </p:spTree>
    <p:extLst>
      <p:ext uri="{BB962C8B-B14F-4D97-AF65-F5344CB8AC3E}">
        <p14:creationId xmlns:p14="http://schemas.microsoft.com/office/powerpoint/2010/main" val="735620071"/>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2A3D70-A86D-4C3B-A9BA-9443022C114A}"/>
              </a:ext>
            </a:extLst>
          </p:cNvPr>
          <p:cNvSpPr>
            <a:spLocks noGrp="1"/>
          </p:cNvSpPr>
          <p:nvPr>
            <p:ph type="title"/>
          </p:nvPr>
        </p:nvSpPr>
        <p:spPr>
          <a:xfrm>
            <a:off x="276224" y="193675"/>
            <a:ext cx="11353800" cy="625475"/>
          </a:xfrm>
          <a:solidFill>
            <a:schemeClr val="accent6">
              <a:lumMod val="20000"/>
              <a:lumOff val="80000"/>
            </a:schemeClr>
          </a:solidFill>
        </p:spPr>
        <p:txBody>
          <a:bodyPr>
            <a:normAutofit/>
          </a:bodyPr>
          <a:lstStyle/>
          <a:p>
            <a:r>
              <a:rPr lang="en-GB" sz="3200" b="1" dirty="0"/>
              <a:t>What happened at chariot races?</a:t>
            </a:r>
          </a:p>
        </p:txBody>
      </p:sp>
      <p:sp>
        <p:nvSpPr>
          <p:cNvPr id="3" name="Content Placeholder 2">
            <a:extLst>
              <a:ext uri="{FF2B5EF4-FFF2-40B4-BE49-F238E27FC236}">
                <a16:creationId xmlns:a16="http://schemas.microsoft.com/office/drawing/2014/main" id="{CCB4038A-A647-42FA-84D6-7D8DD5217FEE}"/>
              </a:ext>
            </a:extLst>
          </p:cNvPr>
          <p:cNvSpPr>
            <a:spLocks noGrp="1"/>
          </p:cNvSpPr>
          <p:nvPr>
            <p:ph idx="1"/>
          </p:nvPr>
        </p:nvSpPr>
        <p:spPr>
          <a:xfrm>
            <a:off x="276224" y="990601"/>
            <a:ext cx="6662738" cy="5339080"/>
          </a:xfrm>
          <a:solidFill>
            <a:schemeClr val="accent1">
              <a:lumMod val="20000"/>
              <a:lumOff val="80000"/>
            </a:schemeClr>
          </a:solidFill>
        </p:spPr>
        <p:txBody>
          <a:bodyPr>
            <a:normAutofit fontScale="47500" lnSpcReduction="20000"/>
          </a:bodyPr>
          <a:lstStyle/>
          <a:p>
            <a:r>
              <a:rPr lang="en-GB" sz="3800" dirty="0"/>
              <a:t>The races were paid for by the emperor or a senior politician. </a:t>
            </a:r>
          </a:p>
          <a:p>
            <a:r>
              <a:rPr lang="en-GB" sz="3800" dirty="0"/>
              <a:t>There was a parade before the race, led by the sponsor. Behind him came the charioteers and the horses, as well as musicians and soldiers carrying images of the gods and goddesses thought to be present at the races. These were placed in a shrine in the imperial box.</a:t>
            </a:r>
          </a:p>
          <a:p>
            <a:r>
              <a:rPr lang="en-GB" sz="3800" dirty="0"/>
              <a:t>Each races lasted about 10-15 minutes. Each one consisted of seven laps of the track in an anti-clockwise direction. </a:t>
            </a:r>
          </a:p>
          <a:p>
            <a:r>
              <a:rPr lang="en-GB" sz="3800" dirty="0"/>
              <a:t>Normally there were 24 races in a single day. </a:t>
            </a:r>
          </a:p>
          <a:p>
            <a:r>
              <a:rPr lang="en-GB" sz="3800" dirty="0"/>
              <a:t>Chariots normally pulled by 4 horses (though more was possible). </a:t>
            </a:r>
          </a:p>
          <a:p>
            <a:r>
              <a:rPr lang="en-GB" sz="3800" dirty="0"/>
              <a:t>Chariot race started by sponsor dropping a white cloth. </a:t>
            </a:r>
          </a:p>
          <a:p>
            <a:r>
              <a:rPr lang="en-GB" sz="3800" dirty="0"/>
              <a:t>Most accidents happened around the </a:t>
            </a:r>
            <a:r>
              <a:rPr lang="en-GB" sz="3800" dirty="0" err="1"/>
              <a:t>metae</a:t>
            </a:r>
            <a:r>
              <a:rPr lang="en-GB" sz="3800" dirty="0"/>
              <a:t> (the turning points).</a:t>
            </a:r>
          </a:p>
          <a:p>
            <a:r>
              <a:rPr lang="en-GB" sz="3800" dirty="0"/>
              <a:t>The winner of a race was given a palm branch by the sponsor. Money was given to him and his team at the end of the day. </a:t>
            </a:r>
            <a:endParaRPr lang="en-GB" dirty="0"/>
          </a:p>
          <a:p>
            <a:endParaRPr lang="en-GB" dirty="0"/>
          </a:p>
        </p:txBody>
      </p:sp>
      <p:pic>
        <p:nvPicPr>
          <p:cNvPr id="2050" name="Picture 2" descr="Chariot Racing: Ancient Rome's Most Popular, Most Dangerous Sport - HISTORY">
            <a:extLst>
              <a:ext uri="{FF2B5EF4-FFF2-40B4-BE49-F238E27FC236}">
                <a16:creationId xmlns:a16="http://schemas.microsoft.com/office/drawing/2014/main" id="{F0D98628-DD5B-496C-9396-C42BE2E4720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8962" y="990601"/>
            <a:ext cx="5067473" cy="37957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063983"/>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2DEAB-3751-4CB0-9BF6-A7297655F67D}"/>
              </a:ext>
            </a:extLst>
          </p:cNvPr>
          <p:cNvSpPr>
            <a:spLocks noGrp="1"/>
          </p:cNvSpPr>
          <p:nvPr>
            <p:ph type="title"/>
          </p:nvPr>
        </p:nvSpPr>
        <p:spPr>
          <a:xfrm>
            <a:off x="642938" y="228601"/>
            <a:ext cx="3492182" cy="1325563"/>
          </a:xfrm>
          <a:solidFill>
            <a:schemeClr val="accent6">
              <a:lumMod val="20000"/>
              <a:lumOff val="80000"/>
            </a:schemeClr>
          </a:solidFill>
        </p:spPr>
        <p:txBody>
          <a:bodyPr>
            <a:normAutofit fontScale="90000"/>
          </a:bodyPr>
          <a:lstStyle/>
          <a:p>
            <a:r>
              <a:rPr lang="en-GB" dirty="0"/>
              <a:t>Who were the charioteers?</a:t>
            </a:r>
          </a:p>
        </p:txBody>
      </p:sp>
      <p:sp>
        <p:nvSpPr>
          <p:cNvPr id="3" name="Content Placeholder 2">
            <a:extLst>
              <a:ext uri="{FF2B5EF4-FFF2-40B4-BE49-F238E27FC236}">
                <a16:creationId xmlns:a16="http://schemas.microsoft.com/office/drawing/2014/main" id="{5E608B3E-75B5-41AE-8221-233A3DE25823}"/>
              </a:ext>
            </a:extLst>
          </p:cNvPr>
          <p:cNvSpPr>
            <a:spLocks noGrp="1"/>
          </p:cNvSpPr>
          <p:nvPr>
            <p:ph idx="1"/>
          </p:nvPr>
        </p:nvSpPr>
        <p:spPr>
          <a:xfrm>
            <a:off x="4691063" y="228601"/>
            <a:ext cx="7500937" cy="6400798"/>
          </a:xfr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ormAutofit lnSpcReduction="10000"/>
          </a:bodyPr>
          <a:lstStyle/>
          <a:p>
            <a:r>
              <a:rPr lang="en-GB" sz="3000" dirty="0"/>
              <a:t>Usually freedmen or slaves who would hope to buy their freedom with prize money. </a:t>
            </a:r>
          </a:p>
          <a:p>
            <a:r>
              <a:rPr lang="en-GB" sz="3000" dirty="0"/>
              <a:t>Divided into four teams: red, blue, green and white. Each team had an owner who oversaw the team’s stables and staff.</a:t>
            </a:r>
          </a:p>
          <a:p>
            <a:r>
              <a:rPr lang="en-GB" sz="3000" dirty="0"/>
              <a:t>Each wore a tunic (in their team’s colours), a leather helmet, a whip and a knife to cut himself out of the reins wrapped around his wrists in the event of a crash.</a:t>
            </a:r>
          </a:p>
          <a:p>
            <a:r>
              <a:rPr lang="en-GB" sz="3000" dirty="0"/>
              <a:t>Charioteers could be extremely wealthy. Gaius </a:t>
            </a:r>
            <a:r>
              <a:rPr lang="en-GB" sz="3000" dirty="0" err="1"/>
              <a:t>Appuleius</a:t>
            </a:r>
            <a:r>
              <a:rPr lang="en-GB" sz="3000" dirty="0"/>
              <a:t> </a:t>
            </a:r>
            <a:r>
              <a:rPr lang="en-GB" sz="3000" dirty="0" err="1"/>
              <a:t>Diocles</a:t>
            </a:r>
            <a:r>
              <a:rPr lang="en-GB" sz="3000" dirty="0"/>
              <a:t> was a chariot racer who would have been a multi-millionaire (perhaps even a billionaire) by today’s standards.</a:t>
            </a:r>
          </a:p>
          <a:p>
            <a:endParaRPr lang="en-GB" dirty="0"/>
          </a:p>
        </p:txBody>
      </p:sp>
      <p:pic>
        <p:nvPicPr>
          <p:cNvPr id="1028" name="Picture 4" descr="Roman Chariot Races">
            <a:extLst>
              <a:ext uri="{FF2B5EF4-FFF2-40B4-BE49-F238E27FC236}">
                <a16:creationId xmlns:a16="http://schemas.microsoft.com/office/drawing/2014/main" id="{A353E317-EDF6-44ED-92C0-48BFAA1BF7B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2938" y="1825625"/>
            <a:ext cx="3700463" cy="3766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359899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62DEAB-3751-4CB0-9BF6-A7297655F67D}"/>
              </a:ext>
            </a:extLst>
          </p:cNvPr>
          <p:cNvSpPr>
            <a:spLocks noGrp="1"/>
          </p:cNvSpPr>
          <p:nvPr>
            <p:ph type="title"/>
          </p:nvPr>
        </p:nvSpPr>
        <p:spPr>
          <a:xfrm>
            <a:off x="642938" y="228601"/>
            <a:ext cx="3492182" cy="1325563"/>
          </a:xfrm>
          <a:solidFill>
            <a:schemeClr val="accent6">
              <a:lumMod val="20000"/>
              <a:lumOff val="80000"/>
            </a:schemeClr>
          </a:solidFill>
        </p:spPr>
        <p:txBody>
          <a:bodyPr>
            <a:normAutofit fontScale="90000"/>
          </a:bodyPr>
          <a:lstStyle/>
          <a:p>
            <a:r>
              <a:rPr lang="en-GB" dirty="0"/>
              <a:t>Who were the supporters?</a:t>
            </a:r>
          </a:p>
        </p:txBody>
      </p:sp>
      <p:sp>
        <p:nvSpPr>
          <p:cNvPr id="3" name="Content Placeholder 2">
            <a:extLst>
              <a:ext uri="{FF2B5EF4-FFF2-40B4-BE49-F238E27FC236}">
                <a16:creationId xmlns:a16="http://schemas.microsoft.com/office/drawing/2014/main" id="{5E608B3E-75B5-41AE-8221-233A3DE25823}"/>
              </a:ext>
            </a:extLst>
          </p:cNvPr>
          <p:cNvSpPr>
            <a:spLocks noGrp="1"/>
          </p:cNvSpPr>
          <p:nvPr>
            <p:ph idx="1"/>
          </p:nvPr>
        </p:nvSpPr>
        <p:spPr>
          <a:xfrm>
            <a:off x="4343401" y="0"/>
            <a:ext cx="7698103" cy="6705600"/>
          </a:xfr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a:normAutofit fontScale="92500" lnSpcReduction="10000"/>
          </a:bodyPr>
          <a:lstStyle/>
          <a:p>
            <a:r>
              <a:rPr lang="en-GB" sz="3000" dirty="0"/>
              <a:t>A supporter might have followed a particular team, racer or even a horse. For instance, a successful horse like Victor, who we know won 429 races, might have had a lot of supporters.</a:t>
            </a:r>
          </a:p>
          <a:p>
            <a:r>
              <a:rPr lang="en-GB" sz="3000" dirty="0"/>
              <a:t>It was common for supporters to wear their team’s colours to the races and to bet heavily in favour of them. </a:t>
            </a:r>
          </a:p>
          <a:p>
            <a:r>
              <a:rPr lang="en-GB" sz="3000" dirty="0"/>
              <a:t>Some supporters took chariot racing extremely seriously. We have curse tablets (normally sheets of lead on which were written prayers asking for a curse to put on an enemy- one is shown to the right) which begged the gods to torture and kill rival teams’ racers and horses. </a:t>
            </a:r>
          </a:p>
          <a:p>
            <a:r>
              <a:rPr lang="en-GB" sz="3000" dirty="0"/>
              <a:t>There is one very extreme example of a Red team supporter jumping onto a Red charioteer’s funeral pyre out of grief. </a:t>
            </a:r>
          </a:p>
          <a:p>
            <a:endParaRPr lang="en-GB" dirty="0"/>
          </a:p>
        </p:txBody>
      </p:sp>
      <p:pic>
        <p:nvPicPr>
          <p:cNvPr id="3074" name="Picture 2" descr="Curse tablet - Wikipedia">
            <a:extLst>
              <a:ext uri="{FF2B5EF4-FFF2-40B4-BE49-F238E27FC236}">
                <a16:creationId xmlns:a16="http://schemas.microsoft.com/office/drawing/2014/main" id="{2DD959B1-E6A1-4546-8DF7-E75F101A2B1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4976" y="2258378"/>
            <a:ext cx="3700144" cy="29749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974109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a:extLst>
              <a:ext uri="{FF2B5EF4-FFF2-40B4-BE49-F238E27FC236}">
                <a16:creationId xmlns:a16="http://schemas.microsoft.com/office/drawing/2014/main" id="{C2F7B951-A0CF-4414-80A3-6E1EC30C6FEC}"/>
              </a:ext>
            </a:extLst>
          </p:cNvPr>
          <p:cNvGraphicFramePr>
            <a:graphicFrameLocks noGrp="1"/>
          </p:cNvGraphicFramePr>
          <p:nvPr>
            <p:ph idx="1"/>
          </p:nvPr>
        </p:nvGraphicFramePr>
        <p:xfrm>
          <a:off x="0" y="278946"/>
          <a:ext cx="12192000" cy="6300108"/>
        </p:xfrm>
        <a:graphic>
          <a:graphicData uri="http://schemas.openxmlformats.org/drawingml/2006/table">
            <a:tbl>
              <a:tblPr firstRow="1" bandRow="1">
                <a:tableStyleId>{5C22544A-7EE6-4342-B048-85BDC9FD1C3A}</a:tableStyleId>
              </a:tblPr>
              <a:tblGrid>
                <a:gridCol w="2106008">
                  <a:extLst>
                    <a:ext uri="{9D8B030D-6E8A-4147-A177-3AD203B41FA5}">
                      <a16:colId xmlns:a16="http://schemas.microsoft.com/office/drawing/2014/main" val="3336826204"/>
                    </a:ext>
                  </a:extLst>
                </a:gridCol>
                <a:gridCol w="10085992">
                  <a:extLst>
                    <a:ext uri="{9D8B030D-6E8A-4147-A177-3AD203B41FA5}">
                      <a16:colId xmlns:a16="http://schemas.microsoft.com/office/drawing/2014/main" val="1374017951"/>
                    </a:ext>
                  </a:extLst>
                </a:gridCol>
              </a:tblGrid>
              <a:tr h="312828">
                <a:tc gridSpan="2">
                  <a:txBody>
                    <a:bodyPr/>
                    <a:lstStyle/>
                    <a:p>
                      <a:r>
                        <a:rPr lang="en-GB" sz="1400" dirty="0">
                          <a:latin typeface="Sassoon Primary Std" panose="020B0503020103030203" pitchFamily="34" charset="0"/>
                        </a:rPr>
                        <a:t>Colosseum</a:t>
                      </a:r>
                    </a:p>
                  </a:txBody>
                  <a:tcPr/>
                </a:tc>
                <a:tc hMerge="1">
                  <a:txBody>
                    <a:bodyPr/>
                    <a:lstStyle/>
                    <a:p>
                      <a:r>
                        <a:rPr lang="en-GB" sz="1400" dirty="0">
                          <a:latin typeface="Sassoon Primary Std" panose="020B0503020103030203" pitchFamily="34" charset="0"/>
                        </a:rPr>
                        <a:t>Colosseum</a:t>
                      </a:r>
                    </a:p>
                  </a:txBody>
                  <a:tcPr/>
                </a:tc>
                <a:extLst>
                  <a:ext uri="{0D108BD9-81ED-4DB2-BD59-A6C34878D82A}">
                    <a16:rowId xmlns:a16="http://schemas.microsoft.com/office/drawing/2014/main" val="779886155"/>
                  </a:ext>
                </a:extLst>
              </a:tr>
              <a:tr h="284381">
                <a:tc>
                  <a:txBody>
                    <a:bodyPr/>
                    <a:lstStyle/>
                    <a:p>
                      <a:r>
                        <a:rPr lang="en-GB" sz="1400" dirty="0">
                          <a:latin typeface="Sassoon Primary Std" panose="020B0503020103030203" pitchFamily="34" charset="0"/>
                        </a:rPr>
                        <a:t>Location</a:t>
                      </a:r>
                    </a:p>
                  </a:txBody>
                  <a:tcPr/>
                </a:tc>
                <a:tc>
                  <a:txBody>
                    <a:bodyPr/>
                    <a:lstStyle/>
                    <a:p>
                      <a:r>
                        <a:rPr lang="en-GB" sz="1200" dirty="0">
                          <a:latin typeface="Sassoon Primary Std" panose="020B0503020103030203" pitchFamily="34" charset="0"/>
                        </a:rPr>
                        <a:t>Rome</a:t>
                      </a:r>
                    </a:p>
                  </a:txBody>
                  <a:tcPr/>
                </a:tc>
                <a:extLst>
                  <a:ext uri="{0D108BD9-81ED-4DB2-BD59-A6C34878D82A}">
                    <a16:rowId xmlns:a16="http://schemas.microsoft.com/office/drawing/2014/main" val="1592802406"/>
                  </a:ext>
                </a:extLst>
              </a:tr>
              <a:tr h="318304">
                <a:tc>
                  <a:txBody>
                    <a:bodyPr/>
                    <a:lstStyle/>
                    <a:p>
                      <a:r>
                        <a:rPr lang="en-GB" sz="1400" dirty="0">
                          <a:latin typeface="Sassoon Primary Std" panose="020B0503020103030203" pitchFamily="34" charset="0"/>
                        </a:rPr>
                        <a:t>Constructed</a:t>
                      </a:r>
                    </a:p>
                  </a:txBody>
                  <a:tcPr/>
                </a:tc>
                <a:tc>
                  <a:txBody>
                    <a:bodyPr/>
                    <a:lstStyle/>
                    <a:p>
                      <a:pPr marL="0" indent="0">
                        <a:buFont typeface="Arial" panose="020B0604020202020204" pitchFamily="34" charset="0"/>
                        <a:buNone/>
                      </a:pPr>
                      <a:r>
                        <a:rPr lang="en-GB" sz="1200" dirty="0">
                          <a:latin typeface="Sassoon Primary Std" panose="020B0503020103030203" pitchFamily="34" charset="0"/>
                        </a:rPr>
                        <a:t>Constructed in 70s AD. Opened in 80 AD</a:t>
                      </a:r>
                    </a:p>
                  </a:txBody>
                  <a:tcPr/>
                </a:tc>
                <a:extLst>
                  <a:ext uri="{0D108BD9-81ED-4DB2-BD59-A6C34878D82A}">
                    <a16:rowId xmlns:a16="http://schemas.microsoft.com/office/drawing/2014/main" val="4186709813"/>
                  </a:ext>
                </a:extLst>
              </a:tr>
              <a:tr h="349216">
                <a:tc>
                  <a:txBody>
                    <a:bodyPr/>
                    <a:lstStyle/>
                    <a:p>
                      <a:r>
                        <a:rPr lang="en-GB" sz="1400" dirty="0">
                          <a:latin typeface="Sassoon Primary Std" panose="020B0503020103030203" pitchFamily="34" charset="0"/>
                        </a:rPr>
                        <a:t>No. of seats</a:t>
                      </a:r>
                    </a:p>
                  </a:txBody>
                  <a:tcPr/>
                </a:tc>
                <a:tc>
                  <a:txBody>
                    <a:bodyPr/>
                    <a:lstStyle/>
                    <a:p>
                      <a:r>
                        <a:rPr lang="en-GB" sz="1200" dirty="0">
                          <a:latin typeface="Sassoon Primary Std" panose="020B0503020103030203" pitchFamily="34" charset="0"/>
                        </a:rPr>
                        <a:t>Around 50,000</a:t>
                      </a:r>
                    </a:p>
                  </a:txBody>
                  <a:tcPr/>
                </a:tc>
                <a:extLst>
                  <a:ext uri="{0D108BD9-81ED-4DB2-BD59-A6C34878D82A}">
                    <a16:rowId xmlns:a16="http://schemas.microsoft.com/office/drawing/2014/main" val="2752625758"/>
                  </a:ext>
                </a:extLst>
              </a:tr>
              <a:tr h="1125728">
                <a:tc>
                  <a:txBody>
                    <a:bodyPr/>
                    <a:lstStyle/>
                    <a:p>
                      <a:r>
                        <a:rPr lang="en-GB" sz="1400" dirty="0">
                          <a:latin typeface="Sassoon Primary Std" panose="020B0503020103030203" pitchFamily="34" charset="0"/>
                        </a:rPr>
                        <a:t>Materials</a:t>
                      </a:r>
                    </a:p>
                  </a:txBody>
                  <a:tcPr/>
                </a:tc>
                <a:tc>
                  <a:txBody>
                    <a:bodyPr/>
                    <a:lstStyle/>
                    <a:p>
                      <a:pPr marL="171450" indent="-171450">
                        <a:buFont typeface="Arial" panose="020B0604020202020204" pitchFamily="34" charset="0"/>
                        <a:buChar char="•"/>
                      </a:pPr>
                      <a:r>
                        <a:rPr lang="en-GB" sz="1200" dirty="0">
                          <a:latin typeface="Sassoon Primary Std" panose="020B0503020103030203" pitchFamily="34" charset="0"/>
                        </a:rPr>
                        <a:t>Outer wall made of travertine rock</a:t>
                      </a:r>
                    </a:p>
                    <a:p>
                      <a:pPr marL="171450" indent="-171450">
                        <a:buFont typeface="Arial" panose="020B0604020202020204" pitchFamily="34" charset="0"/>
                        <a:buChar char="•"/>
                      </a:pPr>
                      <a:r>
                        <a:rPr lang="en-GB" sz="1200" dirty="0">
                          <a:latin typeface="Sassoon Primary Std" panose="020B0503020103030203" pitchFamily="34" charset="0"/>
                        </a:rPr>
                        <a:t>Arches made of brick and concrete</a:t>
                      </a:r>
                    </a:p>
                    <a:p>
                      <a:pPr marL="171450" indent="-171450">
                        <a:buFont typeface="Arial" panose="020B0604020202020204" pitchFamily="34" charset="0"/>
                        <a:buChar char="•"/>
                      </a:pPr>
                      <a:r>
                        <a:rPr lang="en-GB" sz="1200" dirty="0">
                          <a:latin typeface="Sassoon Primary Std" panose="020B0503020103030203" pitchFamily="34" charset="0"/>
                        </a:rPr>
                        <a:t>Stucco (plaster which is easy to paint over) possibly used throughout the building for decoration. Definitely used on two arches which marked VIP entrances.</a:t>
                      </a:r>
                    </a:p>
                    <a:p>
                      <a:pPr marL="171450" indent="-171450">
                        <a:buFont typeface="Arial" panose="020B0604020202020204" pitchFamily="34" charset="0"/>
                        <a:buChar char="•"/>
                      </a:pPr>
                      <a:r>
                        <a:rPr lang="en-GB" sz="1200" dirty="0">
                          <a:latin typeface="Sassoon Primary Std" panose="020B0503020103030203" pitchFamily="34" charset="0"/>
                        </a:rPr>
                        <a:t>First three storeys of seating made of marble. Top storey made of wood.</a:t>
                      </a:r>
                    </a:p>
                    <a:p>
                      <a:pPr marL="171450" indent="-171450">
                        <a:buFont typeface="Arial" panose="020B0604020202020204" pitchFamily="34" charset="0"/>
                        <a:buChar char="•"/>
                      </a:pPr>
                      <a:r>
                        <a:rPr lang="en-GB" sz="1200" dirty="0">
                          <a:latin typeface="Sassoon Primary Std" panose="020B0503020103030203" pitchFamily="34" charset="0"/>
                        </a:rPr>
                        <a:t>Metal fence around the arena</a:t>
                      </a:r>
                    </a:p>
                    <a:p>
                      <a:pPr marL="171450" indent="-171450">
                        <a:buFont typeface="Arial" panose="020B0604020202020204" pitchFamily="34" charset="0"/>
                        <a:buChar char="•"/>
                      </a:pPr>
                      <a:r>
                        <a:rPr lang="en-GB" sz="1200" dirty="0">
                          <a:latin typeface="Sassoon Primary Std" panose="020B0503020103030203" pitchFamily="34" charset="0"/>
                        </a:rPr>
                        <a:t>Sand covered arena</a:t>
                      </a:r>
                    </a:p>
                  </a:txBody>
                  <a:tcPr/>
                </a:tc>
                <a:extLst>
                  <a:ext uri="{0D108BD9-81ED-4DB2-BD59-A6C34878D82A}">
                    <a16:rowId xmlns:a16="http://schemas.microsoft.com/office/drawing/2014/main" val="1714392183"/>
                  </a:ext>
                </a:extLst>
              </a:tr>
              <a:tr h="986743">
                <a:tc>
                  <a:txBody>
                    <a:bodyPr/>
                    <a:lstStyle/>
                    <a:p>
                      <a:r>
                        <a:rPr lang="en-GB" sz="1400" dirty="0">
                          <a:latin typeface="Sassoon Primary Std" panose="020B0503020103030203" pitchFamily="34" charset="0"/>
                        </a:rPr>
                        <a:t>Purpose</a:t>
                      </a:r>
                    </a:p>
                  </a:txBody>
                  <a:tcPr/>
                </a:tc>
                <a:tc>
                  <a:txBody>
                    <a:bodyPr/>
                    <a:lstStyle/>
                    <a:p>
                      <a:pPr marL="171450" indent="-171450">
                        <a:buFont typeface="Arial" panose="020B0604020202020204" pitchFamily="34" charset="0"/>
                        <a:buChar char="•"/>
                      </a:pPr>
                      <a:r>
                        <a:rPr lang="en-GB" sz="1200" dirty="0">
                          <a:latin typeface="Sassoon Primary Std" panose="020B0503020103030203" pitchFamily="34" charset="0"/>
                        </a:rPr>
                        <a:t>Gladiator fighting</a:t>
                      </a:r>
                    </a:p>
                    <a:p>
                      <a:pPr marL="171450" indent="-171450">
                        <a:buFont typeface="Arial" panose="020B0604020202020204" pitchFamily="34" charset="0"/>
                        <a:buChar char="•"/>
                      </a:pPr>
                      <a:r>
                        <a:rPr lang="en-GB" sz="1200" dirty="0">
                          <a:latin typeface="Sassoon Primary Std" panose="020B0503020103030203" pitchFamily="34" charset="0"/>
                        </a:rPr>
                        <a:t>Public executions</a:t>
                      </a:r>
                    </a:p>
                    <a:p>
                      <a:pPr marL="171450" indent="-171450">
                        <a:buFont typeface="Arial" panose="020B0604020202020204" pitchFamily="34" charset="0"/>
                        <a:buChar char="•"/>
                      </a:pPr>
                      <a:r>
                        <a:rPr lang="en-GB" sz="1200" dirty="0">
                          <a:latin typeface="Sassoon Primary Std" panose="020B0503020103030203" pitchFamily="34" charset="0"/>
                        </a:rPr>
                        <a:t>Beast hunts</a:t>
                      </a:r>
                    </a:p>
                    <a:p>
                      <a:pPr marL="171450" indent="-171450">
                        <a:buFont typeface="Arial" panose="020B0604020202020204" pitchFamily="34" charset="0"/>
                        <a:buChar char="•"/>
                      </a:pPr>
                      <a:r>
                        <a:rPr lang="en-GB" sz="1200" dirty="0">
                          <a:latin typeface="Sassoon Primary Std" panose="020B0503020103030203" pitchFamily="34" charset="0"/>
                        </a:rPr>
                        <a:t>Performances by trained animals</a:t>
                      </a:r>
                    </a:p>
                    <a:p>
                      <a:pPr marL="171450" indent="-171450">
                        <a:buFont typeface="Arial" panose="020B0604020202020204" pitchFamily="34" charset="0"/>
                        <a:buChar char="•"/>
                      </a:pPr>
                      <a:r>
                        <a:rPr lang="en-GB" sz="1200" dirty="0">
                          <a:latin typeface="Sassoon Primary Std" panose="020B0503020103030203" pitchFamily="34" charset="0"/>
                        </a:rPr>
                        <a:t>Some other extraordinary events, such as sea battles in a flooded arena</a:t>
                      </a:r>
                    </a:p>
                  </a:txBody>
                  <a:tcPr/>
                </a:tc>
                <a:extLst>
                  <a:ext uri="{0D108BD9-81ED-4DB2-BD59-A6C34878D82A}">
                    <a16:rowId xmlns:a16="http://schemas.microsoft.com/office/drawing/2014/main" val="2525779631"/>
                  </a:ext>
                </a:extLst>
              </a:tr>
              <a:tr h="2820400">
                <a:tc>
                  <a:txBody>
                    <a:bodyPr/>
                    <a:lstStyle/>
                    <a:p>
                      <a:r>
                        <a:rPr lang="en-GB" sz="1400" dirty="0">
                          <a:latin typeface="Sassoon Primary Std" panose="020B0503020103030203" pitchFamily="34" charset="0"/>
                        </a:rPr>
                        <a:t>Important features</a:t>
                      </a:r>
                    </a:p>
                  </a:txBody>
                  <a:tcPr/>
                </a:tc>
                <a:tc>
                  <a:txBody>
                    <a:bodyPr/>
                    <a:lstStyle/>
                    <a:p>
                      <a:pPr marL="171450" indent="-171450">
                        <a:buFont typeface="Arial" panose="020B0604020202020204" pitchFamily="34" charset="0"/>
                        <a:buChar char="•"/>
                      </a:pPr>
                      <a:r>
                        <a:rPr lang="en-GB" sz="1200" dirty="0">
                          <a:latin typeface="Sassoon Primary Std" panose="020B0503020103030203" pitchFamily="34" charset="0"/>
                        </a:rPr>
                        <a:t>Constructed around four concentric circles and a series of archways </a:t>
                      </a:r>
                    </a:p>
                    <a:p>
                      <a:pPr marL="171450" indent="-171450">
                        <a:buFont typeface="Arial" panose="020B0604020202020204" pitchFamily="34" charset="0"/>
                        <a:buChar char="•"/>
                      </a:pPr>
                      <a:r>
                        <a:rPr lang="en-GB" sz="1200" dirty="0">
                          <a:latin typeface="Sassoon Primary Std" panose="020B0503020103030203" pitchFamily="34" charset="0"/>
                        </a:rPr>
                        <a:t>Four pathways from outer wall to arena with toilets and drinking fountains,</a:t>
                      </a:r>
                    </a:p>
                    <a:p>
                      <a:pPr marL="171450" indent="-171450">
                        <a:buFont typeface="Arial" panose="020B0604020202020204" pitchFamily="34" charset="0"/>
                        <a:buChar char="•"/>
                      </a:pPr>
                      <a:r>
                        <a:rPr lang="en-GB" sz="1200" b="1" dirty="0">
                          <a:latin typeface="Sassoon Primary Std" panose="020B0503020103030203" pitchFamily="34" charset="0"/>
                        </a:rPr>
                        <a:t>Vomitoria: </a:t>
                      </a:r>
                      <a:r>
                        <a:rPr lang="en-GB" sz="1200" b="0" dirty="0">
                          <a:latin typeface="Sassoon Primary Std" panose="020B0503020103030203" pitchFamily="34" charset="0"/>
                        </a:rPr>
                        <a:t>staircases allowing fast exit</a:t>
                      </a:r>
                    </a:p>
                    <a:p>
                      <a:pPr marL="171450" indent="-171450">
                        <a:buFont typeface="Arial" panose="020B0604020202020204" pitchFamily="34" charset="0"/>
                        <a:buChar char="•"/>
                      </a:pPr>
                      <a:r>
                        <a:rPr lang="en-GB" sz="1200" b="0" dirty="0">
                          <a:latin typeface="Sassoon Primary Std" panose="020B0503020103030203" pitchFamily="34" charset="0"/>
                        </a:rPr>
                        <a:t>Eighty entrances with four ornate ones (possibly for VIPs), two of which are decorated (see above)</a:t>
                      </a:r>
                    </a:p>
                    <a:p>
                      <a:pPr marL="171450" indent="-171450">
                        <a:buFont typeface="Arial" panose="020B0604020202020204" pitchFamily="34" charset="0"/>
                        <a:buChar char="•"/>
                      </a:pPr>
                      <a:r>
                        <a:rPr lang="en-GB" sz="1200" b="0" dirty="0">
                          <a:latin typeface="Sassoon Primary Std" panose="020B0503020103030203" pitchFamily="34" charset="0"/>
                        </a:rPr>
                        <a:t>Awning which could be pulled over spectators in event of heat</a:t>
                      </a:r>
                    </a:p>
                    <a:p>
                      <a:pPr marL="171450" indent="-171450">
                        <a:buFont typeface="Arial" panose="020B0604020202020204" pitchFamily="34" charset="0"/>
                        <a:buChar char="•"/>
                      </a:pPr>
                      <a:r>
                        <a:rPr lang="en-GB" sz="1200" b="0" dirty="0">
                          <a:latin typeface="Sassoon Primary Std" panose="020B0503020103030203" pitchFamily="34" charset="0"/>
                        </a:rPr>
                        <a:t>Seating by social class:</a:t>
                      </a:r>
                    </a:p>
                    <a:p>
                      <a:pPr marL="171450" indent="-171450">
                        <a:buFont typeface="Wingdings" panose="05000000000000000000" pitchFamily="2" charset="2"/>
                        <a:buChar char="Ø"/>
                      </a:pPr>
                      <a:r>
                        <a:rPr lang="en-GB" sz="1200" b="0" dirty="0">
                          <a:latin typeface="Sassoon Primary Std" panose="020B0503020103030203" pitchFamily="34" charset="0"/>
                        </a:rPr>
                        <a:t>Ground floor: imperial box, special seats for Vestal Virgins, seating for senators</a:t>
                      </a:r>
                    </a:p>
                    <a:p>
                      <a:pPr marL="171450" indent="-171450">
                        <a:buFont typeface="Wingdings" panose="05000000000000000000" pitchFamily="2" charset="2"/>
                        <a:buChar char="Ø"/>
                      </a:pPr>
                      <a:r>
                        <a:rPr lang="en-GB" sz="1200" b="0" dirty="0">
                          <a:latin typeface="Sassoon Primary Std" panose="020B0503020103030203" pitchFamily="34" charset="0"/>
                        </a:rPr>
                        <a:t>First tier: equites</a:t>
                      </a:r>
                    </a:p>
                    <a:p>
                      <a:pPr marL="171450" indent="-171450">
                        <a:buFont typeface="Wingdings" panose="05000000000000000000" pitchFamily="2" charset="2"/>
                        <a:buChar char="Ø"/>
                      </a:pPr>
                      <a:r>
                        <a:rPr lang="en-GB" sz="1200" b="0" dirty="0">
                          <a:latin typeface="Sassoon Primary Std" panose="020B0503020103030203" pitchFamily="34" charset="0"/>
                        </a:rPr>
                        <a:t> Second tier: ordinary citizens</a:t>
                      </a:r>
                    </a:p>
                    <a:p>
                      <a:pPr marL="171450" indent="-171450">
                        <a:buFont typeface="Wingdings" panose="05000000000000000000" pitchFamily="2" charset="2"/>
                        <a:buChar char="Ø"/>
                      </a:pPr>
                      <a:r>
                        <a:rPr lang="en-GB" sz="1200" b="0" dirty="0">
                          <a:latin typeface="Sassoon Primary Std" panose="020B0503020103030203" pitchFamily="34" charset="0"/>
                        </a:rPr>
                        <a:t> Third tier: women, slaves and the poor</a:t>
                      </a:r>
                    </a:p>
                    <a:p>
                      <a:pPr marL="171450" indent="-171450">
                        <a:buFont typeface="Arial" panose="020B0604020202020204" pitchFamily="34" charset="0"/>
                        <a:buChar char="•"/>
                      </a:pPr>
                      <a:r>
                        <a:rPr lang="en-GB" sz="1200" b="0" dirty="0">
                          <a:latin typeface="Sassoon Primary Std" panose="020B0503020103030203" pitchFamily="34" charset="0"/>
                        </a:rPr>
                        <a:t>Archers stood by arena to shoot animals which threatened spectators</a:t>
                      </a:r>
                    </a:p>
                    <a:p>
                      <a:pPr marL="171450" indent="-171450">
                        <a:buFont typeface="Arial" panose="020B0604020202020204" pitchFamily="34" charset="0"/>
                        <a:buChar char="•"/>
                      </a:pPr>
                      <a:r>
                        <a:rPr lang="en-GB" sz="1200" b="0" dirty="0">
                          <a:latin typeface="Sassoon Primary Std" panose="020B0503020103030203" pitchFamily="34" charset="0"/>
                        </a:rPr>
                        <a:t>Network of tunnels, cages and lifts under the arena. Animals held in these and sent out through trapdoors</a:t>
                      </a:r>
                    </a:p>
                    <a:p>
                      <a:pPr marL="171450" indent="-171450">
                        <a:buFont typeface="Arial" panose="020B0604020202020204" pitchFamily="34" charset="0"/>
                        <a:buChar char="•"/>
                      </a:pPr>
                      <a:r>
                        <a:rPr lang="en-GB" sz="1200" b="0" dirty="0">
                          <a:latin typeface="Sassoon Primary Std" panose="020B0503020103030203" pitchFamily="34" charset="0"/>
                        </a:rPr>
                        <a:t>Underground area linked to a point outside the stadium so that spectators would be surprised by the animals</a:t>
                      </a:r>
                    </a:p>
                    <a:p>
                      <a:pPr marL="0" indent="0">
                        <a:buFont typeface="Arial" panose="020B0604020202020204" pitchFamily="34" charset="0"/>
                        <a:buNone/>
                      </a:pPr>
                      <a:endParaRPr lang="en-GB" sz="1200" b="1" dirty="0">
                        <a:latin typeface="Sassoon Primary Std" panose="020B0503020103030203" pitchFamily="34" charset="0"/>
                      </a:endParaRPr>
                    </a:p>
                  </a:txBody>
                  <a:tcPr/>
                </a:tc>
                <a:extLst>
                  <a:ext uri="{0D108BD9-81ED-4DB2-BD59-A6C34878D82A}">
                    <a16:rowId xmlns:a16="http://schemas.microsoft.com/office/drawing/2014/main" val="50762039"/>
                  </a:ext>
                </a:extLst>
              </a:tr>
            </a:tbl>
          </a:graphicData>
        </a:graphic>
      </p:graphicFrame>
    </p:spTree>
    <p:extLst>
      <p:ext uri="{BB962C8B-B14F-4D97-AF65-F5344CB8AC3E}">
        <p14:creationId xmlns:p14="http://schemas.microsoft.com/office/powerpoint/2010/main" val="315049413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180F2C6-E04D-4F5F-9714-AAB06FBABF1E}"/>
              </a:ext>
            </a:extLst>
          </p:cNvPr>
          <p:cNvSpPr/>
          <p:nvPr/>
        </p:nvSpPr>
        <p:spPr>
          <a:xfrm>
            <a:off x="30480" y="4084320"/>
            <a:ext cx="12161520" cy="2773680"/>
          </a:xfrm>
          <a:prstGeom prst="rect">
            <a:avLst/>
          </a:prstGeom>
          <a:solidFill>
            <a:schemeClr val="accent6">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 name="Title 1">
            <a:extLst>
              <a:ext uri="{FF2B5EF4-FFF2-40B4-BE49-F238E27FC236}">
                <a16:creationId xmlns:a16="http://schemas.microsoft.com/office/drawing/2014/main" id="{2B22870A-1E54-435E-8BCF-9996B08BEA12}"/>
              </a:ext>
            </a:extLst>
          </p:cNvPr>
          <p:cNvSpPr>
            <a:spLocks noGrp="1"/>
          </p:cNvSpPr>
          <p:nvPr>
            <p:ph type="title"/>
          </p:nvPr>
        </p:nvSpPr>
        <p:spPr>
          <a:xfrm>
            <a:off x="30480" y="0"/>
            <a:ext cx="12161520" cy="904875"/>
          </a:xfrm>
          <a:solidFill>
            <a:schemeClr val="accent1">
              <a:lumMod val="20000"/>
              <a:lumOff val="80000"/>
            </a:schemeClr>
          </a:solidFill>
        </p:spPr>
        <p:txBody>
          <a:bodyPr>
            <a:normAutofit fontScale="90000"/>
          </a:bodyPr>
          <a:lstStyle/>
          <a:p>
            <a:r>
              <a:rPr lang="en-GB" dirty="0"/>
              <a:t>How were the games at an amphitheatre funded? </a:t>
            </a:r>
          </a:p>
        </p:txBody>
      </p:sp>
      <p:sp>
        <p:nvSpPr>
          <p:cNvPr id="3" name="Content Placeholder 2">
            <a:extLst>
              <a:ext uri="{FF2B5EF4-FFF2-40B4-BE49-F238E27FC236}">
                <a16:creationId xmlns:a16="http://schemas.microsoft.com/office/drawing/2014/main" id="{AA90353A-2F25-4D06-BA05-1DB7DA813B3D}"/>
              </a:ext>
            </a:extLst>
          </p:cNvPr>
          <p:cNvSpPr>
            <a:spLocks noGrp="1"/>
          </p:cNvSpPr>
          <p:nvPr>
            <p:ph idx="1"/>
          </p:nvPr>
        </p:nvSpPr>
        <p:spPr>
          <a:xfrm>
            <a:off x="177800" y="1083945"/>
            <a:ext cx="11836400" cy="3000375"/>
          </a:xfrm>
        </p:spPr>
        <p:txBody>
          <a:bodyPr>
            <a:normAutofit lnSpcReduction="10000"/>
          </a:bodyPr>
          <a:lstStyle/>
          <a:p>
            <a:r>
              <a:rPr lang="en-GB" dirty="0"/>
              <a:t>Emperors and other wealthy men sponsored games in amphitheatres as a way to win support from the general public (politicians, especially before the reign of Augustus, would promise spectacular games as a way of persuading people to vote for them). Over time the emperors passed laws so to stop anyone other than themselves putting in particularly extraordinary shows in Rome.</a:t>
            </a:r>
          </a:p>
          <a:p>
            <a:r>
              <a:rPr lang="en-GB" dirty="0"/>
              <a:t>Outside of Rome, wealthy politicians continued to use the promise of great spectacles in games in order to persuade people to vote for them. </a:t>
            </a:r>
          </a:p>
          <a:p>
            <a:pPr marL="0" indent="0">
              <a:buNone/>
            </a:pPr>
            <a:endParaRPr lang="en-GB" dirty="0"/>
          </a:p>
          <a:p>
            <a:pPr marL="0" indent="0">
              <a:buNone/>
            </a:pPr>
            <a:endParaRPr lang="en-GB" dirty="0"/>
          </a:p>
        </p:txBody>
      </p:sp>
      <p:pic>
        <p:nvPicPr>
          <p:cNvPr id="5" name="Picture 4">
            <a:extLst>
              <a:ext uri="{FF2B5EF4-FFF2-40B4-BE49-F238E27FC236}">
                <a16:creationId xmlns:a16="http://schemas.microsoft.com/office/drawing/2014/main" id="{9C15693A-093E-4A7A-9850-0AF5AF5051E2}"/>
              </a:ext>
            </a:extLst>
          </p:cNvPr>
          <p:cNvPicPr>
            <a:picLocks noChangeAspect="1"/>
          </p:cNvPicPr>
          <p:nvPr/>
        </p:nvPicPr>
        <p:blipFill>
          <a:blip r:embed="rId2"/>
          <a:stretch>
            <a:fillRect/>
          </a:stretch>
        </p:blipFill>
        <p:spPr>
          <a:xfrm>
            <a:off x="107957" y="4395559"/>
            <a:ext cx="5388603" cy="1574800"/>
          </a:xfrm>
          <a:prstGeom prst="rect">
            <a:avLst/>
          </a:prstGeom>
        </p:spPr>
      </p:pic>
      <p:sp>
        <p:nvSpPr>
          <p:cNvPr id="6" name="TextBox 5">
            <a:extLst>
              <a:ext uri="{FF2B5EF4-FFF2-40B4-BE49-F238E27FC236}">
                <a16:creationId xmlns:a16="http://schemas.microsoft.com/office/drawing/2014/main" id="{8E7186B2-2BCD-400B-AD50-9816CC220F2E}"/>
              </a:ext>
            </a:extLst>
          </p:cNvPr>
          <p:cNvSpPr txBox="1"/>
          <p:nvPr/>
        </p:nvSpPr>
        <p:spPr>
          <a:xfrm>
            <a:off x="5574036" y="4084320"/>
            <a:ext cx="6333483" cy="2862322"/>
          </a:xfrm>
          <a:prstGeom prst="rect">
            <a:avLst/>
          </a:prstGeom>
          <a:noFill/>
        </p:spPr>
        <p:txBody>
          <a:bodyPr wrap="square" rtlCol="0">
            <a:spAutoFit/>
          </a:bodyPr>
          <a:lstStyle/>
          <a:p>
            <a:r>
              <a:rPr lang="en-GB" sz="2000" b="1" dirty="0"/>
              <a:t>Prescribed source</a:t>
            </a:r>
          </a:p>
          <a:p>
            <a:r>
              <a:rPr lang="en-GB" sz="2000" dirty="0"/>
              <a:t>In cities outside of Rome, the two most powerful politicians were the aediles. This message was painted on the outside wall of a building in the forum at Pompeii. The forum was the central marketplace of a Roman town which many people would probably have visited on almost a daily basis. </a:t>
            </a:r>
            <a:r>
              <a:rPr lang="en-GB" sz="2000" dirty="0" err="1"/>
              <a:t>Aulus</a:t>
            </a:r>
            <a:r>
              <a:rPr lang="en-GB" sz="2000" dirty="0"/>
              <a:t> clearly wanted his message to be seen by as many people as possible in order to gain their support in future elections. </a:t>
            </a:r>
          </a:p>
        </p:txBody>
      </p:sp>
    </p:spTree>
    <p:extLst>
      <p:ext uri="{BB962C8B-B14F-4D97-AF65-F5344CB8AC3E}">
        <p14:creationId xmlns:p14="http://schemas.microsoft.com/office/powerpoint/2010/main" val="398270233"/>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3FADF-1215-4262-B682-7A9777F53F50}"/>
              </a:ext>
            </a:extLst>
          </p:cNvPr>
          <p:cNvSpPr>
            <a:spLocks noGrp="1"/>
          </p:cNvSpPr>
          <p:nvPr>
            <p:ph type="title"/>
          </p:nvPr>
        </p:nvSpPr>
        <p:spPr>
          <a:xfrm>
            <a:off x="0" y="0"/>
            <a:ext cx="12192000" cy="732155"/>
          </a:xfrm>
          <a:solidFill>
            <a:schemeClr val="accent1">
              <a:lumMod val="20000"/>
              <a:lumOff val="80000"/>
            </a:schemeClr>
          </a:solidFill>
        </p:spPr>
        <p:txBody>
          <a:bodyPr/>
          <a:lstStyle/>
          <a:p>
            <a:r>
              <a:rPr lang="en-GB" dirty="0"/>
              <a:t>Wild animal shows</a:t>
            </a:r>
          </a:p>
        </p:txBody>
      </p:sp>
      <p:sp>
        <p:nvSpPr>
          <p:cNvPr id="3" name="Content Placeholder 2">
            <a:extLst>
              <a:ext uri="{FF2B5EF4-FFF2-40B4-BE49-F238E27FC236}">
                <a16:creationId xmlns:a16="http://schemas.microsoft.com/office/drawing/2014/main" id="{E2573C74-BA35-4F1F-A8B8-AC8E927A5C0C}"/>
              </a:ext>
            </a:extLst>
          </p:cNvPr>
          <p:cNvSpPr>
            <a:spLocks noGrp="1"/>
          </p:cNvSpPr>
          <p:nvPr>
            <p:ph idx="1"/>
          </p:nvPr>
        </p:nvSpPr>
        <p:spPr>
          <a:xfrm>
            <a:off x="198120" y="1002664"/>
            <a:ext cx="6903720" cy="5723255"/>
          </a:xfrm>
        </p:spPr>
        <p:txBody>
          <a:bodyPr>
            <a:normAutofit fontScale="77500" lnSpcReduction="20000"/>
          </a:bodyPr>
          <a:lstStyle/>
          <a:p>
            <a:pPr marL="0" indent="0">
              <a:buNone/>
            </a:pPr>
            <a:r>
              <a:rPr lang="en-GB" u="sng" dirty="0"/>
              <a:t>When they happened</a:t>
            </a:r>
          </a:p>
          <a:p>
            <a:pPr marL="0" indent="0">
              <a:buNone/>
            </a:pPr>
            <a:r>
              <a:rPr lang="en-GB" dirty="0"/>
              <a:t>Probably in the morning. </a:t>
            </a:r>
          </a:p>
          <a:p>
            <a:pPr marL="0" indent="0">
              <a:buNone/>
            </a:pPr>
            <a:r>
              <a:rPr lang="en-GB" u="sng" dirty="0"/>
              <a:t>What they involved</a:t>
            </a:r>
          </a:p>
          <a:p>
            <a:pPr marL="0" indent="0">
              <a:buNone/>
            </a:pPr>
            <a:r>
              <a:rPr lang="en-GB" dirty="0"/>
              <a:t>Animals might perform tricks, like panthers who pulled chariots or elephants bowing to the emperor. The animals might be made to fight each other, or a </a:t>
            </a:r>
            <a:r>
              <a:rPr lang="en-GB" dirty="0" err="1"/>
              <a:t>bestiarius</a:t>
            </a:r>
            <a:r>
              <a:rPr lang="en-GB" dirty="0"/>
              <a:t> (a trained animal fighter) might fight a vicious animal or hunt them through a recreation of the wilderness (similar to the scene to the right).</a:t>
            </a:r>
          </a:p>
          <a:p>
            <a:pPr marL="0" indent="0">
              <a:buNone/>
            </a:pPr>
            <a:r>
              <a:rPr lang="en-GB" u="sng" dirty="0"/>
              <a:t>What the point of them was</a:t>
            </a:r>
            <a:r>
              <a:rPr lang="en-GB" dirty="0"/>
              <a:t> </a:t>
            </a:r>
          </a:p>
          <a:p>
            <a:pPr marL="0" indent="0">
              <a:buNone/>
            </a:pPr>
            <a:r>
              <a:rPr lang="en-GB" dirty="0"/>
              <a:t>By bringing into the Colosseum animals taken from far away places, the size (and therefore the power) of the Roman Empire could be shown off. These included elephants, crocodiles, giraffes and hippos. Most spectators would never see such animals outside of the games. The shows were also meant to give the spectators the idea that the empire (and therefore the Emperor) had control over both humans and nature. </a:t>
            </a:r>
          </a:p>
          <a:p>
            <a:endParaRPr lang="en-GB" dirty="0"/>
          </a:p>
        </p:txBody>
      </p:sp>
      <p:pic>
        <p:nvPicPr>
          <p:cNvPr id="4098" name="Picture 2" descr="Venationes – Animal Hunts at the Colosseum - Colosseum">
            <a:extLst>
              <a:ext uri="{FF2B5EF4-FFF2-40B4-BE49-F238E27FC236}">
                <a16:creationId xmlns:a16="http://schemas.microsoft.com/office/drawing/2014/main" id="{65607C8B-457D-4DA8-868A-9866F2B39E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93280" y="1566228"/>
            <a:ext cx="4998720" cy="386175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96790739"/>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3FADF-1215-4262-B682-7A9777F53F50}"/>
              </a:ext>
            </a:extLst>
          </p:cNvPr>
          <p:cNvSpPr>
            <a:spLocks noGrp="1"/>
          </p:cNvSpPr>
          <p:nvPr>
            <p:ph type="title"/>
          </p:nvPr>
        </p:nvSpPr>
        <p:spPr>
          <a:xfrm>
            <a:off x="0" y="0"/>
            <a:ext cx="12192000" cy="732155"/>
          </a:xfrm>
          <a:solidFill>
            <a:schemeClr val="accent1">
              <a:lumMod val="20000"/>
              <a:lumOff val="80000"/>
            </a:schemeClr>
          </a:solidFill>
        </p:spPr>
        <p:txBody>
          <a:bodyPr/>
          <a:lstStyle/>
          <a:p>
            <a:r>
              <a:rPr lang="en-GB" dirty="0"/>
              <a:t>Executions</a:t>
            </a:r>
          </a:p>
        </p:txBody>
      </p:sp>
      <p:sp>
        <p:nvSpPr>
          <p:cNvPr id="3" name="Content Placeholder 2">
            <a:extLst>
              <a:ext uri="{FF2B5EF4-FFF2-40B4-BE49-F238E27FC236}">
                <a16:creationId xmlns:a16="http://schemas.microsoft.com/office/drawing/2014/main" id="{E2573C74-BA35-4F1F-A8B8-AC8E927A5C0C}"/>
              </a:ext>
            </a:extLst>
          </p:cNvPr>
          <p:cNvSpPr>
            <a:spLocks noGrp="1"/>
          </p:cNvSpPr>
          <p:nvPr>
            <p:ph idx="1"/>
          </p:nvPr>
        </p:nvSpPr>
        <p:spPr>
          <a:xfrm>
            <a:off x="198120" y="1002664"/>
            <a:ext cx="6517640" cy="5723255"/>
          </a:xfrm>
        </p:spPr>
        <p:txBody>
          <a:bodyPr>
            <a:normAutofit fontScale="77500" lnSpcReduction="20000"/>
          </a:bodyPr>
          <a:lstStyle/>
          <a:p>
            <a:pPr marL="0" indent="0">
              <a:buNone/>
            </a:pPr>
            <a:r>
              <a:rPr lang="en-GB" u="sng" dirty="0"/>
              <a:t>When they happened</a:t>
            </a:r>
          </a:p>
          <a:p>
            <a:pPr marL="0" indent="0">
              <a:buNone/>
            </a:pPr>
            <a:r>
              <a:rPr lang="en-GB" dirty="0"/>
              <a:t>Probably in midday.</a:t>
            </a:r>
          </a:p>
          <a:p>
            <a:pPr marL="0" indent="0">
              <a:buNone/>
            </a:pPr>
            <a:r>
              <a:rPr lang="en-GB" u="sng" dirty="0"/>
              <a:t>What they involved</a:t>
            </a:r>
          </a:p>
          <a:p>
            <a:pPr marL="0" indent="0">
              <a:buNone/>
            </a:pPr>
            <a:r>
              <a:rPr lang="en-GB" dirty="0"/>
              <a:t>Criminals were killed in brutal or disgustingly creative ways. They were usually killed by wild animals, either after being tied to a stake or being made to fight them. Criminals were also made to fight to the death in a mock gladiator fight. In addition, we hear of crucifixions and people even being burned alive. Some of the more creative methods of execution might involve a criminal being forced to play the role of a mythological character in a recreation of their death scene. </a:t>
            </a:r>
          </a:p>
          <a:p>
            <a:pPr marL="0" indent="0">
              <a:buNone/>
            </a:pPr>
            <a:r>
              <a:rPr lang="en-GB" u="sng" dirty="0"/>
              <a:t>What the point of them was</a:t>
            </a:r>
            <a:r>
              <a:rPr lang="en-GB" dirty="0"/>
              <a:t> </a:t>
            </a:r>
          </a:p>
          <a:p>
            <a:pPr marL="0" indent="0">
              <a:buNone/>
            </a:pPr>
            <a:r>
              <a:rPr lang="en-GB" dirty="0"/>
              <a:t>These were probably meant to be a warning against going against the emperor’s laws. The presence of the wild animals would have had an effect similar to that of the wild animal shows. </a:t>
            </a:r>
          </a:p>
          <a:p>
            <a:endParaRPr lang="en-GB" dirty="0"/>
          </a:p>
        </p:txBody>
      </p:sp>
      <p:pic>
        <p:nvPicPr>
          <p:cNvPr id="5122" name="Picture 2" descr="Damnatio ad bestias - Wikipedia">
            <a:extLst>
              <a:ext uri="{FF2B5EF4-FFF2-40B4-BE49-F238E27FC236}">
                <a16:creationId xmlns:a16="http://schemas.microsoft.com/office/drawing/2014/main" id="{2542B5A5-4547-4849-947C-24E7DC5EF0A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715760" y="1960245"/>
            <a:ext cx="5115741" cy="27546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86974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B04D2D-F833-4933-85C2-228CEAA45C3A}"/>
              </a:ext>
            </a:extLst>
          </p:cNvPr>
          <p:cNvSpPr>
            <a:spLocks noGrp="1"/>
          </p:cNvSpPr>
          <p:nvPr>
            <p:ph type="title"/>
          </p:nvPr>
        </p:nvSpPr>
        <p:spPr/>
        <p:txBody>
          <a:bodyPr/>
          <a:lstStyle/>
          <a:p>
            <a:r>
              <a:rPr lang="en-GB" dirty="0"/>
              <a:t>Fresco of women exercising </a:t>
            </a:r>
          </a:p>
        </p:txBody>
      </p:sp>
      <p:sp>
        <p:nvSpPr>
          <p:cNvPr id="3" name="Content Placeholder 2">
            <a:extLst>
              <a:ext uri="{FF2B5EF4-FFF2-40B4-BE49-F238E27FC236}">
                <a16:creationId xmlns:a16="http://schemas.microsoft.com/office/drawing/2014/main" id="{C035441F-3541-4B76-8C9E-86A8FB544D5A}"/>
              </a:ext>
            </a:extLst>
          </p:cNvPr>
          <p:cNvSpPr>
            <a:spLocks noGrp="1"/>
          </p:cNvSpPr>
          <p:nvPr>
            <p:ph idx="1"/>
          </p:nvPr>
        </p:nvSpPr>
        <p:spPr>
          <a:xfrm>
            <a:off x="375863" y="5928188"/>
            <a:ext cx="10515600" cy="711111"/>
          </a:xfrm>
        </p:spPr>
        <p:txBody>
          <a:bodyPr>
            <a:normAutofit fontScale="85000" lnSpcReduction="10000"/>
          </a:bodyPr>
          <a:lstStyle/>
          <a:p>
            <a:pPr marL="0" indent="0">
              <a:buNone/>
            </a:pPr>
            <a:r>
              <a:rPr lang="en-GB" dirty="0"/>
              <a:t>A reminder that women did exercise, probably in the bath complexes. They may well have used palaestrae, although likely not at the same time as men.  </a:t>
            </a:r>
          </a:p>
        </p:txBody>
      </p:sp>
      <p:pic>
        <p:nvPicPr>
          <p:cNvPr id="5" name="Picture 2" descr="A TOUCH OF ROME - Roman Baths Educational Page">
            <a:extLst>
              <a:ext uri="{FF2B5EF4-FFF2-40B4-BE49-F238E27FC236}">
                <a16:creationId xmlns:a16="http://schemas.microsoft.com/office/drawing/2014/main" id="{CC31512F-38BC-4588-982A-CD639CFAB68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484375"/>
            <a:ext cx="12167714" cy="4144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3728867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C3FADF-1215-4262-B682-7A9777F53F50}"/>
              </a:ext>
            </a:extLst>
          </p:cNvPr>
          <p:cNvSpPr>
            <a:spLocks noGrp="1"/>
          </p:cNvSpPr>
          <p:nvPr>
            <p:ph type="title"/>
          </p:nvPr>
        </p:nvSpPr>
        <p:spPr>
          <a:xfrm>
            <a:off x="0" y="1"/>
            <a:ext cx="12192000" cy="579120"/>
          </a:xfrm>
          <a:solidFill>
            <a:schemeClr val="accent1">
              <a:lumMod val="20000"/>
              <a:lumOff val="80000"/>
            </a:schemeClr>
          </a:solidFill>
        </p:spPr>
        <p:txBody>
          <a:bodyPr>
            <a:normAutofit/>
          </a:bodyPr>
          <a:lstStyle/>
          <a:p>
            <a:r>
              <a:rPr lang="en-GB" sz="2800" dirty="0"/>
              <a:t>Gladiatorial fights</a:t>
            </a:r>
          </a:p>
        </p:txBody>
      </p:sp>
      <p:sp>
        <p:nvSpPr>
          <p:cNvPr id="3" name="Content Placeholder 2">
            <a:extLst>
              <a:ext uri="{FF2B5EF4-FFF2-40B4-BE49-F238E27FC236}">
                <a16:creationId xmlns:a16="http://schemas.microsoft.com/office/drawing/2014/main" id="{E2573C74-BA35-4F1F-A8B8-AC8E927A5C0C}"/>
              </a:ext>
            </a:extLst>
          </p:cNvPr>
          <p:cNvSpPr>
            <a:spLocks noGrp="1"/>
          </p:cNvSpPr>
          <p:nvPr>
            <p:ph idx="1"/>
          </p:nvPr>
        </p:nvSpPr>
        <p:spPr>
          <a:xfrm>
            <a:off x="0" y="579122"/>
            <a:ext cx="8178800" cy="6146798"/>
          </a:xfrm>
        </p:spPr>
        <p:txBody>
          <a:bodyPr>
            <a:normAutofit fontScale="92500" lnSpcReduction="10000"/>
          </a:bodyPr>
          <a:lstStyle/>
          <a:p>
            <a:pPr marL="0" indent="0">
              <a:buNone/>
            </a:pPr>
            <a:r>
              <a:rPr lang="en-GB" sz="1800" u="sng" dirty="0"/>
              <a:t>When they happened</a:t>
            </a:r>
          </a:p>
          <a:p>
            <a:pPr marL="0" indent="0">
              <a:buNone/>
            </a:pPr>
            <a:r>
              <a:rPr lang="en-GB" sz="1800" dirty="0"/>
              <a:t>Probably in the afternoon.</a:t>
            </a:r>
          </a:p>
          <a:p>
            <a:pPr marL="0" indent="0">
              <a:buNone/>
            </a:pPr>
            <a:r>
              <a:rPr lang="en-GB" sz="1800" u="sng" dirty="0"/>
              <a:t>What they involved</a:t>
            </a:r>
          </a:p>
          <a:p>
            <a:pPr marL="0" indent="0">
              <a:buNone/>
            </a:pPr>
            <a:r>
              <a:rPr lang="en-GB" sz="1800" dirty="0"/>
              <a:t>A procession, accompanied by music, would have started the gladiator fights, followed by an inspection of the gladiator’s weapons. Most bouts involved two gladiators, but some could involve more. A bout lasted about 15-20 minutes, and ended when one fighter surrendered by lifting up his finger. At this point, the emperor, after listening to the crowd’s response, use his thumb to give the order to either spare or kill the defeated gladiator (we do not have records about what his signal looked like). Usually gladiators were not killed, but those who were would be trained to not flinch or beg for mercy. After his death, a gladiator’s head would be hit by a mallet from an attendant, whilst another dressed as Mercury would prod the corpse with a hot rod. The body was then removed, the man’s throat cut and the sand rake over to hide the blood. Some gladiatorial fights involved marginalised groups, such as women or dwarfs, as gladiators.</a:t>
            </a:r>
          </a:p>
          <a:p>
            <a:pPr marL="0" indent="0">
              <a:buNone/>
            </a:pPr>
            <a:r>
              <a:rPr lang="en-GB" sz="1800" u="sng" dirty="0"/>
              <a:t>What the point of them was</a:t>
            </a:r>
            <a:r>
              <a:rPr lang="en-GB" sz="1800" dirty="0"/>
              <a:t> </a:t>
            </a:r>
          </a:p>
          <a:p>
            <a:pPr marL="0" indent="0">
              <a:buNone/>
            </a:pPr>
            <a:r>
              <a:rPr lang="en-GB" sz="1800" dirty="0"/>
              <a:t>Not only were these entertaining, but gladiator fights allowed the emperor to not only be seen as paying attention to the will of the crowd when he voted on whether to kill or spare a defeated gladiator, but it also allowed him to present himself as somebody who had power over life and death. The appearance of an attendant dressed as Mercury represented the spirit of the gladiator being taken down into the underworld.  </a:t>
            </a:r>
          </a:p>
          <a:p>
            <a:pPr marL="0" indent="0">
              <a:buNone/>
            </a:pPr>
            <a:r>
              <a:rPr lang="en-GB" sz="1800" dirty="0"/>
              <a:t>The usage of marginalised people would have provided the audience with variety, but would have also been a cruel way of mocking these people. </a:t>
            </a:r>
          </a:p>
        </p:txBody>
      </p:sp>
      <p:pic>
        <p:nvPicPr>
          <p:cNvPr id="6146" name="Picture 2" descr="Colosseum Gladiators – Roman History for Before You Visit | Tiqets">
            <a:extLst>
              <a:ext uri="{FF2B5EF4-FFF2-40B4-BE49-F238E27FC236}">
                <a16:creationId xmlns:a16="http://schemas.microsoft.com/office/drawing/2014/main" id="{26C4C101-23B7-4953-BFB4-041850ACABF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0880" y="2646936"/>
            <a:ext cx="3312159" cy="22242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73441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EEC79B-7390-4641-A9ED-96E56F2A590D}"/>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303E2DD9-BAA7-4987-8D18-46BFCE62CFCE}"/>
              </a:ext>
            </a:extLst>
          </p:cNvPr>
          <p:cNvSpPr>
            <a:spLocks noGrp="1"/>
          </p:cNvSpPr>
          <p:nvPr>
            <p:ph idx="1"/>
          </p:nvPr>
        </p:nvSpPr>
        <p:spPr/>
        <p:txBody>
          <a:bodyPr/>
          <a:lstStyle/>
          <a:p>
            <a:endParaRPr lang="en-GB"/>
          </a:p>
        </p:txBody>
      </p:sp>
      <p:graphicFrame>
        <p:nvGraphicFramePr>
          <p:cNvPr id="4" name="Content Placeholder 3">
            <a:extLst>
              <a:ext uri="{FF2B5EF4-FFF2-40B4-BE49-F238E27FC236}">
                <a16:creationId xmlns:a16="http://schemas.microsoft.com/office/drawing/2014/main" id="{26DE3687-6A26-476D-896F-30A7AD95ACCB}"/>
              </a:ext>
            </a:extLst>
          </p:cNvPr>
          <p:cNvGraphicFramePr>
            <a:graphicFrameLocks/>
          </p:cNvGraphicFramePr>
          <p:nvPr/>
        </p:nvGraphicFramePr>
        <p:xfrm>
          <a:off x="0" y="54817"/>
          <a:ext cx="12192000" cy="6438058"/>
        </p:xfrm>
        <a:graphic>
          <a:graphicData uri="http://schemas.openxmlformats.org/drawingml/2006/table">
            <a:tbl>
              <a:tblPr firstRow="1" bandRow="1">
                <a:tableStyleId>{5C22544A-7EE6-4342-B048-85BDC9FD1C3A}</a:tableStyleId>
              </a:tblPr>
              <a:tblGrid>
                <a:gridCol w="2106008">
                  <a:extLst>
                    <a:ext uri="{9D8B030D-6E8A-4147-A177-3AD203B41FA5}">
                      <a16:colId xmlns:a16="http://schemas.microsoft.com/office/drawing/2014/main" val="3336826204"/>
                    </a:ext>
                  </a:extLst>
                </a:gridCol>
                <a:gridCol w="10085992">
                  <a:extLst>
                    <a:ext uri="{9D8B030D-6E8A-4147-A177-3AD203B41FA5}">
                      <a16:colId xmlns:a16="http://schemas.microsoft.com/office/drawing/2014/main" val="1374017951"/>
                    </a:ext>
                  </a:extLst>
                </a:gridCol>
              </a:tblGrid>
              <a:tr h="361605">
                <a:tc gridSpan="2">
                  <a:txBody>
                    <a:bodyPr/>
                    <a:lstStyle/>
                    <a:p>
                      <a:pPr algn="ctr"/>
                      <a:r>
                        <a:rPr lang="en-GB" sz="2000" b="1" dirty="0">
                          <a:latin typeface="Sassoon Primary Std" panose="020B0503020103030203" pitchFamily="34" charset="0"/>
                        </a:rPr>
                        <a:t>Large Theatre at Pompeii</a:t>
                      </a:r>
                    </a:p>
                  </a:txBody>
                  <a:tcPr/>
                </a:tc>
                <a:tc hMerge="1">
                  <a:txBody>
                    <a:bodyPr/>
                    <a:lstStyle/>
                    <a:p>
                      <a:r>
                        <a:rPr lang="en-GB" sz="1400" dirty="0">
                          <a:latin typeface="Sassoon Primary Std" panose="020B0503020103030203" pitchFamily="34" charset="0"/>
                        </a:rPr>
                        <a:t>Colosseum</a:t>
                      </a:r>
                    </a:p>
                  </a:txBody>
                  <a:tcPr/>
                </a:tc>
                <a:extLst>
                  <a:ext uri="{0D108BD9-81ED-4DB2-BD59-A6C34878D82A}">
                    <a16:rowId xmlns:a16="http://schemas.microsoft.com/office/drawing/2014/main" val="779886155"/>
                  </a:ext>
                </a:extLst>
              </a:tr>
              <a:tr h="361605">
                <a:tc>
                  <a:txBody>
                    <a:bodyPr/>
                    <a:lstStyle/>
                    <a:p>
                      <a:r>
                        <a:rPr lang="en-GB" sz="2000" dirty="0">
                          <a:latin typeface="Sassoon Primary Std" panose="020B0503020103030203" pitchFamily="34" charset="0"/>
                        </a:rPr>
                        <a:t>Location</a:t>
                      </a:r>
                    </a:p>
                  </a:txBody>
                  <a:tcPr/>
                </a:tc>
                <a:tc>
                  <a:txBody>
                    <a:bodyPr/>
                    <a:lstStyle/>
                    <a:p>
                      <a:r>
                        <a:rPr lang="en-GB" sz="2000" dirty="0">
                          <a:latin typeface="Sassoon Primary Std" panose="020B0503020103030203" pitchFamily="34" charset="0"/>
                        </a:rPr>
                        <a:t>Pompeii</a:t>
                      </a:r>
                    </a:p>
                  </a:txBody>
                  <a:tcPr/>
                </a:tc>
                <a:extLst>
                  <a:ext uri="{0D108BD9-81ED-4DB2-BD59-A6C34878D82A}">
                    <a16:rowId xmlns:a16="http://schemas.microsoft.com/office/drawing/2014/main" val="1592802406"/>
                  </a:ext>
                </a:extLst>
              </a:tr>
              <a:tr h="361605">
                <a:tc>
                  <a:txBody>
                    <a:bodyPr/>
                    <a:lstStyle/>
                    <a:p>
                      <a:r>
                        <a:rPr lang="en-GB" sz="2000" dirty="0">
                          <a:latin typeface="Sassoon Primary Std" panose="020B0503020103030203" pitchFamily="34" charset="0"/>
                        </a:rPr>
                        <a:t>Constructed</a:t>
                      </a:r>
                    </a:p>
                  </a:txBody>
                  <a:tcPr/>
                </a:tc>
                <a:tc>
                  <a:txBody>
                    <a:bodyPr/>
                    <a:lstStyle/>
                    <a:p>
                      <a:r>
                        <a:rPr lang="en-GB" sz="2000" dirty="0">
                          <a:latin typeface="Sassoon Primary Std" panose="020B0503020103030203" pitchFamily="34" charset="0"/>
                        </a:rPr>
                        <a:t>2nd century BC. Renovated in late 1</a:t>
                      </a:r>
                      <a:r>
                        <a:rPr lang="en-GB" sz="2000" baseline="30000" dirty="0">
                          <a:latin typeface="Sassoon Primary Std" panose="020B0503020103030203" pitchFamily="34" charset="0"/>
                        </a:rPr>
                        <a:t>st</a:t>
                      </a:r>
                      <a:r>
                        <a:rPr lang="en-GB" sz="2000" dirty="0">
                          <a:latin typeface="Sassoon Primary Std" panose="020B0503020103030203" pitchFamily="34" charset="0"/>
                        </a:rPr>
                        <a:t> century BC</a:t>
                      </a:r>
                    </a:p>
                  </a:txBody>
                  <a:tcPr/>
                </a:tc>
                <a:extLst>
                  <a:ext uri="{0D108BD9-81ED-4DB2-BD59-A6C34878D82A}">
                    <a16:rowId xmlns:a16="http://schemas.microsoft.com/office/drawing/2014/main" val="4186709813"/>
                  </a:ext>
                </a:extLst>
              </a:tr>
              <a:tr h="361605">
                <a:tc>
                  <a:txBody>
                    <a:bodyPr/>
                    <a:lstStyle/>
                    <a:p>
                      <a:r>
                        <a:rPr lang="en-GB" sz="2000" dirty="0">
                          <a:latin typeface="Sassoon Primary Std" panose="020B0503020103030203" pitchFamily="34" charset="0"/>
                        </a:rPr>
                        <a:t>No. of seats</a:t>
                      </a:r>
                    </a:p>
                  </a:txBody>
                  <a:tcPr/>
                </a:tc>
                <a:tc>
                  <a:txBody>
                    <a:bodyPr/>
                    <a:lstStyle/>
                    <a:p>
                      <a:r>
                        <a:rPr lang="en-GB" sz="2000" dirty="0">
                          <a:latin typeface="Sassoon Primary Std" panose="020B0503020103030203" pitchFamily="34" charset="0"/>
                        </a:rPr>
                        <a:t>Around 4000</a:t>
                      </a:r>
                    </a:p>
                  </a:txBody>
                  <a:tcPr/>
                </a:tc>
                <a:extLst>
                  <a:ext uri="{0D108BD9-81ED-4DB2-BD59-A6C34878D82A}">
                    <a16:rowId xmlns:a16="http://schemas.microsoft.com/office/drawing/2014/main" val="2752625758"/>
                  </a:ext>
                </a:extLst>
              </a:tr>
              <a:tr h="917920">
                <a:tc>
                  <a:txBody>
                    <a:bodyPr/>
                    <a:lstStyle/>
                    <a:p>
                      <a:r>
                        <a:rPr lang="en-GB" sz="2000" dirty="0">
                          <a:latin typeface="Sassoon Primary Std" panose="020B0503020103030203" pitchFamily="34" charset="0"/>
                        </a:rPr>
                        <a:t>Materials</a:t>
                      </a:r>
                    </a:p>
                  </a:txBody>
                  <a:tcPr/>
                </a:tc>
                <a:tc>
                  <a:txBody>
                    <a:bodyPr/>
                    <a:lstStyle/>
                    <a:p>
                      <a:r>
                        <a:rPr lang="en-GB" sz="2000" dirty="0">
                          <a:latin typeface="Sassoon Primary Std" panose="020B0503020103030203" pitchFamily="34" charset="0"/>
                        </a:rPr>
                        <a:t>Main seating area made of marble</a:t>
                      </a:r>
                    </a:p>
                    <a:p>
                      <a:r>
                        <a:rPr lang="en-GB" sz="2000" dirty="0">
                          <a:latin typeface="Sassoon Primary Std" panose="020B0503020103030203" pitchFamily="34" charset="0"/>
                        </a:rPr>
                        <a:t>Stage made of wood</a:t>
                      </a:r>
                    </a:p>
                    <a:p>
                      <a:r>
                        <a:rPr lang="en-GB" sz="2000" b="0" dirty="0">
                          <a:latin typeface="Sassoon Primary Std" panose="020B0503020103030203" pitchFamily="34" charset="0"/>
                        </a:rPr>
                        <a:t>Front wall made of stone</a:t>
                      </a:r>
                    </a:p>
                  </a:txBody>
                  <a:tcPr/>
                </a:tc>
                <a:extLst>
                  <a:ext uri="{0D108BD9-81ED-4DB2-BD59-A6C34878D82A}">
                    <a16:rowId xmlns:a16="http://schemas.microsoft.com/office/drawing/2014/main" val="1714392183"/>
                  </a:ext>
                </a:extLst>
              </a:tr>
              <a:tr h="361605">
                <a:tc>
                  <a:txBody>
                    <a:bodyPr/>
                    <a:lstStyle/>
                    <a:p>
                      <a:r>
                        <a:rPr lang="en-GB" sz="2000" dirty="0">
                          <a:latin typeface="Sassoon Primary Std" panose="020B0503020103030203" pitchFamily="34" charset="0"/>
                        </a:rPr>
                        <a:t>Purpose</a:t>
                      </a:r>
                    </a:p>
                  </a:txBody>
                  <a:tcPr/>
                </a:tc>
                <a:tc>
                  <a:txBody>
                    <a:bodyPr/>
                    <a:lstStyle/>
                    <a:p>
                      <a:r>
                        <a:rPr lang="en-GB" sz="2000" dirty="0">
                          <a:latin typeface="Sassoon Primary Std" panose="020B0503020103030203" pitchFamily="34" charset="0"/>
                        </a:rPr>
                        <a:t>Hosted comedies, mimes and pantomimes</a:t>
                      </a:r>
                    </a:p>
                  </a:txBody>
                  <a:tcPr/>
                </a:tc>
                <a:extLst>
                  <a:ext uri="{0D108BD9-81ED-4DB2-BD59-A6C34878D82A}">
                    <a16:rowId xmlns:a16="http://schemas.microsoft.com/office/drawing/2014/main" val="2525779631"/>
                  </a:ext>
                </a:extLst>
              </a:tr>
              <a:tr h="3451018">
                <a:tc>
                  <a:txBody>
                    <a:bodyPr/>
                    <a:lstStyle/>
                    <a:p>
                      <a:r>
                        <a:rPr lang="en-GB" sz="2000" dirty="0">
                          <a:latin typeface="Sassoon Primary Std" panose="020B0503020103030203" pitchFamily="34" charset="0"/>
                        </a:rPr>
                        <a:t>Important features</a:t>
                      </a:r>
                    </a:p>
                  </a:txBody>
                  <a:tcPr/>
                </a:tc>
                <a:tc>
                  <a:txBody>
                    <a:bodyPr/>
                    <a:lstStyle/>
                    <a:p>
                      <a:pPr marL="171450" indent="-171450">
                        <a:buFont typeface="Arial" panose="020B0604020202020204" pitchFamily="34" charset="0"/>
                        <a:buChar char="•"/>
                      </a:pPr>
                      <a:r>
                        <a:rPr lang="en-GB" sz="2000" dirty="0">
                          <a:latin typeface="Sassoon Primary Std" panose="020B0503020103030203" pitchFamily="34" charset="0"/>
                        </a:rPr>
                        <a:t>Renovated by </a:t>
                      </a:r>
                      <a:r>
                        <a:rPr lang="en-GB" sz="2000" dirty="0" err="1">
                          <a:latin typeface="Sassoon Primary Std" panose="020B0503020103030203" pitchFamily="34" charset="0"/>
                        </a:rPr>
                        <a:t>Holconii</a:t>
                      </a:r>
                      <a:r>
                        <a:rPr lang="en-GB" sz="2000" dirty="0">
                          <a:latin typeface="Sassoon Primary Std" panose="020B0503020103030203" pitchFamily="34" charset="0"/>
                        </a:rPr>
                        <a:t> family with crypt, boxes (above main seating) and theatre seating</a:t>
                      </a:r>
                    </a:p>
                    <a:p>
                      <a:pPr marL="171450" indent="-171450">
                        <a:buFont typeface="Arial" panose="020B0604020202020204" pitchFamily="34" charset="0"/>
                        <a:buChar char="•"/>
                      </a:pPr>
                      <a:r>
                        <a:rPr lang="en-GB" sz="2000" dirty="0">
                          <a:latin typeface="Sassoon Primary Std" panose="020B0503020103030203" pitchFamily="34" charset="0"/>
                        </a:rPr>
                        <a:t>All seating (except upper section) built into hill in Greek fashion. Seating tiered:</a:t>
                      </a:r>
                    </a:p>
                    <a:p>
                      <a:pPr marL="171450" indent="-171450">
                        <a:buFont typeface="Wingdings" panose="05000000000000000000" pitchFamily="2" charset="2"/>
                        <a:buChar char="Ø"/>
                      </a:pPr>
                      <a:r>
                        <a:rPr lang="en-GB" sz="2000" dirty="0">
                          <a:latin typeface="Sassoon Primary Std" panose="020B0503020103030203" pitchFamily="34" charset="0"/>
                        </a:rPr>
                        <a:t>Lower tier made of marble: VIPs</a:t>
                      </a:r>
                    </a:p>
                    <a:p>
                      <a:pPr marL="171450" indent="-171450">
                        <a:buFont typeface="Wingdings" panose="05000000000000000000" pitchFamily="2" charset="2"/>
                        <a:buChar char="Ø"/>
                      </a:pPr>
                      <a:r>
                        <a:rPr lang="en-GB" sz="2000" dirty="0">
                          <a:latin typeface="Sassoon Primary Std" panose="020B0503020103030203" pitchFamily="34" charset="0"/>
                        </a:rPr>
                        <a:t>Second tier: other free citizens</a:t>
                      </a:r>
                    </a:p>
                    <a:p>
                      <a:pPr marL="171450" indent="-171450">
                        <a:buFont typeface="Wingdings" panose="05000000000000000000" pitchFamily="2" charset="2"/>
                        <a:buChar char="Ø"/>
                      </a:pPr>
                      <a:r>
                        <a:rPr lang="en-GB" sz="2000" dirty="0">
                          <a:latin typeface="Sassoon Primary Std" panose="020B0503020103030203" pitchFamily="34" charset="0"/>
                        </a:rPr>
                        <a:t>Third tier: freedmen, slaves and women   </a:t>
                      </a:r>
                    </a:p>
                    <a:p>
                      <a:pPr marL="171450" indent="-171450">
                        <a:buFont typeface="Arial" panose="020B0604020202020204" pitchFamily="34" charset="0"/>
                        <a:buChar char="•"/>
                      </a:pPr>
                      <a:r>
                        <a:rPr lang="en-GB" sz="2000" dirty="0">
                          <a:latin typeface="Sassoon Primary Std" panose="020B0503020103030203" pitchFamily="34" charset="0"/>
                        </a:rPr>
                        <a:t>Awning to shade spectators	 </a:t>
                      </a:r>
                    </a:p>
                    <a:p>
                      <a:pPr marL="171450" indent="-171450">
                        <a:buFont typeface="Arial" panose="020B0604020202020204" pitchFamily="34" charset="0"/>
                        <a:buChar char="•"/>
                      </a:pPr>
                      <a:r>
                        <a:rPr lang="en-GB" sz="2000" dirty="0">
                          <a:latin typeface="Sassoon Primary Std" panose="020B0503020103030203" pitchFamily="34" charset="0"/>
                        </a:rPr>
                        <a:t>Orchestra in front of stage in Greek fashion. Probably used for VIP seating unless a Greek play was happening.</a:t>
                      </a:r>
                    </a:p>
                    <a:p>
                      <a:pPr marL="171450" indent="-171450">
                        <a:buFont typeface="Arial" panose="020B0604020202020204" pitchFamily="34" charset="0"/>
                        <a:buChar char="•"/>
                      </a:pPr>
                      <a:r>
                        <a:rPr lang="en-GB" sz="2000" dirty="0">
                          <a:latin typeface="Sassoon Primary Std" panose="020B0503020103030203" pitchFamily="34" charset="0"/>
                        </a:rPr>
                        <a:t>Elaborate </a:t>
                      </a:r>
                      <a:r>
                        <a:rPr lang="en-GB" sz="2000" b="1" dirty="0">
                          <a:latin typeface="Sassoon Primary Std" panose="020B0503020103030203" pitchFamily="34" charset="0"/>
                        </a:rPr>
                        <a:t>scaena frons </a:t>
                      </a:r>
                      <a:r>
                        <a:rPr lang="en-GB" sz="2000" b="0" dirty="0">
                          <a:latin typeface="Sassoon Primary Std" panose="020B0503020103030203" pitchFamily="34" charset="0"/>
                        </a:rPr>
                        <a:t>(front scene) behind stage</a:t>
                      </a:r>
                    </a:p>
                    <a:p>
                      <a:pPr marL="171450" indent="-171450">
                        <a:buFont typeface="Arial" panose="020B0604020202020204" pitchFamily="34" charset="0"/>
                        <a:buChar char="•"/>
                      </a:pPr>
                      <a:r>
                        <a:rPr lang="en-GB" sz="2000" b="0" dirty="0">
                          <a:latin typeface="Sassoon Primary Std" panose="020B0503020103030203" pitchFamily="34" charset="0"/>
                        </a:rPr>
                        <a:t>Stage raised on pillars, leaving space below it to move stage machinery and props</a:t>
                      </a:r>
                    </a:p>
                  </a:txBody>
                  <a:tcPr/>
                </a:tc>
                <a:extLst>
                  <a:ext uri="{0D108BD9-81ED-4DB2-BD59-A6C34878D82A}">
                    <a16:rowId xmlns:a16="http://schemas.microsoft.com/office/drawing/2014/main" val="50762039"/>
                  </a:ext>
                </a:extLst>
              </a:tr>
            </a:tbl>
          </a:graphicData>
        </a:graphic>
      </p:graphicFrame>
    </p:spTree>
    <p:extLst>
      <p:ext uri="{BB962C8B-B14F-4D97-AF65-F5344CB8AC3E}">
        <p14:creationId xmlns:p14="http://schemas.microsoft.com/office/powerpoint/2010/main" val="704913317"/>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36AE03-0641-4FA5-90F9-C888E28E7CF0}"/>
              </a:ext>
            </a:extLst>
          </p:cNvPr>
          <p:cNvSpPr>
            <a:spLocks noGrp="1"/>
          </p:cNvSpPr>
          <p:nvPr>
            <p:ph type="title"/>
          </p:nvPr>
        </p:nvSpPr>
        <p:spPr/>
        <p:txBody>
          <a:bodyPr/>
          <a:lstStyle/>
          <a:p>
            <a:endParaRPr lang="en-GB"/>
          </a:p>
        </p:txBody>
      </p:sp>
      <p:sp>
        <p:nvSpPr>
          <p:cNvPr id="3" name="Content Placeholder 2">
            <a:extLst>
              <a:ext uri="{FF2B5EF4-FFF2-40B4-BE49-F238E27FC236}">
                <a16:creationId xmlns:a16="http://schemas.microsoft.com/office/drawing/2014/main" id="{F0A7358F-E48B-4140-A2F6-5E396277711E}"/>
              </a:ext>
            </a:extLst>
          </p:cNvPr>
          <p:cNvSpPr>
            <a:spLocks noGrp="1"/>
          </p:cNvSpPr>
          <p:nvPr>
            <p:ph idx="1"/>
          </p:nvPr>
        </p:nvSpPr>
        <p:spPr/>
        <p:txBody>
          <a:bodyPr/>
          <a:lstStyle/>
          <a:p>
            <a:endParaRPr lang="en-GB"/>
          </a:p>
        </p:txBody>
      </p:sp>
      <p:pic>
        <p:nvPicPr>
          <p:cNvPr id="4" name="Picture 2" descr="Image result for roman theatre reconstruction">
            <a:extLst>
              <a:ext uri="{FF2B5EF4-FFF2-40B4-BE49-F238E27FC236}">
                <a16:creationId xmlns:a16="http://schemas.microsoft.com/office/drawing/2014/main" id="{F7CFA80E-9CDF-4994-B065-1EEA2BAD141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266826"/>
            <a:ext cx="12192000" cy="8124826"/>
          </a:xfrm>
          <a:prstGeom prst="rect">
            <a:avLst/>
          </a:prstGeom>
          <a:noFill/>
          <a:extLst>
            <a:ext uri="{909E8E84-426E-40DD-AFC4-6F175D3DCCD1}">
              <a14:hiddenFill xmlns:a14="http://schemas.microsoft.com/office/drawing/2010/main">
                <a:solidFill>
                  <a:srgbClr val="FFFFFF"/>
                </a:solidFill>
              </a14:hiddenFill>
            </a:ext>
          </a:extLst>
        </p:spPr>
      </p:pic>
      <p:sp>
        <p:nvSpPr>
          <p:cNvPr id="5" name="Down Arrow 1">
            <a:extLst>
              <a:ext uri="{FF2B5EF4-FFF2-40B4-BE49-F238E27FC236}">
                <a16:creationId xmlns:a16="http://schemas.microsoft.com/office/drawing/2014/main" id="{0F9C0340-3CF6-4C55-AD7A-E98A465D3FDD}"/>
              </a:ext>
            </a:extLst>
          </p:cNvPr>
          <p:cNvSpPr/>
          <p:nvPr/>
        </p:nvSpPr>
        <p:spPr>
          <a:xfrm>
            <a:off x="5867400" y="4392386"/>
            <a:ext cx="457200" cy="1616528"/>
          </a:xfrm>
          <a:prstGeom prst="downArrow">
            <a:avLst>
              <a:gd name="adj1" fmla="val 50000"/>
              <a:gd name="adj2" fmla="val 132143"/>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Down Arrow 3">
            <a:extLst>
              <a:ext uri="{FF2B5EF4-FFF2-40B4-BE49-F238E27FC236}">
                <a16:creationId xmlns:a16="http://schemas.microsoft.com/office/drawing/2014/main" id="{37671207-B93B-43D4-9C53-4D3255F2449D}"/>
              </a:ext>
            </a:extLst>
          </p:cNvPr>
          <p:cNvSpPr/>
          <p:nvPr/>
        </p:nvSpPr>
        <p:spPr>
          <a:xfrm rot="3503804">
            <a:off x="2705099" y="3303814"/>
            <a:ext cx="457200" cy="1616528"/>
          </a:xfrm>
          <a:prstGeom prst="downArrow">
            <a:avLst>
              <a:gd name="adj1" fmla="val 50000"/>
              <a:gd name="adj2" fmla="val 132143"/>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Down Arrow 4">
            <a:extLst>
              <a:ext uri="{FF2B5EF4-FFF2-40B4-BE49-F238E27FC236}">
                <a16:creationId xmlns:a16="http://schemas.microsoft.com/office/drawing/2014/main" id="{05B7DEEE-827D-4ED0-886B-E9D19F7FAB71}"/>
              </a:ext>
            </a:extLst>
          </p:cNvPr>
          <p:cNvSpPr/>
          <p:nvPr/>
        </p:nvSpPr>
        <p:spPr>
          <a:xfrm rot="11644464">
            <a:off x="8012503" y="4573169"/>
            <a:ext cx="457200" cy="1616528"/>
          </a:xfrm>
          <a:prstGeom prst="downArrow">
            <a:avLst>
              <a:gd name="adj1" fmla="val 50000"/>
              <a:gd name="adj2" fmla="val 132143"/>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Down Arrow 5">
            <a:extLst>
              <a:ext uri="{FF2B5EF4-FFF2-40B4-BE49-F238E27FC236}">
                <a16:creationId xmlns:a16="http://schemas.microsoft.com/office/drawing/2014/main" id="{68E3167F-A66E-4EAD-AE54-6BF15AC7DA18}"/>
              </a:ext>
            </a:extLst>
          </p:cNvPr>
          <p:cNvSpPr/>
          <p:nvPr/>
        </p:nvSpPr>
        <p:spPr>
          <a:xfrm rot="7429547">
            <a:off x="6666107" y="3547470"/>
            <a:ext cx="457200" cy="1616528"/>
          </a:xfrm>
          <a:prstGeom prst="downArrow">
            <a:avLst>
              <a:gd name="adj1" fmla="val 50000"/>
              <a:gd name="adj2" fmla="val 132143"/>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Down Arrow 6">
            <a:extLst>
              <a:ext uri="{FF2B5EF4-FFF2-40B4-BE49-F238E27FC236}">
                <a16:creationId xmlns:a16="http://schemas.microsoft.com/office/drawing/2014/main" id="{75AF1634-4EDB-48D1-BC84-DFC3C1D23B2D}"/>
              </a:ext>
            </a:extLst>
          </p:cNvPr>
          <p:cNvSpPr/>
          <p:nvPr/>
        </p:nvSpPr>
        <p:spPr>
          <a:xfrm rot="4358371">
            <a:off x="2528281" y="4646671"/>
            <a:ext cx="457200" cy="1616528"/>
          </a:xfrm>
          <a:prstGeom prst="downArrow">
            <a:avLst>
              <a:gd name="adj1" fmla="val 50000"/>
              <a:gd name="adj2" fmla="val 132143"/>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7">
            <a:extLst>
              <a:ext uri="{FF2B5EF4-FFF2-40B4-BE49-F238E27FC236}">
                <a16:creationId xmlns:a16="http://schemas.microsoft.com/office/drawing/2014/main" id="{1E0A7CA8-956C-4842-A199-233C7A88F37A}"/>
              </a:ext>
            </a:extLst>
          </p:cNvPr>
          <p:cNvSpPr/>
          <p:nvPr/>
        </p:nvSpPr>
        <p:spPr>
          <a:xfrm rot="5748540">
            <a:off x="8710358" y="2907627"/>
            <a:ext cx="457200" cy="1616528"/>
          </a:xfrm>
          <a:prstGeom prst="downArrow">
            <a:avLst>
              <a:gd name="adj1" fmla="val 50000"/>
              <a:gd name="adj2" fmla="val 132143"/>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Down Arrow 8">
            <a:extLst>
              <a:ext uri="{FF2B5EF4-FFF2-40B4-BE49-F238E27FC236}">
                <a16:creationId xmlns:a16="http://schemas.microsoft.com/office/drawing/2014/main" id="{8A9BA1A1-E062-4E55-9122-E7B552B34767}"/>
              </a:ext>
            </a:extLst>
          </p:cNvPr>
          <p:cNvSpPr/>
          <p:nvPr/>
        </p:nvSpPr>
        <p:spPr>
          <a:xfrm rot="-5400000">
            <a:off x="11159795" y="1435702"/>
            <a:ext cx="457200" cy="1616528"/>
          </a:xfrm>
          <a:prstGeom prst="downArrow">
            <a:avLst>
              <a:gd name="adj1" fmla="val 50000"/>
              <a:gd name="adj2" fmla="val 132143"/>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Down Arrow 3">
            <a:extLst>
              <a:ext uri="{FF2B5EF4-FFF2-40B4-BE49-F238E27FC236}">
                <a16:creationId xmlns:a16="http://schemas.microsoft.com/office/drawing/2014/main" id="{57C76255-7793-42CB-9CF5-81783255133C}"/>
              </a:ext>
            </a:extLst>
          </p:cNvPr>
          <p:cNvSpPr/>
          <p:nvPr/>
        </p:nvSpPr>
        <p:spPr>
          <a:xfrm rot="7080000">
            <a:off x="801537" y="-511937"/>
            <a:ext cx="457200" cy="1616528"/>
          </a:xfrm>
          <a:prstGeom prst="downArrow">
            <a:avLst>
              <a:gd name="adj1" fmla="val 50000"/>
              <a:gd name="adj2" fmla="val 132143"/>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TextBox 13">
            <a:extLst>
              <a:ext uri="{FF2B5EF4-FFF2-40B4-BE49-F238E27FC236}">
                <a16:creationId xmlns:a16="http://schemas.microsoft.com/office/drawing/2014/main" id="{404210EE-41BE-4A9F-9E48-9ABD501E6500}"/>
              </a:ext>
            </a:extLst>
          </p:cNvPr>
          <p:cNvSpPr txBox="1"/>
          <p:nvPr/>
        </p:nvSpPr>
        <p:spPr>
          <a:xfrm>
            <a:off x="7643004" y="5917721"/>
            <a:ext cx="946031"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Stage</a:t>
            </a:r>
          </a:p>
        </p:txBody>
      </p:sp>
      <p:sp>
        <p:nvSpPr>
          <p:cNvPr id="15" name="TextBox 14">
            <a:extLst>
              <a:ext uri="{FF2B5EF4-FFF2-40B4-BE49-F238E27FC236}">
                <a16:creationId xmlns:a16="http://schemas.microsoft.com/office/drawing/2014/main" id="{B665EB45-46C5-4DE2-A755-BFAD6F4A75F9}"/>
              </a:ext>
            </a:extLst>
          </p:cNvPr>
          <p:cNvSpPr txBox="1"/>
          <p:nvPr/>
        </p:nvSpPr>
        <p:spPr>
          <a:xfrm>
            <a:off x="9468928" y="3631720"/>
            <a:ext cx="946031"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Pillars</a:t>
            </a:r>
          </a:p>
        </p:txBody>
      </p:sp>
      <p:sp>
        <p:nvSpPr>
          <p:cNvPr id="16" name="TextBox 15">
            <a:extLst>
              <a:ext uri="{FF2B5EF4-FFF2-40B4-BE49-F238E27FC236}">
                <a16:creationId xmlns:a16="http://schemas.microsoft.com/office/drawing/2014/main" id="{4454F9BD-8440-4FB6-88E8-CF80FFBE4390}"/>
              </a:ext>
            </a:extLst>
          </p:cNvPr>
          <p:cNvSpPr txBox="1"/>
          <p:nvPr/>
        </p:nvSpPr>
        <p:spPr>
          <a:xfrm>
            <a:off x="7010400" y="4638136"/>
            <a:ext cx="946031" cy="64633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Double doors</a:t>
            </a:r>
          </a:p>
        </p:txBody>
      </p:sp>
      <p:sp>
        <p:nvSpPr>
          <p:cNvPr id="17" name="TextBox 16">
            <a:extLst>
              <a:ext uri="{FF2B5EF4-FFF2-40B4-BE49-F238E27FC236}">
                <a16:creationId xmlns:a16="http://schemas.microsoft.com/office/drawing/2014/main" id="{FFF1A9D0-F641-4E36-87B6-F6234EEE2AF9}"/>
              </a:ext>
            </a:extLst>
          </p:cNvPr>
          <p:cNvSpPr txBox="1"/>
          <p:nvPr/>
        </p:nvSpPr>
        <p:spPr>
          <a:xfrm>
            <a:off x="5472022" y="4350588"/>
            <a:ext cx="1190446"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Orchestra</a:t>
            </a:r>
          </a:p>
        </p:txBody>
      </p:sp>
      <p:sp>
        <p:nvSpPr>
          <p:cNvPr id="18" name="TextBox 17">
            <a:extLst>
              <a:ext uri="{FF2B5EF4-FFF2-40B4-BE49-F238E27FC236}">
                <a16:creationId xmlns:a16="http://schemas.microsoft.com/office/drawing/2014/main" id="{955AC96D-3017-4B4F-BE3E-D875E7D529DA}"/>
              </a:ext>
            </a:extLst>
          </p:cNvPr>
          <p:cNvSpPr txBox="1"/>
          <p:nvPr/>
        </p:nvSpPr>
        <p:spPr>
          <a:xfrm>
            <a:off x="10288438" y="1920815"/>
            <a:ext cx="946031" cy="64633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Slave Seating</a:t>
            </a:r>
          </a:p>
        </p:txBody>
      </p:sp>
      <p:sp>
        <p:nvSpPr>
          <p:cNvPr id="19" name="TextBox 18">
            <a:extLst>
              <a:ext uri="{FF2B5EF4-FFF2-40B4-BE49-F238E27FC236}">
                <a16:creationId xmlns:a16="http://schemas.microsoft.com/office/drawing/2014/main" id="{D62DC9B5-9FAE-4216-A8AD-B5823E33F6C4}"/>
              </a:ext>
            </a:extLst>
          </p:cNvPr>
          <p:cNvSpPr txBox="1"/>
          <p:nvPr/>
        </p:nvSpPr>
        <p:spPr>
          <a:xfrm>
            <a:off x="3229154" y="3502325"/>
            <a:ext cx="1089804"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vomitoria</a:t>
            </a:r>
          </a:p>
        </p:txBody>
      </p:sp>
      <p:sp>
        <p:nvSpPr>
          <p:cNvPr id="20" name="TextBox 19">
            <a:extLst>
              <a:ext uri="{FF2B5EF4-FFF2-40B4-BE49-F238E27FC236}">
                <a16:creationId xmlns:a16="http://schemas.microsoft.com/office/drawing/2014/main" id="{14B68966-7456-4F85-B627-145E62E8E189}"/>
              </a:ext>
            </a:extLst>
          </p:cNvPr>
          <p:cNvSpPr txBox="1"/>
          <p:nvPr/>
        </p:nvSpPr>
        <p:spPr>
          <a:xfrm>
            <a:off x="3186021" y="5098210"/>
            <a:ext cx="946031" cy="64633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VIP seating</a:t>
            </a:r>
          </a:p>
        </p:txBody>
      </p:sp>
      <p:sp>
        <p:nvSpPr>
          <p:cNvPr id="21" name="TextBox 20">
            <a:extLst>
              <a:ext uri="{FF2B5EF4-FFF2-40B4-BE49-F238E27FC236}">
                <a16:creationId xmlns:a16="http://schemas.microsoft.com/office/drawing/2014/main" id="{93232BA5-E4FE-48AE-8FD0-26589D2EBC4E}"/>
              </a:ext>
            </a:extLst>
          </p:cNvPr>
          <p:cNvSpPr txBox="1"/>
          <p:nvPr/>
        </p:nvSpPr>
        <p:spPr>
          <a:xfrm>
            <a:off x="986286" y="511834"/>
            <a:ext cx="1089804" cy="369332"/>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awning</a:t>
            </a:r>
          </a:p>
        </p:txBody>
      </p:sp>
      <p:sp>
        <p:nvSpPr>
          <p:cNvPr id="22" name="Down Arrow 3">
            <a:extLst>
              <a:ext uri="{FF2B5EF4-FFF2-40B4-BE49-F238E27FC236}">
                <a16:creationId xmlns:a16="http://schemas.microsoft.com/office/drawing/2014/main" id="{90655F0B-B653-4F0D-BF9A-CBC11D42CD2B}"/>
              </a:ext>
            </a:extLst>
          </p:cNvPr>
          <p:cNvSpPr/>
          <p:nvPr/>
        </p:nvSpPr>
        <p:spPr>
          <a:xfrm rot="6720000">
            <a:off x="6911914" y="1371497"/>
            <a:ext cx="457200" cy="1616528"/>
          </a:xfrm>
          <a:prstGeom prst="downArrow">
            <a:avLst>
              <a:gd name="adj1" fmla="val 50000"/>
              <a:gd name="adj2" fmla="val 132143"/>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TextBox 22">
            <a:extLst>
              <a:ext uri="{FF2B5EF4-FFF2-40B4-BE49-F238E27FC236}">
                <a16:creationId xmlns:a16="http://schemas.microsoft.com/office/drawing/2014/main" id="{0CE6552C-351B-4E25-BF86-51E2E3CF3D96}"/>
              </a:ext>
            </a:extLst>
          </p:cNvPr>
          <p:cNvSpPr txBox="1"/>
          <p:nvPr/>
        </p:nvSpPr>
        <p:spPr>
          <a:xfrm>
            <a:off x="7355456" y="2294626"/>
            <a:ext cx="1104181" cy="646331"/>
          </a:xfrm>
          <a:prstGeom prst="rect">
            <a:avLst/>
          </a:prstGeom>
          <a:solidFill>
            <a:schemeClr val="bg1"/>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Scaenae frons</a:t>
            </a:r>
          </a:p>
        </p:txBody>
      </p:sp>
    </p:spTree>
    <p:extLst>
      <p:ext uri="{BB962C8B-B14F-4D97-AF65-F5344CB8AC3E}">
        <p14:creationId xmlns:p14="http://schemas.microsoft.com/office/powerpoint/2010/main" val="2831786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500" fill="hold"/>
                                        <p:tgtEl>
                                          <p:spTgt spid="5"/>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500" fill="hold"/>
                                        <p:tgtEl>
                                          <p:spTgt spid="8"/>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ppt_x"/>
                                          </p:val>
                                        </p:tav>
                                        <p:tav tm="100000">
                                          <p:val>
                                            <p:strVal val="#ppt_x"/>
                                          </p:val>
                                        </p:tav>
                                      </p:tavLst>
                                    </p:anim>
                                    <p:anim calcmode="lin" valueType="num">
                                      <p:cBhvr additive="base">
                                        <p:cTn id="16"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26" presetClass="entr" presetSubtype="0" fill="hold" grpId="0"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wipe(down)">
                                      <p:cBhvr>
                                        <p:cTn id="28" dur="580">
                                          <p:stCondLst>
                                            <p:cond delay="0"/>
                                          </p:stCondLst>
                                        </p:cTn>
                                        <p:tgtEl>
                                          <p:spTgt spid="9"/>
                                        </p:tgtEl>
                                      </p:cBhvr>
                                    </p:animEffect>
                                    <p:anim calcmode="lin" valueType="num">
                                      <p:cBhvr>
                                        <p:cTn id="29"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34" dur="26">
                                          <p:stCondLst>
                                            <p:cond delay="650"/>
                                          </p:stCondLst>
                                        </p:cTn>
                                        <p:tgtEl>
                                          <p:spTgt spid="9"/>
                                        </p:tgtEl>
                                      </p:cBhvr>
                                      <p:to x="100000" y="60000"/>
                                    </p:animScale>
                                    <p:animScale>
                                      <p:cBhvr>
                                        <p:cTn id="35" dur="166" decel="50000">
                                          <p:stCondLst>
                                            <p:cond delay="676"/>
                                          </p:stCondLst>
                                        </p:cTn>
                                        <p:tgtEl>
                                          <p:spTgt spid="9"/>
                                        </p:tgtEl>
                                      </p:cBhvr>
                                      <p:to x="100000" y="100000"/>
                                    </p:animScale>
                                    <p:animScale>
                                      <p:cBhvr>
                                        <p:cTn id="36" dur="26">
                                          <p:stCondLst>
                                            <p:cond delay="1312"/>
                                          </p:stCondLst>
                                        </p:cTn>
                                        <p:tgtEl>
                                          <p:spTgt spid="9"/>
                                        </p:tgtEl>
                                      </p:cBhvr>
                                      <p:to x="100000" y="80000"/>
                                    </p:animScale>
                                    <p:animScale>
                                      <p:cBhvr>
                                        <p:cTn id="37" dur="166" decel="50000">
                                          <p:stCondLst>
                                            <p:cond delay="1338"/>
                                          </p:stCondLst>
                                        </p:cTn>
                                        <p:tgtEl>
                                          <p:spTgt spid="9"/>
                                        </p:tgtEl>
                                      </p:cBhvr>
                                      <p:to x="100000" y="100000"/>
                                    </p:animScale>
                                    <p:animScale>
                                      <p:cBhvr>
                                        <p:cTn id="38" dur="26">
                                          <p:stCondLst>
                                            <p:cond delay="1642"/>
                                          </p:stCondLst>
                                        </p:cTn>
                                        <p:tgtEl>
                                          <p:spTgt spid="9"/>
                                        </p:tgtEl>
                                      </p:cBhvr>
                                      <p:to x="100000" y="90000"/>
                                    </p:animScale>
                                    <p:animScale>
                                      <p:cBhvr>
                                        <p:cTn id="39" dur="166" decel="50000">
                                          <p:stCondLst>
                                            <p:cond delay="1668"/>
                                          </p:stCondLst>
                                        </p:cTn>
                                        <p:tgtEl>
                                          <p:spTgt spid="9"/>
                                        </p:tgtEl>
                                      </p:cBhvr>
                                      <p:to x="100000" y="100000"/>
                                    </p:animScale>
                                    <p:animScale>
                                      <p:cBhvr>
                                        <p:cTn id="40" dur="26">
                                          <p:stCondLst>
                                            <p:cond delay="1808"/>
                                          </p:stCondLst>
                                        </p:cTn>
                                        <p:tgtEl>
                                          <p:spTgt spid="9"/>
                                        </p:tgtEl>
                                      </p:cBhvr>
                                      <p:to x="100000" y="95000"/>
                                    </p:animScale>
                                    <p:animScale>
                                      <p:cBhvr>
                                        <p:cTn id="41" dur="166" decel="50000">
                                          <p:stCondLst>
                                            <p:cond delay="1834"/>
                                          </p:stCondLst>
                                        </p:cTn>
                                        <p:tgtEl>
                                          <p:spTgt spid="9"/>
                                        </p:tgtEl>
                                      </p:cBhvr>
                                      <p:to x="100000" y="100000"/>
                                    </p:animScale>
                                  </p:childTnLst>
                                </p:cTn>
                              </p:par>
                            </p:childTnLst>
                          </p:cTn>
                        </p:par>
                      </p:childTnLst>
                    </p:cTn>
                  </p:par>
                  <p:par>
                    <p:cTn id="42" fill="hold">
                      <p:stCondLst>
                        <p:cond delay="indefinite"/>
                      </p:stCondLst>
                      <p:childTnLst>
                        <p:par>
                          <p:cTn id="43" fill="hold">
                            <p:stCondLst>
                              <p:cond delay="0"/>
                            </p:stCondLst>
                            <p:childTnLst>
                              <p:par>
                                <p:cTn id="44" presetID="16" presetClass="entr" presetSubtype="21"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barn(inVertical)">
                                      <p:cBhvr>
                                        <p:cTn id="46" dur="500"/>
                                        <p:tgtEl>
                                          <p:spTgt spid="7"/>
                                        </p:tgtEl>
                                      </p:cBhvr>
                                    </p:animEffect>
                                  </p:childTnLst>
                                </p:cTn>
                              </p:par>
                            </p:childTnLst>
                          </p:cTn>
                        </p:par>
                      </p:childTnLst>
                    </p:cTn>
                  </p:par>
                  <p:par>
                    <p:cTn id="47" fill="hold">
                      <p:stCondLst>
                        <p:cond delay="indefinite"/>
                      </p:stCondLst>
                      <p:childTnLst>
                        <p:par>
                          <p:cTn id="48" fill="hold">
                            <p:stCondLst>
                              <p:cond delay="0"/>
                            </p:stCondLst>
                            <p:childTnLst>
                              <p:par>
                                <p:cTn id="49" presetID="53" presetClass="entr" presetSubtype="16" fill="hold" grpId="0" nodeType="click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p:cTn id="51" dur="500" fill="hold"/>
                                        <p:tgtEl>
                                          <p:spTgt spid="13"/>
                                        </p:tgtEl>
                                        <p:attrNameLst>
                                          <p:attrName>ppt_w</p:attrName>
                                        </p:attrNameLst>
                                      </p:cBhvr>
                                      <p:tavLst>
                                        <p:tav tm="0">
                                          <p:val>
                                            <p:fltVal val="0"/>
                                          </p:val>
                                        </p:tav>
                                        <p:tav tm="100000">
                                          <p:val>
                                            <p:strVal val="#ppt_w"/>
                                          </p:val>
                                        </p:tav>
                                      </p:tavLst>
                                    </p:anim>
                                    <p:anim calcmode="lin" valueType="num">
                                      <p:cBhvr>
                                        <p:cTn id="52" dur="500" fill="hold"/>
                                        <p:tgtEl>
                                          <p:spTgt spid="13"/>
                                        </p:tgtEl>
                                        <p:attrNameLst>
                                          <p:attrName>ppt_h</p:attrName>
                                        </p:attrNameLst>
                                      </p:cBhvr>
                                      <p:tavLst>
                                        <p:tav tm="0">
                                          <p:val>
                                            <p:fltVal val="0"/>
                                          </p:val>
                                        </p:tav>
                                        <p:tav tm="100000">
                                          <p:val>
                                            <p:strVal val="#ppt_h"/>
                                          </p:val>
                                        </p:tav>
                                      </p:tavLst>
                                    </p:anim>
                                    <p:animEffect transition="in" filter="fade">
                                      <p:cBhvr>
                                        <p:cTn id="53" dur="500"/>
                                        <p:tgtEl>
                                          <p:spTgt spid="13"/>
                                        </p:tgtEl>
                                      </p:cBhvr>
                                    </p:animEffect>
                                  </p:childTnLst>
                                </p:cTn>
                              </p:par>
                            </p:childTnLst>
                          </p:cTn>
                        </p:par>
                      </p:childTnLst>
                    </p:cTn>
                  </p:par>
                  <p:par>
                    <p:cTn id="54" fill="hold">
                      <p:stCondLst>
                        <p:cond delay="indefinite"/>
                      </p:stCondLst>
                      <p:childTnLst>
                        <p:par>
                          <p:cTn id="55" fill="hold">
                            <p:stCondLst>
                              <p:cond delay="0"/>
                            </p:stCondLst>
                            <p:childTnLst>
                              <p:par>
                                <p:cTn id="56" presetID="53" presetClass="entr" presetSubtype="16" fill="hold" grpId="0" nodeType="clickEffect">
                                  <p:stCondLst>
                                    <p:cond delay="0"/>
                                  </p:stCondLst>
                                  <p:childTnLst>
                                    <p:set>
                                      <p:cBhvr>
                                        <p:cTn id="57" dur="1" fill="hold">
                                          <p:stCondLst>
                                            <p:cond delay="0"/>
                                          </p:stCondLst>
                                        </p:cTn>
                                        <p:tgtEl>
                                          <p:spTgt spid="22"/>
                                        </p:tgtEl>
                                        <p:attrNameLst>
                                          <p:attrName>style.visibility</p:attrName>
                                        </p:attrNameLst>
                                      </p:cBhvr>
                                      <p:to>
                                        <p:strVal val="visible"/>
                                      </p:to>
                                    </p:set>
                                    <p:anim calcmode="lin" valueType="num">
                                      <p:cBhvr>
                                        <p:cTn id="58" dur="500" fill="hold"/>
                                        <p:tgtEl>
                                          <p:spTgt spid="22"/>
                                        </p:tgtEl>
                                        <p:attrNameLst>
                                          <p:attrName>ppt_w</p:attrName>
                                        </p:attrNameLst>
                                      </p:cBhvr>
                                      <p:tavLst>
                                        <p:tav tm="0">
                                          <p:val>
                                            <p:fltVal val="0"/>
                                          </p:val>
                                        </p:tav>
                                        <p:tav tm="100000">
                                          <p:val>
                                            <p:strVal val="#ppt_w"/>
                                          </p:val>
                                        </p:tav>
                                      </p:tavLst>
                                    </p:anim>
                                    <p:anim calcmode="lin" valueType="num">
                                      <p:cBhvr>
                                        <p:cTn id="59" dur="500" fill="hold"/>
                                        <p:tgtEl>
                                          <p:spTgt spid="22"/>
                                        </p:tgtEl>
                                        <p:attrNameLst>
                                          <p:attrName>ppt_h</p:attrName>
                                        </p:attrNameLst>
                                      </p:cBhvr>
                                      <p:tavLst>
                                        <p:tav tm="0">
                                          <p:val>
                                            <p:fltVal val="0"/>
                                          </p:val>
                                        </p:tav>
                                        <p:tav tm="100000">
                                          <p:val>
                                            <p:strVal val="#ppt_h"/>
                                          </p:val>
                                        </p:tav>
                                      </p:tavLst>
                                    </p:anim>
                                    <p:animEffect transition="in" filter="fade">
                                      <p:cBhvr>
                                        <p:cTn id="60"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3" grpId="0" animBg="1"/>
      <p:bldP spid="22" grpId="0" animBg="1"/>
    </p:bld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9CBD4D-1A54-43D8-8F03-D9694C2549C3}"/>
              </a:ext>
            </a:extLst>
          </p:cNvPr>
          <p:cNvSpPr>
            <a:spLocks noGrp="1"/>
          </p:cNvSpPr>
          <p:nvPr>
            <p:ph type="title"/>
          </p:nvPr>
        </p:nvSpPr>
        <p:spPr>
          <a:xfrm>
            <a:off x="0" y="0"/>
            <a:ext cx="12192000" cy="650875"/>
          </a:xfr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a:normAutofit fontScale="90000"/>
          </a:bodyPr>
          <a:lstStyle/>
          <a:p>
            <a:pPr algn="ctr"/>
            <a:r>
              <a:rPr lang="en-GB" dirty="0"/>
              <a:t>Overview</a:t>
            </a:r>
          </a:p>
        </p:txBody>
      </p:sp>
      <p:sp>
        <p:nvSpPr>
          <p:cNvPr id="3" name="Content Placeholder 2">
            <a:extLst>
              <a:ext uri="{FF2B5EF4-FFF2-40B4-BE49-F238E27FC236}">
                <a16:creationId xmlns:a16="http://schemas.microsoft.com/office/drawing/2014/main" id="{14AAAB58-2BDD-4F92-AC04-2F2C2AE1192B}"/>
              </a:ext>
            </a:extLst>
          </p:cNvPr>
          <p:cNvSpPr>
            <a:spLocks noGrp="1"/>
          </p:cNvSpPr>
          <p:nvPr>
            <p:ph idx="1"/>
          </p:nvPr>
        </p:nvSpPr>
        <p:spPr>
          <a:xfrm>
            <a:off x="190500" y="923924"/>
            <a:ext cx="6756400" cy="5667376"/>
          </a:xfrm>
        </p:spPr>
        <p:txBody>
          <a:bodyPr>
            <a:normAutofit fontScale="92500" lnSpcReduction="20000"/>
          </a:bodyPr>
          <a:lstStyle/>
          <a:p>
            <a:r>
              <a:rPr lang="en-GB" dirty="0"/>
              <a:t>Roman drama developed from Greek drama</a:t>
            </a:r>
          </a:p>
          <a:p>
            <a:r>
              <a:rPr lang="en-GB" dirty="0"/>
              <a:t>Like the Greeks, Romans often put on plays during religious festivals</a:t>
            </a:r>
          </a:p>
          <a:p>
            <a:r>
              <a:rPr lang="en-GB" dirty="0"/>
              <a:t>Plays were usually paid for partly out of public funds and partly by politicians who ran the festivals, hoping that this would get them support in elections</a:t>
            </a:r>
          </a:p>
          <a:p>
            <a:r>
              <a:rPr lang="en-GB" dirty="0"/>
              <a:t>Wealthy people would also pay for theatres to be built or renovated (i.e. the </a:t>
            </a:r>
            <a:r>
              <a:rPr lang="en-GB" dirty="0" err="1"/>
              <a:t>Holconii</a:t>
            </a:r>
            <a:r>
              <a:rPr lang="en-GB" dirty="0"/>
              <a:t> in Pompeii)</a:t>
            </a:r>
          </a:p>
          <a:p>
            <a:r>
              <a:rPr lang="en-GB" dirty="0"/>
              <a:t> A theatre might have had a semi-circular seating area and a semi-circular space in the centre called the orchestra. This was probably only used for Greek plays and otherwise likely used for VIP seating. </a:t>
            </a:r>
          </a:p>
        </p:txBody>
      </p:sp>
      <p:pic>
        <p:nvPicPr>
          <p:cNvPr id="5" name="Picture 4">
            <a:extLst>
              <a:ext uri="{FF2B5EF4-FFF2-40B4-BE49-F238E27FC236}">
                <a16:creationId xmlns:a16="http://schemas.microsoft.com/office/drawing/2014/main" id="{D6F6ABFC-16FA-4474-841A-87F01F4D2A45}"/>
              </a:ext>
            </a:extLst>
          </p:cNvPr>
          <p:cNvPicPr>
            <a:picLocks noChangeAspect="1"/>
          </p:cNvPicPr>
          <p:nvPr/>
        </p:nvPicPr>
        <p:blipFill>
          <a:blip r:embed="rId2"/>
          <a:stretch>
            <a:fillRect/>
          </a:stretch>
        </p:blipFill>
        <p:spPr>
          <a:xfrm>
            <a:off x="7009703" y="1571366"/>
            <a:ext cx="4991797" cy="3715268"/>
          </a:xfrm>
          <a:prstGeom prst="rect">
            <a:avLst/>
          </a:prstGeom>
        </p:spPr>
      </p:pic>
    </p:spTree>
    <p:extLst>
      <p:ext uri="{BB962C8B-B14F-4D97-AF65-F5344CB8AC3E}">
        <p14:creationId xmlns:p14="http://schemas.microsoft.com/office/powerpoint/2010/main" val="202545070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24E20-093E-4A60-BE7B-D14F1F06D998}"/>
              </a:ext>
            </a:extLst>
          </p:cNvPr>
          <p:cNvSpPr>
            <a:spLocks noGrp="1"/>
          </p:cNvSpPr>
          <p:nvPr>
            <p:ph type="title"/>
          </p:nvPr>
        </p:nvSpPr>
        <p:spPr>
          <a:xfrm>
            <a:off x="0" y="0"/>
            <a:ext cx="12192000" cy="894552"/>
          </a:xfrm>
          <a:solidFill>
            <a:schemeClr val="accent6">
              <a:lumMod val="20000"/>
              <a:lumOff val="80000"/>
            </a:schemeClr>
          </a:solidFill>
        </p:spPr>
        <p:txBody>
          <a:bodyPr/>
          <a:lstStyle/>
          <a:p>
            <a:pPr algn="ctr"/>
            <a:r>
              <a:rPr lang="en-GB" b="1" dirty="0"/>
              <a:t>Roman actors </a:t>
            </a:r>
          </a:p>
        </p:txBody>
      </p:sp>
      <p:sp>
        <p:nvSpPr>
          <p:cNvPr id="3" name="Content Placeholder 2">
            <a:extLst>
              <a:ext uri="{FF2B5EF4-FFF2-40B4-BE49-F238E27FC236}">
                <a16:creationId xmlns:a16="http://schemas.microsoft.com/office/drawing/2014/main" id="{87CFE796-6843-4C25-9D49-A23CDB0A3E76}"/>
              </a:ext>
            </a:extLst>
          </p:cNvPr>
          <p:cNvSpPr>
            <a:spLocks noGrp="1"/>
          </p:cNvSpPr>
          <p:nvPr>
            <p:ph idx="1"/>
          </p:nvPr>
        </p:nvSpPr>
        <p:spPr>
          <a:xfrm>
            <a:off x="114300" y="1117600"/>
            <a:ext cx="7861300" cy="5600700"/>
          </a:xfrm>
        </p:spPr>
        <p:txBody>
          <a:bodyPr>
            <a:normAutofit fontScale="92500" lnSpcReduction="10000"/>
          </a:bodyPr>
          <a:lstStyle/>
          <a:p>
            <a:r>
              <a:rPr lang="en-GB" sz="3000" dirty="0"/>
              <a:t>Considered </a:t>
            </a:r>
            <a:r>
              <a:rPr lang="en-GB" sz="3000" dirty="0" err="1"/>
              <a:t>infamis</a:t>
            </a:r>
            <a:r>
              <a:rPr lang="en-GB" sz="3000" dirty="0"/>
              <a:t> (few legal rights)</a:t>
            </a:r>
          </a:p>
          <a:p>
            <a:r>
              <a:rPr lang="en-GB" sz="3000" dirty="0"/>
              <a:t>Tended to be slaves or people with little money to begin with. </a:t>
            </a:r>
          </a:p>
          <a:p>
            <a:r>
              <a:rPr lang="en-GB" sz="3000" dirty="0"/>
              <a:t>To be an actor, a person needed to be able to sing and play a vast number of roles. </a:t>
            </a:r>
          </a:p>
          <a:p>
            <a:r>
              <a:rPr lang="en-GB" sz="3000" dirty="0"/>
              <a:t>Could become very rich due to having huge numbers of passionate fans</a:t>
            </a:r>
          </a:p>
          <a:p>
            <a:r>
              <a:rPr lang="en-GB" sz="3000" dirty="0"/>
              <a:t>Groups of actors formed troupes, each under the leadership of a troupe leader. </a:t>
            </a:r>
          </a:p>
          <a:p>
            <a:r>
              <a:rPr lang="en-GB" sz="3000" dirty="0"/>
              <a:t>Competition was fierce between troupes, as prizes were awarded to troupes or individual actors at the end of festivals. Troupes might have supporters placed in the audience in order to clap or cheer at the right moments. </a:t>
            </a:r>
          </a:p>
          <a:p>
            <a:endParaRPr lang="en-GB" dirty="0"/>
          </a:p>
        </p:txBody>
      </p:sp>
      <p:pic>
        <p:nvPicPr>
          <p:cNvPr id="4" name="Picture 3">
            <a:extLst>
              <a:ext uri="{FF2B5EF4-FFF2-40B4-BE49-F238E27FC236}">
                <a16:creationId xmlns:a16="http://schemas.microsoft.com/office/drawing/2014/main" id="{4CB818A4-D4C7-46E5-9695-2B5EB10A5F3E}"/>
              </a:ext>
            </a:extLst>
          </p:cNvPr>
          <p:cNvPicPr>
            <a:picLocks noChangeAspect="1"/>
          </p:cNvPicPr>
          <p:nvPr/>
        </p:nvPicPr>
        <p:blipFill rotWithShape="1">
          <a:blip r:embed="rId2"/>
          <a:srcRect r="1888"/>
          <a:stretch/>
        </p:blipFill>
        <p:spPr>
          <a:xfrm>
            <a:off x="8369298" y="1117601"/>
            <a:ext cx="3443663" cy="5399876"/>
          </a:xfrm>
          <a:prstGeom prst="rect">
            <a:avLst/>
          </a:prstGeom>
        </p:spPr>
      </p:pic>
    </p:spTree>
    <p:extLst>
      <p:ext uri="{BB962C8B-B14F-4D97-AF65-F5344CB8AC3E}">
        <p14:creationId xmlns:p14="http://schemas.microsoft.com/office/powerpoint/2010/main" val="144526981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395A830-353D-48BD-B6B8-12A505314EE3}"/>
              </a:ext>
            </a:extLst>
          </p:cNvPr>
          <p:cNvSpPr>
            <a:spLocks noGrp="1"/>
          </p:cNvSpPr>
          <p:nvPr>
            <p:ph type="title"/>
          </p:nvPr>
        </p:nvSpPr>
        <p:spPr>
          <a:xfrm>
            <a:off x="0" y="0"/>
            <a:ext cx="12192000" cy="752475"/>
          </a:xfrm>
          <a:solidFill>
            <a:schemeClr val="accent6">
              <a:lumMod val="20000"/>
              <a:lumOff val="80000"/>
            </a:schemeClr>
          </a:solidFill>
        </p:spPr>
        <p:style>
          <a:lnRef idx="2">
            <a:schemeClr val="dk1"/>
          </a:lnRef>
          <a:fillRef idx="1">
            <a:schemeClr val="lt1"/>
          </a:fillRef>
          <a:effectRef idx="0">
            <a:schemeClr val="dk1"/>
          </a:effectRef>
          <a:fontRef idx="minor">
            <a:schemeClr val="dk1"/>
          </a:fontRef>
        </p:style>
        <p:txBody>
          <a:bodyPr/>
          <a:lstStyle/>
          <a:p>
            <a:pPr algn="ctr"/>
            <a:r>
              <a:rPr lang="en-GB" dirty="0"/>
              <a:t>Costumes, props and masks</a:t>
            </a:r>
          </a:p>
        </p:txBody>
      </p:sp>
      <p:sp>
        <p:nvSpPr>
          <p:cNvPr id="3" name="Content Placeholder 2">
            <a:extLst>
              <a:ext uri="{FF2B5EF4-FFF2-40B4-BE49-F238E27FC236}">
                <a16:creationId xmlns:a16="http://schemas.microsoft.com/office/drawing/2014/main" id="{8FF797FF-4768-46C3-916D-BF002EDB732E}"/>
              </a:ext>
            </a:extLst>
          </p:cNvPr>
          <p:cNvSpPr>
            <a:spLocks noGrp="1"/>
          </p:cNvSpPr>
          <p:nvPr>
            <p:ph idx="1"/>
          </p:nvPr>
        </p:nvSpPr>
        <p:spPr>
          <a:xfrm>
            <a:off x="88900" y="1139824"/>
            <a:ext cx="11582400" cy="5324475"/>
          </a:xfrm>
        </p:spPr>
        <p:txBody>
          <a:bodyPr>
            <a:normAutofit lnSpcReduction="10000"/>
          </a:bodyPr>
          <a:lstStyle/>
          <a:p>
            <a:r>
              <a:rPr lang="en-GB" sz="3000" dirty="0"/>
              <a:t>For male roles, a cloak and tunic would be worn, </a:t>
            </a:r>
          </a:p>
          <a:p>
            <a:r>
              <a:rPr lang="en-GB" sz="3000" dirty="0"/>
              <a:t>For female roles, a dress and a cloak would be worn for female roles</a:t>
            </a:r>
          </a:p>
          <a:p>
            <a:r>
              <a:rPr lang="en-GB" sz="3000" dirty="0"/>
              <a:t> Props would be use to tell an audience about a character’s role in the play- 	an old man might carry a walking stick, a cook might hold a knife and a slave dealer usually held a money-bag. These sorts of costumes all originated in Greek theatre. </a:t>
            </a:r>
          </a:p>
          <a:p>
            <a:r>
              <a:rPr lang="en-GB" sz="3000" dirty="0"/>
              <a:t>The theatrical mask originated in Greek theatre and allowed a single actor to play multiple roles with each one designed to indicate a specific kind of character. For instance, masks made for female characters would have pale skin, whilst masks made for male characters would have brown skin. They were made out of linen and plaster, making them very light. </a:t>
            </a:r>
          </a:p>
          <a:p>
            <a:endParaRPr lang="en-GB" sz="2800" dirty="0"/>
          </a:p>
          <a:p>
            <a:endParaRPr lang="en-GB" dirty="0"/>
          </a:p>
        </p:txBody>
      </p:sp>
    </p:spTree>
    <p:extLst>
      <p:ext uri="{BB962C8B-B14F-4D97-AF65-F5344CB8AC3E}">
        <p14:creationId xmlns:p14="http://schemas.microsoft.com/office/powerpoint/2010/main" val="50891524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EDE7-F7AF-47AF-8177-F7909FF1BC5F}"/>
              </a:ext>
            </a:extLst>
          </p:cNvPr>
          <p:cNvSpPr>
            <a:spLocks noGrp="1"/>
          </p:cNvSpPr>
          <p:nvPr>
            <p:ph type="title"/>
          </p:nvPr>
        </p:nvSpPr>
        <p:spPr>
          <a:xfrm>
            <a:off x="313532" y="203200"/>
            <a:ext cx="10515600" cy="644525"/>
          </a:xfrm>
        </p:spPr>
        <p:txBody>
          <a:bodyPr>
            <a:normAutofit/>
          </a:bodyPr>
          <a:lstStyle/>
          <a:p>
            <a:r>
              <a:rPr lang="en-GB" sz="3600" b="1" dirty="0"/>
              <a:t>Roman citizenship</a:t>
            </a:r>
          </a:p>
        </p:txBody>
      </p:sp>
      <p:sp>
        <p:nvSpPr>
          <p:cNvPr id="3" name="Content Placeholder 2">
            <a:extLst>
              <a:ext uri="{FF2B5EF4-FFF2-40B4-BE49-F238E27FC236}">
                <a16:creationId xmlns:a16="http://schemas.microsoft.com/office/drawing/2014/main" id="{89F4F33F-E70F-429D-8015-3AE874437467}"/>
              </a:ext>
            </a:extLst>
          </p:cNvPr>
          <p:cNvSpPr>
            <a:spLocks noGrp="1"/>
          </p:cNvSpPr>
          <p:nvPr>
            <p:ph idx="1"/>
          </p:nvPr>
        </p:nvSpPr>
        <p:spPr>
          <a:xfrm>
            <a:off x="190500" y="920115"/>
            <a:ext cx="11254911" cy="3320097"/>
          </a:xfrm>
        </p:spPr>
        <p:txBody>
          <a:bodyPr>
            <a:normAutofit fontScale="77500" lnSpcReduction="20000"/>
          </a:bodyPr>
          <a:lstStyle/>
          <a:p>
            <a:r>
              <a:rPr lang="en-GB" sz="2600" dirty="0"/>
              <a:t>Only a man could become a full Roman citizen.</a:t>
            </a:r>
          </a:p>
          <a:p>
            <a:r>
              <a:rPr lang="en-GB" sz="2600" dirty="0"/>
              <a:t>Women only had the same rights as children in Roman law, meaning that they could not vote or hold public office. </a:t>
            </a:r>
          </a:p>
          <a:p>
            <a:r>
              <a:rPr lang="en-GB" sz="2600" dirty="0"/>
              <a:t>Being a Roman citizen gave you a good number of benefits. These included:</a:t>
            </a:r>
          </a:p>
          <a:p>
            <a:pPr lvl="1"/>
            <a:r>
              <a:rPr lang="en-GB" sz="2600" dirty="0"/>
              <a:t>Free access to public games</a:t>
            </a:r>
          </a:p>
          <a:p>
            <a:pPr lvl="1"/>
            <a:r>
              <a:rPr lang="en-GB" sz="2600" dirty="0"/>
              <a:t>Free or very cheap use of public baths</a:t>
            </a:r>
          </a:p>
          <a:p>
            <a:pPr lvl="1"/>
            <a:r>
              <a:rPr lang="en-GB" sz="2600" dirty="0"/>
              <a:t>Being able to vote</a:t>
            </a:r>
          </a:p>
          <a:p>
            <a:pPr lvl="1"/>
            <a:r>
              <a:rPr lang="en-GB" sz="2600" dirty="0"/>
              <a:t>Protection from being punished without a trial</a:t>
            </a:r>
          </a:p>
          <a:p>
            <a:pPr lvl="1"/>
            <a:r>
              <a:rPr lang="en-GB" sz="2600" dirty="0"/>
              <a:t>Poor citizens were given free corn</a:t>
            </a:r>
          </a:p>
          <a:p>
            <a:r>
              <a:rPr lang="en-GB" sz="2600" dirty="0"/>
              <a:t>Roman citizens </a:t>
            </a:r>
            <a:r>
              <a:rPr lang="en-GB" sz="2400" dirty="0"/>
              <a:t>were born into a number of social classes. Different social classes had different rights and responsibilities to others. </a:t>
            </a:r>
          </a:p>
          <a:p>
            <a:endParaRPr lang="en-GB" dirty="0"/>
          </a:p>
          <a:p>
            <a:endParaRPr lang="en-GB" dirty="0"/>
          </a:p>
        </p:txBody>
      </p:sp>
      <p:pic>
        <p:nvPicPr>
          <p:cNvPr id="1026" name="Picture 2" descr="Life of the People [ushistory.org]">
            <a:extLst>
              <a:ext uri="{FF2B5EF4-FFF2-40B4-BE49-F238E27FC236}">
                <a16:creationId xmlns:a16="http://schemas.microsoft.com/office/drawing/2014/main" id="{8C5EC7B6-E8FE-4F07-B624-F8CFE5D563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5118" y="4402137"/>
            <a:ext cx="5256214" cy="22526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1832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79F3D8-3B33-4E8D-B9FC-C5D029D82778}"/>
              </a:ext>
            </a:extLst>
          </p:cNvPr>
          <p:cNvSpPr>
            <a:spLocks noGrp="1"/>
          </p:cNvSpPr>
          <p:nvPr>
            <p:ph type="title"/>
          </p:nvPr>
        </p:nvSpPr>
        <p:spPr/>
        <p:txBody>
          <a:bodyPr/>
          <a:lstStyle/>
          <a:p>
            <a:r>
              <a:rPr lang="en-GB" b="1" dirty="0"/>
              <a:t>Two tiers of citizens</a:t>
            </a:r>
          </a:p>
        </p:txBody>
      </p:sp>
      <p:sp>
        <p:nvSpPr>
          <p:cNvPr id="3" name="Content Placeholder 2">
            <a:extLst>
              <a:ext uri="{FF2B5EF4-FFF2-40B4-BE49-F238E27FC236}">
                <a16:creationId xmlns:a16="http://schemas.microsoft.com/office/drawing/2014/main" id="{2E9788EF-B2D1-4C70-9AA9-FE4EB9C470A5}"/>
              </a:ext>
            </a:extLst>
          </p:cNvPr>
          <p:cNvSpPr>
            <a:spLocks noGrp="1"/>
          </p:cNvSpPr>
          <p:nvPr>
            <p:ph idx="1"/>
          </p:nvPr>
        </p:nvSpPr>
        <p:spPr>
          <a:xfrm>
            <a:off x="838200" y="1458930"/>
            <a:ext cx="10515600" cy="5188450"/>
          </a:xfrm>
        </p:spPr>
        <p:txBody>
          <a:bodyPr>
            <a:normAutofit fontScale="85000" lnSpcReduction="20000"/>
          </a:bodyPr>
          <a:lstStyle/>
          <a:p>
            <a:pPr marL="0" indent="0">
              <a:buNone/>
            </a:pPr>
            <a:r>
              <a:rPr lang="en-GB" b="1" dirty="0"/>
              <a:t>Patricians</a:t>
            </a:r>
          </a:p>
          <a:p>
            <a:pPr marL="0" indent="0">
              <a:buNone/>
            </a:pPr>
            <a:r>
              <a:rPr lang="en-GB" dirty="0"/>
              <a:t>A small number of powerful families. After the fall of the Roman kings, the patrician families became the ruling class of the city. Lost influence over time as plebeians gained additional rights but remained very powerful into the Imperial period. Patrician families would have hoped to become senatorial families. Roman voting system arranged to allow patricians. Although many patrician families tended to have long histories, it became increasingly common for plebeians to be raised to patrician status as old families began to die out. </a:t>
            </a:r>
          </a:p>
          <a:p>
            <a:pPr marL="0" indent="0">
              <a:buNone/>
            </a:pPr>
            <a:r>
              <a:rPr lang="en-GB" b="1" dirty="0"/>
              <a:t>Plebeians</a:t>
            </a:r>
          </a:p>
          <a:p>
            <a:pPr marL="0" indent="0">
              <a:buNone/>
            </a:pPr>
            <a:r>
              <a:rPr lang="en-GB" dirty="0"/>
              <a:t>Everyone else who wasn’t a patrician. Gained power over time. Represented by the tribune of the plebeians, a powerful elected politician with the power to block other politicians’ commands. This office lost power over time, leading to the Roman emperors being given power to control the tribune. Plebeians included people from a huge range of economic backgrounds, from the very rich to the very poor. Extremely wealthy plebeians could become senators. Roman voting system organised to give the plebeians less voting power then the patricians.  </a:t>
            </a:r>
          </a:p>
        </p:txBody>
      </p:sp>
    </p:spTree>
    <p:extLst>
      <p:ext uri="{BB962C8B-B14F-4D97-AF65-F5344CB8AC3E}">
        <p14:creationId xmlns:p14="http://schemas.microsoft.com/office/powerpoint/2010/main" val="747753717"/>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EDE7-F7AF-47AF-8177-F7909FF1BC5F}"/>
              </a:ext>
            </a:extLst>
          </p:cNvPr>
          <p:cNvSpPr>
            <a:spLocks noGrp="1"/>
          </p:cNvSpPr>
          <p:nvPr>
            <p:ph type="title"/>
          </p:nvPr>
        </p:nvSpPr>
        <p:spPr>
          <a:xfrm>
            <a:off x="352425" y="0"/>
            <a:ext cx="10515600" cy="644525"/>
          </a:xfrm>
        </p:spPr>
        <p:txBody>
          <a:bodyPr>
            <a:normAutofit/>
          </a:bodyPr>
          <a:lstStyle/>
          <a:p>
            <a:r>
              <a:rPr lang="en-GB" sz="2800" b="1" dirty="0"/>
              <a:t>Senators</a:t>
            </a:r>
          </a:p>
        </p:txBody>
      </p:sp>
      <p:sp>
        <p:nvSpPr>
          <p:cNvPr id="3" name="Content Placeholder 2">
            <a:extLst>
              <a:ext uri="{FF2B5EF4-FFF2-40B4-BE49-F238E27FC236}">
                <a16:creationId xmlns:a16="http://schemas.microsoft.com/office/drawing/2014/main" id="{89F4F33F-E70F-429D-8015-3AE874437467}"/>
              </a:ext>
            </a:extLst>
          </p:cNvPr>
          <p:cNvSpPr>
            <a:spLocks noGrp="1"/>
          </p:cNvSpPr>
          <p:nvPr>
            <p:ph idx="1"/>
          </p:nvPr>
        </p:nvSpPr>
        <p:spPr>
          <a:xfrm>
            <a:off x="190500" y="644524"/>
            <a:ext cx="9512300" cy="7572375"/>
          </a:xfrm>
        </p:spPr>
        <p:txBody>
          <a:bodyPr>
            <a:normAutofit fontScale="32500" lnSpcReduction="20000"/>
          </a:bodyPr>
          <a:lstStyle/>
          <a:p>
            <a:r>
              <a:rPr lang="en-GB" sz="6200" dirty="0"/>
              <a:t>The highest Roman social class.</a:t>
            </a:r>
          </a:p>
          <a:p>
            <a:r>
              <a:rPr lang="en-GB" sz="6200" dirty="0"/>
              <a:t>Senators sat in the Senate, an extremely influential political body which had the power to choose emperors. </a:t>
            </a:r>
          </a:p>
          <a:p>
            <a:r>
              <a:rPr lang="en-GB" sz="6200" dirty="0"/>
              <a:t>To become a senator:</a:t>
            </a:r>
          </a:p>
          <a:p>
            <a:pPr lvl="1"/>
            <a:r>
              <a:rPr lang="en-GB" sz="6200" dirty="0"/>
              <a:t>Your father had to have been a senator </a:t>
            </a:r>
            <a:r>
              <a:rPr lang="en-GB" sz="6200" b="1" dirty="0"/>
              <a:t>OR </a:t>
            </a:r>
            <a:r>
              <a:rPr lang="en-GB" sz="6200" dirty="0"/>
              <a:t>the emperor had named you a member of the senatorial class</a:t>
            </a:r>
          </a:p>
          <a:p>
            <a:pPr lvl="1"/>
            <a:r>
              <a:rPr lang="en-GB" sz="6200" dirty="0"/>
              <a:t>Your property had to be worth one million sesterces (possibly about £2.7 million)</a:t>
            </a:r>
          </a:p>
          <a:p>
            <a:pPr lvl="1"/>
            <a:r>
              <a:rPr lang="en-GB" sz="6200" dirty="0"/>
              <a:t>From 17, you could be chosen to become a senator by a magistrate called a censor or the emperor.</a:t>
            </a:r>
          </a:p>
          <a:p>
            <a:pPr lvl="1"/>
            <a:r>
              <a:rPr lang="en-GB" sz="6200" dirty="0"/>
              <a:t>Would normally be expected to have been elected to public office at least once</a:t>
            </a:r>
          </a:p>
          <a:p>
            <a:r>
              <a:rPr lang="en-GB" sz="6200" dirty="0"/>
              <a:t>A senatorial family could lose its rank if it lost its wealth, lacked a male heir or fell out of favour with the emperor. Therefore, the emperor had to raise new families to senatorial rank quite often. </a:t>
            </a:r>
          </a:p>
          <a:p>
            <a:r>
              <a:rPr lang="en-GB" sz="6200" dirty="0"/>
              <a:t>Senators could not make money from trading (though this rule was sometimes ignored) and were not paid for being senators. </a:t>
            </a:r>
          </a:p>
          <a:p>
            <a:r>
              <a:rPr lang="en-GB" sz="6200" dirty="0"/>
              <a:t>Senators could stand every year as magistrates (elected politicians).</a:t>
            </a:r>
          </a:p>
          <a:p>
            <a:r>
              <a:rPr lang="en-GB" sz="6200" dirty="0"/>
              <a:t>A senator could become a consul (one of the two leaders of Rome elected once a year) or a praetor (whose job was to oversee Roman laws).</a:t>
            </a:r>
          </a:p>
          <a:p>
            <a:r>
              <a:rPr lang="en-GB" sz="6200" dirty="0"/>
              <a:t>The emperor might select a senator to command a legion of the army, govern a province, supervise public services or hold an important priesthood. </a:t>
            </a:r>
          </a:p>
          <a:p>
            <a:r>
              <a:rPr lang="en-GB" sz="6200" dirty="0"/>
              <a:t>Senators had their own reserved seating at games and wore a wide purple stripe on their toga.</a:t>
            </a:r>
          </a:p>
          <a:p>
            <a:endParaRPr lang="en-GB" dirty="0"/>
          </a:p>
          <a:p>
            <a:endParaRPr lang="en-GB" dirty="0"/>
          </a:p>
        </p:txBody>
      </p:sp>
      <p:pic>
        <p:nvPicPr>
          <p:cNvPr id="2052" name="Picture 4" descr="Tastes Of History: The Toga">
            <a:extLst>
              <a:ext uri="{FF2B5EF4-FFF2-40B4-BE49-F238E27FC236}">
                <a16:creationId xmlns:a16="http://schemas.microsoft.com/office/drawing/2014/main" id="{BDCA2355-B062-4B2A-AA5E-97FA0B4BAB4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815235" y="1397971"/>
            <a:ext cx="2105580" cy="42916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9937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fad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fade">
                                      <p:cBhvr>
                                        <p:cTn id="47" dur="500"/>
                                        <p:tgtEl>
                                          <p:spTgt spid="3">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3">
                                            <p:txEl>
                                              <p:pRg st="9" end="9"/>
                                            </p:txEl>
                                          </p:spTgt>
                                        </p:tgtEl>
                                        <p:attrNameLst>
                                          <p:attrName>style.visibility</p:attrName>
                                        </p:attrNameLst>
                                      </p:cBhvr>
                                      <p:to>
                                        <p:strVal val="visible"/>
                                      </p:to>
                                    </p:set>
                                    <p:animEffect transition="in" filter="fade">
                                      <p:cBhvr>
                                        <p:cTn id="52" dur="500"/>
                                        <p:tgtEl>
                                          <p:spTgt spid="3">
                                            <p:txEl>
                                              <p:pRg st="9" end="9"/>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nodeType="clickEffect">
                                  <p:stCondLst>
                                    <p:cond delay="0"/>
                                  </p:stCondLst>
                                  <p:childTnLst>
                                    <p:set>
                                      <p:cBhvr>
                                        <p:cTn id="56" dur="1" fill="hold">
                                          <p:stCondLst>
                                            <p:cond delay="0"/>
                                          </p:stCondLst>
                                        </p:cTn>
                                        <p:tgtEl>
                                          <p:spTgt spid="3">
                                            <p:txEl>
                                              <p:pRg st="10" end="10"/>
                                            </p:txEl>
                                          </p:spTgt>
                                        </p:tgtEl>
                                        <p:attrNameLst>
                                          <p:attrName>style.visibility</p:attrName>
                                        </p:attrNameLst>
                                      </p:cBhvr>
                                      <p:to>
                                        <p:strVal val="visible"/>
                                      </p:to>
                                    </p:set>
                                    <p:animEffect transition="in" filter="fade">
                                      <p:cBhvr>
                                        <p:cTn id="57" dur="500"/>
                                        <p:tgtEl>
                                          <p:spTgt spid="3">
                                            <p:txEl>
                                              <p:pRg st="10" end="10"/>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
                                            <p:txEl>
                                              <p:pRg st="11" end="11"/>
                                            </p:txEl>
                                          </p:spTgt>
                                        </p:tgtEl>
                                        <p:attrNameLst>
                                          <p:attrName>style.visibility</p:attrName>
                                        </p:attrNameLst>
                                      </p:cBhvr>
                                      <p:to>
                                        <p:strVal val="visible"/>
                                      </p:to>
                                    </p:set>
                                    <p:animEffect transition="in" filter="fade">
                                      <p:cBhvr>
                                        <p:cTn id="62" dur="500"/>
                                        <p:tgtEl>
                                          <p:spTgt spid="3">
                                            <p:txEl>
                                              <p:pRg st="11" end="11"/>
                                            </p:txEl>
                                          </p:spTgt>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Effect transition="in" filter="fade">
                                      <p:cBhvr>
                                        <p:cTn id="6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40EDE7-F7AF-47AF-8177-F7909FF1BC5F}"/>
              </a:ext>
            </a:extLst>
          </p:cNvPr>
          <p:cNvSpPr>
            <a:spLocks noGrp="1"/>
          </p:cNvSpPr>
          <p:nvPr>
            <p:ph type="title"/>
          </p:nvPr>
        </p:nvSpPr>
        <p:spPr>
          <a:xfrm>
            <a:off x="352425" y="0"/>
            <a:ext cx="10515600" cy="644525"/>
          </a:xfrm>
        </p:spPr>
        <p:txBody>
          <a:bodyPr>
            <a:normAutofit/>
          </a:bodyPr>
          <a:lstStyle/>
          <a:p>
            <a:r>
              <a:rPr lang="en-GB" sz="2800" b="1" dirty="0"/>
              <a:t>Equestrians</a:t>
            </a:r>
          </a:p>
        </p:txBody>
      </p:sp>
      <p:sp>
        <p:nvSpPr>
          <p:cNvPr id="3" name="Content Placeholder 2">
            <a:extLst>
              <a:ext uri="{FF2B5EF4-FFF2-40B4-BE49-F238E27FC236}">
                <a16:creationId xmlns:a16="http://schemas.microsoft.com/office/drawing/2014/main" id="{89F4F33F-E70F-429D-8015-3AE874437467}"/>
              </a:ext>
            </a:extLst>
          </p:cNvPr>
          <p:cNvSpPr>
            <a:spLocks noGrp="1"/>
          </p:cNvSpPr>
          <p:nvPr>
            <p:ph idx="1"/>
          </p:nvPr>
        </p:nvSpPr>
        <p:spPr>
          <a:xfrm>
            <a:off x="190500" y="644525"/>
            <a:ext cx="7505700" cy="6280150"/>
          </a:xfrm>
        </p:spPr>
        <p:txBody>
          <a:bodyPr>
            <a:normAutofit fontScale="92500" lnSpcReduction="10000"/>
          </a:bodyPr>
          <a:lstStyle/>
          <a:p>
            <a:r>
              <a:rPr lang="en-GB" dirty="0"/>
              <a:t>Originally men who could afford to own a horse- their name literally means ‘knights’.</a:t>
            </a:r>
          </a:p>
          <a:p>
            <a:r>
              <a:rPr lang="en-GB" dirty="0"/>
              <a:t>By the 1</a:t>
            </a:r>
            <a:r>
              <a:rPr lang="en-GB" baseline="30000" dirty="0"/>
              <a:t>st</a:t>
            </a:r>
            <a:r>
              <a:rPr lang="en-GB" dirty="0"/>
              <a:t> century AD, any man with property worth  400,000 sesterces (possibly about £1.1 million) could become an equestrian.</a:t>
            </a:r>
          </a:p>
          <a:p>
            <a:r>
              <a:rPr lang="en-GB" dirty="0"/>
              <a:t>Often successful businessmen who could make money from trade.</a:t>
            </a:r>
          </a:p>
          <a:p>
            <a:r>
              <a:rPr lang="en-GB" dirty="0"/>
              <a:t>Often chosen by the emperor for civil service i.e. managing finances. </a:t>
            </a:r>
          </a:p>
          <a:p>
            <a:r>
              <a:rPr lang="en-GB" dirty="0"/>
              <a:t>Could be governors of small provinces- Pontius Pilate was an equestrian for instance (he was the governor of Judaea).</a:t>
            </a:r>
          </a:p>
          <a:p>
            <a:r>
              <a:rPr lang="en-GB" dirty="0"/>
              <a:t>Each equestrian wore a narrow purple stripe on his toga and a gold ring. </a:t>
            </a:r>
          </a:p>
          <a:p>
            <a:r>
              <a:rPr lang="en-GB" dirty="0"/>
              <a:t>Could be promoted to senatorial class if a position opened up and they had enough money. </a:t>
            </a:r>
          </a:p>
          <a:p>
            <a:endParaRPr lang="en-GB" dirty="0"/>
          </a:p>
          <a:p>
            <a:endParaRPr lang="en-GB" dirty="0"/>
          </a:p>
          <a:p>
            <a:endParaRPr lang="en-GB" dirty="0"/>
          </a:p>
          <a:p>
            <a:endParaRPr lang="en-GB" dirty="0"/>
          </a:p>
        </p:txBody>
      </p:sp>
      <p:pic>
        <p:nvPicPr>
          <p:cNvPr id="3074" name="Picture 2" descr="The Roman Toga">
            <a:extLst>
              <a:ext uri="{FF2B5EF4-FFF2-40B4-BE49-F238E27FC236}">
                <a16:creationId xmlns:a16="http://schemas.microsoft.com/office/drawing/2014/main" id="{C0BFC384-395D-4500-A194-BC624284E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2949" y="1066799"/>
            <a:ext cx="2943225" cy="4905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42938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C1573-BAC3-4781-A358-6C1547A8D6D9}"/>
              </a:ext>
            </a:extLst>
          </p:cNvPr>
          <p:cNvSpPr>
            <a:spLocks noGrp="1"/>
          </p:cNvSpPr>
          <p:nvPr>
            <p:ph type="title"/>
          </p:nvPr>
        </p:nvSpPr>
        <p:spPr>
          <a:xfrm>
            <a:off x="416959" y="435830"/>
            <a:ext cx="10515600" cy="672565"/>
          </a:xfrm>
        </p:spPr>
        <p:txBody>
          <a:bodyPr>
            <a:normAutofit/>
          </a:bodyPr>
          <a:lstStyle/>
          <a:p>
            <a:r>
              <a:rPr lang="en-GB" sz="3200" b="1" dirty="0"/>
              <a:t>Tepidarium</a:t>
            </a:r>
          </a:p>
        </p:txBody>
      </p:sp>
      <p:sp>
        <p:nvSpPr>
          <p:cNvPr id="3" name="Content Placeholder 2">
            <a:extLst>
              <a:ext uri="{FF2B5EF4-FFF2-40B4-BE49-F238E27FC236}">
                <a16:creationId xmlns:a16="http://schemas.microsoft.com/office/drawing/2014/main" id="{71DF7C2C-940B-44E1-80B8-112132CE2F30}"/>
              </a:ext>
            </a:extLst>
          </p:cNvPr>
          <p:cNvSpPr>
            <a:spLocks noGrp="1"/>
          </p:cNvSpPr>
          <p:nvPr>
            <p:ph idx="1"/>
          </p:nvPr>
        </p:nvSpPr>
        <p:spPr>
          <a:xfrm>
            <a:off x="309954" y="1108395"/>
            <a:ext cx="6322886" cy="5171077"/>
          </a:xfrm>
        </p:spPr>
        <p:txBody>
          <a:bodyPr>
            <a:normAutofit fontScale="70000" lnSpcReduction="20000"/>
          </a:bodyPr>
          <a:lstStyle/>
          <a:p>
            <a:r>
              <a:rPr lang="en-GB" dirty="0"/>
              <a:t>Warm room</a:t>
            </a:r>
          </a:p>
          <a:p>
            <a:r>
              <a:rPr lang="en-GB" dirty="0"/>
              <a:t>A place to sit and relax in the heat (a bit like a modern sauna, although some Roman baths did have separate rooms which functioned as steam rooms)</a:t>
            </a:r>
          </a:p>
          <a:p>
            <a:r>
              <a:rPr lang="en-GB" dirty="0"/>
              <a:t>Helped visitors to get used to the heat in preparation for going into the hottest room: the caldarium. </a:t>
            </a:r>
          </a:p>
          <a:p>
            <a:pPr lvl="1"/>
            <a:r>
              <a:rPr lang="en-GB" dirty="0"/>
              <a:t> Bathers might have also returned here after vising the caldarium in order to help to cool their bodies down</a:t>
            </a:r>
          </a:p>
          <a:p>
            <a:r>
              <a:rPr lang="en-GB" dirty="0"/>
              <a:t>Compartments could be built into the walls to allow people to take off their remaining clothes</a:t>
            </a:r>
          </a:p>
          <a:p>
            <a:r>
              <a:rPr lang="en-GB" dirty="0"/>
              <a:t>Room heated by the hypocaust and sometimes by a brazier</a:t>
            </a:r>
          </a:p>
          <a:p>
            <a:r>
              <a:rPr lang="en-GB" dirty="0"/>
              <a:t>Usually the best-decorated room</a:t>
            </a:r>
          </a:p>
          <a:p>
            <a:pPr lvl="1"/>
            <a:r>
              <a:rPr lang="en-GB" dirty="0"/>
              <a:t>Implies that many spent a good amount of time here, likely talking business or just chatting</a:t>
            </a:r>
          </a:p>
          <a:p>
            <a:r>
              <a:rPr lang="en-GB" dirty="0"/>
              <a:t>Curved ceiling prevented build-up of condensation</a:t>
            </a:r>
          </a:p>
        </p:txBody>
      </p:sp>
      <p:pic>
        <p:nvPicPr>
          <p:cNvPr id="4098" name="Picture 2">
            <a:extLst>
              <a:ext uri="{FF2B5EF4-FFF2-40B4-BE49-F238E27FC236}">
                <a16:creationId xmlns:a16="http://schemas.microsoft.com/office/drawing/2014/main" id="{510D5DBE-895F-40B0-AA5E-2DD7E960BA3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5456" y="239071"/>
            <a:ext cx="4248344" cy="3345396"/>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VII.5.24 Pompeii. August 2021. Bronze brazier (38) in tepidarium (37).  &#10;Foto Annette Haug, ERC Grant 681269 DÉCOR.&#10;">
            <a:extLst>
              <a:ext uri="{FF2B5EF4-FFF2-40B4-BE49-F238E27FC236}">
                <a16:creationId xmlns:a16="http://schemas.microsoft.com/office/drawing/2014/main" id="{397F0D64-DBF1-48D3-AFCB-48794AB1C70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0140" y="3429000"/>
            <a:ext cx="3958976" cy="222692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A5E57EC-38AE-4345-8F2F-AB11E6F9B2E4}"/>
              </a:ext>
            </a:extLst>
          </p:cNvPr>
          <p:cNvSpPr txBox="1"/>
          <p:nvPr/>
        </p:nvSpPr>
        <p:spPr>
          <a:xfrm>
            <a:off x="6304908" y="5317484"/>
            <a:ext cx="5527497" cy="1293971"/>
          </a:xfrm>
          <a:prstGeom prst="roundRect">
            <a:avLst/>
          </a:prstGeom>
          <a:solidFill>
            <a:schemeClr val="accent1">
              <a:lumMod val="60000"/>
              <a:lumOff val="4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GB" sz="1400" dirty="0"/>
              <a:t>The brazier which would have heated the tepidarium at a bath at Pompeii. A recreation of this tepidarium is shown in the above image. Note the benches close to the brazier. Those who sat closest to this would have got the sweatiest. Augustus supposedly enjoyed doing exactly this when he was bathing!</a:t>
            </a:r>
          </a:p>
        </p:txBody>
      </p:sp>
    </p:spTree>
    <p:extLst>
      <p:ext uri="{BB962C8B-B14F-4D97-AF65-F5344CB8AC3E}">
        <p14:creationId xmlns:p14="http://schemas.microsoft.com/office/powerpoint/2010/main" val="183828597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2EF9A-8EE3-49EC-9C18-11C9A7F9E6FD}"/>
              </a:ext>
            </a:extLst>
          </p:cNvPr>
          <p:cNvSpPr>
            <a:spLocks noGrp="1"/>
          </p:cNvSpPr>
          <p:nvPr>
            <p:ph type="title"/>
          </p:nvPr>
        </p:nvSpPr>
        <p:spPr/>
        <p:txBody>
          <a:bodyPr/>
          <a:lstStyle/>
          <a:p>
            <a:r>
              <a:rPr lang="en-GB" b="1" dirty="0"/>
              <a:t>Everybody else!</a:t>
            </a:r>
          </a:p>
        </p:txBody>
      </p:sp>
      <p:sp>
        <p:nvSpPr>
          <p:cNvPr id="3" name="Content Placeholder 2">
            <a:extLst>
              <a:ext uri="{FF2B5EF4-FFF2-40B4-BE49-F238E27FC236}">
                <a16:creationId xmlns:a16="http://schemas.microsoft.com/office/drawing/2014/main" id="{2145D23F-A96E-412E-B1D5-6E6A7E25AB9C}"/>
              </a:ext>
            </a:extLst>
          </p:cNvPr>
          <p:cNvSpPr>
            <a:spLocks noGrp="1"/>
          </p:cNvSpPr>
          <p:nvPr>
            <p:ph idx="1"/>
          </p:nvPr>
        </p:nvSpPr>
        <p:spPr>
          <a:xfrm>
            <a:off x="495300" y="1690688"/>
            <a:ext cx="5867400" cy="4351338"/>
          </a:xfrm>
        </p:spPr>
        <p:txBody>
          <a:bodyPr>
            <a:normAutofit fontScale="85000" lnSpcReduction="20000"/>
          </a:bodyPr>
          <a:lstStyle/>
          <a:p>
            <a:r>
              <a:rPr lang="en-GB" sz="3600" dirty="0"/>
              <a:t>The ordinary people of Rome.</a:t>
            </a:r>
          </a:p>
          <a:p>
            <a:r>
              <a:rPr lang="en-GB" sz="3600" dirty="0"/>
              <a:t>Generally not wealth off and not educated.</a:t>
            </a:r>
          </a:p>
          <a:p>
            <a:r>
              <a:rPr lang="en-GB" sz="3600" dirty="0"/>
              <a:t>Wealthy enough families could be promoted to equestrian or even patrician statues!</a:t>
            </a:r>
          </a:p>
          <a:p>
            <a:r>
              <a:rPr lang="en-GB" sz="3600" dirty="0"/>
              <a:t>Were involved a huge array of jobs. </a:t>
            </a:r>
          </a:p>
          <a:p>
            <a:r>
              <a:rPr lang="en-GB" sz="3600" dirty="0"/>
              <a:t>Many poorer men chose to serve in the Roman army. </a:t>
            </a:r>
          </a:p>
        </p:txBody>
      </p:sp>
      <p:pic>
        <p:nvPicPr>
          <p:cNvPr id="4098" name="Picture 2" descr="The Roman Empire - street scene with vendors. Romans, produce, food,  crafts, market, book seller, merchant, merchants, guard Stock Photo - Alamy">
            <a:extLst>
              <a:ext uri="{FF2B5EF4-FFF2-40B4-BE49-F238E27FC236}">
                <a16:creationId xmlns:a16="http://schemas.microsoft.com/office/drawing/2014/main" id="{2EDCF66F-A8DD-4288-8691-9D5AFD87EE0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656" b="12009"/>
          <a:stretch/>
        </p:blipFill>
        <p:spPr bwMode="auto">
          <a:xfrm>
            <a:off x="6872919" y="2157413"/>
            <a:ext cx="5071431" cy="31099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866858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2E7801-B79F-49B7-8D59-C1B7B8853730}"/>
              </a:ext>
            </a:extLst>
          </p:cNvPr>
          <p:cNvSpPr>
            <a:spLocks noGrp="1"/>
          </p:cNvSpPr>
          <p:nvPr>
            <p:ph type="title"/>
          </p:nvPr>
        </p:nvSpPr>
        <p:spPr/>
        <p:txBody>
          <a:bodyPr/>
          <a:lstStyle/>
          <a:p>
            <a:r>
              <a:rPr lang="en-GB" b="1" dirty="0"/>
              <a:t>Slaves and masters:</a:t>
            </a:r>
          </a:p>
        </p:txBody>
      </p:sp>
      <p:sp>
        <p:nvSpPr>
          <p:cNvPr id="3" name="Content Placeholder 2">
            <a:extLst>
              <a:ext uri="{FF2B5EF4-FFF2-40B4-BE49-F238E27FC236}">
                <a16:creationId xmlns:a16="http://schemas.microsoft.com/office/drawing/2014/main" id="{FBEBC52F-A112-44D7-929C-D811E57D9A14}"/>
              </a:ext>
            </a:extLst>
          </p:cNvPr>
          <p:cNvSpPr>
            <a:spLocks noGrp="1"/>
          </p:cNvSpPr>
          <p:nvPr>
            <p:ph idx="1"/>
          </p:nvPr>
        </p:nvSpPr>
        <p:spPr>
          <a:xfrm>
            <a:off x="533400" y="1593850"/>
            <a:ext cx="6353175" cy="4899025"/>
          </a:xfrm>
        </p:spPr>
        <p:txBody>
          <a:bodyPr>
            <a:normAutofit fontScale="92500" lnSpcReduction="10000"/>
          </a:bodyPr>
          <a:lstStyle/>
          <a:p>
            <a:r>
              <a:rPr lang="en-GB" dirty="0"/>
              <a:t>Legally classified as property of their owner</a:t>
            </a:r>
          </a:p>
          <a:p>
            <a:r>
              <a:rPr lang="en-GB" dirty="0"/>
              <a:t>Master had power over their slaves’ lives and deaths (although it eventually became illegal to kill a slave without a good reason)</a:t>
            </a:r>
          </a:p>
          <a:p>
            <a:r>
              <a:rPr lang="en-GB" dirty="0"/>
              <a:t>To stop slaves running away, masters might brand them or put metal collars on them, with the name of their masters written on them</a:t>
            </a:r>
          </a:p>
          <a:p>
            <a:r>
              <a:rPr lang="en-GB" dirty="0"/>
              <a:t>Slaves had no legal protections or rights</a:t>
            </a:r>
          </a:p>
          <a:p>
            <a:r>
              <a:rPr lang="en-GB" dirty="0"/>
              <a:t>Masters could physically and sexually abuse their slaves</a:t>
            </a:r>
          </a:p>
        </p:txBody>
      </p:sp>
      <p:pic>
        <p:nvPicPr>
          <p:cNvPr id="9218" name="Picture 2" descr="BBC Radio 4 - In Our Time, Roman Slavery">
            <a:extLst>
              <a:ext uri="{FF2B5EF4-FFF2-40B4-BE49-F238E27FC236}">
                <a16:creationId xmlns:a16="http://schemas.microsoft.com/office/drawing/2014/main" id="{3F026492-277F-45B2-8893-7D5DD2B7AE3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67550" y="2286000"/>
            <a:ext cx="4591050" cy="25709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1054311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F4BF-0F70-497B-8969-115215C18ACB}"/>
              </a:ext>
            </a:extLst>
          </p:cNvPr>
          <p:cNvSpPr>
            <a:spLocks noGrp="1"/>
          </p:cNvSpPr>
          <p:nvPr>
            <p:ph type="title"/>
          </p:nvPr>
        </p:nvSpPr>
        <p:spPr>
          <a:xfrm>
            <a:off x="361950" y="203200"/>
            <a:ext cx="10515600" cy="663575"/>
          </a:xfrm>
        </p:spPr>
        <p:txBody>
          <a:bodyPr>
            <a:normAutofit/>
          </a:bodyPr>
          <a:lstStyle/>
          <a:p>
            <a:r>
              <a:rPr lang="en-GB" sz="4000" b="1" dirty="0"/>
              <a:t>How someone became a slave:</a:t>
            </a:r>
          </a:p>
        </p:txBody>
      </p:sp>
      <p:sp>
        <p:nvSpPr>
          <p:cNvPr id="3" name="Content Placeholder 2">
            <a:extLst>
              <a:ext uri="{FF2B5EF4-FFF2-40B4-BE49-F238E27FC236}">
                <a16:creationId xmlns:a16="http://schemas.microsoft.com/office/drawing/2014/main" id="{BB3E9943-7B68-41E3-B9DA-E9241BC6BA5D}"/>
              </a:ext>
            </a:extLst>
          </p:cNvPr>
          <p:cNvSpPr>
            <a:spLocks noGrp="1"/>
          </p:cNvSpPr>
          <p:nvPr>
            <p:ph idx="1"/>
          </p:nvPr>
        </p:nvSpPr>
        <p:spPr>
          <a:xfrm>
            <a:off x="276225" y="952500"/>
            <a:ext cx="7419975" cy="5702300"/>
          </a:xfrm>
        </p:spPr>
        <p:txBody>
          <a:bodyPr>
            <a:normAutofit/>
          </a:bodyPr>
          <a:lstStyle/>
          <a:p>
            <a:r>
              <a:rPr lang="en-GB" sz="2400" dirty="0"/>
              <a:t>Having a mother who was a slave</a:t>
            </a:r>
          </a:p>
          <a:p>
            <a:r>
              <a:rPr lang="en-GB" sz="2400" dirty="0"/>
              <a:t>Punished for committing a crime by being forced into slavery</a:t>
            </a:r>
          </a:p>
          <a:p>
            <a:r>
              <a:rPr lang="en-GB" sz="2400" dirty="0"/>
              <a:t>Being found exposed as a baby and brought up as a slave</a:t>
            </a:r>
          </a:p>
          <a:p>
            <a:r>
              <a:rPr lang="en-GB" sz="2400" dirty="0"/>
              <a:t>Being sold into slavery at a slave market. Slaves were put on platforms with placards around their necks, stating characteristics such as age, place of origin, level of education and state of health. Big slave markets, like that at Delphi, could sell as many as 10,000 per day.  People were sold a after:</a:t>
            </a:r>
          </a:p>
          <a:p>
            <a:pPr lvl="1"/>
            <a:r>
              <a:rPr lang="en-GB" dirty="0"/>
              <a:t>Being captured in war </a:t>
            </a:r>
          </a:p>
          <a:p>
            <a:pPr lvl="1"/>
            <a:r>
              <a:rPr lang="en-GB" dirty="0"/>
              <a:t>Being kidnapped and sold into slavery</a:t>
            </a:r>
          </a:p>
          <a:p>
            <a:pPr lvl="1"/>
            <a:r>
              <a:rPr lang="en-GB" dirty="0"/>
              <a:t>Volunteering to become a slave </a:t>
            </a:r>
          </a:p>
        </p:txBody>
      </p:sp>
      <p:pic>
        <p:nvPicPr>
          <p:cNvPr id="5122" name="Picture 2" descr="The Slave Market - Roman Slavery">
            <a:extLst>
              <a:ext uri="{FF2B5EF4-FFF2-40B4-BE49-F238E27FC236}">
                <a16:creationId xmlns:a16="http://schemas.microsoft.com/office/drawing/2014/main" id="{DA27685B-5AB3-457B-81E8-199DCDA41F5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55945" y="1210341"/>
            <a:ext cx="3521680" cy="443731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6485662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F4BF-0F70-497B-8969-115215C18ACB}"/>
              </a:ext>
            </a:extLst>
          </p:cNvPr>
          <p:cNvSpPr>
            <a:spLocks noGrp="1"/>
          </p:cNvSpPr>
          <p:nvPr>
            <p:ph type="title"/>
          </p:nvPr>
        </p:nvSpPr>
        <p:spPr>
          <a:xfrm>
            <a:off x="266700" y="203200"/>
            <a:ext cx="10515600" cy="663575"/>
          </a:xfrm>
        </p:spPr>
        <p:txBody>
          <a:bodyPr>
            <a:normAutofit/>
          </a:bodyPr>
          <a:lstStyle/>
          <a:p>
            <a:r>
              <a:rPr lang="en-GB" sz="4000" b="1" dirty="0"/>
              <a:t>Types of slave:</a:t>
            </a:r>
          </a:p>
        </p:txBody>
      </p:sp>
      <p:sp>
        <p:nvSpPr>
          <p:cNvPr id="3" name="Content Placeholder 2">
            <a:extLst>
              <a:ext uri="{FF2B5EF4-FFF2-40B4-BE49-F238E27FC236}">
                <a16:creationId xmlns:a16="http://schemas.microsoft.com/office/drawing/2014/main" id="{BB3E9943-7B68-41E3-B9DA-E9241BC6BA5D}"/>
              </a:ext>
            </a:extLst>
          </p:cNvPr>
          <p:cNvSpPr>
            <a:spLocks noGrp="1"/>
          </p:cNvSpPr>
          <p:nvPr>
            <p:ph idx="1"/>
          </p:nvPr>
        </p:nvSpPr>
        <p:spPr>
          <a:xfrm>
            <a:off x="266700" y="866775"/>
            <a:ext cx="7419975" cy="5702300"/>
          </a:xfrm>
        </p:spPr>
        <p:txBody>
          <a:bodyPr>
            <a:normAutofit fontScale="92500" lnSpcReduction="10000"/>
          </a:bodyPr>
          <a:lstStyle/>
          <a:p>
            <a:pPr marL="0" indent="0">
              <a:buNone/>
            </a:pPr>
            <a:r>
              <a:rPr lang="en-GB" sz="3200" u="sng" dirty="0"/>
              <a:t>Domestic </a:t>
            </a:r>
          </a:p>
          <a:p>
            <a:r>
              <a:rPr lang="en-GB" sz="3200" dirty="0"/>
              <a:t>A slave who worked in a private home</a:t>
            </a:r>
          </a:p>
          <a:p>
            <a:r>
              <a:rPr lang="en-GB" sz="3200" dirty="0"/>
              <a:t>Educated Greek slave might have been a tutor</a:t>
            </a:r>
          </a:p>
          <a:p>
            <a:r>
              <a:rPr lang="en-GB" sz="3200" dirty="0"/>
              <a:t>Slave with cooking experience might be a chef</a:t>
            </a:r>
          </a:p>
          <a:p>
            <a:r>
              <a:rPr lang="en-GB" sz="3200" dirty="0"/>
              <a:t>Women might help with cooking, weaving, shopping and childcare. They might help the free women get dressed.</a:t>
            </a:r>
          </a:p>
          <a:p>
            <a:r>
              <a:rPr lang="en-GB" sz="3200" dirty="0"/>
              <a:t>Males worked for paterfamilias, perhaps doing his accounts, going to the baths with him or running errands.</a:t>
            </a:r>
          </a:p>
          <a:p>
            <a:r>
              <a:rPr lang="en-GB" sz="3200" dirty="0"/>
              <a:t>Regarded as part of the family. </a:t>
            </a:r>
          </a:p>
          <a:p>
            <a:pPr marL="0" indent="0">
              <a:buNone/>
            </a:pPr>
            <a:endParaRPr lang="en-GB" u="sng" dirty="0"/>
          </a:p>
        </p:txBody>
      </p:sp>
      <p:pic>
        <p:nvPicPr>
          <p:cNvPr id="6146" name="Picture 2" descr="Living Conditions - Slavery in Rome">
            <a:extLst>
              <a:ext uri="{FF2B5EF4-FFF2-40B4-BE49-F238E27FC236}">
                <a16:creationId xmlns:a16="http://schemas.microsoft.com/office/drawing/2014/main" id="{2301448A-7BA8-4C97-8742-873A6302FA7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2575" y="1804166"/>
            <a:ext cx="4185177" cy="32496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0863718"/>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F4BF-0F70-497B-8969-115215C18ACB}"/>
              </a:ext>
            </a:extLst>
          </p:cNvPr>
          <p:cNvSpPr>
            <a:spLocks noGrp="1"/>
          </p:cNvSpPr>
          <p:nvPr>
            <p:ph type="title"/>
          </p:nvPr>
        </p:nvSpPr>
        <p:spPr>
          <a:xfrm>
            <a:off x="266700" y="203200"/>
            <a:ext cx="10515600" cy="663575"/>
          </a:xfrm>
        </p:spPr>
        <p:txBody>
          <a:bodyPr>
            <a:normAutofit/>
          </a:bodyPr>
          <a:lstStyle/>
          <a:p>
            <a:r>
              <a:rPr lang="en-GB" sz="4000" b="1" dirty="0"/>
              <a:t>Types of slave:</a:t>
            </a:r>
          </a:p>
        </p:txBody>
      </p:sp>
      <p:sp>
        <p:nvSpPr>
          <p:cNvPr id="3" name="Content Placeholder 2">
            <a:extLst>
              <a:ext uri="{FF2B5EF4-FFF2-40B4-BE49-F238E27FC236}">
                <a16:creationId xmlns:a16="http://schemas.microsoft.com/office/drawing/2014/main" id="{BB3E9943-7B68-41E3-B9DA-E9241BC6BA5D}"/>
              </a:ext>
            </a:extLst>
          </p:cNvPr>
          <p:cNvSpPr>
            <a:spLocks noGrp="1"/>
          </p:cNvSpPr>
          <p:nvPr>
            <p:ph idx="1"/>
          </p:nvPr>
        </p:nvSpPr>
        <p:spPr>
          <a:xfrm>
            <a:off x="266700" y="866775"/>
            <a:ext cx="7419975" cy="5702300"/>
          </a:xfrm>
        </p:spPr>
        <p:txBody>
          <a:bodyPr>
            <a:normAutofit/>
          </a:bodyPr>
          <a:lstStyle/>
          <a:p>
            <a:pPr marL="0" indent="0">
              <a:buNone/>
            </a:pPr>
            <a:r>
              <a:rPr lang="en-GB" sz="4000" u="sng" dirty="0"/>
              <a:t>Industrial</a:t>
            </a:r>
          </a:p>
          <a:p>
            <a:r>
              <a:rPr lang="en-GB" sz="4000" dirty="0"/>
              <a:t>Stronger male slaves</a:t>
            </a:r>
          </a:p>
          <a:p>
            <a:r>
              <a:rPr lang="en-GB" sz="4000" dirty="0"/>
              <a:t>Could have worked in mines, in factories, on large farms or as rowers amongst other industries</a:t>
            </a:r>
          </a:p>
          <a:p>
            <a:r>
              <a:rPr lang="en-GB" sz="4000" dirty="0"/>
              <a:t>Terrible conditions</a:t>
            </a:r>
          </a:p>
          <a:p>
            <a:r>
              <a:rPr lang="en-GB" sz="4000" dirty="0"/>
              <a:t>Life was expected to be short</a:t>
            </a:r>
          </a:p>
          <a:p>
            <a:endParaRPr lang="en-GB" sz="3200" dirty="0"/>
          </a:p>
          <a:p>
            <a:pPr marL="0" indent="0">
              <a:buNone/>
            </a:pPr>
            <a:endParaRPr lang="en-GB" u="sng" dirty="0"/>
          </a:p>
        </p:txBody>
      </p:sp>
      <p:pic>
        <p:nvPicPr>
          <p:cNvPr id="8194" name="Picture 2" descr="Mining in Roman Britain - Roman Britain">
            <a:extLst>
              <a:ext uri="{FF2B5EF4-FFF2-40B4-BE49-F238E27FC236}">
                <a16:creationId xmlns:a16="http://schemas.microsoft.com/office/drawing/2014/main" id="{1E2EEC85-7C58-4A5C-8DBA-62B1D24C732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86638" y="1900943"/>
            <a:ext cx="4805362" cy="28567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41636745"/>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CF4BF-0F70-497B-8969-115215C18ACB}"/>
              </a:ext>
            </a:extLst>
          </p:cNvPr>
          <p:cNvSpPr>
            <a:spLocks noGrp="1"/>
          </p:cNvSpPr>
          <p:nvPr>
            <p:ph type="title"/>
          </p:nvPr>
        </p:nvSpPr>
        <p:spPr>
          <a:xfrm>
            <a:off x="266700" y="203200"/>
            <a:ext cx="10515600" cy="663575"/>
          </a:xfrm>
        </p:spPr>
        <p:txBody>
          <a:bodyPr>
            <a:normAutofit/>
          </a:bodyPr>
          <a:lstStyle/>
          <a:p>
            <a:r>
              <a:rPr lang="en-GB" sz="4000" b="1" dirty="0"/>
              <a:t>Types of slave:</a:t>
            </a:r>
          </a:p>
        </p:txBody>
      </p:sp>
      <p:sp>
        <p:nvSpPr>
          <p:cNvPr id="3" name="Content Placeholder 2">
            <a:extLst>
              <a:ext uri="{FF2B5EF4-FFF2-40B4-BE49-F238E27FC236}">
                <a16:creationId xmlns:a16="http://schemas.microsoft.com/office/drawing/2014/main" id="{BB3E9943-7B68-41E3-B9DA-E9241BC6BA5D}"/>
              </a:ext>
            </a:extLst>
          </p:cNvPr>
          <p:cNvSpPr>
            <a:spLocks noGrp="1"/>
          </p:cNvSpPr>
          <p:nvPr>
            <p:ph idx="1"/>
          </p:nvPr>
        </p:nvSpPr>
        <p:spPr>
          <a:xfrm>
            <a:off x="266700" y="866775"/>
            <a:ext cx="7419975" cy="5702300"/>
          </a:xfrm>
        </p:spPr>
        <p:txBody>
          <a:bodyPr>
            <a:normAutofit fontScale="92500" lnSpcReduction="20000"/>
          </a:bodyPr>
          <a:lstStyle/>
          <a:p>
            <a:pPr marL="0" indent="0">
              <a:buNone/>
            </a:pPr>
            <a:r>
              <a:rPr lang="en-GB" sz="3200" u="sng" dirty="0"/>
              <a:t>Public</a:t>
            </a:r>
          </a:p>
          <a:p>
            <a:r>
              <a:rPr lang="en-GB" sz="3200" dirty="0"/>
              <a:t>Owned by the state rather than an individual</a:t>
            </a:r>
          </a:p>
          <a:p>
            <a:r>
              <a:rPr lang="en-GB" sz="3200" dirty="0"/>
              <a:t>Performed a number of roles, such as looking after temples, baths and other public buildings</a:t>
            </a:r>
          </a:p>
          <a:p>
            <a:r>
              <a:rPr lang="en-GB" sz="3200" dirty="0"/>
              <a:t>Might also have worked on public construction or maintenance projects, such as road and aqueducts</a:t>
            </a:r>
          </a:p>
          <a:p>
            <a:pPr lvl="1"/>
            <a:r>
              <a:rPr lang="en-GB" sz="2800" dirty="0"/>
              <a:t>The picture to the right shows slaves running around a giant wheel to operate a crane. This show the building of the Colosseum. </a:t>
            </a:r>
          </a:p>
          <a:p>
            <a:r>
              <a:rPr lang="en-GB" sz="3200" dirty="0"/>
              <a:t>Educated slaves could have worked as scribes for the state</a:t>
            </a:r>
          </a:p>
          <a:p>
            <a:endParaRPr lang="en-GB" sz="3200" dirty="0"/>
          </a:p>
          <a:p>
            <a:pPr marL="0" indent="0">
              <a:buNone/>
            </a:pPr>
            <a:endParaRPr lang="en-GB" u="sng" dirty="0"/>
          </a:p>
        </p:txBody>
      </p:sp>
      <p:pic>
        <p:nvPicPr>
          <p:cNvPr id="6" name="Picture 5">
            <a:extLst>
              <a:ext uri="{FF2B5EF4-FFF2-40B4-BE49-F238E27FC236}">
                <a16:creationId xmlns:a16="http://schemas.microsoft.com/office/drawing/2014/main" id="{DA55D4E4-6CA3-4302-A4D5-F63B64E7E258}"/>
              </a:ext>
            </a:extLst>
          </p:cNvPr>
          <p:cNvPicPr>
            <a:picLocks noChangeAspect="1"/>
          </p:cNvPicPr>
          <p:nvPr/>
        </p:nvPicPr>
        <p:blipFill>
          <a:blip r:embed="rId2"/>
          <a:stretch>
            <a:fillRect/>
          </a:stretch>
        </p:blipFill>
        <p:spPr>
          <a:xfrm>
            <a:off x="8381784" y="704523"/>
            <a:ext cx="3086531" cy="4686954"/>
          </a:xfrm>
          <a:prstGeom prst="rect">
            <a:avLst/>
          </a:prstGeom>
        </p:spPr>
      </p:pic>
    </p:spTree>
    <p:extLst>
      <p:ext uri="{BB962C8B-B14F-4D97-AF65-F5344CB8AC3E}">
        <p14:creationId xmlns:p14="http://schemas.microsoft.com/office/powerpoint/2010/main" val="2216031853"/>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E733DF-3055-4608-B2A8-1595643DDE3F}"/>
              </a:ext>
            </a:extLst>
          </p:cNvPr>
          <p:cNvSpPr>
            <a:spLocks noGrp="1"/>
          </p:cNvSpPr>
          <p:nvPr>
            <p:ph type="title"/>
          </p:nvPr>
        </p:nvSpPr>
        <p:spPr>
          <a:xfrm>
            <a:off x="838200" y="-92075"/>
            <a:ext cx="10515600" cy="892175"/>
          </a:xfrm>
        </p:spPr>
        <p:txBody>
          <a:bodyPr>
            <a:normAutofit/>
          </a:bodyPr>
          <a:lstStyle/>
          <a:p>
            <a:r>
              <a:rPr lang="en-GB" sz="3600" b="1" dirty="0"/>
              <a:t>Freedmen</a:t>
            </a:r>
          </a:p>
        </p:txBody>
      </p:sp>
      <p:sp>
        <p:nvSpPr>
          <p:cNvPr id="3" name="Content Placeholder 2">
            <a:extLst>
              <a:ext uri="{FF2B5EF4-FFF2-40B4-BE49-F238E27FC236}">
                <a16:creationId xmlns:a16="http://schemas.microsoft.com/office/drawing/2014/main" id="{290026BA-8C76-4BCF-A064-C6308D05188E}"/>
              </a:ext>
            </a:extLst>
          </p:cNvPr>
          <p:cNvSpPr>
            <a:spLocks noGrp="1"/>
          </p:cNvSpPr>
          <p:nvPr>
            <p:ph idx="1"/>
          </p:nvPr>
        </p:nvSpPr>
        <p:spPr>
          <a:xfrm>
            <a:off x="184150" y="689371"/>
            <a:ext cx="9772650" cy="5784057"/>
          </a:xfrm>
        </p:spPr>
        <p:txBody>
          <a:bodyPr>
            <a:noAutofit/>
          </a:bodyPr>
          <a:lstStyle/>
          <a:p>
            <a:r>
              <a:rPr lang="en-GB" sz="2400" dirty="0"/>
              <a:t>Slaves might be freed if they earned money and bought their own freedom.</a:t>
            </a:r>
          </a:p>
          <a:p>
            <a:r>
              <a:rPr lang="en-GB" sz="2400" dirty="0"/>
              <a:t>A master might release their slaves, for instance if they became too old for work, as a reward for doing something great or, in some cases, to marry them (sometimes if the woman was pregnant with his child). </a:t>
            </a:r>
          </a:p>
          <a:p>
            <a:r>
              <a:rPr lang="en-GB" sz="2400" dirty="0"/>
              <a:t>Freedmen allowed to wear a pileus (a pointed felt hat) to symbolise their freedom.</a:t>
            </a:r>
          </a:p>
          <a:p>
            <a:r>
              <a:rPr lang="en-GB" sz="2400" dirty="0"/>
              <a:t>Freedmen were legally Roman citizens who were unable to run for public office or to become equestrians or senators. </a:t>
            </a:r>
          </a:p>
          <a:p>
            <a:r>
              <a:rPr lang="en-GB" sz="2400" dirty="0"/>
              <a:t>Children of freedmen became full Roman citizens. </a:t>
            </a:r>
          </a:p>
          <a:p>
            <a:r>
              <a:rPr lang="en-GB" sz="2400" dirty="0"/>
              <a:t>A freeman became his former master’s client and would have been expected to work for him for some of the year. Some might have worked full time for their former master.</a:t>
            </a:r>
          </a:p>
          <a:p>
            <a:r>
              <a:rPr lang="en-GB" sz="2400" dirty="0"/>
              <a:t>Freedmen were expected to support their former in politics as shown in this inscription:</a:t>
            </a:r>
          </a:p>
        </p:txBody>
      </p:sp>
      <p:pic>
        <p:nvPicPr>
          <p:cNvPr id="10242" name="Picture 2" descr="Pileus (hat) - Wikipedia">
            <a:extLst>
              <a:ext uri="{FF2B5EF4-FFF2-40B4-BE49-F238E27FC236}">
                <a16:creationId xmlns:a16="http://schemas.microsoft.com/office/drawing/2014/main" id="{9F3E6FAA-C4B9-4075-BDFA-0BA398858AA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4712" y="1293811"/>
            <a:ext cx="2287588" cy="2287588"/>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908A68AA-DB28-422E-8E50-280AAEED0834}"/>
              </a:ext>
            </a:extLst>
          </p:cNvPr>
          <p:cNvPicPr>
            <a:picLocks noChangeAspect="1"/>
          </p:cNvPicPr>
          <p:nvPr/>
        </p:nvPicPr>
        <p:blipFill>
          <a:blip r:embed="rId3"/>
          <a:stretch>
            <a:fillRect/>
          </a:stretch>
        </p:blipFill>
        <p:spPr>
          <a:xfrm>
            <a:off x="2057000" y="5915180"/>
            <a:ext cx="9950850" cy="729728"/>
          </a:xfrm>
          <a:prstGeom prst="rect">
            <a:avLst/>
          </a:prstGeom>
        </p:spPr>
      </p:pic>
    </p:spTree>
    <p:extLst>
      <p:ext uri="{BB962C8B-B14F-4D97-AF65-F5344CB8AC3E}">
        <p14:creationId xmlns:p14="http://schemas.microsoft.com/office/powerpoint/2010/main" val="22710549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fad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fad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5645B2-7274-4F9D-93A7-B5D871D5120B}"/>
              </a:ext>
            </a:extLst>
          </p:cNvPr>
          <p:cNvSpPr>
            <a:spLocks noGrp="1"/>
          </p:cNvSpPr>
          <p:nvPr>
            <p:ph type="title"/>
          </p:nvPr>
        </p:nvSpPr>
        <p:spPr/>
        <p:txBody>
          <a:bodyPr/>
          <a:lstStyle/>
          <a:p>
            <a:r>
              <a:rPr lang="en-GB" dirty="0"/>
              <a:t>Augustales</a:t>
            </a:r>
          </a:p>
        </p:txBody>
      </p:sp>
      <p:sp>
        <p:nvSpPr>
          <p:cNvPr id="3" name="Content Placeholder 2">
            <a:extLst>
              <a:ext uri="{FF2B5EF4-FFF2-40B4-BE49-F238E27FC236}">
                <a16:creationId xmlns:a16="http://schemas.microsoft.com/office/drawing/2014/main" id="{9FEA914C-A304-4955-8517-75B769B95309}"/>
              </a:ext>
            </a:extLst>
          </p:cNvPr>
          <p:cNvSpPr>
            <a:spLocks noGrp="1"/>
          </p:cNvSpPr>
          <p:nvPr>
            <p:ph idx="1"/>
          </p:nvPr>
        </p:nvSpPr>
        <p:spPr>
          <a:xfrm>
            <a:off x="838200" y="1825625"/>
            <a:ext cx="6010275" cy="4351338"/>
          </a:xfrm>
        </p:spPr>
        <p:txBody>
          <a:bodyPr>
            <a:normAutofit fontScale="77500" lnSpcReduction="20000"/>
          </a:bodyPr>
          <a:lstStyle/>
          <a:p>
            <a:r>
              <a:rPr lang="en-GB" dirty="0"/>
              <a:t>The Augustales were a group which existed to preserve the emperor’s honour. Freedmen were allowed to become Augustales.</a:t>
            </a:r>
          </a:p>
          <a:p>
            <a:r>
              <a:rPr lang="en-GB" dirty="0"/>
              <a:t>They were expected to arrange to have building repaired, statues erected and to pay for games. They were therefore probably wealthy.</a:t>
            </a:r>
          </a:p>
          <a:p>
            <a:r>
              <a:rPr lang="en-GB" dirty="0"/>
              <a:t>They played a religious role, possibly in the cult of Augustus. </a:t>
            </a:r>
          </a:p>
          <a:p>
            <a:r>
              <a:rPr lang="en-GB" dirty="0"/>
              <a:t>They were allowed to wear a bordered toga similar to a magistrate’s and very well respected.</a:t>
            </a:r>
          </a:p>
          <a:p>
            <a:r>
              <a:rPr lang="en-GB" dirty="0"/>
              <a:t>By the 1</a:t>
            </a:r>
            <a:r>
              <a:rPr lang="en-GB" baseline="30000" dirty="0"/>
              <a:t>st</a:t>
            </a:r>
            <a:r>
              <a:rPr lang="en-GB" dirty="0"/>
              <a:t> century AD, most </a:t>
            </a:r>
            <a:r>
              <a:rPr lang="en-GB" dirty="0" err="1"/>
              <a:t>Augustules</a:t>
            </a:r>
            <a:r>
              <a:rPr lang="en-GB" dirty="0"/>
              <a:t> were descended from slaves and freedmen.</a:t>
            </a:r>
          </a:p>
          <a:p>
            <a:endParaRPr lang="en-GB" dirty="0"/>
          </a:p>
        </p:txBody>
      </p:sp>
      <p:pic>
        <p:nvPicPr>
          <p:cNvPr id="11268" name="Picture 4" descr="Augustus - Wikipedia">
            <a:extLst>
              <a:ext uri="{FF2B5EF4-FFF2-40B4-BE49-F238E27FC236}">
                <a16:creationId xmlns:a16="http://schemas.microsoft.com/office/drawing/2014/main" id="{6A5B24CB-7589-41E7-BD1A-EE0FB73948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09161" y="1552356"/>
            <a:ext cx="3099898" cy="44857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79741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AB92D-34E5-48D1-8F4F-C1C05D4902B6}"/>
              </a:ext>
            </a:extLst>
          </p:cNvPr>
          <p:cNvSpPr>
            <a:spLocks noGrp="1"/>
          </p:cNvSpPr>
          <p:nvPr>
            <p:ph type="title"/>
          </p:nvPr>
        </p:nvSpPr>
        <p:spPr>
          <a:xfrm>
            <a:off x="838200" y="365126"/>
            <a:ext cx="10515600" cy="806450"/>
          </a:xfrm>
        </p:spPr>
        <p:txBody>
          <a:bodyPr/>
          <a:lstStyle/>
          <a:p>
            <a:r>
              <a:rPr lang="en-GB" b="1" dirty="0"/>
              <a:t>The Tomb of </a:t>
            </a:r>
            <a:r>
              <a:rPr lang="en-GB" b="1" dirty="0" err="1"/>
              <a:t>Naevoleia</a:t>
            </a:r>
            <a:r>
              <a:rPr lang="en-GB" b="1" dirty="0"/>
              <a:t> Tyche: Context</a:t>
            </a:r>
          </a:p>
        </p:txBody>
      </p:sp>
      <p:pic>
        <p:nvPicPr>
          <p:cNvPr id="5" name="Picture 4">
            <a:extLst>
              <a:ext uri="{FF2B5EF4-FFF2-40B4-BE49-F238E27FC236}">
                <a16:creationId xmlns:a16="http://schemas.microsoft.com/office/drawing/2014/main" id="{2510B889-E5C3-4AC6-94A9-2FA617883471}"/>
              </a:ext>
            </a:extLst>
          </p:cNvPr>
          <p:cNvPicPr>
            <a:picLocks noChangeAspect="1"/>
          </p:cNvPicPr>
          <p:nvPr/>
        </p:nvPicPr>
        <p:blipFill>
          <a:blip r:embed="rId2"/>
          <a:stretch>
            <a:fillRect/>
          </a:stretch>
        </p:blipFill>
        <p:spPr>
          <a:xfrm>
            <a:off x="8164361" y="2006599"/>
            <a:ext cx="3735534" cy="3381375"/>
          </a:xfrm>
          <a:prstGeom prst="rect">
            <a:avLst/>
          </a:prstGeom>
        </p:spPr>
      </p:pic>
      <p:sp>
        <p:nvSpPr>
          <p:cNvPr id="3" name="TextBox 2">
            <a:extLst>
              <a:ext uri="{FF2B5EF4-FFF2-40B4-BE49-F238E27FC236}">
                <a16:creationId xmlns:a16="http://schemas.microsoft.com/office/drawing/2014/main" id="{FB1112AB-A4EB-4031-A713-2CBBF167EBBF}"/>
              </a:ext>
            </a:extLst>
          </p:cNvPr>
          <p:cNvSpPr txBox="1"/>
          <p:nvPr/>
        </p:nvSpPr>
        <p:spPr>
          <a:xfrm>
            <a:off x="523875" y="1171576"/>
            <a:ext cx="7124700" cy="5693866"/>
          </a:xfrm>
          <a:prstGeom prst="rect">
            <a:avLst/>
          </a:prstGeom>
          <a:noFill/>
        </p:spPr>
        <p:txBody>
          <a:bodyPr wrap="square" rtlCol="0">
            <a:spAutoFit/>
          </a:bodyPr>
          <a:lstStyle/>
          <a:p>
            <a:pPr marL="457200" indent="-457200">
              <a:buFont typeface="Arial" panose="020B0604020202020204" pitchFamily="34" charset="0"/>
              <a:buChar char="•"/>
            </a:pPr>
            <a:r>
              <a:rPr lang="en-GB" sz="2800" dirty="0"/>
              <a:t>In 60s AD, the freedman Gaius </a:t>
            </a:r>
            <a:r>
              <a:rPr lang="en-GB" sz="2800" dirty="0" err="1"/>
              <a:t>Munatius</a:t>
            </a:r>
            <a:r>
              <a:rPr lang="en-GB" sz="2800" dirty="0"/>
              <a:t> Faustus built himself a tomb outside of Pompeii for himself and </a:t>
            </a:r>
            <a:r>
              <a:rPr lang="en-GB" sz="2800" dirty="0" err="1"/>
              <a:t>Naevoleia</a:t>
            </a:r>
            <a:r>
              <a:rPr lang="en-GB" sz="2800" dirty="0"/>
              <a:t> Tyche, his wife.</a:t>
            </a:r>
          </a:p>
          <a:p>
            <a:pPr marL="457200" indent="-457200">
              <a:buFont typeface="Arial" panose="020B0604020202020204" pitchFamily="34" charset="0"/>
              <a:buChar char="•"/>
            </a:pPr>
            <a:r>
              <a:rPr lang="en-GB" sz="2800" dirty="0"/>
              <a:t>However, after inheriting her husband’s money, </a:t>
            </a:r>
            <a:r>
              <a:rPr lang="en-GB" sz="2800" dirty="0" err="1"/>
              <a:t>Naevoleia</a:t>
            </a:r>
            <a:r>
              <a:rPr lang="en-GB" sz="2800" dirty="0"/>
              <a:t> Tyche built a much grander tomb on the other side of the city to show off her and her husband’s wealth. </a:t>
            </a:r>
          </a:p>
          <a:p>
            <a:pPr marL="457200" indent="-457200">
              <a:buFont typeface="Arial" panose="020B0604020202020204" pitchFamily="34" charset="0"/>
              <a:buChar char="•"/>
            </a:pPr>
            <a:r>
              <a:rPr lang="en-GB" sz="2800" dirty="0"/>
              <a:t>The tomb was made of marble</a:t>
            </a:r>
          </a:p>
          <a:p>
            <a:pPr marL="457200" indent="-457200">
              <a:buFont typeface="Arial" panose="020B0604020202020204" pitchFamily="34" charset="0"/>
              <a:buChar char="•"/>
            </a:pPr>
            <a:r>
              <a:rPr lang="en-GB" sz="2800" dirty="0"/>
              <a:t>The tomb was shaped like an altar raised high off the ground. </a:t>
            </a:r>
          </a:p>
          <a:p>
            <a:pPr marL="457200" indent="-457200">
              <a:buFont typeface="Arial" panose="020B0604020202020204" pitchFamily="34" charset="0"/>
              <a:buChar char="•"/>
            </a:pPr>
            <a:r>
              <a:rPr lang="en-GB" sz="2800" dirty="0"/>
              <a:t>The front of the tomb had an inscription and an image of </a:t>
            </a:r>
            <a:r>
              <a:rPr lang="en-GB" sz="2800" dirty="0" err="1"/>
              <a:t>Naevoleia</a:t>
            </a:r>
            <a:r>
              <a:rPr lang="en-GB" sz="2800" dirty="0"/>
              <a:t> Tyche on it.</a:t>
            </a:r>
          </a:p>
        </p:txBody>
      </p:sp>
    </p:spTree>
    <p:extLst>
      <p:ext uri="{BB962C8B-B14F-4D97-AF65-F5344CB8AC3E}">
        <p14:creationId xmlns:p14="http://schemas.microsoft.com/office/powerpoint/2010/main" val="3696350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AB92D-34E5-48D1-8F4F-C1C05D4902B6}"/>
              </a:ext>
            </a:extLst>
          </p:cNvPr>
          <p:cNvSpPr>
            <a:spLocks noGrp="1"/>
          </p:cNvSpPr>
          <p:nvPr>
            <p:ph type="title"/>
          </p:nvPr>
        </p:nvSpPr>
        <p:spPr>
          <a:xfrm>
            <a:off x="838200" y="365125"/>
            <a:ext cx="10515600" cy="1035049"/>
          </a:xfrm>
        </p:spPr>
        <p:txBody>
          <a:bodyPr>
            <a:normAutofit/>
          </a:bodyPr>
          <a:lstStyle/>
          <a:p>
            <a:r>
              <a:rPr lang="en-GB" b="1" dirty="0"/>
              <a:t>The Tomb of </a:t>
            </a:r>
            <a:r>
              <a:rPr lang="en-GB" b="1" dirty="0" err="1"/>
              <a:t>Naevoleia</a:t>
            </a:r>
            <a:r>
              <a:rPr lang="en-GB" b="1" dirty="0"/>
              <a:t> Tyche</a:t>
            </a:r>
          </a:p>
        </p:txBody>
      </p:sp>
      <p:pic>
        <p:nvPicPr>
          <p:cNvPr id="5" name="Picture 4">
            <a:extLst>
              <a:ext uri="{FF2B5EF4-FFF2-40B4-BE49-F238E27FC236}">
                <a16:creationId xmlns:a16="http://schemas.microsoft.com/office/drawing/2014/main" id="{2510B889-E5C3-4AC6-94A9-2FA617883471}"/>
              </a:ext>
            </a:extLst>
          </p:cNvPr>
          <p:cNvPicPr>
            <a:picLocks noChangeAspect="1"/>
          </p:cNvPicPr>
          <p:nvPr/>
        </p:nvPicPr>
        <p:blipFill>
          <a:blip r:embed="rId2"/>
          <a:stretch>
            <a:fillRect/>
          </a:stretch>
        </p:blipFill>
        <p:spPr>
          <a:xfrm>
            <a:off x="3497111" y="1797049"/>
            <a:ext cx="4728170" cy="4279901"/>
          </a:xfrm>
          <a:prstGeom prst="rect">
            <a:avLst/>
          </a:prstGeom>
        </p:spPr>
      </p:pic>
      <p:sp>
        <p:nvSpPr>
          <p:cNvPr id="4" name="TextBox 3">
            <a:extLst>
              <a:ext uri="{FF2B5EF4-FFF2-40B4-BE49-F238E27FC236}">
                <a16:creationId xmlns:a16="http://schemas.microsoft.com/office/drawing/2014/main" id="{8A6D77D2-1855-4DB8-AACC-FE7E9BC1D7C9}"/>
              </a:ext>
            </a:extLst>
          </p:cNvPr>
          <p:cNvSpPr txBox="1"/>
          <p:nvPr/>
        </p:nvSpPr>
        <p:spPr>
          <a:xfrm>
            <a:off x="562693" y="4445734"/>
            <a:ext cx="2124075" cy="1631216"/>
          </a:xfrm>
          <a:prstGeom prst="rect">
            <a:avLst/>
          </a:prstGeom>
          <a:noFill/>
        </p:spPr>
        <p:txBody>
          <a:bodyPr wrap="square" rtlCol="0">
            <a:spAutoFit/>
          </a:bodyPr>
          <a:lstStyle/>
          <a:p>
            <a:r>
              <a:rPr lang="en-GB" sz="2000" dirty="0"/>
              <a:t>Sculpture of a ship showing that </a:t>
            </a:r>
            <a:r>
              <a:rPr lang="en-GB" sz="2000" dirty="0" err="1"/>
              <a:t>Munatius</a:t>
            </a:r>
            <a:r>
              <a:rPr lang="en-GB" sz="2000" dirty="0"/>
              <a:t> made his money through shipping.</a:t>
            </a:r>
          </a:p>
        </p:txBody>
      </p:sp>
      <p:cxnSp>
        <p:nvCxnSpPr>
          <p:cNvPr id="7" name="Straight Arrow Connector 6">
            <a:extLst>
              <a:ext uri="{FF2B5EF4-FFF2-40B4-BE49-F238E27FC236}">
                <a16:creationId xmlns:a16="http://schemas.microsoft.com/office/drawing/2014/main" id="{AF1649BE-BEA8-43CF-A184-4D1C2611D219}"/>
              </a:ext>
            </a:extLst>
          </p:cNvPr>
          <p:cNvCxnSpPr>
            <a:stCxn id="4" idx="3"/>
          </p:cNvCxnSpPr>
          <p:nvPr/>
        </p:nvCxnSpPr>
        <p:spPr>
          <a:xfrm flipV="1">
            <a:off x="2686768" y="5172075"/>
            <a:ext cx="1008932" cy="89267"/>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8236E918-0936-4C03-AEBB-81DC0CAD00C3}"/>
              </a:ext>
            </a:extLst>
          </p:cNvPr>
          <p:cNvSpPr txBox="1"/>
          <p:nvPr/>
        </p:nvSpPr>
        <p:spPr>
          <a:xfrm>
            <a:off x="9035624" y="4356467"/>
            <a:ext cx="3156376" cy="1938992"/>
          </a:xfrm>
          <a:prstGeom prst="rect">
            <a:avLst/>
          </a:prstGeom>
          <a:noFill/>
        </p:spPr>
        <p:txBody>
          <a:bodyPr wrap="square" rtlCol="0">
            <a:spAutoFit/>
          </a:bodyPr>
          <a:lstStyle/>
          <a:p>
            <a:r>
              <a:rPr lang="en-GB" sz="2000" dirty="0"/>
              <a:t>Sculpture of a ceremonial seat and footstool, showing that </a:t>
            </a:r>
            <a:r>
              <a:rPr lang="en-GB" sz="2000" dirty="0" err="1"/>
              <a:t>Munatius</a:t>
            </a:r>
            <a:r>
              <a:rPr lang="en-GB" sz="2000" dirty="0"/>
              <a:t> was given his own seat (probably at games) for his services to the city.</a:t>
            </a:r>
          </a:p>
        </p:txBody>
      </p:sp>
      <p:cxnSp>
        <p:nvCxnSpPr>
          <p:cNvPr id="9" name="Straight Arrow Connector 8">
            <a:extLst>
              <a:ext uri="{FF2B5EF4-FFF2-40B4-BE49-F238E27FC236}">
                <a16:creationId xmlns:a16="http://schemas.microsoft.com/office/drawing/2014/main" id="{D3C8F7CF-8291-42A0-92C1-24C153CE0AB7}"/>
              </a:ext>
            </a:extLst>
          </p:cNvPr>
          <p:cNvCxnSpPr>
            <a:cxnSpLocks/>
            <a:stCxn id="8" idx="1"/>
          </p:cNvCxnSpPr>
          <p:nvPr/>
        </p:nvCxnSpPr>
        <p:spPr>
          <a:xfrm flipH="1" flipV="1">
            <a:off x="7936928" y="5172075"/>
            <a:ext cx="1098696" cy="153888"/>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0ED2C341-A891-44D8-A1E0-6376610655C8}"/>
              </a:ext>
            </a:extLst>
          </p:cNvPr>
          <p:cNvCxnSpPr>
            <a:cxnSpLocks/>
          </p:cNvCxnSpPr>
          <p:nvPr/>
        </p:nvCxnSpPr>
        <p:spPr>
          <a:xfrm flipH="1">
            <a:off x="7387580" y="2826116"/>
            <a:ext cx="1324620" cy="796559"/>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B07BE296-CFFE-4DB2-BE28-7050CA9A53D5}"/>
              </a:ext>
            </a:extLst>
          </p:cNvPr>
          <p:cNvSpPr txBox="1"/>
          <p:nvPr/>
        </p:nvSpPr>
        <p:spPr>
          <a:xfrm>
            <a:off x="8813800" y="2215782"/>
            <a:ext cx="3156376" cy="707886"/>
          </a:xfrm>
          <a:prstGeom prst="rect">
            <a:avLst/>
          </a:prstGeom>
          <a:noFill/>
        </p:spPr>
        <p:txBody>
          <a:bodyPr wrap="square" rtlCol="0">
            <a:spAutoFit/>
          </a:bodyPr>
          <a:lstStyle/>
          <a:p>
            <a:r>
              <a:rPr lang="en-GB" sz="2000" dirty="0"/>
              <a:t>Urns containing the family’s ashes. </a:t>
            </a:r>
          </a:p>
        </p:txBody>
      </p:sp>
      <p:cxnSp>
        <p:nvCxnSpPr>
          <p:cNvPr id="18" name="Straight Arrow Connector 17">
            <a:extLst>
              <a:ext uri="{FF2B5EF4-FFF2-40B4-BE49-F238E27FC236}">
                <a16:creationId xmlns:a16="http://schemas.microsoft.com/office/drawing/2014/main" id="{5E1E45B1-13E2-44AE-8626-09D5ED818B2F}"/>
              </a:ext>
            </a:extLst>
          </p:cNvPr>
          <p:cNvCxnSpPr>
            <a:cxnSpLocks/>
          </p:cNvCxnSpPr>
          <p:nvPr/>
        </p:nvCxnSpPr>
        <p:spPr>
          <a:xfrm>
            <a:off x="2692400" y="2311400"/>
            <a:ext cx="2087636" cy="213274"/>
          </a:xfrm>
          <a:prstGeom prst="straightConnector1">
            <a:avLst/>
          </a:prstGeom>
          <a:ln w="5715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EBEF7EEF-6F98-457B-B9F6-3B9F91BC2F63}"/>
              </a:ext>
            </a:extLst>
          </p:cNvPr>
          <p:cNvSpPr txBox="1"/>
          <p:nvPr/>
        </p:nvSpPr>
        <p:spPr>
          <a:xfrm>
            <a:off x="289935" y="1797049"/>
            <a:ext cx="2396833" cy="1323439"/>
          </a:xfrm>
          <a:prstGeom prst="rect">
            <a:avLst/>
          </a:prstGeom>
          <a:noFill/>
        </p:spPr>
        <p:txBody>
          <a:bodyPr wrap="square" rtlCol="0">
            <a:spAutoFit/>
          </a:bodyPr>
          <a:lstStyle/>
          <a:p>
            <a:r>
              <a:rPr lang="en-GB" sz="2000" dirty="0"/>
              <a:t>Inscription, picture of a ceremony and portrait of </a:t>
            </a:r>
            <a:r>
              <a:rPr lang="en-GB" sz="2000" dirty="0" err="1"/>
              <a:t>Naevoleia</a:t>
            </a:r>
            <a:r>
              <a:rPr lang="en-GB" sz="2000" dirty="0"/>
              <a:t> Tyche.</a:t>
            </a:r>
          </a:p>
        </p:txBody>
      </p:sp>
    </p:spTree>
    <p:extLst>
      <p:ext uri="{BB962C8B-B14F-4D97-AF65-F5344CB8AC3E}">
        <p14:creationId xmlns:p14="http://schemas.microsoft.com/office/powerpoint/2010/main" val="27549845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fad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8" grpId="0"/>
      <p:bldP spid="16" grpId="0"/>
      <p:bldP spid="21" grpId="0"/>
    </p:bldLst>
  </p:timing>
</p:sld>
</file>

<file path=ppt/theme/theme1.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22BDEB291AA314394FC038018A56742" ma:contentTypeVersion="6" ma:contentTypeDescription="Create a new document." ma:contentTypeScope="" ma:versionID="8600a24587923cc6bdc34ce7c4bab9d9">
  <xsd:schema xmlns:xsd="http://www.w3.org/2001/XMLSchema" xmlns:xs="http://www.w3.org/2001/XMLSchema" xmlns:p="http://schemas.microsoft.com/office/2006/metadata/properties" xmlns:ns2="cc80ccfc-485b-4c58-abee-ef3f3c2ab2dc" xmlns:ns3="67800f14-558e-4a38-925c-b042f8fde14e" targetNamespace="http://schemas.microsoft.com/office/2006/metadata/properties" ma:root="true" ma:fieldsID="8651fc485d7c79a6d76c38a22b08c51d" ns2:_="" ns3:_="">
    <xsd:import namespace="cc80ccfc-485b-4c58-abee-ef3f3c2ab2dc"/>
    <xsd:import namespace="67800f14-558e-4a38-925c-b042f8fde14e"/>
    <xsd:element name="properties">
      <xsd:complexType>
        <xsd:sequence>
          <xsd:element name="documentManagement">
            <xsd:complexType>
              <xsd:all>
                <xsd:element ref="ns2:MediaServiceMetadata" minOccurs="0"/>
                <xsd:element ref="ns2:MediaServiceFastMetadata" minOccurs="0"/>
                <xsd:element ref="ns2:MediaLengthInSeconds" minOccurs="0"/>
                <xsd:element ref="ns2:MediaServiceDateTaken"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c80ccfc-485b-4c58-abee-ef3f3c2ab2d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LengthInSeconds" ma:index="10" nillable="true" ma:displayName="MediaLengthInSeconds" ma:hidden="true" ma:internalName="MediaLengthInSeconds" ma:readOnly="true">
      <xsd:simpleType>
        <xsd:restriction base="dms:Unknown"/>
      </xsd:simpleType>
    </xsd:element>
    <xsd:element name="MediaServiceDateTaken" ma:index="11" nillable="true" ma:displayName="MediaServiceDateTaken" ma:hidden="true" ma:indexed="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800f14-558e-4a38-925c-b042f8fde14e"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B76E8F-0A7D-439D-A672-1930C254B7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c80ccfc-485b-4c58-abee-ef3f3c2ab2dc"/>
    <ds:schemaRef ds:uri="67800f14-558e-4a38-925c-b042f8fde1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B9C1C67-4CC8-43A4-A743-DC39B870F9DC}">
  <ds:schemaRefs>
    <ds:schemaRef ds:uri="http://purl.org/dc/elements/1.1/"/>
    <ds:schemaRef ds:uri="http://schemas.microsoft.com/office/2006/documentManagement/types"/>
    <ds:schemaRef ds:uri="98115b64-457e-41ec-a6a1-f64b411e7bd9"/>
    <ds:schemaRef ds:uri="http://schemas.microsoft.com/office/infopath/2007/PartnerControls"/>
    <ds:schemaRef ds:uri="http://schemas.openxmlformats.org/package/2006/metadata/core-properties"/>
    <ds:schemaRef ds:uri="f7c8378a-9ce6-416d-8ce7-410f703e4c0b"/>
    <ds:schemaRef ds:uri="http://purl.org/dc/dcmitype/"/>
    <ds:schemaRef ds:uri="http://purl.org/dc/term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61BA4513-2FCD-40E2-AEF6-41195CA17D4F}">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1366</TotalTime>
  <Words>17063</Words>
  <Application>Microsoft Office PowerPoint</Application>
  <PresentationFormat>Widescreen</PresentationFormat>
  <Paragraphs>1557</Paragraphs>
  <Slides>136</Slides>
  <Notes>42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136</vt:i4>
      </vt:variant>
    </vt:vector>
  </HeadingPairs>
  <TitlesOfParts>
    <vt:vector size="142" baseType="lpstr">
      <vt:lpstr>Arial</vt:lpstr>
      <vt:lpstr>Calibri</vt:lpstr>
      <vt:lpstr>literata_bookmedium</vt:lpstr>
      <vt:lpstr>Sassoon Primary Std</vt:lpstr>
      <vt:lpstr>Wingdings</vt:lpstr>
      <vt:lpstr>1_Office Theme</vt:lpstr>
      <vt:lpstr>Roman Entertainment</vt:lpstr>
      <vt:lpstr>PowerPoint Presentation</vt:lpstr>
      <vt:lpstr>Why were baths important?</vt:lpstr>
      <vt:lpstr>What happened at the baths?</vt:lpstr>
      <vt:lpstr>What was a hypocaust system?</vt:lpstr>
      <vt:lpstr>Apodyterium</vt:lpstr>
      <vt:lpstr>Palaestra</vt:lpstr>
      <vt:lpstr>Fresco of women exercising </vt:lpstr>
      <vt:lpstr>Tepidarium</vt:lpstr>
      <vt:lpstr>Caldarium</vt:lpstr>
      <vt:lpstr>Frigidarium</vt:lpstr>
      <vt:lpstr>Which order were the rooms visited in?</vt:lpstr>
      <vt:lpstr>How hygienic were the baths?</vt:lpstr>
      <vt:lpstr>PowerPoint Presentation</vt:lpstr>
      <vt:lpstr>Men’s apodyterium</vt:lpstr>
      <vt:lpstr>Palaestra</vt:lpstr>
      <vt:lpstr>Men’s tepidarium</vt:lpstr>
      <vt:lpstr>Men’s caldarium</vt:lpstr>
      <vt:lpstr>Men’s Frigidarium</vt:lpstr>
      <vt:lpstr>Frigidarium ceiling paintings- note the octopus’ tentacle on the left-hand side of the image.</vt:lpstr>
      <vt:lpstr>Women’s Apodyterium</vt:lpstr>
      <vt:lpstr>Triton mosaic</vt:lpstr>
      <vt:lpstr>Corridor south of women’s apodyterium which might have been used for exercise</vt:lpstr>
      <vt:lpstr>Women’s tepidarium</vt:lpstr>
      <vt:lpstr>Women’s caldarium</vt:lpstr>
      <vt:lpstr>Compulsory activities</vt:lpstr>
      <vt:lpstr>Written questions The number in the square brackets next to each question tells you the number of marks. This tells you how many points to make. </vt:lpstr>
      <vt:lpstr>PowerPoint Presentation</vt:lpstr>
      <vt:lpstr>Source questions For each source, create a subtitle (i.e. ‘source 1’, ‘source 2’ etc.) and then answer the questions for each source below this subtitle </vt:lpstr>
      <vt:lpstr>PowerPoint Presentation</vt:lpstr>
      <vt:lpstr>PowerPoint Presentation</vt:lpstr>
      <vt:lpstr>PowerPoint Presentation</vt:lpstr>
      <vt:lpstr>Extended writing questions. Complete the 8-marker. As an extension, attempt the 15-marker. </vt:lpstr>
      <vt:lpstr>PowerPoint Presentation</vt:lpstr>
      <vt:lpstr>PowerPoint Presentation</vt:lpstr>
      <vt:lpstr>What happened at chariot races?</vt:lpstr>
      <vt:lpstr>Who were the charioteers?</vt:lpstr>
      <vt:lpstr>Who were the supporters?</vt:lpstr>
      <vt:lpstr>Compulsory activities</vt:lpstr>
      <vt:lpstr>Written questions The number in the square brackets next to each question tells you the number of marks. This tells you how many points to make. </vt:lpstr>
      <vt:lpstr>PowerPoint Presentation</vt:lpstr>
      <vt:lpstr>Source questions -Put each source as a subtitle (i.e. ‘source 1, source 2 etc.) - Under each, answer the questions </vt:lpstr>
      <vt:lpstr>PowerPoint Presentation</vt:lpstr>
      <vt:lpstr>PowerPoint Presentation</vt:lpstr>
      <vt:lpstr>PowerPoint Presentation</vt:lpstr>
      <vt:lpstr>PowerPoint Presentation</vt:lpstr>
      <vt:lpstr>PowerPoint Presentation</vt:lpstr>
      <vt:lpstr>Extended writing questions Choose one of the two 8 mark questions (one is shown on each slide) and write a response to it. The source for each is found on the following slide.  Extension: Write a response to the other. </vt:lpstr>
      <vt:lpstr>PowerPoint Presentation</vt:lpstr>
      <vt:lpstr>PowerPoint Presentation</vt:lpstr>
      <vt:lpstr>PowerPoint Presentation</vt:lpstr>
      <vt:lpstr>PowerPoint Presentation</vt:lpstr>
      <vt:lpstr>Compulsory activities</vt:lpstr>
      <vt:lpstr>Written questions The number in the square brackets next to each question tells you the number of marks. This tells you how many points to make. </vt:lpstr>
      <vt:lpstr>PowerPoint Presentation</vt:lpstr>
      <vt:lpstr>Source questions Use the sources on each slide to answer the questions  </vt:lpstr>
      <vt:lpstr>PowerPoint Presentation</vt:lpstr>
      <vt:lpstr>PowerPoint Presentation</vt:lpstr>
      <vt:lpstr>PowerPoint Presentation</vt:lpstr>
      <vt:lpstr>PowerPoint Presentation</vt:lpstr>
      <vt:lpstr>Extended writing questions Choose one of the two 15 mark questions on the following slide. Remember that a 15 marker should be about 4 paragraphs long, including an introduction and a conclusion Extension: Write a response to the other. </vt:lpstr>
      <vt:lpstr>9. ‘Roman entertainment was always violent’. To what extent do you agree with this statement?  OR 10. ‘Social mobility* was impossible in the city of Rome’. To what extent do you agree with this statement?  *Social mobility = poorer people being able to become richer over time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happened at chariot races?</vt:lpstr>
      <vt:lpstr>Who were the charioteers?</vt:lpstr>
      <vt:lpstr>Who were the supporters?</vt:lpstr>
      <vt:lpstr>PowerPoint Presentation</vt:lpstr>
      <vt:lpstr>How were the games at an amphitheatre funded? </vt:lpstr>
      <vt:lpstr>Wild animal shows</vt:lpstr>
      <vt:lpstr>Executions</vt:lpstr>
      <vt:lpstr>Gladiatorial fights</vt:lpstr>
      <vt:lpstr>PowerPoint Presentation</vt:lpstr>
      <vt:lpstr>PowerPoint Presentation</vt:lpstr>
      <vt:lpstr>Overview</vt:lpstr>
      <vt:lpstr>Roman actors </vt:lpstr>
      <vt:lpstr>Costumes, props and masks</vt:lpstr>
      <vt:lpstr>Roman citizenship</vt:lpstr>
      <vt:lpstr>Two tiers of citizens</vt:lpstr>
      <vt:lpstr>Senators</vt:lpstr>
      <vt:lpstr>Equestrians</vt:lpstr>
      <vt:lpstr>Everybody else!</vt:lpstr>
      <vt:lpstr>Slaves and masters:</vt:lpstr>
      <vt:lpstr>How someone became a slave:</vt:lpstr>
      <vt:lpstr>Types of slave:</vt:lpstr>
      <vt:lpstr>Types of slave:</vt:lpstr>
      <vt:lpstr>Types of slave:</vt:lpstr>
      <vt:lpstr>Freedmen</vt:lpstr>
      <vt:lpstr>Augustales</vt:lpstr>
      <vt:lpstr>The Tomb of Naevoleia Tyche: Context</vt:lpstr>
      <vt:lpstr>The Tomb of Naevoleia Tyche</vt:lpstr>
      <vt:lpstr>The Tomb of Naevoleia Tyche</vt:lpstr>
      <vt:lpstr>Literature</vt:lpstr>
      <vt:lpstr>PowerPoint Presentation</vt:lpstr>
      <vt:lpstr>Juvenal Satire 3</vt:lpstr>
      <vt:lpstr>PowerPoint Presentation</vt:lpstr>
      <vt:lpstr>PowerPoint Presentation</vt:lpstr>
      <vt:lpstr>PowerPoint Presentation</vt:lpstr>
      <vt:lpstr>Compulsory activities</vt:lpstr>
      <vt:lpstr>Written questions The number in the square brackets next to each question tells you the number of marks. This tells you how many points to make. </vt:lpstr>
      <vt:lpstr>PowerPoint Presentation</vt:lpstr>
      <vt:lpstr>Source questions -Put each source as a subtitle (i.e. ‘source 1, source 2 etc.) - Under each, answer the questions </vt:lpstr>
      <vt:lpstr>PowerPoint Presentation</vt:lpstr>
      <vt:lpstr>PowerPoint Presentation</vt:lpstr>
      <vt:lpstr>PowerPoint Presentation</vt:lpstr>
      <vt:lpstr>PowerPoint Presentation</vt:lpstr>
      <vt:lpstr>PowerPoint Presentation</vt:lpstr>
      <vt:lpstr>Extended writing questions Choose one of the two 8 mark questions (one is shown on each slide) and write a response to it. The source for each is found on the following slide.  Extension: Write a response to the other. </vt:lpstr>
      <vt:lpstr>PowerPoint Presentation</vt:lpstr>
      <vt:lpstr>PowerPoint Presentation</vt:lpstr>
      <vt:lpstr>PowerPoint Presentation</vt:lpstr>
      <vt:lpstr>PowerPoint Presentation</vt:lpstr>
      <vt:lpstr>Starter questions Write each question’s number followed by the correct answer </vt:lpstr>
      <vt:lpstr>PowerPoint Presentation</vt:lpstr>
      <vt:lpstr>Source questions -Put each source as a subtitle (i.e. ‘source 1, source 2 etc.) - Under each subtitle, answer the questions. </vt:lpstr>
      <vt:lpstr>PowerPoint Presentation</vt:lpstr>
      <vt:lpstr>PowerPoint Presentation</vt:lpstr>
      <vt:lpstr>PowerPoint Presentation</vt:lpstr>
      <vt:lpstr>Extended writing questions Choose one of the two 15 mark questions (one is shown on each slide) and write a response to it.  Extension: Write a response to the other. </vt:lpstr>
      <vt:lpstr>PowerPoint Presentation</vt:lpstr>
      <vt:lpstr>Starter questions Write each question’s number followed by the correct answer </vt:lpstr>
      <vt:lpstr>PowerPoint Presentation</vt:lpstr>
      <vt:lpstr>Source questions For each source, write a subtitle (i.e.  Source 1; Source 2 etc.)  Read through the source and then answer the questions beneath your subtitle </vt:lpstr>
      <vt:lpstr>PowerPoint Presentation</vt:lpstr>
      <vt:lpstr>PowerPoint Presentation</vt:lpstr>
      <vt:lpstr>PowerPoint Presentation</vt:lpstr>
      <vt:lpstr>PowerPoint Presentation</vt:lpstr>
      <vt:lpstr>Extension: Who is more successful in their representation of Rome as an unpleasant place to live, Horace or Juvenal? [15]</vt:lpstr>
    </vt:vector>
  </TitlesOfParts>
  <Company>Eastern Learning Alliance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Elliot Elstob</dc:creator>
  <cp:lastModifiedBy>Mollie Legg</cp:lastModifiedBy>
  <cp:revision>6</cp:revision>
  <dcterms:created xsi:type="dcterms:W3CDTF">2023-02-23T09:06:50Z</dcterms:created>
  <dcterms:modified xsi:type="dcterms:W3CDTF">2023-12-19T13:46:17Z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0x010100522BDEB291AA314394FC038018A56742</vt:lpwstr>
  </property>
  <property fmtid="{D5CDD505-2E9C-101B-9397-08002B2CF9AE}" pid="3" name="Order">
    <vt:r8>1357800</vt:r8>
  </property>
  <property fmtid="{D5CDD505-2E9C-101B-9397-08002B2CF9AE}" pid="4" name="_ExtendedDescription">
    <vt:lpwstr/>
  </property>
  <property fmtid="{D5CDD505-2E9C-101B-9397-08002B2CF9AE}" pid="5" name="TriggerFlowInfo">
    <vt:lpwstr/>
  </property>
  <property fmtid="{D5CDD505-2E9C-101B-9397-08002B2CF9AE}" pid="6" name="ComplianceAssetId">
    <vt:lpwstr/>
  </property>
</Properties>
</file>