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2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B446-111C-40AA-BF3D-0AE6927FDE79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E484-7D47-4491-B002-72FBD6C32E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308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B446-111C-40AA-BF3D-0AE6927FDE79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E484-7D47-4491-B002-72FBD6C32E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681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B446-111C-40AA-BF3D-0AE6927FDE79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E484-7D47-4491-B002-72FBD6C32E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220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B446-111C-40AA-BF3D-0AE6927FDE79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E484-7D47-4491-B002-72FBD6C32E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777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B446-111C-40AA-BF3D-0AE6927FDE79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E484-7D47-4491-B002-72FBD6C32E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017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B446-111C-40AA-BF3D-0AE6927FDE79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E484-7D47-4491-B002-72FBD6C32E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972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B446-111C-40AA-BF3D-0AE6927FDE79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E484-7D47-4491-B002-72FBD6C32E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102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B446-111C-40AA-BF3D-0AE6927FDE79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E484-7D47-4491-B002-72FBD6C32E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173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B446-111C-40AA-BF3D-0AE6927FDE79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E484-7D47-4491-B002-72FBD6C32E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723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B446-111C-40AA-BF3D-0AE6927FDE79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E484-7D47-4491-B002-72FBD6C32E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668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B446-111C-40AA-BF3D-0AE6927FDE79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E484-7D47-4491-B002-72FBD6C32E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0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5B446-111C-40AA-BF3D-0AE6927FDE79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0E484-7D47-4491-B002-72FBD6C32E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049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10AD5D1-B8BA-48F0-98DD-21055C52A9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407537"/>
              </p:ext>
            </p:extLst>
          </p:nvPr>
        </p:nvGraphicFramePr>
        <p:xfrm>
          <a:off x="174457" y="260527"/>
          <a:ext cx="6509086" cy="9384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7847">
                  <a:extLst>
                    <a:ext uri="{9D8B030D-6E8A-4147-A177-3AD203B41FA5}">
                      <a16:colId xmlns:a16="http://schemas.microsoft.com/office/drawing/2014/main" val="340200526"/>
                    </a:ext>
                  </a:extLst>
                </a:gridCol>
                <a:gridCol w="1902802">
                  <a:extLst>
                    <a:ext uri="{9D8B030D-6E8A-4147-A177-3AD203B41FA5}">
                      <a16:colId xmlns:a16="http://schemas.microsoft.com/office/drawing/2014/main" val="1791118052"/>
                    </a:ext>
                  </a:extLst>
                </a:gridCol>
                <a:gridCol w="3698437">
                  <a:extLst>
                    <a:ext uri="{9D8B030D-6E8A-4147-A177-3AD203B41FA5}">
                      <a16:colId xmlns:a16="http://schemas.microsoft.com/office/drawing/2014/main" val="927259820"/>
                    </a:ext>
                  </a:extLst>
                </a:gridCol>
              </a:tblGrid>
              <a:tr h="1255197">
                <a:tc rowSpan="4"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1.1 Hospitality and Catering provision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1.1.1 Hospitality and Catering providers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Commercial (residential)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Commercial (non-residential)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Non-commercial (residential)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Non-commercial (non-residential)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Food service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Residential service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378380"/>
                  </a:ext>
                </a:extLst>
              </a:tr>
              <a:tr h="125519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1.1.2 Working in the hospitality and catering industry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Employment roles and responsibilities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Personal attributes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Qualifications and experience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877734"/>
                  </a:ext>
                </a:extLst>
              </a:tr>
              <a:tr h="12551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1.1.3 Working conditions in the hospitality and catering industry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Employment contracts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Working hours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Remuneration and benefits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956944"/>
                  </a:ext>
                </a:extLst>
              </a:tr>
              <a:tr h="139791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1.1.4 contributing factors to the success of hospitality and catering provision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Basic costs (labour, overheads, materials)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Gross and net profit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How the economy can impact hospitality and catering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Environmental needs and impact of Hospitality and catering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Influence of technology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Positive and negative impacts of media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065426"/>
                  </a:ext>
                </a:extLst>
              </a:tr>
              <a:tr h="1255197">
                <a:tc rowSpan="3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1.2 How hospitality and catering provisions operate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1.2.1 the operation of the front and back of house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Workflow (FOH, BOH, KB)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Equipment and materials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Documentation and administration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948077"/>
                  </a:ext>
                </a:extLst>
              </a:tr>
              <a:tr h="125519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1.2.2 customer requirements in hospitality and catering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Customer needs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Customer rights and inclusion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Equality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485080"/>
                  </a:ext>
                </a:extLst>
              </a:tr>
              <a:tr h="13979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1.2.3 hospitality and catering to meet specific requirements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Customer requirements/needs: lifestyle, nutritional needs, dietary needs, time available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Customer expectations: service, value for money, trends, competition, media influence, environmental concerns, seasonality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Customer demographics: age, location, accessibility, money available, access to establishment/provision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829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4114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10AD5D1-B8BA-48F0-98DD-21055C52A9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062758"/>
              </p:ext>
            </p:extLst>
          </p:nvPr>
        </p:nvGraphicFramePr>
        <p:xfrm>
          <a:off x="174457" y="160421"/>
          <a:ext cx="6509086" cy="8227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7847">
                  <a:extLst>
                    <a:ext uri="{9D8B030D-6E8A-4147-A177-3AD203B41FA5}">
                      <a16:colId xmlns:a16="http://schemas.microsoft.com/office/drawing/2014/main" val="340200526"/>
                    </a:ext>
                  </a:extLst>
                </a:gridCol>
                <a:gridCol w="1902802">
                  <a:extLst>
                    <a:ext uri="{9D8B030D-6E8A-4147-A177-3AD203B41FA5}">
                      <a16:colId xmlns:a16="http://schemas.microsoft.com/office/drawing/2014/main" val="1791118052"/>
                    </a:ext>
                  </a:extLst>
                </a:gridCol>
                <a:gridCol w="3698437">
                  <a:extLst>
                    <a:ext uri="{9D8B030D-6E8A-4147-A177-3AD203B41FA5}">
                      <a16:colId xmlns:a16="http://schemas.microsoft.com/office/drawing/2014/main" val="927259820"/>
                    </a:ext>
                  </a:extLst>
                </a:gridCol>
              </a:tblGrid>
              <a:tr h="1142599">
                <a:tc row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1.3 Health and safety in Hospitality and Catering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1.3.1 Health and safety in hospitality and catering provision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Responsibilities for personal safety of employers and employees in relation to the following laws:</a:t>
                      </a:r>
                    </a:p>
                    <a:p>
                      <a:pPr marL="628650" lvl="1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COSHH 2002</a:t>
                      </a:r>
                    </a:p>
                    <a:p>
                      <a:pPr marL="628650" lvl="1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HASAWA 1974</a:t>
                      </a:r>
                    </a:p>
                    <a:p>
                      <a:pPr marL="628650" lvl="1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MHOR 1992</a:t>
                      </a:r>
                    </a:p>
                    <a:p>
                      <a:pPr marL="628650" lvl="1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PPER 1992</a:t>
                      </a:r>
                    </a:p>
                    <a:p>
                      <a:pPr marL="628650" lvl="1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RIDDOR 2013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Risk assessments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Safety and security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Accident forms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Training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378380"/>
                  </a:ext>
                </a:extLst>
              </a:tr>
              <a:tr h="114259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1.3.2 Food safety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Know and understand the principles of a HACCP</a:t>
                      </a:r>
                    </a:p>
                    <a:p>
                      <a:pPr marL="628650" lvl="1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Critical control points</a:t>
                      </a:r>
                    </a:p>
                    <a:p>
                      <a:pPr marL="628650" lvl="1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What action to take</a:t>
                      </a:r>
                    </a:p>
                    <a:p>
                      <a:pPr marL="628650" lvl="1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Complete a HACCP</a:t>
                      </a:r>
                    </a:p>
                    <a:p>
                      <a:pPr marL="628650" lvl="1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Complete records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877734"/>
                  </a:ext>
                </a:extLst>
              </a:tr>
              <a:tr h="1142599">
                <a:tc rowSpan="4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1.4 Food safety in Hospitality and catering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1.4.1 Food related causes of ill-health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Allergies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Bacteria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Chemicals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Intolerances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Food poisoning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Food labelling laws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Food safety legislation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Food hygiene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117742"/>
                  </a:ext>
                </a:extLst>
              </a:tr>
              <a:tr h="114259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1.4.2 Symptoms and signs of food induced ill health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Visible signs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Non-visible signs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742569"/>
                  </a:ext>
                </a:extLst>
              </a:tr>
              <a:tr h="11425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1.4.3 Preventative measures of food-induced ill health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Cross contamination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Correct temperatures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Physical contamination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97673"/>
                  </a:ext>
                </a:extLst>
              </a:tr>
              <a:tr h="114259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1.4.4 The environmental health officer (EHO)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Role and responsibilities of the EHO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600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867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357</Words>
  <Application>Microsoft Office PowerPoint</Application>
  <PresentationFormat>A4 Paper (210x297 mm)</PresentationFormat>
  <Paragraphs>73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Company>Eastern Learning Alliance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Bland</dc:creator>
  <cp:lastModifiedBy>Rebecca Bland</cp:lastModifiedBy>
  <cp:revision>1</cp:revision>
  <dcterms:created xsi:type="dcterms:W3CDTF">2024-05-08T14:22:42Z</dcterms:created>
  <dcterms:modified xsi:type="dcterms:W3CDTF">2024-09-03T13:48:37Z</dcterms:modified>
</cp:coreProperties>
</file>