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47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03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59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01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7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9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0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38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64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01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85767-BA19-4096-B7A5-2905B2FC510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6DEE6-8D60-43C2-9B82-9B9BA2AEF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67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EFD07F-64BA-80AF-47CF-D780A8143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48141"/>
              </p:ext>
            </p:extLst>
          </p:nvPr>
        </p:nvGraphicFramePr>
        <p:xfrm>
          <a:off x="159327" y="173182"/>
          <a:ext cx="651856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496">
                  <a:extLst>
                    <a:ext uri="{9D8B030D-6E8A-4147-A177-3AD203B41FA5}">
                      <a16:colId xmlns:a16="http://schemas.microsoft.com/office/drawing/2014/main" val="2838549395"/>
                    </a:ext>
                  </a:extLst>
                </a:gridCol>
                <a:gridCol w="223777">
                  <a:extLst>
                    <a:ext uri="{9D8B030D-6E8A-4147-A177-3AD203B41FA5}">
                      <a16:colId xmlns:a16="http://schemas.microsoft.com/office/drawing/2014/main" val="376904501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971281955"/>
                    </a:ext>
                  </a:extLst>
                </a:gridCol>
                <a:gridCol w="1629641">
                  <a:extLst>
                    <a:ext uri="{9D8B030D-6E8A-4147-A177-3AD203B41FA5}">
                      <a16:colId xmlns:a16="http://schemas.microsoft.com/office/drawing/2014/main" val="3000483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Name  ________________________________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Date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__________________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21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Product made  _______________________________________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750688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0B391EF-D55E-B0B9-835D-5C21236ED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55221"/>
              </p:ext>
            </p:extLst>
          </p:nvPr>
        </p:nvGraphicFramePr>
        <p:xfrm>
          <a:off x="112853" y="914861"/>
          <a:ext cx="6565038" cy="8760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8251">
                  <a:extLst>
                    <a:ext uri="{9D8B030D-6E8A-4147-A177-3AD203B41FA5}">
                      <a16:colId xmlns:a16="http://schemas.microsoft.com/office/drawing/2014/main" val="2129029910"/>
                    </a:ext>
                  </a:extLst>
                </a:gridCol>
                <a:gridCol w="2416787">
                  <a:extLst>
                    <a:ext uri="{9D8B030D-6E8A-4147-A177-3AD203B41FA5}">
                      <a16:colId xmlns:a16="http://schemas.microsoft.com/office/drawing/2014/main" val="3173758797"/>
                    </a:ext>
                  </a:extLst>
                </a:gridCol>
              </a:tblGrid>
              <a:tr h="329148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Aptos" panose="020B0004020202020204" pitchFamily="34" charset="0"/>
                        </a:rPr>
                        <a:t>What client group would this dish suit? </a:t>
                      </a:r>
                      <a:r>
                        <a:rPr lang="en-GB" sz="1200" b="1" dirty="0">
                          <a:highlight>
                            <a:srgbClr val="FFFF00"/>
                          </a:highlight>
                          <a:latin typeface="Aptos" panose="020B0004020202020204" pitchFamily="34" charset="0"/>
                        </a:rPr>
                        <a:t>(circle/highlight)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Aptos" panose="020B0004020202020204" pitchFamily="34" charset="0"/>
                        </a:rPr>
                        <a:t>Sensory analysis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666758"/>
                  </a:ext>
                </a:extLst>
              </a:tr>
              <a:tr h="114604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Babies / toddlers / children / teenagers / young adults / adults / older adults</a:t>
                      </a:r>
                    </a:p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Aptos" panose="020B0004020202020204" pitchFamily="34" charset="0"/>
                        </a:rPr>
                        <a:t>Why? 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Appearance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Taste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Aroma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Texture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331288332"/>
                  </a:ext>
                </a:extLst>
              </a:tr>
              <a:tr h="362263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Aptos" panose="020B0004020202020204" pitchFamily="34" charset="0"/>
                        </a:rPr>
                        <a:t>What nutrients are in this dish? </a:t>
                      </a:r>
                      <a:r>
                        <a:rPr lang="en-GB" sz="1200" b="1" dirty="0">
                          <a:highlight>
                            <a:srgbClr val="FFFF00"/>
                          </a:highlight>
                          <a:latin typeface="Aptos" panose="020B0004020202020204" pitchFamily="34" charset="0"/>
                        </a:rPr>
                        <a:t>(circle/highlight)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2367501"/>
                  </a:ext>
                </a:extLst>
              </a:tr>
              <a:tr h="156980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Macros: Protein / fats / carbohydrates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Micros: Vitamins / Minerals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Water / Fibre</a:t>
                      </a:r>
                    </a:p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Function in body?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Aptos" panose="020B0004020202020204" pitchFamily="34" charset="0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444558"/>
                  </a:ext>
                </a:extLst>
              </a:tr>
              <a:tr h="362263">
                <a:tc gridSpan="2">
                  <a:txBody>
                    <a:bodyPr/>
                    <a:lstStyle/>
                    <a:p>
                      <a:r>
                        <a:rPr lang="en-GB" sz="1200" b="1" dirty="0">
                          <a:latin typeface="Aptos" panose="020B0004020202020204" pitchFamily="34" charset="0"/>
                        </a:rPr>
                        <a:t>Preparation techniques </a:t>
                      </a:r>
                      <a:r>
                        <a:rPr lang="en-GB" sz="1200" b="1" dirty="0">
                          <a:highlight>
                            <a:srgbClr val="FFFF00"/>
                          </a:highlight>
                          <a:latin typeface="Aptos" panose="020B0004020202020204" pitchFamily="34" charset="0"/>
                        </a:rPr>
                        <a:t>(circle/highlight)</a:t>
                      </a:r>
                      <a:endParaRPr lang="en-GB" sz="1200" b="1" dirty="0">
                        <a:latin typeface="Aptos" panose="020B00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235841"/>
                  </a:ext>
                </a:extLst>
              </a:tr>
              <a:tr h="1050781">
                <a:tc gridSpan="2"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blending* beating* grating* hydrating* juicing* marinating* mashing* melting* proving* shredding* sieving* tenderising* zesting* creaming** dehydrating** folding** kneading** measuring** mixing** puréeing** rub-in** rolling ** skinning** toasting(nuts/seeds) ** weighing** crimping*** laminating (pastry)*** melting using bain-marie*** piping***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shaping*** unmoulding*** whisking(aeration)***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154680"/>
                  </a:ext>
                </a:extLst>
              </a:tr>
              <a:tr h="278826">
                <a:tc gridSpan="2">
                  <a:txBody>
                    <a:bodyPr/>
                    <a:lstStyle/>
                    <a:p>
                      <a:r>
                        <a:rPr lang="en-GB" sz="1200" b="1" dirty="0">
                          <a:latin typeface="Aptos" panose="020B0004020202020204" pitchFamily="34" charset="0"/>
                        </a:rPr>
                        <a:t>Knife skills </a:t>
                      </a:r>
                      <a:r>
                        <a:rPr lang="en-GB" sz="1200" b="1" dirty="0">
                          <a:highlight>
                            <a:srgbClr val="FFFF00"/>
                          </a:highlight>
                          <a:latin typeface="Aptos" panose="020B0004020202020204" pitchFamily="34" charset="0"/>
                        </a:rPr>
                        <a:t>(circle/highlight)</a:t>
                      </a:r>
                      <a:endParaRPr lang="en-GB" sz="1200" b="1" dirty="0">
                        <a:latin typeface="Aptos" panose="020B00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513590"/>
                  </a:ext>
                </a:extLst>
              </a:tr>
              <a:tr h="712382">
                <a:tc gridSpan="2"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chopping* peeling* trimming*</a:t>
                      </a:r>
                    </a:p>
                    <a:p>
                      <a:r>
                        <a:rPr lang="en-GB" sz="1200" dirty="0" err="1">
                          <a:latin typeface="Aptos" panose="020B0004020202020204" pitchFamily="34" charset="0"/>
                        </a:rPr>
                        <a:t>bâton</a:t>
                      </a:r>
                      <a:r>
                        <a:rPr lang="en-GB" sz="1200" dirty="0">
                          <a:latin typeface="Aptos" panose="020B0004020202020204" pitchFamily="34" charset="0"/>
                        </a:rPr>
                        <a:t>** chiffonade** dicing** slicing** deseeding** spatchcock** </a:t>
                      </a:r>
                      <a:r>
                        <a:rPr lang="en-GB" sz="1200" dirty="0" err="1">
                          <a:latin typeface="Aptos" panose="020B0004020202020204" pitchFamily="34" charset="0"/>
                        </a:rPr>
                        <a:t>brunoise</a:t>
                      </a:r>
                      <a:r>
                        <a:rPr lang="en-GB" sz="1200" dirty="0">
                          <a:latin typeface="Aptos" panose="020B0004020202020204" pitchFamily="34" charset="0"/>
                        </a:rPr>
                        <a:t>*** julienne*** mincing*** deboning*** filleting*** segmenting**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157607"/>
                  </a:ext>
                </a:extLst>
              </a:tr>
              <a:tr h="210271">
                <a:tc gridSpan="2">
                  <a:txBody>
                    <a:bodyPr/>
                    <a:lstStyle/>
                    <a:p>
                      <a:r>
                        <a:rPr lang="en-GB" sz="1200" b="1" dirty="0">
                          <a:latin typeface="Aptos" panose="020B0004020202020204" pitchFamily="34" charset="0"/>
                        </a:rPr>
                        <a:t>Cooking techniques </a:t>
                      </a:r>
                      <a:r>
                        <a:rPr lang="en-GB" sz="1200" b="1" dirty="0">
                          <a:highlight>
                            <a:srgbClr val="FFFF00"/>
                          </a:highlight>
                          <a:latin typeface="Aptos" panose="020B0004020202020204" pitchFamily="34" charset="0"/>
                        </a:rPr>
                        <a:t>(circle/highlight)</a:t>
                      </a:r>
                      <a:endParaRPr lang="en-GB" sz="1200" b="1" dirty="0">
                        <a:latin typeface="Aptos" panose="020B00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368240"/>
                  </a:ext>
                </a:extLst>
              </a:tr>
              <a:tr h="1328298">
                <a:tc gridSpan="2"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basting* boiling* chilling* cooling* dehydrating* freezing* skimming* toasting* baking** blanching** braising** griddling** deglazing** frying**griddling** pickling** reduction** roasting** sautéing** steaming** water-bath (sous-vide)** stir-frying** setting** baking blind*** caramelising*** deep fat frying*** emulsifying*** poaching***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tempering***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9818"/>
                  </a:ext>
                </a:extLst>
              </a:tr>
            </a:tbl>
          </a:graphicData>
        </a:graphic>
      </p:graphicFrame>
      <p:pic>
        <p:nvPicPr>
          <p:cNvPr id="1026" name="Picture 2" descr="1b63436969c31bdfd21b4992227b56d7 1670062553 musicaldown by louiso12370">
            <a:extLst>
              <a:ext uri="{FF2B5EF4-FFF2-40B4-BE49-F238E27FC236}">
                <a16:creationId xmlns:a16="http://schemas.microsoft.com/office/drawing/2014/main" id="{7B8F6A38-0002-2A67-CA48-E06A75412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33" y="1541721"/>
            <a:ext cx="2028760" cy="193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04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7EE1EE3-C22A-C516-5F3F-28155814F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597988"/>
              </p:ext>
            </p:extLst>
          </p:nvPr>
        </p:nvGraphicFramePr>
        <p:xfrm>
          <a:off x="90376" y="111643"/>
          <a:ext cx="6618767" cy="967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8767">
                  <a:extLst>
                    <a:ext uri="{9D8B030D-6E8A-4147-A177-3AD203B41FA5}">
                      <a16:colId xmlns:a16="http://schemas.microsoft.com/office/drawing/2014/main" val="753739042"/>
                    </a:ext>
                  </a:extLst>
                </a:gridCol>
              </a:tblGrid>
              <a:tr h="27697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Personal performance review (use target questions)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69613"/>
                  </a:ext>
                </a:extLst>
              </a:tr>
              <a:tr h="39433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083378"/>
                  </a:ext>
                </a:extLst>
              </a:tr>
              <a:tr h="5833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Commentary of learner performance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Level of skills demonstrated </a:t>
                      </a:r>
                      <a:r>
                        <a:rPr lang="en-GB" sz="1200" i="1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I.e., high (well executed) Medium (some precision) basic (basic). 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388904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 preparation</a:t>
                      </a: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well executed        some precision          basic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821148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 cooking                                        </a:t>
                      </a: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well executed        some precision          basic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506167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 presentation                                 </a:t>
                      </a: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well executed        some precision          basic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74929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Quality checks </a:t>
                      </a: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well executed        some precision          basic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440645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Quality of final outcomes               </a:t>
                      </a: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                        medium                     low     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999969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Health and safety considerations                                            high                         medium                     low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866898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667000" algn="l"/>
                        </a:tabLs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Level of guidance provided                                                          low                        medium                      high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100091"/>
                  </a:ext>
                </a:extLst>
              </a:tr>
              <a:tr h="28885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Feedback/Target to improve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12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31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F9FD74-CE57-6D49-FC64-C0AB784DFBBF}"/>
              </a:ext>
            </a:extLst>
          </p:cNvPr>
          <p:cNvSpPr txBox="1"/>
          <p:nvPr/>
        </p:nvSpPr>
        <p:spPr>
          <a:xfrm>
            <a:off x="132347" y="290185"/>
            <a:ext cx="6593305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Aptos" panose="020B0004020202020204" pitchFamily="34" charset="0"/>
              </a:rPr>
              <a:t>Target questions</a:t>
            </a:r>
          </a:p>
          <a:p>
            <a:endParaRPr lang="en-GB" sz="1200" b="1" dirty="0">
              <a:solidFill>
                <a:srgbClr val="FF0000"/>
              </a:solidFill>
              <a:latin typeface="Aptos" panose="020B0004020202020204" pitchFamily="34" charset="0"/>
            </a:endParaRPr>
          </a:p>
          <a:p>
            <a:pPr algn="l"/>
            <a:r>
              <a:rPr lang="en-GB" sz="12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T1: Explain how you resolved a problem during this practical</a:t>
            </a:r>
            <a:br>
              <a:rPr lang="en-GB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For example: When cooking the oil became too hot, which is a health and safety hazard. To resolve this I briefly turned off the heat and allowed the oil to cool slightly before continuing to cook.</a:t>
            </a:r>
          </a:p>
          <a:p>
            <a:endParaRPr lang="en-GB" sz="12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en-GB" sz="12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T2: Give 3 examples of how you followed health, safety and hygiene during this practical</a:t>
            </a:r>
            <a:br>
              <a:rPr lang="en-GB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For example: I worked healthily and safely during this practical by wearing an apron, washing my hands before and after handling food as well as using colour coded chopping boards to prevent cross-contamination.</a:t>
            </a:r>
          </a:p>
          <a:p>
            <a:endParaRPr lang="en-GB" sz="12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en-GB" sz="12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T3: Provide an example of how you used equipment safely during this practical</a:t>
            </a:r>
            <a:br>
              <a:rPr lang="en-GB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For example: I used a chef's knife safely during this task by consistently applying the bridge method and claw grip. This ensured my fingers were out of the way when dicing so that I did not cut myself.</a:t>
            </a:r>
          </a:p>
          <a:p>
            <a:endParaRPr lang="en-GB" sz="12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en-GB" sz="12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T4: List 2 ingredients, where you stored them prior to this practical, and why.</a:t>
            </a:r>
            <a:br>
              <a:rPr lang="en-GB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For example: I stored raw chicken in the fridge, on the bottom shelf. Raw chicken is a high risk ingredient and must be on the bottom shelf to avoid dripping onto other foods. I stored my dry ingredients, e.g. Flour, in an airtight container in the cupboard so that moisture could not get in and cause mould to grow.</a:t>
            </a:r>
          </a:p>
          <a:p>
            <a:endParaRPr lang="en-GB" sz="12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en-GB" sz="12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T5: Suggest how you could use any food waste as a result of your practical</a:t>
            </a:r>
            <a:br>
              <a:rPr lang="en-GB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For example: I could use the bones and vegetables scraps from this dish to make a gravy.</a:t>
            </a:r>
          </a:p>
          <a:p>
            <a:endParaRPr lang="en-GB" sz="12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en-GB" sz="12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T6: Suggest 1 accompaniment that would pair well with this dish</a:t>
            </a:r>
            <a:br>
              <a:rPr lang="en-GB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For example: This dish would pair well with a roasted garlic mayonnaise. This dish would pair well with a pistachio creme. This dish would pair well with steamed, seasonal vegetables.</a:t>
            </a:r>
          </a:p>
          <a:p>
            <a:endParaRPr lang="en-GB" sz="12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en-GB" sz="12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T7: Name 3 ingredients, list their nutritional content and explain how those nutrients function in the body</a:t>
            </a:r>
            <a:br>
              <a:rPr lang="en-GB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For example: The tofu in this dish contains protein, protein is essential for the body to grow and repair. </a:t>
            </a:r>
            <a:b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</a:br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The cheese in this dish contains calcium, essential for building strong bones and teeth</a:t>
            </a:r>
            <a:b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</a:br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The spinach in this dish is a source of vitamin K. Vitamin K assists with blood clotting.</a:t>
            </a:r>
          </a:p>
          <a:p>
            <a:endParaRPr lang="en-GB" sz="12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en-GB" sz="12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T8: In your opinion, which specific group is this dish suitable for, and why?</a:t>
            </a:r>
            <a:br>
              <a:rPr lang="en-GB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sz="1200" b="0" i="1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E.g. In my opinion, this dish is most suitable for young children as it contains healthy sources of carbohydrate, calcium and vitamin D. Young children require a lot of carbohydrates due to their energy requirements, e.g. very active! They are also growing rapidly so require calcium and Vitamin D.</a:t>
            </a:r>
            <a:endParaRPr lang="en-GB" sz="1200" dirty="0">
              <a:solidFill>
                <a:srgbClr val="7030A0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354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</TotalTime>
  <Words>855</Words>
  <Application>Microsoft Office PowerPoint</Application>
  <PresentationFormat>A4 Paper (210x297 mm)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Eastern Learning 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Bland</dc:creator>
  <cp:lastModifiedBy>Rebecca Bland</cp:lastModifiedBy>
  <cp:revision>3</cp:revision>
  <cp:lastPrinted>2024-09-02T15:32:18Z</cp:lastPrinted>
  <dcterms:created xsi:type="dcterms:W3CDTF">2024-07-02T13:23:31Z</dcterms:created>
  <dcterms:modified xsi:type="dcterms:W3CDTF">2024-09-02T15:34:06Z</dcterms:modified>
</cp:coreProperties>
</file>