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1912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37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41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33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606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61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1216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596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446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944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892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ED0DB-4220-42F8-8629-686F6F9057CA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AEFCF1-DB9B-4B70-8AB1-5CE6DFF145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872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545092"/>
              </p:ext>
            </p:extLst>
          </p:nvPr>
        </p:nvGraphicFramePr>
        <p:xfrm>
          <a:off x="351924" y="285749"/>
          <a:ext cx="3572380" cy="56833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2576">
                  <a:extLst>
                    <a:ext uri="{9D8B030D-6E8A-4147-A177-3AD203B41FA5}">
                      <a16:colId xmlns:a16="http://schemas.microsoft.com/office/drawing/2014/main" val="4046859925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578196141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2596873992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116771258"/>
                    </a:ext>
                  </a:extLst>
                </a:gridCol>
                <a:gridCol w="552451">
                  <a:extLst>
                    <a:ext uri="{9D8B030D-6E8A-4147-A177-3AD203B41FA5}">
                      <a16:colId xmlns:a16="http://schemas.microsoft.com/office/drawing/2014/main" val="1725316150"/>
                    </a:ext>
                  </a:extLst>
                </a:gridCol>
              </a:tblGrid>
              <a:tr h="514507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GCSE Hospitality and Catering 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Autumn 1 homework's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Level</a:t>
                      </a:r>
                      <a:r>
                        <a:rPr lang="en-GB" sz="1200" baseline="0" dirty="0">
                          <a:latin typeface="Aptos" panose="020B0004020202020204" pitchFamily="34" charset="0"/>
                        </a:rPr>
                        <a:t> achieved (for teacher use)</a:t>
                      </a:r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9547532"/>
                  </a:ext>
                </a:extLst>
              </a:tr>
              <a:tr h="688302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BAND 1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BAND 2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BAND 3</a:t>
                      </a: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BAND 4</a:t>
                      </a:r>
                    </a:p>
                  </a:txBody>
                  <a:tcPr vert="vert270"/>
                </a:tc>
                <a:extLst>
                  <a:ext uri="{0D108BD9-81ED-4DB2-BD59-A6C34878D82A}">
                    <a16:rowId xmlns:a16="http://schemas.microsoft.com/office/drawing/2014/main" val="1056907101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HW1 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Protein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60221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HW2</a:t>
                      </a:r>
                      <a:r>
                        <a:rPr lang="en-GB" sz="1200" baseline="0" dirty="0">
                          <a:latin typeface="Aptos" panose="020B0004020202020204" pitchFamily="34" charset="0"/>
                        </a:rPr>
                        <a:t> Carbohydrate</a:t>
                      </a:r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318112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HW3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Fats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27067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HW4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Vitamins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3835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HW5 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Minerals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318045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baseline="0" dirty="0">
                          <a:latin typeface="Aptos" panose="020B0004020202020204" pitchFamily="34" charset="0"/>
                        </a:rPr>
                        <a:t>Challenge 1</a:t>
                      </a:r>
                    </a:p>
                    <a:p>
                      <a:r>
                        <a:rPr lang="en-GB" sz="1200" baseline="0" dirty="0">
                          <a:latin typeface="Aptos" panose="020B0004020202020204" pitchFamily="34" charset="0"/>
                        </a:rPr>
                        <a:t>Water</a:t>
                      </a:r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8157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Challenge 2</a:t>
                      </a:r>
                    </a:p>
                    <a:p>
                      <a:r>
                        <a:rPr lang="en-GB" sz="1200" dirty="0">
                          <a:latin typeface="Aptos" panose="020B0004020202020204" pitchFamily="34" charset="0"/>
                        </a:rPr>
                        <a:t>Dietary fibre (NSP)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Aptos" panose="020B00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9170703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968899"/>
              </p:ext>
            </p:extLst>
          </p:nvPr>
        </p:nvGraphicFramePr>
        <p:xfrm>
          <a:off x="351924" y="6098581"/>
          <a:ext cx="6182223" cy="3616229"/>
        </p:xfrm>
        <a:graphic>
          <a:graphicData uri="http://schemas.openxmlformats.org/drawingml/2006/table">
            <a:tbl>
              <a:tblPr firstRow="1" firstCol="1" bandRow="1"/>
              <a:tblGrid>
                <a:gridCol w="721964">
                  <a:extLst>
                    <a:ext uri="{9D8B030D-6E8A-4147-A177-3AD203B41FA5}">
                      <a16:colId xmlns:a16="http://schemas.microsoft.com/office/drawing/2014/main" val="1454213513"/>
                    </a:ext>
                  </a:extLst>
                </a:gridCol>
                <a:gridCol w="1116419">
                  <a:extLst>
                    <a:ext uri="{9D8B030D-6E8A-4147-A177-3AD203B41FA5}">
                      <a16:colId xmlns:a16="http://schemas.microsoft.com/office/drawing/2014/main" val="652563237"/>
                    </a:ext>
                  </a:extLst>
                </a:gridCol>
                <a:gridCol w="1085960">
                  <a:extLst>
                    <a:ext uri="{9D8B030D-6E8A-4147-A177-3AD203B41FA5}">
                      <a16:colId xmlns:a16="http://schemas.microsoft.com/office/drawing/2014/main" val="1996554811"/>
                    </a:ext>
                  </a:extLst>
                </a:gridCol>
                <a:gridCol w="1085960">
                  <a:extLst>
                    <a:ext uri="{9D8B030D-6E8A-4147-A177-3AD203B41FA5}">
                      <a16:colId xmlns:a16="http://schemas.microsoft.com/office/drawing/2014/main" val="1268152768"/>
                    </a:ext>
                  </a:extLst>
                </a:gridCol>
                <a:gridCol w="1085960">
                  <a:extLst>
                    <a:ext uri="{9D8B030D-6E8A-4147-A177-3AD203B41FA5}">
                      <a16:colId xmlns:a16="http://schemas.microsoft.com/office/drawing/2014/main" val="4250560657"/>
                    </a:ext>
                  </a:extLst>
                </a:gridCol>
                <a:gridCol w="1085960">
                  <a:extLst>
                    <a:ext uri="{9D8B030D-6E8A-4147-A177-3AD203B41FA5}">
                      <a16:colId xmlns:a16="http://schemas.microsoft.com/office/drawing/2014/main" val="1654188984"/>
                    </a:ext>
                  </a:extLst>
                </a:gridCol>
              </a:tblGrid>
              <a:tr h="263429">
                <a:tc gridSpan="6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Mark</a:t>
                      </a:r>
                      <a:r>
                        <a:rPr lang="en-GB" sz="1100" baseline="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 scheme 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endParaRPr lang="en-GB" sz="1100" dirty="0">
                        <a:effectLst/>
                        <a:latin typeface="Calibri" charset="0"/>
                        <a:ea typeface="Calibri" charset="0"/>
                        <a:cs typeface="Times New Roman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283544"/>
                  </a:ext>
                </a:extLst>
              </a:tr>
              <a:tr h="20955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1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Level outcome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1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Performance band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842624"/>
                  </a:ext>
                </a:extLst>
              </a:tr>
              <a:tr h="23560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2.1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The importance of nutrition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48516" marR="48516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1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Assessment criteria</a:t>
                      </a:r>
                      <a:endParaRPr lang="en-GB" sz="1100" dirty="0">
                        <a:effectLst/>
                        <a:latin typeface="Aptos" panose="020B0004020202020204" pitchFamily="34" charset="0"/>
                        <a:ea typeface="Calibri" charset="0"/>
                        <a:cs typeface="Times New Roman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Band 1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Band 2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Band 3 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Band 4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69056"/>
                  </a:ext>
                </a:extLst>
              </a:tr>
              <a:tr h="137503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1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2.1.1 Understanding the importance of nutrition</a:t>
                      </a:r>
                      <a:r>
                        <a:rPr lang="en-GB" sz="1100" dirty="0"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.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Outlines the function of nutrient. Outcome may resemble a list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(a basic list for outline)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Describes  a range of functions a nutrient completes in the body. Links are made to nutrient sources 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Describe clearly how nutrients function in the body, including at different stages of life. Sources of nutrient(s) are referenced clearly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</a:rPr>
                        <a:t>Analyses how nutrients function in the body throughout a wide-range of life stages. Sources of nutrient(s) are referenced clearly, including daily recommended values</a:t>
                      </a:r>
                      <a:endParaRPr lang="en-GB" sz="1100" b="0" u="none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Calibri" charset="0"/>
                        <a:cs typeface="Times New Roman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79805" algn="l"/>
                        </a:tabLst>
                      </a:pPr>
                      <a:r>
                        <a:rPr lang="en-GB" sz="1100" b="0" u="none" dirty="0">
                          <a:solidFill>
                            <a:schemeClr val="tx1"/>
                          </a:solidFill>
                          <a:effectLst/>
                          <a:latin typeface="Aptos" panose="020B0004020202020204" pitchFamily="34" charset="0"/>
                          <a:ea typeface="Calibri" charset="0"/>
                          <a:cs typeface="Times New Roman" charset="0"/>
                        </a:rPr>
                        <a:t> </a:t>
                      </a:r>
                    </a:p>
                    <a:p>
                      <a:pPr marL="0" marR="0"/>
                      <a:endParaRPr lang="en-GB" sz="1100" b="0" u="none" dirty="0">
                        <a:solidFill>
                          <a:schemeClr val="tx1"/>
                        </a:solidFill>
                        <a:effectLst/>
                        <a:latin typeface="Aptos" panose="020B0004020202020204" pitchFamily="34" charset="0"/>
                        <a:ea typeface="Calibri" charset="0"/>
                      </a:endParaRPr>
                    </a:p>
                  </a:txBody>
                  <a:tcPr marL="48516" marR="4851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5825747"/>
                  </a:ext>
                </a:extLst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4038598" y="266699"/>
            <a:ext cx="2495550" cy="570241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ptos" panose="020B0004020202020204" pitchFamily="34" charset="0"/>
              </a:rPr>
              <a:t>For each homework, create a poster page about the given nutrient. </a:t>
            </a:r>
          </a:p>
          <a:p>
            <a:pPr algn="ctr"/>
            <a:endParaRPr lang="en-GB" sz="1200" b="1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Aptos" panose="020B0004020202020204" pitchFamily="34" charset="0"/>
              </a:rPr>
              <a:t>To be successful you should…</a:t>
            </a:r>
          </a:p>
          <a:p>
            <a:pPr algn="ctr"/>
            <a:endParaRPr lang="en-GB" sz="12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Include a title and date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Use full sentences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Use key terminology where appropriate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Include colour to make your work eye-catching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Include the sources of the nutrient. </a:t>
            </a:r>
            <a:r>
              <a:rPr lang="en-GB" sz="1200" b="1" i="1" dirty="0">
                <a:solidFill>
                  <a:schemeClr val="accent6"/>
                </a:solidFill>
                <a:latin typeface="Aptos" panose="020B0004020202020204" pitchFamily="34" charset="0"/>
              </a:rPr>
              <a:t>E.g. Iron – Red meat</a:t>
            </a: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 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r>
              <a:rPr lang="en-GB" sz="1200" b="1" dirty="0">
                <a:solidFill>
                  <a:schemeClr val="accent6"/>
                </a:solidFill>
                <a:latin typeface="Aptos" panose="020B0004020202020204" pitchFamily="34" charset="0"/>
              </a:rPr>
              <a:t>Clearly describe the function of the nutrient. E.g. </a:t>
            </a:r>
            <a:r>
              <a:rPr lang="en-GB" sz="1200" b="1" i="1" dirty="0">
                <a:solidFill>
                  <a:schemeClr val="accent6"/>
                </a:solidFill>
                <a:latin typeface="Aptos" panose="020B0004020202020204" pitchFamily="34" charset="0"/>
              </a:rPr>
              <a:t>Protein is needed in the human body for growth.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en-GB" sz="1200" dirty="0">
              <a:solidFill>
                <a:schemeClr val="tx1"/>
              </a:solidFill>
              <a:latin typeface="Aptos" panose="020B0004020202020204" pitchFamily="34" charset="0"/>
            </a:endParaRPr>
          </a:p>
          <a:p>
            <a:pPr algn="ctr"/>
            <a:r>
              <a:rPr lang="en-GB" sz="1200" b="1" dirty="0">
                <a:solidFill>
                  <a:schemeClr val="accent2"/>
                </a:solidFill>
                <a:latin typeface="Aptos" panose="020B0004020202020204" pitchFamily="34" charset="0"/>
              </a:rPr>
              <a:t>To extend, explain which people require a specific nutrient the most and for what reason. E.g. </a:t>
            </a:r>
            <a:r>
              <a:rPr lang="en-GB" sz="1200" b="1" i="1" dirty="0">
                <a:solidFill>
                  <a:schemeClr val="accent2"/>
                </a:solidFill>
                <a:latin typeface="Aptos" panose="020B0004020202020204" pitchFamily="34" charset="0"/>
              </a:rPr>
              <a:t>Vitamin D is needed in the body to absorb calcium from other sources during digestion. The elderly require more vitamin D in their diet because they get less natural vitamin D from sunlight, as they stay indoors more.</a:t>
            </a:r>
          </a:p>
        </p:txBody>
      </p:sp>
    </p:spTree>
    <p:extLst>
      <p:ext uri="{BB962C8B-B14F-4D97-AF65-F5344CB8AC3E}">
        <p14:creationId xmlns:p14="http://schemas.microsoft.com/office/powerpoint/2010/main" val="3028823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301</Words>
  <Application>Microsoft Office PowerPoint</Application>
  <PresentationFormat>A4 Paper (210x297 mm)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Bland</dc:creator>
  <cp:lastModifiedBy>Rebecca Bland</cp:lastModifiedBy>
  <cp:revision>7</cp:revision>
  <dcterms:created xsi:type="dcterms:W3CDTF">2021-09-14T08:49:27Z</dcterms:created>
  <dcterms:modified xsi:type="dcterms:W3CDTF">2024-09-03T13:39:55Z</dcterms:modified>
</cp:coreProperties>
</file>