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58" r:id="rId3"/>
    <p:sldId id="260" r:id="rId4"/>
    <p:sldId id="261" r:id="rId5"/>
    <p:sldId id="262" r:id="rId6"/>
    <p:sldId id="263" r:id="rId7"/>
    <p:sldId id="264" r:id="rId8"/>
    <p:sldId id="265" r:id="rId9"/>
    <p:sldId id="266" r:id="rId10"/>
    <p:sldId id="267" r:id="rId11"/>
    <p:sldId id="270" r:id="rId12"/>
    <p:sldId id="271" r:id="rId13"/>
    <p:sldId id="272" r:id="rId14"/>
    <p:sldId id="273" r:id="rId15"/>
    <p:sldId id="274" r:id="rId16"/>
    <p:sldId id="275" r:id="rId17"/>
    <p:sldId id="281" r:id="rId18"/>
    <p:sldId id="280" r:id="rId19"/>
    <p:sldId id="283" r:id="rId20"/>
    <p:sldId id="284" r:id="rId21"/>
    <p:sldId id="286" r:id="rId22"/>
    <p:sldId id="287" r:id="rId23"/>
    <p:sldId id="288" r:id="rId24"/>
    <p:sldId id="302" r:id="rId25"/>
    <p:sldId id="289" r:id="rId26"/>
    <p:sldId id="290" r:id="rId27"/>
    <p:sldId id="301" r:id="rId28"/>
    <p:sldId id="292" r:id="rId29"/>
    <p:sldId id="294" r:id="rId30"/>
    <p:sldId id="295" r:id="rId31"/>
    <p:sldId id="297" r:id="rId32"/>
    <p:sldId id="298" r:id="rId33"/>
    <p:sldId id="299" r:id="rId34"/>
    <p:sldId id="30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DEC1D9-D8D6-4077-84D4-30801868A8E8}" type="doc">
      <dgm:prSet loTypeId="urn:microsoft.com/office/officeart/2005/8/layout/process1" loCatId="process" qsTypeId="urn:microsoft.com/office/officeart/2005/8/quickstyle/simple1" qsCatId="simple" csTypeId="urn:microsoft.com/office/officeart/2005/8/colors/accent1_2" csCatId="accent1" phldr="1"/>
      <dgm:spPr/>
    </dgm:pt>
    <dgm:pt modelId="{D34FAA96-6BEE-4973-8BF4-1D9023656DC2}">
      <dgm:prSet phldrT="[Text]"/>
      <dgm:spPr/>
      <dgm:t>
        <a:bodyPr/>
        <a:lstStyle/>
        <a:p>
          <a:r>
            <a:rPr lang="en-GB" dirty="0"/>
            <a:t>1)</a:t>
          </a:r>
        </a:p>
      </dgm:t>
    </dgm:pt>
    <dgm:pt modelId="{3BBE3783-65FA-41A2-B124-221D9D6EE8D8}" type="parTrans" cxnId="{B3DD1DB0-EC1C-4711-87A4-3497BD018C2B}">
      <dgm:prSet/>
      <dgm:spPr/>
      <dgm:t>
        <a:bodyPr/>
        <a:lstStyle/>
        <a:p>
          <a:endParaRPr lang="en-GB"/>
        </a:p>
      </dgm:t>
    </dgm:pt>
    <dgm:pt modelId="{52B394D8-939F-4331-9657-25ACFC48C3F8}" type="sibTrans" cxnId="{B3DD1DB0-EC1C-4711-87A4-3497BD018C2B}">
      <dgm:prSet/>
      <dgm:spPr/>
      <dgm:t>
        <a:bodyPr/>
        <a:lstStyle/>
        <a:p>
          <a:endParaRPr lang="en-GB"/>
        </a:p>
      </dgm:t>
    </dgm:pt>
    <dgm:pt modelId="{542B3A7B-9184-41D4-9227-C69105217A69}">
      <dgm:prSet phldrT="[Text]"/>
      <dgm:spPr/>
      <dgm:t>
        <a:bodyPr/>
        <a:lstStyle/>
        <a:p>
          <a:r>
            <a:rPr lang="en-GB" dirty="0"/>
            <a:t>2)</a:t>
          </a:r>
        </a:p>
      </dgm:t>
    </dgm:pt>
    <dgm:pt modelId="{B555B12A-F330-43F6-A552-CB41C9008C5C}" type="parTrans" cxnId="{8044E898-184A-4A0B-8850-E7517F6154AB}">
      <dgm:prSet/>
      <dgm:spPr/>
      <dgm:t>
        <a:bodyPr/>
        <a:lstStyle/>
        <a:p>
          <a:endParaRPr lang="en-GB"/>
        </a:p>
      </dgm:t>
    </dgm:pt>
    <dgm:pt modelId="{7A4245CD-68E1-480F-BF4E-852CCC9A04D2}" type="sibTrans" cxnId="{8044E898-184A-4A0B-8850-E7517F6154AB}">
      <dgm:prSet/>
      <dgm:spPr/>
      <dgm:t>
        <a:bodyPr/>
        <a:lstStyle/>
        <a:p>
          <a:endParaRPr lang="en-GB"/>
        </a:p>
      </dgm:t>
    </dgm:pt>
    <dgm:pt modelId="{6CA277B5-B962-44DE-92A2-3EFBE826F235}">
      <dgm:prSet phldrT="[Text]"/>
      <dgm:spPr/>
      <dgm:t>
        <a:bodyPr/>
        <a:lstStyle/>
        <a:p>
          <a:r>
            <a:rPr lang="en-GB" dirty="0"/>
            <a:t>3)</a:t>
          </a:r>
        </a:p>
      </dgm:t>
    </dgm:pt>
    <dgm:pt modelId="{9B19628D-C99D-4326-A8D7-DAB7A5549EA3}" type="parTrans" cxnId="{694B3D80-B558-4076-8B48-B20E9FD6D167}">
      <dgm:prSet/>
      <dgm:spPr/>
      <dgm:t>
        <a:bodyPr/>
        <a:lstStyle/>
        <a:p>
          <a:endParaRPr lang="en-GB"/>
        </a:p>
      </dgm:t>
    </dgm:pt>
    <dgm:pt modelId="{F0BAD81D-9246-4B78-8ADE-0AA23995337A}" type="sibTrans" cxnId="{694B3D80-B558-4076-8B48-B20E9FD6D167}">
      <dgm:prSet/>
      <dgm:spPr/>
      <dgm:t>
        <a:bodyPr/>
        <a:lstStyle/>
        <a:p>
          <a:endParaRPr lang="en-GB"/>
        </a:p>
      </dgm:t>
    </dgm:pt>
    <dgm:pt modelId="{38AD0177-864C-4F42-930F-8C2BC610D206}" type="pres">
      <dgm:prSet presAssocID="{33DEC1D9-D8D6-4077-84D4-30801868A8E8}" presName="Name0" presStyleCnt="0">
        <dgm:presLayoutVars>
          <dgm:dir/>
          <dgm:resizeHandles val="exact"/>
        </dgm:presLayoutVars>
      </dgm:prSet>
      <dgm:spPr/>
    </dgm:pt>
    <dgm:pt modelId="{44443CC0-F7A0-42F4-A170-ED81A060E0C1}" type="pres">
      <dgm:prSet presAssocID="{D34FAA96-6BEE-4973-8BF4-1D9023656DC2}" presName="node" presStyleLbl="node1" presStyleIdx="0" presStyleCnt="3">
        <dgm:presLayoutVars>
          <dgm:bulletEnabled val="1"/>
        </dgm:presLayoutVars>
      </dgm:prSet>
      <dgm:spPr/>
    </dgm:pt>
    <dgm:pt modelId="{624AE033-761C-411F-AAD0-69809525828C}" type="pres">
      <dgm:prSet presAssocID="{52B394D8-939F-4331-9657-25ACFC48C3F8}" presName="sibTrans" presStyleLbl="sibTrans2D1" presStyleIdx="0" presStyleCnt="2"/>
      <dgm:spPr/>
    </dgm:pt>
    <dgm:pt modelId="{A0B552F0-ACE0-4DBD-9310-2B0447EDBB4F}" type="pres">
      <dgm:prSet presAssocID="{52B394D8-939F-4331-9657-25ACFC48C3F8}" presName="connectorText" presStyleLbl="sibTrans2D1" presStyleIdx="0" presStyleCnt="2"/>
      <dgm:spPr/>
    </dgm:pt>
    <dgm:pt modelId="{85C6657F-A537-45E7-86F6-5CC3B93892B0}" type="pres">
      <dgm:prSet presAssocID="{542B3A7B-9184-41D4-9227-C69105217A69}" presName="node" presStyleLbl="node1" presStyleIdx="1" presStyleCnt="3">
        <dgm:presLayoutVars>
          <dgm:bulletEnabled val="1"/>
        </dgm:presLayoutVars>
      </dgm:prSet>
      <dgm:spPr/>
    </dgm:pt>
    <dgm:pt modelId="{1679329A-AAE2-4778-AB54-5AFDAC158F94}" type="pres">
      <dgm:prSet presAssocID="{7A4245CD-68E1-480F-BF4E-852CCC9A04D2}" presName="sibTrans" presStyleLbl="sibTrans2D1" presStyleIdx="1" presStyleCnt="2"/>
      <dgm:spPr/>
    </dgm:pt>
    <dgm:pt modelId="{0A5544BD-05BC-4A76-9C4B-173DB6639E53}" type="pres">
      <dgm:prSet presAssocID="{7A4245CD-68E1-480F-BF4E-852CCC9A04D2}" presName="connectorText" presStyleLbl="sibTrans2D1" presStyleIdx="1" presStyleCnt="2"/>
      <dgm:spPr/>
    </dgm:pt>
    <dgm:pt modelId="{4E55C987-0675-420A-BEB1-0158FF19D063}" type="pres">
      <dgm:prSet presAssocID="{6CA277B5-B962-44DE-92A2-3EFBE826F235}" presName="node" presStyleLbl="node1" presStyleIdx="2" presStyleCnt="3">
        <dgm:presLayoutVars>
          <dgm:bulletEnabled val="1"/>
        </dgm:presLayoutVars>
      </dgm:prSet>
      <dgm:spPr/>
    </dgm:pt>
  </dgm:ptLst>
  <dgm:cxnLst>
    <dgm:cxn modelId="{25C6436A-228C-439C-B30F-DCAE5D76A234}" type="presOf" srcId="{D34FAA96-6BEE-4973-8BF4-1D9023656DC2}" destId="{44443CC0-F7A0-42F4-A170-ED81A060E0C1}" srcOrd="0" destOrd="0" presId="urn:microsoft.com/office/officeart/2005/8/layout/process1"/>
    <dgm:cxn modelId="{C16F646C-106D-435E-A54F-C1221DB05EB4}" type="presOf" srcId="{33DEC1D9-D8D6-4077-84D4-30801868A8E8}" destId="{38AD0177-864C-4F42-930F-8C2BC610D206}" srcOrd="0" destOrd="0" presId="urn:microsoft.com/office/officeart/2005/8/layout/process1"/>
    <dgm:cxn modelId="{09C5667D-8859-40E1-AB1C-7F66E2260D29}" type="presOf" srcId="{52B394D8-939F-4331-9657-25ACFC48C3F8}" destId="{624AE033-761C-411F-AAD0-69809525828C}" srcOrd="0" destOrd="0" presId="urn:microsoft.com/office/officeart/2005/8/layout/process1"/>
    <dgm:cxn modelId="{694B3D80-B558-4076-8B48-B20E9FD6D167}" srcId="{33DEC1D9-D8D6-4077-84D4-30801868A8E8}" destId="{6CA277B5-B962-44DE-92A2-3EFBE826F235}" srcOrd="2" destOrd="0" parTransId="{9B19628D-C99D-4326-A8D7-DAB7A5549EA3}" sibTransId="{F0BAD81D-9246-4B78-8ADE-0AA23995337A}"/>
    <dgm:cxn modelId="{7A464C84-348B-4CF3-A68C-CD0C2D707C49}" type="presOf" srcId="{542B3A7B-9184-41D4-9227-C69105217A69}" destId="{85C6657F-A537-45E7-86F6-5CC3B93892B0}" srcOrd="0" destOrd="0" presId="urn:microsoft.com/office/officeart/2005/8/layout/process1"/>
    <dgm:cxn modelId="{8E69268E-27BB-47E5-81F4-8A81F4393079}" type="presOf" srcId="{7A4245CD-68E1-480F-BF4E-852CCC9A04D2}" destId="{1679329A-AAE2-4778-AB54-5AFDAC158F94}" srcOrd="0" destOrd="0" presId="urn:microsoft.com/office/officeart/2005/8/layout/process1"/>
    <dgm:cxn modelId="{8044E898-184A-4A0B-8850-E7517F6154AB}" srcId="{33DEC1D9-D8D6-4077-84D4-30801868A8E8}" destId="{542B3A7B-9184-41D4-9227-C69105217A69}" srcOrd="1" destOrd="0" parTransId="{B555B12A-F330-43F6-A552-CB41C9008C5C}" sibTransId="{7A4245CD-68E1-480F-BF4E-852CCC9A04D2}"/>
    <dgm:cxn modelId="{B3DD1DB0-EC1C-4711-87A4-3497BD018C2B}" srcId="{33DEC1D9-D8D6-4077-84D4-30801868A8E8}" destId="{D34FAA96-6BEE-4973-8BF4-1D9023656DC2}" srcOrd="0" destOrd="0" parTransId="{3BBE3783-65FA-41A2-B124-221D9D6EE8D8}" sibTransId="{52B394D8-939F-4331-9657-25ACFC48C3F8}"/>
    <dgm:cxn modelId="{F37E82B1-3562-4B45-B82B-E25B6E5E88D5}" type="presOf" srcId="{7A4245CD-68E1-480F-BF4E-852CCC9A04D2}" destId="{0A5544BD-05BC-4A76-9C4B-173DB6639E53}" srcOrd="1" destOrd="0" presId="urn:microsoft.com/office/officeart/2005/8/layout/process1"/>
    <dgm:cxn modelId="{2D2A65B2-8568-48EE-B15D-08C5F53780B6}" type="presOf" srcId="{52B394D8-939F-4331-9657-25ACFC48C3F8}" destId="{A0B552F0-ACE0-4DBD-9310-2B0447EDBB4F}" srcOrd="1" destOrd="0" presId="urn:microsoft.com/office/officeart/2005/8/layout/process1"/>
    <dgm:cxn modelId="{A82524F1-5650-487F-9069-B4DFA56D4B76}" type="presOf" srcId="{6CA277B5-B962-44DE-92A2-3EFBE826F235}" destId="{4E55C987-0675-420A-BEB1-0158FF19D063}" srcOrd="0" destOrd="0" presId="urn:microsoft.com/office/officeart/2005/8/layout/process1"/>
    <dgm:cxn modelId="{29D199BC-A7A0-41A4-AB81-C42EA4AF80C3}" type="presParOf" srcId="{38AD0177-864C-4F42-930F-8C2BC610D206}" destId="{44443CC0-F7A0-42F4-A170-ED81A060E0C1}" srcOrd="0" destOrd="0" presId="urn:microsoft.com/office/officeart/2005/8/layout/process1"/>
    <dgm:cxn modelId="{2008D937-1865-49FC-9D64-932D0315F9AE}" type="presParOf" srcId="{38AD0177-864C-4F42-930F-8C2BC610D206}" destId="{624AE033-761C-411F-AAD0-69809525828C}" srcOrd="1" destOrd="0" presId="urn:microsoft.com/office/officeart/2005/8/layout/process1"/>
    <dgm:cxn modelId="{99B6CABF-F3D2-4649-A3AE-71635CA81CFF}" type="presParOf" srcId="{624AE033-761C-411F-AAD0-69809525828C}" destId="{A0B552F0-ACE0-4DBD-9310-2B0447EDBB4F}" srcOrd="0" destOrd="0" presId="urn:microsoft.com/office/officeart/2005/8/layout/process1"/>
    <dgm:cxn modelId="{115595EB-2181-423F-B825-4AFC06CDDB3C}" type="presParOf" srcId="{38AD0177-864C-4F42-930F-8C2BC610D206}" destId="{85C6657F-A537-45E7-86F6-5CC3B93892B0}" srcOrd="2" destOrd="0" presId="urn:microsoft.com/office/officeart/2005/8/layout/process1"/>
    <dgm:cxn modelId="{352B78BB-D3F5-471F-9142-22979225DA92}" type="presParOf" srcId="{38AD0177-864C-4F42-930F-8C2BC610D206}" destId="{1679329A-AAE2-4778-AB54-5AFDAC158F94}" srcOrd="3" destOrd="0" presId="urn:microsoft.com/office/officeart/2005/8/layout/process1"/>
    <dgm:cxn modelId="{B04AB7C6-05B9-41E3-9299-5E0BD0D435F9}" type="presParOf" srcId="{1679329A-AAE2-4778-AB54-5AFDAC158F94}" destId="{0A5544BD-05BC-4A76-9C4B-173DB6639E53}" srcOrd="0" destOrd="0" presId="urn:microsoft.com/office/officeart/2005/8/layout/process1"/>
    <dgm:cxn modelId="{CFEE2C6B-AAE1-4BCD-BEEE-CFC54E237DCB}" type="presParOf" srcId="{38AD0177-864C-4F42-930F-8C2BC610D206}" destId="{4E55C987-0675-420A-BEB1-0158FF19D06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43CC0-F7A0-42F4-A170-ED81A060E0C1}">
      <dsp:nvSpPr>
        <dsp:cNvPr id="0" name=""/>
        <dsp:cNvSpPr/>
      </dsp:nvSpPr>
      <dsp:spPr>
        <a:xfrm>
          <a:off x="7143" y="2068777"/>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GB" sz="5500" kern="1200" dirty="0"/>
            <a:t>1)</a:t>
          </a:r>
        </a:p>
      </dsp:txBody>
      <dsp:txXfrm>
        <a:off x="44665" y="2106299"/>
        <a:ext cx="2060143" cy="1206068"/>
      </dsp:txXfrm>
    </dsp:sp>
    <dsp:sp modelId="{624AE033-761C-411F-AAD0-69809525828C}">
      <dsp:nvSpPr>
        <dsp:cNvPr id="0" name=""/>
        <dsp:cNvSpPr/>
      </dsp:nvSpPr>
      <dsp:spPr>
        <a:xfrm>
          <a:off x="2355850" y="24445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2355850" y="2550475"/>
        <a:ext cx="316861" cy="317716"/>
      </dsp:txXfrm>
    </dsp:sp>
    <dsp:sp modelId="{85C6657F-A537-45E7-86F6-5CC3B93892B0}">
      <dsp:nvSpPr>
        <dsp:cNvPr id="0" name=""/>
        <dsp:cNvSpPr/>
      </dsp:nvSpPr>
      <dsp:spPr>
        <a:xfrm>
          <a:off x="2996406" y="2068777"/>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GB" sz="5500" kern="1200" dirty="0"/>
            <a:t>2)</a:t>
          </a:r>
        </a:p>
      </dsp:txBody>
      <dsp:txXfrm>
        <a:off x="3033928" y="2106299"/>
        <a:ext cx="2060143" cy="1206068"/>
      </dsp:txXfrm>
    </dsp:sp>
    <dsp:sp modelId="{1679329A-AAE2-4778-AB54-5AFDAC158F94}">
      <dsp:nvSpPr>
        <dsp:cNvPr id="0" name=""/>
        <dsp:cNvSpPr/>
      </dsp:nvSpPr>
      <dsp:spPr>
        <a:xfrm>
          <a:off x="5345112" y="24445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GB" sz="2200" kern="1200"/>
        </a:p>
      </dsp:txBody>
      <dsp:txXfrm>
        <a:off x="5345112" y="2550475"/>
        <a:ext cx="316861" cy="317716"/>
      </dsp:txXfrm>
    </dsp:sp>
    <dsp:sp modelId="{4E55C987-0675-420A-BEB1-0158FF19D063}">
      <dsp:nvSpPr>
        <dsp:cNvPr id="0" name=""/>
        <dsp:cNvSpPr/>
      </dsp:nvSpPr>
      <dsp:spPr>
        <a:xfrm>
          <a:off x="5985668" y="2068777"/>
          <a:ext cx="2135187" cy="1281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GB" sz="5500" kern="1200" dirty="0"/>
            <a:t>3)</a:t>
          </a:r>
        </a:p>
      </dsp:txBody>
      <dsp:txXfrm>
        <a:off x="6023190" y="2106299"/>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C143BC-C5CB-4CDA-86FC-1244F4B4689B}" type="datetimeFigureOut">
              <a:rPr lang="en-GB" smtClean="0"/>
              <a:t>02/07/2024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81CA2B-3848-412A-A2E1-B1F07414B287}" type="slidenum">
              <a:rPr lang="en-GB" smtClean="0"/>
              <a:t>‹#›</a:t>
            </a:fld>
            <a:endParaRPr lang="en-GB"/>
          </a:p>
        </p:txBody>
      </p:sp>
    </p:spTree>
    <p:extLst>
      <p:ext uri="{BB962C8B-B14F-4D97-AF65-F5344CB8AC3E}">
        <p14:creationId xmlns:p14="http://schemas.microsoft.com/office/powerpoint/2010/main" val="4082124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1196A1-8A98-45DA-8746-9AC28A72348B}" type="slidenum">
              <a:rPr lang="en-GB" smtClean="0"/>
              <a:t>20</a:t>
            </a:fld>
            <a:endParaRPr lang="en-GB"/>
          </a:p>
        </p:txBody>
      </p:sp>
    </p:spTree>
    <p:extLst>
      <p:ext uri="{BB962C8B-B14F-4D97-AF65-F5344CB8AC3E}">
        <p14:creationId xmlns:p14="http://schemas.microsoft.com/office/powerpoint/2010/main" val="1792471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2D19006-45F0-4F87-A951-7399728D3F1A}"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227135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D19006-45F0-4F87-A951-7399728D3F1A}"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116020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D19006-45F0-4F87-A951-7399728D3F1A}"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63374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D19006-45F0-4F87-A951-7399728D3F1A}"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181574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D19006-45F0-4F87-A951-7399728D3F1A}"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2433803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2D19006-45F0-4F87-A951-7399728D3F1A}"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3723018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2D19006-45F0-4F87-A951-7399728D3F1A}" type="datetimeFigureOut">
              <a:rPr lang="en-GB" smtClean="0"/>
              <a:t>02/07/2024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2438723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2D19006-45F0-4F87-A951-7399728D3F1A}" type="datetimeFigureOut">
              <a:rPr lang="en-GB" smtClean="0"/>
              <a:t>02/07/2024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122612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19006-45F0-4F87-A951-7399728D3F1A}" type="datetimeFigureOut">
              <a:rPr lang="en-GB" smtClean="0"/>
              <a:t>02/07/2024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326327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D19006-45F0-4F87-A951-7399728D3F1A}"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357380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D19006-45F0-4F87-A951-7399728D3F1A}"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82EB51-6FC2-4323-A99E-F299334A355E}" type="slidenum">
              <a:rPr lang="en-GB" smtClean="0"/>
              <a:t>‹#›</a:t>
            </a:fld>
            <a:endParaRPr lang="en-GB"/>
          </a:p>
        </p:txBody>
      </p:sp>
    </p:spTree>
    <p:extLst>
      <p:ext uri="{BB962C8B-B14F-4D97-AF65-F5344CB8AC3E}">
        <p14:creationId xmlns:p14="http://schemas.microsoft.com/office/powerpoint/2010/main" val="242554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19006-45F0-4F87-A951-7399728D3F1A}" type="datetimeFigureOut">
              <a:rPr lang="en-GB" smtClean="0"/>
              <a:t>02/07/2024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2EB51-6FC2-4323-A99E-F299334A355E}" type="slidenum">
              <a:rPr lang="en-GB" smtClean="0"/>
              <a:t>‹#›</a:t>
            </a:fld>
            <a:endParaRPr lang="en-GB"/>
          </a:p>
        </p:txBody>
      </p:sp>
    </p:spTree>
    <p:extLst>
      <p:ext uri="{BB962C8B-B14F-4D97-AF65-F5344CB8AC3E}">
        <p14:creationId xmlns:p14="http://schemas.microsoft.com/office/powerpoint/2010/main" val="1578221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met-my.sharepoint.com/:w:/g/personal/spowell_ccc_tela_org_uk/EYrNm7A9Cd5Eoo8RAPIK0xcB8HemRy0rhj1ICPsRnVkj4g?e=ZW6Q2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bbc.co.uk/bitesize/guides/zgxfr82/video"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quizlet.com/_8h6kde?x=1qqt&amp;i=t6bni" TargetMode="External"/><Relationship Id="rId2" Type="http://schemas.openxmlformats.org/officeDocument/2006/relationships/hyperlink" Target="https://quizlet.com/_a1d7uc?x=1qqt&amp;i=t6bn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hyperlink" Target="https://tmet-my.sharepoint.com/:w:/g/personal/spowell_ccc_tela_org_uk/EYrNm7A9Cd5Eoo8RAPIK0xcB8HemRy0rhj1ICPsRnVkj4g?e=ZW6Q2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tmet-my.sharepoint.com/:w:/g/personal/spowell_ccc_tela_org_uk/EYrNm7A9Cd5Eoo8RAPIK0xcB8HemRy0rhj1ICPsRnVkj4g?e=ZW6Q2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2130" y="774634"/>
            <a:ext cx="9946783" cy="2387600"/>
          </a:xfrm>
        </p:spPr>
        <p:txBody>
          <a:bodyPr/>
          <a:lstStyle/>
          <a:p>
            <a:r>
              <a:rPr lang="en-GB" dirty="0">
                <a:latin typeface="Papyrus" panose="03070502060502030205" pitchFamily="66" charset="0"/>
              </a:rPr>
              <a:t>History Homework Booklet</a:t>
            </a:r>
          </a:p>
        </p:txBody>
      </p:sp>
      <p:sp>
        <p:nvSpPr>
          <p:cNvPr id="3" name="Subtitle 2"/>
          <p:cNvSpPr>
            <a:spLocks noGrp="1"/>
          </p:cNvSpPr>
          <p:nvPr>
            <p:ph type="subTitle" idx="1"/>
          </p:nvPr>
        </p:nvSpPr>
        <p:spPr/>
        <p:txBody>
          <a:bodyPr>
            <a:normAutofit fontScale="70000" lnSpcReduction="20000"/>
          </a:bodyPr>
          <a:lstStyle/>
          <a:p>
            <a:r>
              <a:rPr lang="en-GB" sz="3600" dirty="0">
                <a:latin typeface="Papyrus" panose="03070502060502030205" pitchFamily="66" charset="0"/>
              </a:rPr>
              <a:t>Year 10 Autumn Term </a:t>
            </a:r>
          </a:p>
          <a:p>
            <a:endParaRPr lang="en-GB" sz="3600" dirty="0">
              <a:latin typeface="Papyrus" panose="03070502060502030205" pitchFamily="66" charset="0"/>
            </a:endParaRPr>
          </a:p>
          <a:p>
            <a:r>
              <a:rPr lang="en-GB" sz="3600" b="1" dirty="0">
                <a:latin typeface="Papyrus" panose="03070502060502030205" pitchFamily="66" charset="0"/>
              </a:rPr>
              <a:t>Migration to Britain: 1000-1688</a:t>
            </a:r>
          </a:p>
          <a:p>
            <a:r>
              <a:rPr lang="en-GB" sz="3600" b="1" dirty="0">
                <a:latin typeface="Papyrus" panose="03070502060502030205" pitchFamily="66" charset="0"/>
              </a:rPr>
              <a:t>Impact of Empire: 1688-1730</a:t>
            </a:r>
          </a:p>
        </p:txBody>
      </p:sp>
    </p:spTree>
    <p:extLst>
      <p:ext uri="{BB962C8B-B14F-4D97-AF65-F5344CB8AC3E}">
        <p14:creationId xmlns:p14="http://schemas.microsoft.com/office/powerpoint/2010/main" val="322535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1" y="193182"/>
            <a:ext cx="11706895" cy="6458756"/>
          </a:xfrm>
        </p:spPr>
        <p:txBody>
          <a:bodyPr>
            <a:normAutofit fontScale="92500" lnSpcReduction="10000"/>
          </a:bodyPr>
          <a:lstStyle/>
          <a:p>
            <a:pPr marL="0" indent="0">
              <a:buNone/>
            </a:pPr>
            <a:r>
              <a:rPr lang="en-GB" dirty="0">
                <a:latin typeface="+mj-lt"/>
              </a:rPr>
              <a:t>It became so dangerous for the Normans that they reintroduced </a:t>
            </a:r>
            <a:r>
              <a:rPr lang="en-GB" i="1" dirty="0" err="1">
                <a:latin typeface="+mj-lt"/>
              </a:rPr>
              <a:t>murdrum</a:t>
            </a:r>
            <a:r>
              <a:rPr lang="en-GB" dirty="0">
                <a:latin typeface="+mj-lt"/>
              </a:rPr>
              <a:t> which was a special law dating from the time of the Vikings (the English word murder is derived from it.) If a Norman was assassinated, a collective fine was imposed on all those living in the area unless the murderer was caught within five days. </a:t>
            </a:r>
          </a:p>
          <a:p>
            <a:pPr marL="0" indent="0">
              <a:buNone/>
            </a:pPr>
            <a:r>
              <a:rPr lang="en-GB" dirty="0">
                <a:latin typeface="+mj-lt"/>
              </a:rPr>
              <a:t>In view of the strength and length of the English resistance to the Norman Conquest, why did it fail? A vital element was King William's determination and immense energy that saw him going from one end of the country to the other, fighting the flames of resistance and stamping on the </a:t>
            </a:r>
            <a:r>
              <a:rPr lang="en-GB" dirty="0" err="1">
                <a:latin typeface="+mj-lt"/>
              </a:rPr>
              <a:t>smoldering</a:t>
            </a:r>
            <a:r>
              <a:rPr lang="en-GB" dirty="0">
                <a:latin typeface="+mj-lt"/>
              </a:rPr>
              <a:t> embers of resentment. Another important element was that, once an area had been secured, castles were raised to keep the locals in check. But the key element was that the viable leadership of any English resistance was effectively neutralised when King Harold was killed at the Battle of Hastings. There was no king, and therefore no leadership or heart in the remaining English. Without real leadership, no English army could take the field. That gave William time to recover, take London and Winchester and force the Witan to accept his rule. But it did take until 1075 until William felt confident in his control of England. </a:t>
            </a:r>
          </a:p>
          <a:p>
            <a:pPr marL="0" indent="0">
              <a:buNone/>
            </a:pPr>
            <a:r>
              <a:rPr lang="en-GB" dirty="0">
                <a:latin typeface="+mj-lt"/>
              </a:rPr>
              <a:t>Slowly the English and Normans came together through the necessity of living side by side and also through marriage. With many of the rank and file Normans, and their French colleagues, being men of small worth, they had little option, but to mix in with their English neighbours. </a:t>
            </a:r>
          </a:p>
          <a:p>
            <a:pPr marL="0" indent="0">
              <a:buNone/>
            </a:pPr>
            <a:endParaRPr lang="en-GB" dirty="0">
              <a:latin typeface="+mj-lt"/>
            </a:endParaRPr>
          </a:p>
          <a:p>
            <a:pPr marL="0" indent="0">
              <a:buNone/>
            </a:pPr>
            <a:endParaRPr lang="en-GB" dirty="0">
              <a:latin typeface="+mj-lt"/>
            </a:endParaRPr>
          </a:p>
          <a:p>
            <a:pPr marL="0" indent="0">
              <a:buNone/>
            </a:pPr>
            <a:endParaRPr lang="en-GB" dirty="0">
              <a:latin typeface="+mj-lt"/>
            </a:endParaRPr>
          </a:p>
        </p:txBody>
      </p:sp>
    </p:spTree>
    <p:extLst>
      <p:ext uri="{BB962C8B-B14F-4D97-AF65-F5344CB8AC3E}">
        <p14:creationId xmlns:p14="http://schemas.microsoft.com/office/powerpoint/2010/main" val="355772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Task 3: How accepted were the Jewish population in England from 1066-1290? </a:t>
            </a:r>
          </a:p>
        </p:txBody>
      </p:sp>
      <p:sp>
        <p:nvSpPr>
          <p:cNvPr id="3" name="Content Placeholder 2"/>
          <p:cNvSpPr>
            <a:spLocks noGrp="1"/>
          </p:cNvSpPr>
          <p:nvPr>
            <p:ph idx="1"/>
          </p:nvPr>
        </p:nvSpPr>
        <p:spPr/>
        <p:txBody>
          <a:bodyPr>
            <a:normAutofit/>
          </a:bodyPr>
          <a:lstStyle/>
          <a:p>
            <a:pPr marL="0" indent="0">
              <a:buNone/>
            </a:pPr>
            <a:r>
              <a:rPr lang="en-US" sz="3200" dirty="0"/>
              <a:t>Write a detailed, well-explained paragraph answering this question. You should have an overall argument (although you may want to consider change over time). Your argument should be backed up by specific events and people from today’s lesson. </a:t>
            </a:r>
          </a:p>
          <a:p>
            <a:pPr marL="0" indent="0">
              <a:buNone/>
            </a:pPr>
            <a:endParaRPr lang="en-US" sz="3200" dirty="0"/>
          </a:p>
          <a:p>
            <a:pPr marL="0" indent="0">
              <a:buNone/>
            </a:pPr>
            <a:r>
              <a:rPr lang="en-US" sz="3200" b="1" dirty="0"/>
              <a:t>‘How accepted were the Jewish population in England from 1066-1290?’</a:t>
            </a:r>
          </a:p>
        </p:txBody>
      </p:sp>
    </p:spTree>
    <p:extLst>
      <p:ext uri="{BB962C8B-B14F-4D97-AF65-F5344CB8AC3E}">
        <p14:creationId xmlns:p14="http://schemas.microsoft.com/office/powerpoint/2010/main" val="2602086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Task 4 (there are two things to do this week)</a:t>
            </a:r>
          </a:p>
        </p:txBody>
      </p:sp>
    </p:spTree>
    <p:extLst>
      <p:ext uri="{BB962C8B-B14F-4D97-AF65-F5344CB8AC3E}">
        <p14:creationId xmlns:p14="http://schemas.microsoft.com/office/powerpoint/2010/main" val="1077478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222069"/>
            <a:ext cx="10831286" cy="1468619"/>
          </a:xfrm>
        </p:spPr>
        <p:txBody>
          <a:bodyPr/>
          <a:lstStyle/>
          <a:p>
            <a:r>
              <a:rPr lang="en-GB" b="1" u="sng" dirty="0"/>
              <a:t>Task 4a - Who were the ‘aliens’ of the Middle Ages?</a:t>
            </a:r>
          </a:p>
        </p:txBody>
      </p:sp>
      <p:sp>
        <p:nvSpPr>
          <p:cNvPr id="3" name="Content Placeholder 2"/>
          <p:cNvSpPr>
            <a:spLocks noGrp="1"/>
          </p:cNvSpPr>
          <p:nvPr>
            <p:ph idx="1"/>
          </p:nvPr>
        </p:nvSpPr>
        <p:spPr>
          <a:xfrm>
            <a:off x="342900" y="1825625"/>
            <a:ext cx="11269980" cy="4460875"/>
          </a:xfrm>
        </p:spPr>
        <p:txBody>
          <a:bodyPr>
            <a:normAutofit/>
          </a:bodyPr>
          <a:lstStyle/>
          <a:p>
            <a:pPr>
              <a:buFontTx/>
              <a:buChar char="-"/>
            </a:pPr>
            <a:r>
              <a:rPr lang="en-GB" sz="3600" dirty="0"/>
              <a:t>Read the following article. It is from the BBC History magazine.</a:t>
            </a:r>
          </a:p>
          <a:p>
            <a:pPr marL="0" indent="0">
              <a:buNone/>
            </a:pPr>
            <a:r>
              <a:rPr lang="en-GB" sz="3600" dirty="0"/>
              <a:t>1) Answer this question: Why was the poll tax introduced in 1440?</a:t>
            </a:r>
          </a:p>
          <a:p>
            <a:pPr marL="0" indent="0">
              <a:buNone/>
            </a:pPr>
            <a:r>
              <a:rPr lang="en-GB" sz="3600" dirty="0"/>
              <a:t>2) Using the ‘Meet the aliens’ section, write down one piece of evidence which shows that medieval aliens were welcomed or accepted and one piece of evidence which shows that they were not. </a:t>
            </a:r>
          </a:p>
        </p:txBody>
      </p:sp>
    </p:spTree>
    <p:extLst>
      <p:ext uri="{BB962C8B-B14F-4D97-AF65-F5344CB8AC3E}">
        <p14:creationId xmlns:p14="http://schemas.microsoft.com/office/powerpoint/2010/main" val="2387333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518" y="104503"/>
            <a:ext cx="11496326" cy="6377940"/>
          </a:xfrm>
        </p:spPr>
        <p:txBody>
          <a:bodyPr>
            <a:noAutofit/>
          </a:bodyPr>
          <a:lstStyle/>
          <a:p>
            <a:pPr marL="0" indent="0">
              <a:buNone/>
            </a:pPr>
            <a:r>
              <a:rPr lang="en-GB" sz="2200" u="sng" dirty="0">
                <a:latin typeface="+mj-lt"/>
              </a:rPr>
              <a:t>1440 alien tax</a:t>
            </a:r>
          </a:p>
          <a:p>
            <a:pPr marL="0" indent="0">
              <a:buNone/>
            </a:pPr>
            <a:r>
              <a:rPr lang="en-GB" sz="2200" dirty="0">
                <a:latin typeface="+mj-lt"/>
              </a:rPr>
              <a:t>In 1440, the English parliament imposed a new tax on resident foreigners. Immigrants had paid taxes before this time – the difference was simply that aliens were now to be a special category. The motivation was about finding new funds to help fight the Hundred Years’ War. The new tax was also introduced to help the government control immigration more tightly. Taking a census of resident foreigners could be a first step to greater controls at a time when Englishmen were concerned that aliens were getting a  better economic deal, and were worried about national security.</a:t>
            </a:r>
          </a:p>
          <a:p>
            <a:pPr marL="0" indent="0">
              <a:buNone/>
            </a:pPr>
            <a:r>
              <a:rPr lang="en-GB" sz="2200" dirty="0">
                <a:latin typeface="+mj-lt"/>
              </a:rPr>
              <a:t>For modern historians, however, it provides an amazingly detailed survey of the geographical distribution, numbers, social status and occupations of foreigners living and working in England in 1440. It also gives us a tantalising glimpse of the human interactions between the native-born and the alien residents of the realm.</a:t>
            </a:r>
          </a:p>
          <a:p>
            <a:pPr marL="0" indent="0">
              <a:buNone/>
            </a:pPr>
            <a:r>
              <a:rPr lang="en-GB" sz="2200" dirty="0">
                <a:latin typeface="+mj-lt"/>
              </a:rPr>
              <a:t>While the largest number of those identified by place of origin in 1440 came from Scotland, Ireland and the areas directly linked to England by sea routes across the Channel and the North Sea, there were also significant numbers of people from Iberia and Italy and a small number from the eastern Mediterranean.</a:t>
            </a:r>
          </a:p>
          <a:p>
            <a:pPr marL="0" indent="0">
              <a:buNone/>
            </a:pPr>
            <a:r>
              <a:rPr lang="en-GB" sz="2200" dirty="0">
                <a:latin typeface="+mj-lt"/>
              </a:rPr>
              <a:t>We know from other evidence that there were north Africans and Middle Easterners in England in the Middle Ages. A husband and wife in London were labelled as coming from “</a:t>
            </a:r>
            <a:r>
              <a:rPr lang="en-GB" sz="2200" dirty="0" err="1">
                <a:latin typeface="+mj-lt"/>
              </a:rPr>
              <a:t>Inde</a:t>
            </a:r>
            <a:r>
              <a:rPr lang="en-GB" sz="2200" dirty="0">
                <a:latin typeface="+mj-lt"/>
              </a:rPr>
              <a:t>”, which could mean anywhere east of Jerusalem. The fact that their names, Benedict and Antonia, were Christian suggests that, in most cases, original ethnicity was hidden as they were given new names on arrival to England.</a:t>
            </a:r>
          </a:p>
        </p:txBody>
      </p:sp>
    </p:spTree>
    <p:extLst>
      <p:ext uri="{BB962C8B-B14F-4D97-AF65-F5344CB8AC3E}">
        <p14:creationId xmlns:p14="http://schemas.microsoft.com/office/powerpoint/2010/main" val="1932771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70" y="0"/>
            <a:ext cx="11889991" cy="6722772"/>
          </a:xfrm>
        </p:spPr>
        <p:txBody>
          <a:bodyPr>
            <a:noAutofit/>
          </a:bodyPr>
          <a:lstStyle/>
          <a:p>
            <a:pPr marL="0" indent="0">
              <a:buNone/>
            </a:pPr>
            <a:r>
              <a:rPr lang="en-GB" sz="1850" dirty="0">
                <a:latin typeface="+mj-lt"/>
              </a:rPr>
              <a:t>Meet the ‘aliens’</a:t>
            </a:r>
          </a:p>
          <a:p>
            <a:pPr marL="0" indent="0">
              <a:buNone/>
            </a:pPr>
            <a:r>
              <a:rPr lang="en-GB" sz="1850" b="1" dirty="0">
                <a:latin typeface="+mj-lt"/>
              </a:rPr>
              <a:t>The Irish spinner</a:t>
            </a:r>
            <a:r>
              <a:rPr lang="en-GB" sz="1850" dirty="0">
                <a:latin typeface="+mj-lt"/>
              </a:rPr>
              <a:t>: Alice </a:t>
            </a:r>
            <a:r>
              <a:rPr lang="en-GB" sz="1850" dirty="0" err="1">
                <a:latin typeface="+mj-lt"/>
              </a:rPr>
              <a:t>Spynner</a:t>
            </a:r>
            <a:r>
              <a:rPr lang="en-GB" sz="1850" dirty="0">
                <a:latin typeface="+mj-lt"/>
              </a:rPr>
              <a:t>, an Irish woman living and working in England, was assessed for the tax on resident aliens at </a:t>
            </a:r>
            <a:r>
              <a:rPr lang="en-GB" sz="1850" dirty="0" err="1">
                <a:latin typeface="+mj-lt"/>
              </a:rPr>
              <a:t>Narborough</a:t>
            </a:r>
            <a:r>
              <a:rPr lang="en-GB" sz="1850" dirty="0">
                <a:latin typeface="+mj-lt"/>
              </a:rPr>
              <a:t> in Leicestershire in 1440. Alice’s occupation is evident from her surname. She was a spinner of wool, a job that was vital to the prosperity of the emergent English cloth industry. Many of Alice’s compatriots made their way into south-western and north-western England, though fewer Irish people are found in the east Midlands. She provides a reminder of the importance of women in England’s late medieval economy; indeed, her own trade made the word ‘spinster’ a synonym for the single, independent woman.</a:t>
            </a:r>
          </a:p>
          <a:p>
            <a:pPr marL="0" indent="0">
              <a:buNone/>
            </a:pPr>
            <a:r>
              <a:rPr lang="en-GB" sz="1850" b="1" dirty="0">
                <a:latin typeface="+mj-lt"/>
              </a:rPr>
              <a:t>The Swedish student</a:t>
            </a:r>
            <a:r>
              <a:rPr lang="en-GB" sz="1850" dirty="0">
                <a:latin typeface="+mj-lt"/>
              </a:rPr>
              <a:t>: Benedict Nicoll is one of the few people specifically identified in the tax records of 1440 as coming from Sweden. He and five others, including a Magnus and an Olaf, are described as staying with the University of Cambridge. Medieval seats of higher learning were always international in their membership and influence, but those who were full members of the universities of Oxford and Cambridge generally enjoyed exemption from taxation. Whatever Benedict’s status and purpose in Cambridge, he was evidently only a temporary resident, for he had disappeared from the record by the time the second instalment of the 1440 tax was collected.</a:t>
            </a:r>
          </a:p>
          <a:p>
            <a:pPr marL="0" indent="0">
              <a:buNone/>
            </a:pPr>
            <a:r>
              <a:rPr lang="en-GB" sz="1850" b="1" dirty="0">
                <a:latin typeface="+mj-lt"/>
              </a:rPr>
              <a:t>The Dutch artist: </a:t>
            </a:r>
            <a:r>
              <a:rPr lang="en-GB" sz="1850" dirty="0">
                <a:latin typeface="+mj-lt"/>
              </a:rPr>
              <a:t>John </a:t>
            </a:r>
            <a:r>
              <a:rPr lang="en-GB" sz="1850" dirty="0" err="1">
                <a:latin typeface="+mj-lt"/>
              </a:rPr>
              <a:t>Danyell</a:t>
            </a:r>
            <a:r>
              <a:rPr lang="en-GB" sz="1850" dirty="0">
                <a:latin typeface="+mj-lt"/>
              </a:rPr>
              <a:t> was from Holland, in the modern Netherlands, and appeared in England in 1440 as a painter living in the city of Lincoln. The occupation of painter had the same ambiguity in the 15th century as it does today: it could mean a house-painter, or a maker of fine art. John’s presence in one of the most important cathedral cities of England is a vital clue to the patronage of artists from the Low Countries and of their influence on the northern Renaissance. </a:t>
            </a:r>
          </a:p>
          <a:p>
            <a:pPr marL="0" indent="0">
              <a:buNone/>
            </a:pPr>
            <a:r>
              <a:rPr lang="en-GB" sz="1850" b="1" dirty="0">
                <a:latin typeface="+mj-lt"/>
              </a:rPr>
              <a:t>The Italian trader: </a:t>
            </a:r>
            <a:r>
              <a:rPr lang="en-GB" sz="1850" dirty="0">
                <a:latin typeface="+mj-lt"/>
              </a:rPr>
              <a:t>Alexander </a:t>
            </a:r>
            <a:r>
              <a:rPr lang="en-GB" sz="1850" dirty="0" err="1">
                <a:latin typeface="+mj-lt"/>
              </a:rPr>
              <a:t>Plaustrell</a:t>
            </a:r>
            <a:r>
              <a:rPr lang="en-GB" sz="1850" dirty="0">
                <a:latin typeface="+mj-lt"/>
              </a:rPr>
              <a:t>, or </a:t>
            </a:r>
            <a:r>
              <a:rPr lang="en-GB" sz="1850" dirty="0" err="1">
                <a:latin typeface="+mj-lt"/>
              </a:rPr>
              <a:t>Palestrelli</a:t>
            </a:r>
            <a:r>
              <a:rPr lang="en-GB" sz="1850" dirty="0">
                <a:latin typeface="+mj-lt"/>
              </a:rPr>
              <a:t>, was a prominent Italian merchant living in London in the mid-15th century. Originally from Piacenza, he had trading connections across northern Italy, including in Lucca and Genoa. His house was in the Board Street area of London. In 1456, at a moment of high tension, he was physically assaulted in an affray at Cheapside, and the episode set off a series of attacks on Italians across the city. It provides us with one of many examples of the tensions between native Londoners and their international business rivals, as well as showing the readiness with which London mobs could target the foreigners in their midst.</a:t>
            </a:r>
          </a:p>
          <a:p>
            <a:pPr marL="0" indent="0">
              <a:buNone/>
            </a:pPr>
            <a:endParaRPr lang="en-GB" sz="1850" dirty="0">
              <a:latin typeface="+mj-lt"/>
            </a:endParaRPr>
          </a:p>
          <a:p>
            <a:pPr marL="0" indent="0">
              <a:buNone/>
            </a:pPr>
            <a:endParaRPr lang="en-GB" sz="1850" dirty="0">
              <a:latin typeface="+mj-lt"/>
            </a:endParaRPr>
          </a:p>
        </p:txBody>
      </p:sp>
    </p:spTree>
    <p:extLst>
      <p:ext uri="{BB962C8B-B14F-4D97-AF65-F5344CB8AC3E}">
        <p14:creationId xmlns:p14="http://schemas.microsoft.com/office/powerpoint/2010/main" val="307858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Task 4b: How welcome were the ‘aliens’ of the Middle Ages?</a:t>
            </a:r>
          </a:p>
        </p:txBody>
      </p:sp>
      <p:sp>
        <p:nvSpPr>
          <p:cNvPr id="3" name="Content Placeholder 2"/>
          <p:cNvSpPr>
            <a:spLocks noGrp="1"/>
          </p:cNvSpPr>
          <p:nvPr>
            <p:ph idx="1"/>
          </p:nvPr>
        </p:nvSpPr>
        <p:spPr/>
        <p:txBody>
          <a:bodyPr>
            <a:normAutofit/>
          </a:bodyPr>
          <a:lstStyle/>
          <a:p>
            <a:r>
              <a:rPr lang="en-GB" sz="4000" dirty="0"/>
              <a:t>Using the notes you took in class, write a paragraph in answer to:</a:t>
            </a:r>
          </a:p>
          <a:p>
            <a:pPr marL="0" indent="0">
              <a:buNone/>
            </a:pPr>
            <a:r>
              <a:rPr lang="en-GB" sz="4000" u="sng" dirty="0">
                <a:latin typeface="Albertus" panose="020E0702040304020204" pitchFamily="34" charset="0"/>
              </a:rPr>
              <a:t>To what extent were ‘aliens’ accepted into English society in the Middle Ages?</a:t>
            </a:r>
            <a:endParaRPr lang="en-GB" sz="4000" dirty="0"/>
          </a:p>
          <a:p>
            <a:r>
              <a:rPr lang="en-GB" sz="4000" dirty="0"/>
              <a:t>Make sure your answer is balanced (tells two sides of the story) and that you have an overall conclusion. </a:t>
            </a:r>
            <a:endParaRPr lang="en-GB" sz="4000" u="sng" dirty="0">
              <a:latin typeface="Albertus" panose="020E0702040304020204" pitchFamily="34" charset="0"/>
            </a:endParaRPr>
          </a:p>
          <a:p>
            <a:endParaRPr lang="en-GB" sz="4000" dirty="0"/>
          </a:p>
        </p:txBody>
      </p:sp>
    </p:spTree>
    <p:extLst>
      <p:ext uri="{BB962C8B-B14F-4D97-AF65-F5344CB8AC3E}">
        <p14:creationId xmlns:p14="http://schemas.microsoft.com/office/powerpoint/2010/main" val="1672407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88528"/>
          </a:xfrm>
        </p:spPr>
        <p:txBody>
          <a:bodyPr>
            <a:normAutofit fontScale="90000"/>
          </a:bodyPr>
          <a:lstStyle/>
          <a:p>
            <a:r>
              <a:rPr lang="en-GB" b="1" dirty="0"/>
              <a:t>Task 5: Using the revision checklist on Teams or on the website, ensure you have a flashcard or revision resource for every topic we have studied so far. </a:t>
            </a:r>
          </a:p>
        </p:txBody>
      </p:sp>
      <p:sp>
        <p:nvSpPr>
          <p:cNvPr id="3" name="Content Placeholder 2"/>
          <p:cNvSpPr>
            <a:spLocks noGrp="1"/>
          </p:cNvSpPr>
          <p:nvPr>
            <p:ph idx="1"/>
          </p:nvPr>
        </p:nvSpPr>
        <p:spPr>
          <a:xfrm>
            <a:off x="838200" y="2418347"/>
            <a:ext cx="10515600" cy="3758616"/>
          </a:xfrm>
        </p:spPr>
        <p:txBody>
          <a:bodyPr/>
          <a:lstStyle/>
          <a:p>
            <a:pPr marL="0" indent="0">
              <a:buNone/>
            </a:pPr>
            <a:r>
              <a:rPr lang="en-GB" dirty="0"/>
              <a:t>Make sure you bring your flashcards or revision resource to lesson to show your teacher. It could also be a Kahoot or quiz or timeline for example but it should be something that you can use to test yourself.</a:t>
            </a:r>
          </a:p>
          <a:p>
            <a:pPr marL="0" indent="0">
              <a:buNone/>
            </a:pPr>
            <a:endParaRPr lang="en-GB" dirty="0"/>
          </a:p>
          <a:p>
            <a:pPr marL="0" indent="0">
              <a:buNone/>
            </a:pPr>
            <a:r>
              <a:rPr lang="en-GB" dirty="0"/>
              <a:t>You can also find the revision checklist here: </a:t>
            </a:r>
            <a:r>
              <a:rPr lang="en-GB" dirty="0">
                <a:hlinkClick r:id="rId2"/>
              </a:rPr>
              <a:t>Y10 Revision checklists.docx</a:t>
            </a:r>
            <a:r>
              <a:rPr lang="en-GB" dirty="0"/>
              <a:t> </a:t>
            </a:r>
          </a:p>
        </p:txBody>
      </p:sp>
    </p:spTree>
    <p:extLst>
      <p:ext uri="{BB962C8B-B14F-4D97-AF65-F5344CB8AC3E}">
        <p14:creationId xmlns:p14="http://schemas.microsoft.com/office/powerpoint/2010/main" val="55753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Task 6 (there are two things to do this week)</a:t>
            </a:r>
          </a:p>
        </p:txBody>
      </p:sp>
    </p:spTree>
    <p:extLst>
      <p:ext uri="{BB962C8B-B14F-4D97-AF65-F5344CB8AC3E}">
        <p14:creationId xmlns:p14="http://schemas.microsoft.com/office/powerpoint/2010/main" val="10762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09" y="1096645"/>
            <a:ext cx="10515600" cy="1788528"/>
          </a:xfrm>
        </p:spPr>
        <p:txBody>
          <a:bodyPr>
            <a:noAutofit/>
          </a:bodyPr>
          <a:lstStyle/>
          <a:p>
            <a:r>
              <a:rPr lang="en-GB" sz="5400" b="1" dirty="0"/>
              <a:t>Task 6a: Test yourself using your flashcards or quizzes, add to them based on the work from the last week, then have a go at the practice questions on the following slide. </a:t>
            </a:r>
          </a:p>
        </p:txBody>
      </p:sp>
      <p:sp>
        <p:nvSpPr>
          <p:cNvPr id="3" name="Content Placeholder 2"/>
          <p:cNvSpPr>
            <a:spLocks noGrp="1"/>
          </p:cNvSpPr>
          <p:nvPr>
            <p:ph idx="1"/>
          </p:nvPr>
        </p:nvSpPr>
        <p:spPr>
          <a:xfrm>
            <a:off x="838200" y="2418347"/>
            <a:ext cx="10515600" cy="3758616"/>
          </a:xfrm>
        </p:spPr>
        <p:txBody>
          <a:bodyPr/>
          <a:lstStyle/>
          <a:p>
            <a:pPr marL="0" indent="0">
              <a:buNone/>
            </a:pPr>
            <a:r>
              <a:rPr lang="en-GB" dirty="0"/>
              <a:t>. </a:t>
            </a:r>
          </a:p>
        </p:txBody>
      </p:sp>
    </p:spTree>
    <p:extLst>
      <p:ext uri="{BB962C8B-B14F-4D97-AF65-F5344CB8AC3E}">
        <p14:creationId xmlns:p14="http://schemas.microsoft.com/office/powerpoint/2010/main" val="320641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n-lt"/>
              </a:rPr>
              <a:t>Homework advice</a:t>
            </a:r>
          </a:p>
        </p:txBody>
      </p:sp>
      <p:sp>
        <p:nvSpPr>
          <p:cNvPr id="3" name="Content Placeholder 2"/>
          <p:cNvSpPr>
            <a:spLocks noGrp="1"/>
          </p:cNvSpPr>
          <p:nvPr>
            <p:ph idx="1"/>
          </p:nvPr>
        </p:nvSpPr>
        <p:spPr>
          <a:xfrm>
            <a:off x="838200" y="1519707"/>
            <a:ext cx="10515600" cy="4657256"/>
          </a:xfrm>
        </p:spPr>
        <p:txBody>
          <a:bodyPr>
            <a:normAutofit/>
          </a:bodyPr>
          <a:lstStyle/>
          <a:p>
            <a:r>
              <a:rPr lang="en-GB" dirty="0"/>
              <a:t>You will receive a new homework booklet each term.</a:t>
            </a:r>
          </a:p>
          <a:p>
            <a:r>
              <a:rPr lang="en-GB" dirty="0"/>
              <a:t>Each week, you will be asked to complete some tasks– usually, each task will follow on from what you did in lesson. </a:t>
            </a:r>
          </a:p>
          <a:p>
            <a:r>
              <a:rPr lang="en-GB" dirty="0"/>
              <a:t>You should spend about an hour on your homework every week (this will vary slightly depending on the tasks!)</a:t>
            </a:r>
          </a:p>
          <a:p>
            <a:r>
              <a:rPr lang="en-GB" dirty="0"/>
              <a:t>If you are stuck on anything, your teacher will be happy to help. Make sure you get going with the tasks as soon as you can, leaving plenty of time to ask for help at school before the deadline</a:t>
            </a:r>
          </a:p>
        </p:txBody>
      </p:sp>
    </p:spTree>
    <p:extLst>
      <p:ext uri="{BB962C8B-B14F-4D97-AF65-F5344CB8AC3E}">
        <p14:creationId xmlns:p14="http://schemas.microsoft.com/office/powerpoint/2010/main" val="993806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a:t>Task 6b: Practice questions</a:t>
            </a:r>
          </a:p>
        </p:txBody>
      </p:sp>
      <p:sp>
        <p:nvSpPr>
          <p:cNvPr id="3" name="Content Placeholder 2"/>
          <p:cNvSpPr>
            <a:spLocks noGrp="1"/>
          </p:cNvSpPr>
          <p:nvPr>
            <p:ph idx="1"/>
          </p:nvPr>
        </p:nvSpPr>
        <p:spPr>
          <a:xfrm>
            <a:off x="838200" y="1690688"/>
            <a:ext cx="10515600" cy="4486275"/>
          </a:xfrm>
        </p:spPr>
        <p:txBody>
          <a:bodyPr/>
          <a:lstStyle/>
          <a:p>
            <a:pPr marL="514350" indent="-514350">
              <a:buAutoNum type="arabicParenR"/>
            </a:pPr>
            <a:r>
              <a:rPr lang="en-GB" dirty="0"/>
              <a:t>Describe how the government has controlled migrants, 1066-1500. (4 marks: remember, describe </a:t>
            </a:r>
            <a:r>
              <a:rPr lang="en-GB" b="1" dirty="0"/>
              <a:t>two </a:t>
            </a:r>
            <a:r>
              <a:rPr lang="en-GB" dirty="0"/>
              <a:t>ways; point, description, point, description.)</a:t>
            </a:r>
          </a:p>
          <a:p>
            <a:pPr marL="514350" indent="-514350">
              <a:buAutoNum type="arabicParenR"/>
            </a:pPr>
            <a:endParaRPr lang="en-GB" dirty="0"/>
          </a:p>
          <a:p>
            <a:pPr marL="514350" indent="-514350">
              <a:buAutoNum type="arabicParenR"/>
            </a:pPr>
            <a:r>
              <a:rPr lang="en-GB" dirty="0"/>
              <a:t>Explain two consequences of migration for England, 1000-1500. (8 marks: 2 PEEL paragraphs) </a:t>
            </a:r>
          </a:p>
          <a:p>
            <a:pPr marL="514350" indent="-514350">
              <a:buAutoNum type="arabicParenR"/>
            </a:pPr>
            <a:endParaRPr lang="en-GB" dirty="0"/>
          </a:p>
          <a:p>
            <a:pPr marL="514350" indent="-514350">
              <a:buAutoNum type="arabicParenR"/>
            </a:pPr>
            <a:r>
              <a:rPr lang="en-GB" dirty="0"/>
              <a:t>Explain why migrants arrived in Britain, 1500-1700. (8 marks: 2 PEEL paragraphs)</a:t>
            </a:r>
          </a:p>
          <a:p>
            <a:pPr marL="514350" indent="-514350">
              <a:buAutoNum type="arabicParenR"/>
            </a:pPr>
            <a:endParaRPr lang="en-GB" dirty="0"/>
          </a:p>
        </p:txBody>
      </p:sp>
    </p:spTree>
    <p:extLst>
      <p:ext uri="{BB962C8B-B14F-4D97-AF65-F5344CB8AC3E}">
        <p14:creationId xmlns:p14="http://schemas.microsoft.com/office/powerpoint/2010/main" val="2111907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Task 7 (there are 2 things to do this week)</a:t>
            </a: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2518371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67267" y="465640"/>
            <a:ext cx="10972800" cy="404812"/>
          </a:xfrm>
        </p:spPr>
        <p:txBody>
          <a:bodyPr>
            <a:normAutofit fontScale="90000"/>
          </a:bodyPr>
          <a:lstStyle/>
          <a:p>
            <a:r>
              <a:rPr lang="en-GB" sz="3600" dirty="0">
                <a:latin typeface="Arial" charset="0"/>
              </a:rPr>
              <a:t>Task 7a – The Glorious Revolution</a:t>
            </a:r>
          </a:p>
        </p:txBody>
      </p:sp>
      <p:sp>
        <p:nvSpPr>
          <p:cNvPr id="31747" name="Content Placeholder 2"/>
          <p:cNvSpPr>
            <a:spLocks noGrp="1"/>
          </p:cNvSpPr>
          <p:nvPr>
            <p:ph idx="1"/>
          </p:nvPr>
        </p:nvSpPr>
        <p:spPr>
          <a:xfrm>
            <a:off x="567267" y="1174248"/>
            <a:ext cx="11605684" cy="5903913"/>
          </a:xfrm>
        </p:spPr>
        <p:txBody>
          <a:bodyPr>
            <a:normAutofit/>
          </a:bodyPr>
          <a:lstStyle/>
          <a:p>
            <a:pPr marL="0" indent="0">
              <a:buFontTx/>
              <a:buNone/>
            </a:pPr>
            <a:r>
              <a:rPr lang="en-GB" sz="2000" dirty="0">
                <a:latin typeface="Arial" charset="0"/>
              </a:rPr>
              <a:t>Write definitions for the following key terms/ Events and people. Try and do as much from memory as possible!</a:t>
            </a:r>
          </a:p>
          <a:p>
            <a:pPr marL="0" indent="0">
              <a:buFontTx/>
              <a:buNone/>
            </a:pPr>
            <a:endParaRPr lang="en-GB" sz="2000" dirty="0">
              <a:latin typeface="Arial" charset="0"/>
            </a:endParaRPr>
          </a:p>
          <a:p>
            <a:pPr marL="0" indent="0">
              <a:buFontTx/>
              <a:buNone/>
            </a:pPr>
            <a:r>
              <a:rPr lang="en-GB" sz="2000" dirty="0">
                <a:latin typeface="Arial" charset="0"/>
              </a:rPr>
              <a:t>James II			William of Orange &amp; Mary</a:t>
            </a:r>
          </a:p>
          <a:p>
            <a:pPr marL="0" indent="0">
              <a:buFontTx/>
              <a:buNone/>
            </a:pPr>
            <a:endParaRPr lang="en-GB" sz="2000" dirty="0">
              <a:latin typeface="Arial" charset="0"/>
            </a:endParaRPr>
          </a:p>
          <a:p>
            <a:pPr marL="0" indent="0">
              <a:buFontTx/>
              <a:buNone/>
            </a:pPr>
            <a:endParaRPr lang="en-GB" sz="2000" dirty="0">
              <a:latin typeface="Arial" charset="0"/>
            </a:endParaRPr>
          </a:p>
          <a:p>
            <a:pPr marL="0" indent="0">
              <a:buFontTx/>
              <a:buNone/>
            </a:pPr>
            <a:r>
              <a:rPr lang="en-GB" sz="2000" dirty="0">
                <a:latin typeface="Arial" charset="0"/>
              </a:rPr>
              <a:t>Hanoverian Kings 		Glorious Revolution 1688</a:t>
            </a:r>
          </a:p>
          <a:p>
            <a:pPr marL="0" indent="0">
              <a:buFontTx/>
              <a:buNone/>
            </a:pPr>
            <a:endParaRPr lang="en-GB" sz="2000" dirty="0">
              <a:latin typeface="Arial" charset="0"/>
            </a:endParaRPr>
          </a:p>
          <a:p>
            <a:pPr marL="0" indent="0">
              <a:buFontTx/>
              <a:buNone/>
            </a:pPr>
            <a:endParaRPr lang="en-GB" sz="2000" dirty="0">
              <a:latin typeface="Arial" charset="0"/>
            </a:endParaRPr>
          </a:p>
          <a:p>
            <a:pPr marL="0" indent="0">
              <a:buFontTx/>
              <a:buNone/>
            </a:pPr>
            <a:r>
              <a:rPr lang="en-GB" sz="2000" dirty="0">
                <a:latin typeface="Arial" charset="0"/>
              </a:rPr>
              <a:t>British Isles			Catholic</a:t>
            </a:r>
          </a:p>
          <a:p>
            <a:pPr marL="0" indent="0">
              <a:buFontTx/>
              <a:buNone/>
            </a:pPr>
            <a:endParaRPr lang="en-GB" sz="2000" dirty="0">
              <a:latin typeface="Arial" charset="0"/>
            </a:endParaRPr>
          </a:p>
          <a:p>
            <a:pPr marL="0" indent="0">
              <a:buFontTx/>
              <a:buNone/>
            </a:pPr>
            <a:endParaRPr lang="en-GB" sz="2000" dirty="0">
              <a:latin typeface="Arial" charset="0"/>
            </a:endParaRPr>
          </a:p>
          <a:p>
            <a:pPr marL="0" indent="0">
              <a:buFontTx/>
              <a:buNone/>
            </a:pPr>
            <a:r>
              <a:rPr lang="en-GB" sz="2000" dirty="0">
                <a:latin typeface="Arial" charset="0"/>
              </a:rPr>
              <a:t>Protestant			Battle of Boyne</a:t>
            </a:r>
          </a:p>
          <a:p>
            <a:pPr marL="0" indent="0">
              <a:buFontTx/>
              <a:buNone/>
            </a:pPr>
            <a:endParaRPr lang="en-GB" sz="2000" dirty="0">
              <a:latin typeface="Arial" charset="0"/>
            </a:endParaRPr>
          </a:p>
          <a:p>
            <a:pPr marL="0" indent="0">
              <a:buFontTx/>
              <a:buNone/>
            </a:pPr>
            <a:endParaRPr lang="en-GB" sz="2000" dirty="0">
              <a:latin typeface="Arial" charset="0"/>
            </a:endParaRPr>
          </a:p>
          <a:p>
            <a:pPr marL="0" indent="0">
              <a:buFontTx/>
              <a:buNone/>
            </a:pPr>
            <a:endParaRPr lang="en-GB" sz="2000" dirty="0">
              <a:latin typeface="Arial" charset="0"/>
            </a:endParaRPr>
          </a:p>
        </p:txBody>
      </p:sp>
    </p:spTree>
    <p:extLst>
      <p:ext uri="{BB962C8B-B14F-4D97-AF65-F5344CB8AC3E}">
        <p14:creationId xmlns:p14="http://schemas.microsoft.com/office/powerpoint/2010/main" val="4050239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 7b – Ireland after 1691</a:t>
            </a:r>
          </a:p>
        </p:txBody>
      </p:sp>
      <p:sp>
        <p:nvSpPr>
          <p:cNvPr id="3" name="Content Placeholder 2"/>
          <p:cNvSpPr>
            <a:spLocks noGrp="1"/>
          </p:cNvSpPr>
          <p:nvPr>
            <p:ph idx="1"/>
          </p:nvPr>
        </p:nvSpPr>
        <p:spPr>
          <a:xfrm>
            <a:off x="838200" y="1825624"/>
            <a:ext cx="10515600" cy="4639569"/>
          </a:xfrm>
        </p:spPr>
        <p:txBody>
          <a:bodyPr>
            <a:normAutofit fontScale="55000" lnSpcReduction="20000"/>
          </a:bodyPr>
          <a:lstStyle/>
          <a:p>
            <a:pPr marL="0" indent="0">
              <a:buNone/>
            </a:pPr>
            <a:r>
              <a:rPr lang="en-GB" sz="4400" dirty="0"/>
              <a:t>Using work from your most recent lesson lesson, write a summary of the Irish Penal Laws (1695-1728). How did would they affect Irish Catholics? What would their consequences be for Protestants. If you missed the lesson, have a look at the image on the next slide. </a:t>
            </a:r>
          </a:p>
          <a:p>
            <a:pPr marL="0" indent="0">
              <a:buNone/>
            </a:pPr>
            <a:r>
              <a:rPr lang="en-GB" sz="34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GB" dirty="0"/>
          </a:p>
        </p:txBody>
      </p:sp>
    </p:spTree>
    <p:extLst>
      <p:ext uri="{BB962C8B-B14F-4D97-AF65-F5344CB8AC3E}">
        <p14:creationId xmlns:p14="http://schemas.microsoft.com/office/powerpoint/2010/main" val="2382546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ritain: The Triumph of Parliament - ppt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b="11823"/>
          <a:stretch/>
        </p:blipFill>
        <p:spPr bwMode="auto">
          <a:xfrm>
            <a:off x="260078" y="183832"/>
            <a:ext cx="9144000" cy="6047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537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Task 8 (there are two things to do this week)</a:t>
            </a: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40718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 8a – The creation of Great Britain</a:t>
            </a:r>
          </a:p>
        </p:txBody>
      </p:sp>
      <p:sp>
        <p:nvSpPr>
          <p:cNvPr id="3" name="Content Placeholder 2"/>
          <p:cNvSpPr>
            <a:spLocks noGrp="1"/>
          </p:cNvSpPr>
          <p:nvPr>
            <p:ph idx="1"/>
          </p:nvPr>
        </p:nvSpPr>
        <p:spPr/>
        <p:txBody>
          <a:bodyPr>
            <a:normAutofit/>
          </a:bodyPr>
          <a:lstStyle/>
          <a:p>
            <a:r>
              <a:rPr lang="en-GB" sz="2800" dirty="0"/>
              <a:t>Look carefully through your notes and answer the following exam style question:</a:t>
            </a:r>
          </a:p>
          <a:p>
            <a:pPr marL="0" indent="0">
              <a:buNone/>
            </a:pPr>
            <a:r>
              <a:rPr lang="en-GB" sz="2800" b="1" dirty="0"/>
              <a:t>Explain why Scotland signed the Act of Union with England in 1707</a:t>
            </a:r>
            <a:r>
              <a:rPr lang="en-GB" sz="2800" dirty="0"/>
              <a:t>. (10 Marks)</a:t>
            </a:r>
          </a:p>
          <a:p>
            <a:pPr marL="0" indent="0">
              <a:buNone/>
            </a:pPr>
            <a:r>
              <a:rPr lang="en-GB" sz="2800" dirty="0"/>
              <a:t> Hint</a:t>
            </a:r>
          </a:p>
          <a:p>
            <a:r>
              <a:rPr lang="en-GB" sz="2800" dirty="0"/>
              <a:t>2 points, fully explained, linked back to the question, with evidence.</a:t>
            </a:r>
          </a:p>
          <a:p>
            <a:r>
              <a:rPr lang="en-GB" sz="2800" dirty="0"/>
              <a:t>Two separate paragraphs</a:t>
            </a:r>
          </a:p>
          <a:p>
            <a:r>
              <a:rPr lang="en-GB" sz="2800" dirty="0"/>
              <a:t>Give specific examples!</a:t>
            </a:r>
          </a:p>
          <a:p>
            <a:pPr marL="0" indent="0">
              <a:buNone/>
            </a:pPr>
            <a:r>
              <a:rPr lang="en-GB" i="1" dirty="0"/>
              <a:t>One reason why Scotland signed that Act of Union was…</a:t>
            </a:r>
            <a:endParaRPr lang="en-GB" sz="2800" i="1" dirty="0"/>
          </a:p>
          <a:p>
            <a:endParaRPr lang="en-GB" dirty="0"/>
          </a:p>
        </p:txBody>
      </p:sp>
    </p:spTree>
    <p:extLst>
      <p:ext uri="{BB962C8B-B14F-4D97-AF65-F5344CB8AC3E}">
        <p14:creationId xmlns:p14="http://schemas.microsoft.com/office/powerpoint/2010/main" val="1439297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 8b – What were the consequences of the Act of Union? </a:t>
            </a:r>
          </a:p>
        </p:txBody>
      </p:sp>
      <p:sp>
        <p:nvSpPr>
          <p:cNvPr id="3" name="Content Placeholder 2"/>
          <p:cNvSpPr>
            <a:spLocks noGrp="1"/>
          </p:cNvSpPr>
          <p:nvPr>
            <p:ph idx="1"/>
          </p:nvPr>
        </p:nvSpPr>
        <p:spPr/>
        <p:txBody>
          <a:bodyPr/>
          <a:lstStyle/>
          <a:p>
            <a:r>
              <a:rPr lang="en-GB" dirty="0"/>
              <a:t>Watch this </a:t>
            </a:r>
            <a:r>
              <a:rPr lang="en-GB" dirty="0" err="1"/>
              <a:t>bbc</a:t>
            </a:r>
            <a:r>
              <a:rPr lang="en-GB" dirty="0"/>
              <a:t> bitesize video:</a:t>
            </a:r>
          </a:p>
          <a:p>
            <a:pPr marL="0" indent="0">
              <a:buNone/>
            </a:pPr>
            <a:r>
              <a:rPr lang="en-GB" dirty="0">
                <a:hlinkClick r:id="rId2"/>
              </a:rPr>
              <a:t>https://www.bbc.co.uk/bitesize/guides/zgxfr82/video</a:t>
            </a:r>
            <a:endParaRPr lang="en-GB" dirty="0"/>
          </a:p>
          <a:p>
            <a:r>
              <a:rPr lang="en-GB" dirty="0"/>
              <a:t>Then complete this table – aim to write at least 3 impacts in each column using the video. </a:t>
            </a:r>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362861064"/>
              </p:ext>
            </p:extLst>
          </p:nvPr>
        </p:nvGraphicFramePr>
        <p:xfrm>
          <a:off x="660400" y="3899184"/>
          <a:ext cx="10693400" cy="2412716"/>
        </p:xfrm>
        <a:graphic>
          <a:graphicData uri="http://schemas.openxmlformats.org/drawingml/2006/table">
            <a:tbl>
              <a:tblPr firstRow="1" bandRow="1">
                <a:tableStyleId>{5C22544A-7EE6-4342-B048-85BDC9FD1C3A}</a:tableStyleId>
              </a:tblPr>
              <a:tblGrid>
                <a:gridCol w="5346700">
                  <a:extLst>
                    <a:ext uri="{9D8B030D-6E8A-4147-A177-3AD203B41FA5}">
                      <a16:colId xmlns:a16="http://schemas.microsoft.com/office/drawing/2014/main" val="145946907"/>
                    </a:ext>
                  </a:extLst>
                </a:gridCol>
                <a:gridCol w="5346700">
                  <a:extLst>
                    <a:ext uri="{9D8B030D-6E8A-4147-A177-3AD203B41FA5}">
                      <a16:colId xmlns:a16="http://schemas.microsoft.com/office/drawing/2014/main" val="2659576249"/>
                    </a:ext>
                  </a:extLst>
                </a:gridCol>
              </a:tblGrid>
              <a:tr h="1011940">
                <a:tc>
                  <a:txBody>
                    <a:bodyPr/>
                    <a:lstStyle/>
                    <a:p>
                      <a:r>
                        <a:rPr lang="en-GB" sz="2800" dirty="0"/>
                        <a:t>Positive impacts of</a:t>
                      </a:r>
                      <a:r>
                        <a:rPr lang="en-GB" sz="2800" baseline="0" dirty="0"/>
                        <a:t> the Act of Union for Scotland</a:t>
                      </a:r>
                      <a:endParaRPr lang="en-GB" sz="2800" dirty="0"/>
                    </a:p>
                  </a:txBody>
                  <a:tcPr/>
                </a:tc>
                <a:tc>
                  <a:txBody>
                    <a:bodyPr/>
                    <a:lstStyle/>
                    <a:p>
                      <a:r>
                        <a:rPr lang="en-GB" sz="2800" dirty="0"/>
                        <a:t>Negative impacts of the Act of Union for Scotland</a:t>
                      </a:r>
                    </a:p>
                  </a:txBody>
                  <a:tcPr/>
                </a:tc>
                <a:extLst>
                  <a:ext uri="{0D108BD9-81ED-4DB2-BD59-A6C34878D82A}">
                    <a16:rowId xmlns:a16="http://schemas.microsoft.com/office/drawing/2014/main" val="3815557587"/>
                  </a:ext>
                </a:extLst>
              </a:tr>
              <a:tr h="1400776">
                <a:tc>
                  <a:txBody>
                    <a:bodyPr/>
                    <a:lstStyle/>
                    <a:p>
                      <a:endParaRPr lang="en-GB" sz="2800" dirty="0"/>
                    </a:p>
                  </a:txBody>
                  <a:tcPr/>
                </a:tc>
                <a:tc>
                  <a:txBody>
                    <a:bodyPr/>
                    <a:lstStyle/>
                    <a:p>
                      <a:endParaRPr lang="en-GB" sz="2800" dirty="0"/>
                    </a:p>
                  </a:txBody>
                  <a:tcPr/>
                </a:tc>
                <a:extLst>
                  <a:ext uri="{0D108BD9-81ED-4DB2-BD59-A6C34878D82A}">
                    <a16:rowId xmlns:a16="http://schemas.microsoft.com/office/drawing/2014/main" val="1350621014"/>
                  </a:ext>
                </a:extLst>
              </a:tr>
            </a:tbl>
          </a:graphicData>
        </a:graphic>
      </p:graphicFrame>
    </p:spTree>
    <p:extLst>
      <p:ext uri="{BB962C8B-B14F-4D97-AF65-F5344CB8AC3E}">
        <p14:creationId xmlns:p14="http://schemas.microsoft.com/office/powerpoint/2010/main" val="229213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516" y="310733"/>
            <a:ext cx="8229600" cy="503284"/>
          </a:xfrm>
        </p:spPr>
        <p:txBody>
          <a:bodyPr>
            <a:normAutofit fontScale="90000"/>
          </a:bodyPr>
          <a:lstStyle/>
          <a:p>
            <a:r>
              <a:rPr lang="en-GB" b="1" dirty="0"/>
              <a:t>Task 9</a:t>
            </a:r>
          </a:p>
        </p:txBody>
      </p:sp>
      <p:sp>
        <p:nvSpPr>
          <p:cNvPr id="3" name="Content Placeholder 2"/>
          <p:cNvSpPr>
            <a:spLocks noGrp="1"/>
          </p:cNvSpPr>
          <p:nvPr>
            <p:ph idx="1"/>
          </p:nvPr>
        </p:nvSpPr>
        <p:spPr>
          <a:xfrm>
            <a:off x="577516" y="1085357"/>
            <a:ext cx="9633284" cy="5455693"/>
          </a:xfrm>
        </p:spPr>
        <p:txBody>
          <a:bodyPr>
            <a:normAutofit lnSpcReduction="10000"/>
          </a:bodyPr>
          <a:lstStyle/>
          <a:p>
            <a:pPr marL="0" indent="0">
              <a:buNone/>
            </a:pPr>
            <a:r>
              <a:rPr lang="en-GB" dirty="0"/>
              <a:t>Create a web diagram connecting these events:</a:t>
            </a:r>
          </a:p>
          <a:p>
            <a:pPr marL="0" indent="0">
              <a:buNone/>
            </a:pPr>
            <a:endParaRPr lang="en-GB" dirty="0"/>
          </a:p>
          <a:p>
            <a:pPr>
              <a:buFontTx/>
              <a:buChar char="-"/>
            </a:pPr>
            <a:r>
              <a:rPr lang="en-GB" dirty="0">
                <a:latin typeface="+mj-lt"/>
              </a:rPr>
              <a:t>Bank of England (1694)</a:t>
            </a:r>
          </a:p>
          <a:p>
            <a:pPr>
              <a:buFontTx/>
              <a:buChar char="-"/>
            </a:pPr>
            <a:r>
              <a:rPr lang="en-GB" dirty="0">
                <a:latin typeface="+mj-lt"/>
              </a:rPr>
              <a:t>Nine Years War (1688-1697)</a:t>
            </a:r>
          </a:p>
          <a:p>
            <a:pPr>
              <a:buFontTx/>
              <a:buChar char="-"/>
            </a:pPr>
            <a:r>
              <a:rPr lang="en-GB" dirty="0">
                <a:latin typeface="+mj-lt"/>
              </a:rPr>
              <a:t>Early expansion of England’s Empire</a:t>
            </a:r>
          </a:p>
          <a:p>
            <a:pPr>
              <a:buFontTx/>
              <a:buChar char="-"/>
            </a:pPr>
            <a:r>
              <a:rPr lang="en-GB" dirty="0">
                <a:latin typeface="+mj-lt"/>
              </a:rPr>
              <a:t>EIC set up (1600)</a:t>
            </a:r>
          </a:p>
          <a:p>
            <a:pPr>
              <a:buFontTx/>
              <a:buChar char="-"/>
            </a:pPr>
            <a:r>
              <a:rPr lang="en-GB" dirty="0">
                <a:latin typeface="+mj-lt"/>
              </a:rPr>
              <a:t>Glorious Revolution (1688)</a:t>
            </a:r>
          </a:p>
          <a:p>
            <a:pPr>
              <a:buFontTx/>
              <a:buChar char="-"/>
            </a:pPr>
            <a:r>
              <a:rPr lang="en-GB" dirty="0">
                <a:latin typeface="+mj-lt"/>
              </a:rPr>
              <a:t>Growing power of Parliament and the middle classes (merchants, traders, bankers etc.).</a:t>
            </a:r>
          </a:p>
          <a:p>
            <a:pPr marL="0" indent="0">
              <a:buNone/>
            </a:pPr>
            <a:endParaRPr lang="en-GB" dirty="0"/>
          </a:p>
          <a:p>
            <a:pPr marL="0" indent="0">
              <a:buNone/>
            </a:pPr>
            <a:r>
              <a:rPr lang="en-GB" dirty="0"/>
              <a:t>Make links between them and </a:t>
            </a:r>
            <a:r>
              <a:rPr lang="en-GB" u="sng" dirty="0"/>
              <a:t>explain on the lines</a:t>
            </a:r>
            <a:r>
              <a:rPr lang="en-GB" dirty="0"/>
              <a:t> how they are connected. </a:t>
            </a:r>
          </a:p>
          <a:p>
            <a:pPr>
              <a:buFontTx/>
              <a:buChar char="-"/>
            </a:pPr>
            <a:endParaRPr lang="en-GB" dirty="0"/>
          </a:p>
        </p:txBody>
      </p:sp>
    </p:spTree>
    <p:extLst>
      <p:ext uri="{BB962C8B-B14F-4D97-AF65-F5344CB8AC3E}">
        <p14:creationId xmlns:p14="http://schemas.microsoft.com/office/powerpoint/2010/main" val="2316922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 10 – The creation and expansion of Great Britain </a:t>
            </a:r>
          </a:p>
        </p:txBody>
      </p:sp>
      <p:sp>
        <p:nvSpPr>
          <p:cNvPr id="3" name="Content Placeholder 2"/>
          <p:cNvSpPr>
            <a:spLocks noGrp="1"/>
          </p:cNvSpPr>
          <p:nvPr>
            <p:ph sz="half" idx="1"/>
          </p:nvPr>
        </p:nvSpPr>
        <p:spPr>
          <a:xfrm>
            <a:off x="838200" y="1825624"/>
            <a:ext cx="5181600" cy="4731929"/>
          </a:xfrm>
        </p:spPr>
        <p:txBody>
          <a:bodyPr>
            <a:normAutofit fontScale="77500" lnSpcReduction="20000"/>
          </a:bodyPr>
          <a:lstStyle/>
          <a:p>
            <a:pPr marL="0" indent="0">
              <a:buNone/>
            </a:pPr>
            <a:r>
              <a:rPr lang="en-US" dirty="0"/>
              <a:t>Make a timeline like the one on the following page and mark on these events, with one sentence summarizing what they are:</a:t>
            </a:r>
          </a:p>
          <a:p>
            <a:pPr>
              <a:buFontTx/>
              <a:buChar char="-"/>
            </a:pPr>
            <a:r>
              <a:rPr lang="en-US" dirty="0"/>
              <a:t>The Glorious Revolution</a:t>
            </a:r>
          </a:p>
          <a:p>
            <a:pPr>
              <a:buFontTx/>
              <a:buChar char="-"/>
            </a:pPr>
            <a:r>
              <a:rPr lang="en-US" dirty="0"/>
              <a:t>The Jacobite rebellion</a:t>
            </a:r>
          </a:p>
          <a:p>
            <a:pPr>
              <a:buFontTx/>
              <a:buChar char="-"/>
            </a:pPr>
            <a:r>
              <a:rPr lang="en-US" dirty="0"/>
              <a:t>Massacre of Glencoe</a:t>
            </a:r>
          </a:p>
          <a:p>
            <a:pPr>
              <a:buFontTx/>
              <a:buChar char="-"/>
            </a:pPr>
            <a:r>
              <a:rPr lang="en-US" dirty="0"/>
              <a:t>Darien Scheme</a:t>
            </a:r>
          </a:p>
          <a:p>
            <a:pPr>
              <a:buFontTx/>
              <a:buChar char="-"/>
            </a:pPr>
            <a:r>
              <a:rPr lang="en-US" dirty="0"/>
              <a:t>Acts of Union</a:t>
            </a:r>
          </a:p>
          <a:p>
            <a:pPr>
              <a:buFontTx/>
              <a:buChar char="-"/>
            </a:pPr>
            <a:r>
              <a:rPr lang="en-US" dirty="0"/>
              <a:t>South Sea Bubble </a:t>
            </a:r>
          </a:p>
          <a:p>
            <a:pPr>
              <a:buFontTx/>
              <a:buChar char="-"/>
            </a:pPr>
            <a:r>
              <a:rPr lang="en-US" dirty="0"/>
              <a:t>Bank of England created</a:t>
            </a:r>
          </a:p>
          <a:p>
            <a:pPr>
              <a:buFontTx/>
              <a:buChar char="-"/>
            </a:pPr>
            <a:r>
              <a:rPr lang="en-US" dirty="0"/>
              <a:t>Creation of East India Company</a:t>
            </a:r>
          </a:p>
          <a:p>
            <a:pPr>
              <a:buFontTx/>
              <a:buChar char="-"/>
            </a:pPr>
            <a:r>
              <a:rPr lang="en-US" dirty="0"/>
              <a:t>Creation of Royal Africa Company</a:t>
            </a:r>
          </a:p>
          <a:p>
            <a:pPr>
              <a:buFontTx/>
              <a:buChar char="-"/>
            </a:pPr>
            <a:r>
              <a:rPr lang="en-US" dirty="0"/>
              <a:t>Treaty of Utrecht</a:t>
            </a:r>
          </a:p>
          <a:p>
            <a:pPr marL="0" indent="0">
              <a:buNone/>
            </a:pPr>
            <a:endParaRPr lang="en-US" dirty="0"/>
          </a:p>
        </p:txBody>
      </p:sp>
      <p:sp>
        <p:nvSpPr>
          <p:cNvPr id="8" name="Content Placeholder 7"/>
          <p:cNvSpPr>
            <a:spLocks noGrp="1"/>
          </p:cNvSpPr>
          <p:nvPr>
            <p:ph sz="half" idx="2"/>
          </p:nvPr>
        </p:nvSpPr>
        <p:spPr/>
        <p:txBody>
          <a:bodyPr>
            <a:normAutofit fontScale="77500" lnSpcReduction="20000"/>
          </a:bodyPr>
          <a:lstStyle/>
          <a:p>
            <a:pPr marL="0" indent="0">
              <a:buNone/>
            </a:pPr>
            <a:r>
              <a:rPr lang="en-US" dirty="0"/>
              <a:t>When plotted, colour code them according to whether they are:</a:t>
            </a:r>
          </a:p>
          <a:p>
            <a:r>
              <a:rPr lang="en-US" dirty="0"/>
              <a:t>Creation of Great Britain</a:t>
            </a:r>
          </a:p>
          <a:p>
            <a:r>
              <a:rPr lang="en-US" dirty="0"/>
              <a:t>Great Britain’s influence in Europe</a:t>
            </a:r>
          </a:p>
          <a:p>
            <a:r>
              <a:rPr lang="en-US" dirty="0"/>
              <a:t>Great Britain’s influence in the wider world</a:t>
            </a:r>
          </a:p>
          <a:p>
            <a:pPr marL="0" indent="0">
              <a:buNone/>
            </a:pPr>
            <a:endParaRPr lang="en-US" dirty="0"/>
          </a:p>
        </p:txBody>
      </p:sp>
    </p:spTree>
    <p:extLst>
      <p:ext uri="{BB962C8B-B14F-4D97-AF65-F5344CB8AC3E}">
        <p14:creationId xmlns:p14="http://schemas.microsoft.com/office/powerpoint/2010/main" val="1718370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867"/>
            <a:ext cx="10515600" cy="1205057"/>
          </a:xfrm>
        </p:spPr>
        <p:txBody>
          <a:bodyPr/>
          <a:lstStyle/>
          <a:p>
            <a:r>
              <a:rPr lang="en-GB" b="1" u="sng" dirty="0"/>
              <a:t>Task 1- Introduction lesson</a:t>
            </a:r>
          </a:p>
        </p:txBody>
      </p:sp>
      <p:sp>
        <p:nvSpPr>
          <p:cNvPr id="3" name="Content Placeholder 2"/>
          <p:cNvSpPr>
            <a:spLocks noGrp="1"/>
          </p:cNvSpPr>
          <p:nvPr>
            <p:ph idx="1"/>
          </p:nvPr>
        </p:nvSpPr>
        <p:spPr>
          <a:xfrm>
            <a:off x="838199" y="1690688"/>
            <a:ext cx="10970623" cy="4710112"/>
          </a:xfrm>
        </p:spPr>
        <p:txBody>
          <a:bodyPr>
            <a:normAutofit/>
          </a:bodyPr>
          <a:lstStyle/>
          <a:p>
            <a:pPr marL="514350" indent="-514350">
              <a:buAutoNum type="arabicPeriod"/>
            </a:pPr>
            <a:r>
              <a:rPr lang="en-GB" dirty="0"/>
              <a:t>Make sure you know your British history timeline dates. Use the quizlet link below to complete some of the activities to learn the dates. When you are feeling confident, complete a test on quizlet and post a screenshot of the completed test to the assignment on Teams.</a:t>
            </a:r>
          </a:p>
          <a:p>
            <a:pPr marL="0" indent="0">
              <a:buNone/>
            </a:pPr>
            <a:r>
              <a:rPr lang="en-GB" dirty="0">
                <a:hlinkClick r:id="rId2"/>
              </a:rPr>
              <a:t>https://quizlet.com/_a1d7uc?x=1qqt&amp;i=t6bni</a:t>
            </a:r>
            <a:endParaRPr lang="en-GB" dirty="0"/>
          </a:p>
          <a:p>
            <a:pPr marL="0" indent="0">
              <a:buNone/>
            </a:pPr>
            <a:endParaRPr lang="en-GB" dirty="0"/>
          </a:p>
          <a:p>
            <a:pPr marL="0" indent="0">
              <a:buNone/>
            </a:pPr>
            <a:r>
              <a:rPr lang="en-GB" dirty="0"/>
              <a:t>2. Use the quizlet link below to test yourself again on the key words. Post a screenshot of your completed test to the assignment on Teams. </a:t>
            </a:r>
          </a:p>
          <a:p>
            <a:pPr marL="0" indent="0">
              <a:buNone/>
            </a:pPr>
            <a:endParaRPr lang="en-GB" dirty="0">
              <a:hlinkClick r:id="rId3"/>
            </a:endParaRPr>
          </a:p>
          <a:p>
            <a:pPr marL="0" indent="0">
              <a:buNone/>
            </a:pPr>
            <a:r>
              <a:rPr lang="en-GB" dirty="0">
                <a:hlinkClick r:id="rId3"/>
              </a:rPr>
              <a:t>https://quizlet.com/_8h6kde?x=1qqt&amp;i=t6bni</a:t>
            </a:r>
            <a:endParaRPr lang="en-GB" dirty="0"/>
          </a:p>
          <a:p>
            <a:pPr marL="514350" indent="-514350">
              <a:buAutoNum type="arabicPeriod"/>
            </a:pPr>
            <a:endParaRPr lang="en-GB" dirty="0"/>
          </a:p>
        </p:txBody>
      </p:sp>
    </p:spTree>
    <p:extLst>
      <p:ext uri="{BB962C8B-B14F-4D97-AF65-F5344CB8AC3E}">
        <p14:creationId xmlns:p14="http://schemas.microsoft.com/office/powerpoint/2010/main" val="375821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 10 – The creation and expansion of Great Britain </a:t>
            </a:r>
          </a:p>
        </p:txBody>
      </p:sp>
      <p:cxnSp>
        <p:nvCxnSpPr>
          <p:cNvPr id="6" name="Straight Arrow Connector 5"/>
          <p:cNvCxnSpPr/>
          <p:nvPr/>
        </p:nvCxnSpPr>
        <p:spPr>
          <a:xfrm flipV="1">
            <a:off x="552824" y="3615764"/>
            <a:ext cx="11265647" cy="29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43647" y="4034118"/>
            <a:ext cx="1673412" cy="369332"/>
          </a:xfrm>
          <a:prstGeom prst="rect">
            <a:avLst/>
          </a:prstGeom>
          <a:noFill/>
        </p:spPr>
        <p:txBody>
          <a:bodyPr wrap="square" rtlCol="0">
            <a:spAutoFit/>
          </a:bodyPr>
          <a:lstStyle/>
          <a:p>
            <a:r>
              <a:rPr lang="en-US" dirty="0"/>
              <a:t>1600</a:t>
            </a:r>
          </a:p>
        </p:txBody>
      </p:sp>
      <p:sp>
        <p:nvSpPr>
          <p:cNvPr id="8" name="TextBox 7"/>
          <p:cNvSpPr txBox="1"/>
          <p:nvPr/>
        </p:nvSpPr>
        <p:spPr>
          <a:xfrm>
            <a:off x="3170518" y="3992283"/>
            <a:ext cx="1673412" cy="369332"/>
          </a:xfrm>
          <a:prstGeom prst="rect">
            <a:avLst/>
          </a:prstGeom>
          <a:noFill/>
        </p:spPr>
        <p:txBody>
          <a:bodyPr wrap="square" rtlCol="0">
            <a:spAutoFit/>
          </a:bodyPr>
          <a:lstStyle/>
          <a:p>
            <a:r>
              <a:rPr lang="en-US" dirty="0"/>
              <a:t>1650</a:t>
            </a:r>
          </a:p>
        </p:txBody>
      </p:sp>
      <p:sp>
        <p:nvSpPr>
          <p:cNvPr id="9" name="TextBox 8"/>
          <p:cNvSpPr txBox="1"/>
          <p:nvPr/>
        </p:nvSpPr>
        <p:spPr>
          <a:xfrm>
            <a:off x="6487458" y="3962401"/>
            <a:ext cx="1673412" cy="369332"/>
          </a:xfrm>
          <a:prstGeom prst="rect">
            <a:avLst/>
          </a:prstGeom>
          <a:noFill/>
        </p:spPr>
        <p:txBody>
          <a:bodyPr wrap="square" rtlCol="0">
            <a:spAutoFit/>
          </a:bodyPr>
          <a:lstStyle/>
          <a:p>
            <a:r>
              <a:rPr lang="en-US" dirty="0"/>
              <a:t>1700</a:t>
            </a:r>
          </a:p>
        </p:txBody>
      </p:sp>
      <p:sp>
        <p:nvSpPr>
          <p:cNvPr id="10" name="TextBox 9"/>
          <p:cNvSpPr txBox="1"/>
          <p:nvPr/>
        </p:nvSpPr>
        <p:spPr>
          <a:xfrm>
            <a:off x="10207812" y="3917577"/>
            <a:ext cx="1673412" cy="369332"/>
          </a:xfrm>
          <a:prstGeom prst="rect">
            <a:avLst/>
          </a:prstGeom>
          <a:noFill/>
        </p:spPr>
        <p:txBody>
          <a:bodyPr wrap="square" rtlCol="0">
            <a:spAutoFit/>
          </a:bodyPr>
          <a:lstStyle/>
          <a:p>
            <a:r>
              <a:rPr lang="en-US" dirty="0"/>
              <a:t>1750</a:t>
            </a:r>
          </a:p>
        </p:txBody>
      </p:sp>
    </p:spTree>
    <p:extLst>
      <p:ext uri="{BB962C8B-B14F-4D97-AF65-F5344CB8AC3E}">
        <p14:creationId xmlns:p14="http://schemas.microsoft.com/office/powerpoint/2010/main" val="3860569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2508"/>
            <a:ext cx="10515600" cy="1788528"/>
          </a:xfrm>
        </p:spPr>
        <p:txBody>
          <a:bodyPr>
            <a:normAutofit fontScale="90000"/>
          </a:bodyPr>
          <a:lstStyle/>
          <a:p>
            <a:r>
              <a:rPr lang="en-GB" b="1" dirty="0"/>
              <a:t>Task 11: Using the revision checklist, ensure you have a flashcard or revision resource for every topic we have studied so far as part of the Impact of Empire study. </a:t>
            </a:r>
          </a:p>
        </p:txBody>
      </p:sp>
      <p:sp>
        <p:nvSpPr>
          <p:cNvPr id="3" name="Content Placeholder 2"/>
          <p:cNvSpPr>
            <a:spLocks noGrp="1"/>
          </p:cNvSpPr>
          <p:nvPr>
            <p:ph idx="1"/>
          </p:nvPr>
        </p:nvSpPr>
        <p:spPr>
          <a:xfrm>
            <a:off x="838200" y="2718792"/>
            <a:ext cx="10515600" cy="3758616"/>
          </a:xfrm>
        </p:spPr>
        <p:txBody>
          <a:bodyPr/>
          <a:lstStyle/>
          <a:p>
            <a:pPr marL="0" indent="0">
              <a:buNone/>
            </a:pPr>
            <a:r>
              <a:rPr lang="en-GB" dirty="0"/>
              <a:t>Make sure you bring your flashcards or revision resource to lesson to show your teacher. It could also be a Kahoot or quiz or timeline for example but it should be something that you can use to test yourself. </a:t>
            </a:r>
          </a:p>
          <a:p>
            <a:pPr marL="0" indent="0">
              <a:buNone/>
            </a:pPr>
            <a:endParaRPr lang="en-GB" dirty="0"/>
          </a:p>
          <a:p>
            <a:pPr marL="0" indent="0">
              <a:buNone/>
            </a:pPr>
            <a:r>
              <a:rPr lang="en-GB" dirty="0"/>
              <a:t>You can find the checklist here: </a:t>
            </a:r>
            <a:r>
              <a:rPr lang="en-GB" dirty="0">
                <a:hlinkClick r:id="rId2"/>
              </a:rPr>
              <a:t>Y10 Revision checklists.docx</a:t>
            </a:r>
            <a:endParaRPr lang="en-GB" dirty="0"/>
          </a:p>
        </p:txBody>
      </p:sp>
    </p:spTree>
    <p:extLst>
      <p:ext uri="{BB962C8B-B14F-4D97-AF65-F5344CB8AC3E}">
        <p14:creationId xmlns:p14="http://schemas.microsoft.com/office/powerpoint/2010/main" val="2595167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Task 12 (there are two things to do this week)</a:t>
            </a:r>
          </a:p>
        </p:txBody>
      </p:sp>
    </p:spTree>
    <p:extLst>
      <p:ext uri="{BB962C8B-B14F-4D97-AF65-F5344CB8AC3E}">
        <p14:creationId xmlns:p14="http://schemas.microsoft.com/office/powerpoint/2010/main" val="735859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34" y="509451"/>
            <a:ext cx="11014166" cy="2127527"/>
          </a:xfrm>
        </p:spPr>
        <p:txBody>
          <a:bodyPr>
            <a:normAutofit fontScale="90000"/>
          </a:bodyPr>
          <a:lstStyle/>
          <a:p>
            <a:r>
              <a:rPr lang="en-GB" b="1" dirty="0"/>
              <a:t>Task 12a: Update your flashcards to include some on the most recent week of work. Check them against the revision checklist on the website. You should now have a flashcard on everything on the Impact of Empire revision checklist. </a:t>
            </a:r>
          </a:p>
        </p:txBody>
      </p:sp>
      <p:sp>
        <p:nvSpPr>
          <p:cNvPr id="3" name="Content Placeholder 2"/>
          <p:cNvSpPr>
            <a:spLocks noGrp="1"/>
          </p:cNvSpPr>
          <p:nvPr>
            <p:ph idx="1"/>
          </p:nvPr>
        </p:nvSpPr>
        <p:spPr>
          <a:xfrm>
            <a:off x="838200" y="3099384"/>
            <a:ext cx="10515600" cy="3758616"/>
          </a:xfrm>
        </p:spPr>
        <p:txBody>
          <a:bodyPr/>
          <a:lstStyle/>
          <a:p>
            <a:pPr marL="0" indent="0">
              <a:buNone/>
            </a:pPr>
            <a:r>
              <a:rPr lang="en-GB" dirty="0"/>
              <a:t>Make sure you bring your flashcards or revision resource to lesson to show your teacher. It could also be a Kahoot or quiz or timeline for example but it should be something that you can use to test yourself.</a:t>
            </a:r>
          </a:p>
          <a:p>
            <a:pPr marL="0" indent="0">
              <a:buNone/>
            </a:pPr>
            <a:endParaRPr lang="en-GB" dirty="0"/>
          </a:p>
          <a:p>
            <a:pPr marL="0" indent="0">
              <a:buNone/>
            </a:pPr>
            <a:r>
              <a:rPr lang="en-GB" b="1" dirty="0"/>
              <a:t>Once you have a full set of flashcards, test yourself! </a:t>
            </a:r>
            <a:r>
              <a:rPr lang="en-GB" dirty="0"/>
              <a:t> </a:t>
            </a:r>
          </a:p>
          <a:p>
            <a:pPr marL="0" indent="0">
              <a:buNone/>
            </a:pPr>
            <a:endParaRPr lang="en-GB" dirty="0"/>
          </a:p>
          <a:p>
            <a:pPr marL="0" indent="0">
              <a:buNone/>
            </a:pPr>
            <a:r>
              <a:rPr lang="en-GB" dirty="0"/>
              <a:t>You can find the checklist here: </a:t>
            </a:r>
            <a:r>
              <a:rPr lang="en-GB" dirty="0">
                <a:hlinkClick r:id="rId2"/>
              </a:rPr>
              <a:t>Y10 Revision checklists.docx</a:t>
            </a:r>
            <a:endParaRPr lang="en-GB" dirty="0"/>
          </a:p>
        </p:txBody>
      </p:sp>
    </p:spTree>
    <p:extLst>
      <p:ext uri="{BB962C8B-B14F-4D97-AF65-F5344CB8AC3E}">
        <p14:creationId xmlns:p14="http://schemas.microsoft.com/office/powerpoint/2010/main" val="678054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 12b: Practice Questions</a:t>
            </a:r>
          </a:p>
        </p:txBody>
      </p:sp>
      <p:sp>
        <p:nvSpPr>
          <p:cNvPr id="3" name="Content Placeholder 2"/>
          <p:cNvSpPr>
            <a:spLocks noGrp="1"/>
          </p:cNvSpPr>
          <p:nvPr>
            <p:ph idx="1"/>
          </p:nvPr>
        </p:nvSpPr>
        <p:spPr>
          <a:xfrm>
            <a:off x="838200" y="1825625"/>
            <a:ext cx="11075126" cy="4679678"/>
          </a:xfrm>
        </p:spPr>
        <p:txBody>
          <a:bodyPr>
            <a:normAutofit/>
          </a:bodyPr>
          <a:lstStyle/>
          <a:p>
            <a:pPr marL="514350" indent="-514350">
              <a:buAutoNum type="arabicParenR"/>
            </a:pPr>
            <a:r>
              <a:rPr lang="en-GB" dirty="0"/>
              <a:t>Explain how England increased its power over Ireland and Scotland in this period (10 marks). </a:t>
            </a:r>
          </a:p>
          <a:p>
            <a:pPr marL="514350" indent="-514350">
              <a:buAutoNum type="arabicParenR"/>
            </a:pPr>
            <a:endParaRPr lang="en-GB" dirty="0"/>
          </a:p>
          <a:p>
            <a:pPr marL="514350" indent="-514350">
              <a:buAutoNum type="arabicParenR"/>
            </a:pPr>
            <a:r>
              <a:rPr lang="en-GB" dirty="0"/>
              <a:t>Explain the impact of the growing empire on Britain’s society and culture (10 marks). </a:t>
            </a:r>
          </a:p>
          <a:p>
            <a:pPr marL="514350" indent="-514350">
              <a:buAutoNum type="arabicParenR"/>
            </a:pPr>
            <a:endParaRPr lang="en-GB" dirty="0"/>
          </a:p>
          <a:p>
            <a:pPr marL="0" indent="0">
              <a:buNone/>
            </a:pPr>
            <a:r>
              <a:rPr lang="en-GB" b="1" dirty="0"/>
              <a:t>Remember, each answer needs two paragraphs that are clearly focused on the question. Use topic sentences at the beginning that use the key words in the question and link back to the question at the end! </a:t>
            </a:r>
          </a:p>
        </p:txBody>
      </p:sp>
    </p:spTree>
    <p:extLst>
      <p:ext uri="{BB962C8B-B14F-4D97-AF65-F5344CB8AC3E}">
        <p14:creationId xmlns:p14="http://schemas.microsoft.com/office/powerpoint/2010/main" val="29850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a:t>Task 2: There are two things to complete this week – 2a and 2b (one after each lesson). </a:t>
            </a:r>
          </a:p>
        </p:txBody>
      </p:sp>
    </p:spTree>
    <p:extLst>
      <p:ext uri="{BB962C8B-B14F-4D97-AF65-F5344CB8AC3E}">
        <p14:creationId xmlns:p14="http://schemas.microsoft.com/office/powerpoint/2010/main" val="2315938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Task 2a: What happened in 1066? </a:t>
            </a:r>
          </a:p>
        </p:txBody>
      </p:sp>
      <p:sp>
        <p:nvSpPr>
          <p:cNvPr id="5" name="Content Placeholder 4"/>
          <p:cNvSpPr>
            <a:spLocks noGrp="1"/>
          </p:cNvSpPr>
          <p:nvPr>
            <p:ph idx="1"/>
          </p:nvPr>
        </p:nvSpPr>
        <p:spPr/>
        <p:txBody>
          <a:bodyPr/>
          <a:lstStyle/>
          <a:p>
            <a:pPr marL="0" indent="0">
              <a:buNone/>
            </a:pPr>
            <a:r>
              <a:rPr lang="en-GB" dirty="0"/>
              <a:t>Read the information on the next pages and use it to create a flow diagram of the events mentioned. Your flow chart should have 3 events (one for each paragraph) &amp; each event should have one or two sentences of description. </a:t>
            </a:r>
          </a:p>
        </p:txBody>
      </p:sp>
      <p:graphicFrame>
        <p:nvGraphicFramePr>
          <p:cNvPr id="6" name="Diagram 5"/>
          <p:cNvGraphicFramePr/>
          <p:nvPr/>
        </p:nvGraphicFramePr>
        <p:xfrm>
          <a:off x="1671392" y="19302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115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650" y="331675"/>
            <a:ext cx="11654307" cy="6526325"/>
          </a:xfrm>
        </p:spPr>
        <p:txBody>
          <a:bodyPr>
            <a:normAutofit/>
          </a:bodyPr>
          <a:lstStyle/>
          <a:p>
            <a:pPr marL="0" lvl="0" indent="0">
              <a:buNone/>
            </a:pPr>
            <a:r>
              <a:rPr kumimoji="0" lang="en-US" altLang="en-US" sz="2400" b="0" i="0" u="none" strike="noStrike" cap="none" normalizeH="0" baseline="0" dirty="0">
                <a:ln>
                  <a:noFill/>
                </a:ln>
                <a:solidFill>
                  <a:srgbClr val="424242"/>
                </a:solidFill>
                <a:effectLst/>
                <a:latin typeface="+mj-lt"/>
              </a:rPr>
              <a:t>Key people:</a:t>
            </a:r>
          </a:p>
          <a:p>
            <a:pPr marL="0" lvl="0" indent="0">
              <a:buNone/>
            </a:pPr>
            <a:r>
              <a:rPr lang="en-US" altLang="en-US" sz="2400" b="1" dirty="0">
                <a:solidFill>
                  <a:srgbClr val="424242"/>
                </a:solidFill>
                <a:latin typeface="+mj-lt"/>
              </a:rPr>
              <a:t>Edward the Confessor, King of England.</a:t>
            </a:r>
          </a:p>
          <a:p>
            <a:pPr marL="0" lvl="0" indent="0">
              <a:buNone/>
            </a:pPr>
            <a:r>
              <a:rPr lang="en-US" altLang="en-US" sz="2400" b="1" dirty="0">
                <a:solidFill>
                  <a:srgbClr val="424242"/>
                </a:solidFill>
                <a:latin typeface="+mj-lt"/>
              </a:rPr>
              <a:t>William, Duke of Normandy (in modern-day France)</a:t>
            </a:r>
          </a:p>
          <a:p>
            <a:pPr marL="0" lvl="0" indent="0">
              <a:buNone/>
            </a:pPr>
            <a:r>
              <a:rPr lang="en-US" altLang="en-US" sz="2400" b="1" dirty="0">
                <a:solidFill>
                  <a:srgbClr val="424242"/>
                </a:solidFill>
                <a:latin typeface="+mj-lt"/>
              </a:rPr>
              <a:t>Harold Godwinson, a powerful Earl of Wessex, right-hand man to the King</a:t>
            </a:r>
            <a:endParaRPr kumimoji="0" lang="en-US" altLang="en-US" sz="2400" b="1" i="0" u="none" strike="noStrike" cap="none" normalizeH="0" baseline="0" dirty="0">
              <a:ln>
                <a:noFill/>
              </a:ln>
              <a:solidFill>
                <a:srgbClr val="424242"/>
              </a:solidFill>
              <a:effectLst/>
              <a:latin typeface="+mj-lt"/>
            </a:endParaRPr>
          </a:p>
          <a:p>
            <a:pPr marL="0" lvl="0" indent="0">
              <a:buNone/>
            </a:pPr>
            <a:endParaRPr lang="en-US" altLang="en-US" dirty="0">
              <a:solidFill>
                <a:srgbClr val="424242"/>
              </a:solidFill>
              <a:latin typeface="+mj-lt"/>
            </a:endParaRPr>
          </a:p>
          <a:p>
            <a:pPr marL="0" lvl="0" indent="0">
              <a:buNone/>
            </a:pPr>
            <a:r>
              <a:rPr kumimoji="0" lang="en-US" altLang="en-US" sz="2400" b="0" i="0" u="none" strike="noStrike" cap="none" normalizeH="0" baseline="0" dirty="0">
                <a:ln>
                  <a:noFill/>
                </a:ln>
                <a:solidFill>
                  <a:srgbClr val="424242"/>
                </a:solidFill>
                <a:effectLst/>
                <a:latin typeface="+mj-lt"/>
              </a:rPr>
              <a:t>1) William Duke of Normandy was Edward the Confessor’s cousin and in the 1050s he visited his cousin in England, claiming shortly afterwards that Edward had promised him the English throne.</a:t>
            </a:r>
            <a:r>
              <a:rPr kumimoji="0" lang="en-US" altLang="en-US" sz="2400" b="0" i="0" u="none" strike="noStrike" cap="none" normalizeH="0" dirty="0">
                <a:ln>
                  <a:noFill/>
                </a:ln>
                <a:solidFill>
                  <a:srgbClr val="424242"/>
                </a:solidFill>
                <a:effectLst/>
                <a:latin typeface="+mj-lt"/>
              </a:rPr>
              <a:t> </a:t>
            </a:r>
            <a:r>
              <a:rPr kumimoji="0" lang="en-GB" altLang="en-US" sz="2400" b="0" i="0" u="none" strike="noStrike" cap="none" normalizeH="0" baseline="0" dirty="0">
                <a:ln>
                  <a:noFill/>
                </a:ln>
                <a:solidFill>
                  <a:srgbClr val="424242"/>
                </a:solidFill>
                <a:effectLst/>
                <a:latin typeface="+mj-lt"/>
              </a:rPr>
              <a:t>In 1064, Harold Godwinson was shipwrecked on the Norman coast and was captured by one of William's Lords. According to Norman sources, he then promised William the English crown as a price for freedom. When Edward died in 1066 however, the Witan elected Harold King of England, who remembered no such promise. Thus, in 1066, there were at least two claimants to the English crown.</a:t>
            </a:r>
            <a:endParaRPr lang="en-GB" sz="2400" dirty="0">
              <a:latin typeface="+mj-lt"/>
            </a:endParaRPr>
          </a:p>
        </p:txBody>
      </p:sp>
      <p:grpSp>
        <p:nvGrpSpPr>
          <p:cNvPr id="4" name="Group 3"/>
          <p:cNvGrpSpPr/>
          <p:nvPr/>
        </p:nvGrpSpPr>
        <p:grpSpPr>
          <a:xfrm>
            <a:off x="258651" y="5303521"/>
            <a:ext cx="3589110" cy="1404732"/>
            <a:chOff x="7143" y="2068777"/>
            <a:chExt cx="2135187" cy="1281112"/>
          </a:xfrm>
        </p:grpSpPr>
        <p:sp>
          <p:nvSpPr>
            <p:cNvPr id="17" name="Rounded Rectangle 16"/>
            <p:cNvSpPr/>
            <p:nvPr/>
          </p:nvSpPr>
          <p:spPr>
            <a:xfrm>
              <a:off x="7143" y="2068777"/>
              <a:ext cx="2135187" cy="128111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txBox="1"/>
            <p:nvPr/>
          </p:nvSpPr>
          <p:spPr>
            <a:xfrm>
              <a:off x="44665" y="2106299"/>
              <a:ext cx="2060143" cy="1206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GB" sz="2200" dirty="0"/>
                <a:t>e.g. 1) There were two men who thought they should be king of England: …</a:t>
              </a:r>
              <a:endParaRPr lang="en-GB" sz="2200" kern="1200" dirty="0"/>
            </a:p>
          </p:txBody>
        </p:sp>
      </p:grpSp>
      <p:grpSp>
        <p:nvGrpSpPr>
          <p:cNvPr id="5" name="Group 4"/>
          <p:cNvGrpSpPr/>
          <p:nvPr/>
        </p:nvGrpSpPr>
        <p:grpSpPr>
          <a:xfrm>
            <a:off x="4061280" y="5802934"/>
            <a:ext cx="452659" cy="529526"/>
            <a:chOff x="2355850" y="2444570"/>
            <a:chExt cx="452659" cy="529526"/>
          </a:xfrm>
        </p:grpSpPr>
        <p:sp>
          <p:nvSpPr>
            <p:cNvPr id="15" name="Right Arrow 14"/>
            <p:cNvSpPr/>
            <p:nvPr/>
          </p:nvSpPr>
          <p:spPr>
            <a:xfrm>
              <a:off x="2355850" y="2444570"/>
              <a:ext cx="452659" cy="52952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Right Arrow 6"/>
            <p:cNvSpPr txBox="1"/>
            <p:nvPr/>
          </p:nvSpPr>
          <p:spPr>
            <a:xfrm>
              <a:off x="2355850" y="2550475"/>
              <a:ext cx="316861" cy="3177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GB" sz="2200" kern="1200"/>
            </a:p>
          </p:txBody>
        </p:sp>
      </p:grpSp>
      <p:grpSp>
        <p:nvGrpSpPr>
          <p:cNvPr id="6" name="Group 5"/>
          <p:cNvGrpSpPr/>
          <p:nvPr/>
        </p:nvGrpSpPr>
        <p:grpSpPr>
          <a:xfrm>
            <a:off x="4701836" y="5802931"/>
            <a:ext cx="3057501" cy="905321"/>
            <a:chOff x="2996406" y="2068777"/>
            <a:chExt cx="2135187" cy="1281112"/>
          </a:xfrm>
        </p:grpSpPr>
        <p:sp>
          <p:nvSpPr>
            <p:cNvPr id="13" name="Rounded Rectangle 12"/>
            <p:cNvSpPr/>
            <p:nvPr/>
          </p:nvSpPr>
          <p:spPr>
            <a:xfrm>
              <a:off x="2996406" y="2068777"/>
              <a:ext cx="2135187" cy="128111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ounded Rectangle 8"/>
            <p:cNvSpPr txBox="1"/>
            <p:nvPr/>
          </p:nvSpPr>
          <p:spPr>
            <a:xfrm>
              <a:off x="3033928" y="2106299"/>
              <a:ext cx="2060143" cy="1206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GB" sz="5500" kern="1200" dirty="0"/>
                <a:t>2)</a:t>
              </a:r>
            </a:p>
          </p:txBody>
        </p:sp>
      </p:grpSp>
      <p:grpSp>
        <p:nvGrpSpPr>
          <p:cNvPr id="7" name="Group 6"/>
          <p:cNvGrpSpPr/>
          <p:nvPr/>
        </p:nvGrpSpPr>
        <p:grpSpPr>
          <a:xfrm>
            <a:off x="8064617" y="5908839"/>
            <a:ext cx="452659" cy="529526"/>
            <a:chOff x="5345112" y="2444570"/>
            <a:chExt cx="452659" cy="529526"/>
          </a:xfrm>
        </p:grpSpPr>
        <p:sp>
          <p:nvSpPr>
            <p:cNvPr id="11" name="Right Arrow 10"/>
            <p:cNvSpPr/>
            <p:nvPr/>
          </p:nvSpPr>
          <p:spPr>
            <a:xfrm>
              <a:off x="5345112" y="2444570"/>
              <a:ext cx="452659" cy="52952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Right Arrow 10"/>
            <p:cNvSpPr txBox="1"/>
            <p:nvPr/>
          </p:nvSpPr>
          <p:spPr>
            <a:xfrm>
              <a:off x="5345112" y="2550475"/>
              <a:ext cx="316861" cy="31771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GB" sz="2200" kern="1200"/>
            </a:p>
          </p:txBody>
        </p:sp>
      </p:grpSp>
      <p:grpSp>
        <p:nvGrpSpPr>
          <p:cNvPr id="8" name="Group 7"/>
          <p:cNvGrpSpPr/>
          <p:nvPr/>
        </p:nvGrpSpPr>
        <p:grpSpPr>
          <a:xfrm>
            <a:off x="8957126" y="5802932"/>
            <a:ext cx="2955832" cy="926753"/>
            <a:chOff x="5985668" y="2068777"/>
            <a:chExt cx="2135187" cy="1281112"/>
          </a:xfrm>
        </p:grpSpPr>
        <p:sp>
          <p:nvSpPr>
            <p:cNvPr id="9" name="Rounded Rectangle 8"/>
            <p:cNvSpPr/>
            <p:nvPr/>
          </p:nvSpPr>
          <p:spPr>
            <a:xfrm>
              <a:off x="5985668" y="2068777"/>
              <a:ext cx="2135187" cy="128111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ounded Rectangle 12"/>
            <p:cNvSpPr txBox="1"/>
            <p:nvPr/>
          </p:nvSpPr>
          <p:spPr>
            <a:xfrm>
              <a:off x="6023190" y="2106299"/>
              <a:ext cx="2060143" cy="1206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GB" sz="5500" kern="1200" dirty="0"/>
                <a:t>3)</a:t>
              </a:r>
            </a:p>
          </p:txBody>
        </p:sp>
      </p:grpSp>
    </p:spTree>
    <p:extLst>
      <p:ext uri="{BB962C8B-B14F-4D97-AF65-F5344CB8AC3E}">
        <p14:creationId xmlns:p14="http://schemas.microsoft.com/office/powerpoint/2010/main" val="2714233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58650" y="331675"/>
            <a:ext cx="11654307" cy="6172155"/>
          </a:xfrm>
        </p:spPr>
        <p:txBody>
          <a:bodyPr>
            <a:normAutofit/>
          </a:bodyPr>
          <a:lstStyle/>
          <a:p>
            <a:pPr marL="0" lvl="0" indent="0">
              <a:buNone/>
            </a:pPr>
            <a:r>
              <a:rPr kumimoji="0" lang="en-GB" altLang="en-US" b="0" i="0" u="none" strike="noStrike" cap="none" normalizeH="0" baseline="0" dirty="0">
                <a:ln>
                  <a:noFill/>
                </a:ln>
                <a:solidFill>
                  <a:srgbClr val="424242"/>
                </a:solidFill>
                <a:effectLst/>
                <a:latin typeface="+mj-lt"/>
              </a:rPr>
              <a:t>2) On 14 October 1066 William and Harold's forces met at Hastings. The Norman cavalry and Archers needed to break through the Anglo-Saxon heavy infantry's shield wall. This took the entire day and Harold's men almost held, yet fatigue set in, and the wall eventually broke. Harold</a:t>
            </a:r>
            <a:r>
              <a:rPr kumimoji="0" lang="en-GB" altLang="en-US" b="0" i="0" u="none" strike="noStrike" cap="none" normalizeH="0" dirty="0">
                <a:ln>
                  <a:noFill/>
                </a:ln>
                <a:solidFill>
                  <a:srgbClr val="424242"/>
                </a:solidFill>
                <a:effectLst/>
                <a:latin typeface="+mj-lt"/>
              </a:rPr>
              <a:t> Godwinson died and b</a:t>
            </a:r>
            <a:r>
              <a:rPr kumimoji="0" lang="en-GB" altLang="en-US" b="0" i="0" u="none" strike="noStrike" cap="none" normalizeH="0" baseline="0" dirty="0">
                <a:ln>
                  <a:noFill/>
                </a:ln>
                <a:solidFill>
                  <a:srgbClr val="424242"/>
                </a:solidFill>
                <a:effectLst/>
                <a:latin typeface="+mj-lt"/>
              </a:rPr>
              <a:t>y Christmas 1066, William was crowned king in London</a:t>
            </a:r>
          </a:p>
          <a:p>
            <a:pPr marL="0" lvl="0" indent="0">
              <a:buNone/>
            </a:pPr>
            <a:endParaRPr lang="en-GB" dirty="0">
              <a:solidFill>
                <a:srgbClr val="424242"/>
              </a:solidFill>
              <a:latin typeface="+mj-lt"/>
            </a:endParaRPr>
          </a:p>
          <a:p>
            <a:pPr marL="0" lvl="0" indent="0">
              <a:buNone/>
            </a:pPr>
            <a:r>
              <a:rPr lang="en-GB" dirty="0">
                <a:latin typeface="+mj-lt"/>
              </a:rPr>
              <a:t>3) Resistance to the Normans persisted, however, from 1067 to 1069, in the form of small rebellions among the Anglo-Saxons. In 1069 the Danish Viking </a:t>
            </a:r>
            <a:r>
              <a:rPr lang="en-GB" dirty="0" err="1">
                <a:latin typeface="+mj-lt"/>
              </a:rPr>
              <a:t>Swen</a:t>
            </a:r>
            <a:r>
              <a:rPr lang="en-GB" dirty="0">
                <a:latin typeface="+mj-lt"/>
              </a:rPr>
              <a:t> </a:t>
            </a:r>
            <a:r>
              <a:rPr lang="en-GB" dirty="0" err="1">
                <a:latin typeface="+mj-lt"/>
              </a:rPr>
              <a:t>Estrithson</a:t>
            </a:r>
            <a:r>
              <a:rPr lang="en-GB" dirty="0">
                <a:latin typeface="+mj-lt"/>
              </a:rPr>
              <a:t> sent a fleet to York that allied with the rebels and began a more serious revolt, occupying the region. William's response was brutal. Taking on the unusual winter campaign, he marched north, with Norman forces burning all peasant villages and crops, creating an artificial famine. Thousands died, and the peasants fled. As Norman forces moved through each region, William built castles near the urban centres to watch and control the population. This was known as the “harrying of the north". </a:t>
            </a:r>
          </a:p>
          <a:p>
            <a:pPr marL="0" lvl="0" indent="0">
              <a:buNone/>
            </a:pPr>
            <a:endParaRPr lang="en-GB" dirty="0">
              <a:latin typeface="+mj-lt"/>
            </a:endParaRPr>
          </a:p>
        </p:txBody>
      </p:sp>
    </p:spTree>
    <p:extLst>
      <p:ext uri="{BB962C8B-B14F-4D97-AF65-F5344CB8AC3E}">
        <p14:creationId xmlns:p14="http://schemas.microsoft.com/office/powerpoint/2010/main" val="150414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Task 2b – Who rebelled against the Normans?</a:t>
            </a:r>
          </a:p>
        </p:txBody>
      </p:sp>
      <p:sp>
        <p:nvSpPr>
          <p:cNvPr id="3" name="Content Placeholder 2"/>
          <p:cNvSpPr>
            <a:spLocks noGrp="1"/>
          </p:cNvSpPr>
          <p:nvPr>
            <p:ph idx="1"/>
          </p:nvPr>
        </p:nvSpPr>
        <p:spPr/>
        <p:txBody>
          <a:bodyPr>
            <a:normAutofit/>
          </a:bodyPr>
          <a:lstStyle/>
          <a:p>
            <a:pPr marL="0" indent="0">
              <a:buNone/>
            </a:pPr>
            <a:r>
              <a:rPr lang="en-GB" dirty="0"/>
              <a:t>Read the information attached and answer these questions in full sentences in your book (it should make sense when you come to revise!):</a:t>
            </a:r>
          </a:p>
          <a:p>
            <a:pPr marL="514350" indent="-514350">
              <a:buAutoNum type="arabicParenR"/>
            </a:pPr>
            <a:r>
              <a:rPr lang="en-GB" dirty="0"/>
              <a:t>What happened during the ‘Harrying of the North’?</a:t>
            </a:r>
          </a:p>
          <a:p>
            <a:pPr marL="514350" indent="-514350">
              <a:buAutoNum type="arabicParenR"/>
            </a:pPr>
            <a:r>
              <a:rPr lang="en-GB" dirty="0"/>
              <a:t>Where was Hereward’s rebellion and how did the Normans stop it?</a:t>
            </a:r>
          </a:p>
          <a:p>
            <a:pPr marL="514350" indent="-514350">
              <a:buAutoNum type="arabicParenR"/>
            </a:pPr>
            <a:r>
              <a:rPr lang="en-GB" dirty="0"/>
              <a:t>What was the </a:t>
            </a:r>
            <a:r>
              <a:rPr lang="en-GB" i="1" dirty="0" err="1"/>
              <a:t>murdrum</a:t>
            </a:r>
            <a:r>
              <a:rPr lang="en-GB" i="1" dirty="0"/>
              <a:t>?</a:t>
            </a:r>
            <a:endParaRPr lang="en-GB" dirty="0"/>
          </a:p>
          <a:p>
            <a:pPr marL="514350" indent="-514350">
              <a:buAutoNum type="arabicParenR"/>
            </a:pPr>
            <a:r>
              <a:rPr lang="en-GB" dirty="0"/>
              <a:t>What does all this resistance suggest about Anglo-Saxon acceptance of Norman rule?</a:t>
            </a:r>
          </a:p>
          <a:p>
            <a:pPr marL="514350" indent="-514350">
              <a:buAutoNum type="arabicParenR"/>
            </a:pPr>
            <a:r>
              <a:rPr lang="en-GB" dirty="0"/>
              <a:t>Why did all the rebellions ultimately fail?  </a:t>
            </a:r>
          </a:p>
          <a:p>
            <a:pPr marL="514350" indent="-514350">
              <a:buAutoNum type="arabicParenR"/>
            </a:pPr>
            <a:endParaRPr lang="en-GB" dirty="0"/>
          </a:p>
          <a:p>
            <a:pPr marL="514350" indent="-514350">
              <a:buAutoNum type="arabicParenR"/>
            </a:pPr>
            <a:endParaRPr lang="en-GB" dirty="0"/>
          </a:p>
        </p:txBody>
      </p:sp>
    </p:spTree>
    <p:extLst>
      <p:ext uri="{BB962C8B-B14F-4D97-AF65-F5344CB8AC3E}">
        <p14:creationId xmlns:p14="http://schemas.microsoft.com/office/powerpoint/2010/main" val="257195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399244"/>
            <a:ext cx="11706895" cy="6233375"/>
          </a:xfrm>
        </p:spPr>
        <p:txBody>
          <a:bodyPr/>
          <a:lstStyle/>
          <a:p>
            <a:pPr marL="0" indent="0">
              <a:buNone/>
            </a:pPr>
            <a:r>
              <a:rPr lang="en-GB" dirty="0">
                <a:latin typeface="+mj-lt"/>
              </a:rPr>
              <a:t>Resistance to Norman rule continued in England, Scotland and Wales for many years. Some of the English nobles joined an unsuccessful invasion of England led by King </a:t>
            </a:r>
            <a:r>
              <a:rPr lang="en-GB" dirty="0" err="1">
                <a:latin typeface="+mj-lt"/>
              </a:rPr>
              <a:t>Sweyn</a:t>
            </a:r>
            <a:r>
              <a:rPr lang="en-GB" dirty="0">
                <a:latin typeface="+mj-lt"/>
              </a:rPr>
              <a:t> of Denmark in 1069. Others fled to Scotland. King William was forced to crush resistance up and down the country, and he laid waste to much of northern England in order to end the constant rebellions. His soldiers even put salt in the soil of the north to stop crops growing. People died of starvation: this was known as the Harrying of the North. </a:t>
            </a:r>
          </a:p>
          <a:p>
            <a:pPr marL="0" indent="0">
              <a:buNone/>
            </a:pPr>
            <a:r>
              <a:rPr lang="en-GB" dirty="0">
                <a:latin typeface="+mj-lt"/>
              </a:rPr>
              <a:t>Nevertheless, resistance continued from the </a:t>
            </a:r>
            <a:r>
              <a:rPr lang="en-GB" b="1" dirty="0">
                <a:latin typeface="+mj-lt"/>
              </a:rPr>
              <a:t>Silvatici </a:t>
            </a:r>
            <a:r>
              <a:rPr lang="en-GB" dirty="0">
                <a:latin typeface="+mj-lt"/>
              </a:rPr>
              <a:t>or ‘green men’ – the anti-Norman resistance fighters of the forests. The most famous rebel is probably Hereward, the English landholder who rose up against the Normans in East Anglia. When the Normans fought back he then withdrew to the Isle of Ely until the monks in Ely betrayed him and told the Normans how to get across the water. </a:t>
            </a:r>
          </a:p>
          <a:p>
            <a:pPr marL="0" indent="0">
              <a:buNone/>
            </a:pPr>
            <a:endParaRPr lang="en-GB" dirty="0">
              <a:latin typeface="+mj-lt"/>
            </a:endParaRPr>
          </a:p>
          <a:p>
            <a:pPr marL="0" indent="0">
              <a:buNone/>
            </a:pPr>
            <a:endParaRPr lang="en-GB" dirty="0">
              <a:latin typeface="+mj-lt"/>
            </a:endParaRPr>
          </a:p>
        </p:txBody>
      </p:sp>
    </p:spTree>
    <p:extLst>
      <p:ext uri="{BB962C8B-B14F-4D97-AF65-F5344CB8AC3E}">
        <p14:creationId xmlns:p14="http://schemas.microsoft.com/office/powerpoint/2010/main" val="3123915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3150</Words>
  <Application>Microsoft Office PowerPoint</Application>
  <PresentationFormat>Widescreen</PresentationFormat>
  <Paragraphs>167</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Albertus</vt:lpstr>
      <vt:lpstr>Arial</vt:lpstr>
      <vt:lpstr>Calibri</vt:lpstr>
      <vt:lpstr>Calibri Light</vt:lpstr>
      <vt:lpstr>Papyrus</vt:lpstr>
      <vt:lpstr>Office Theme</vt:lpstr>
      <vt:lpstr>History Homework Booklet</vt:lpstr>
      <vt:lpstr>Homework advice</vt:lpstr>
      <vt:lpstr>Task 1- Introduction lesson</vt:lpstr>
      <vt:lpstr>Task 2: There are two things to complete this week – 2a and 2b (one after each lesson). </vt:lpstr>
      <vt:lpstr>Task 2a: What happened in 1066? </vt:lpstr>
      <vt:lpstr>PowerPoint Presentation</vt:lpstr>
      <vt:lpstr>PowerPoint Presentation</vt:lpstr>
      <vt:lpstr>Task 2b – Who rebelled against the Normans?</vt:lpstr>
      <vt:lpstr>PowerPoint Presentation</vt:lpstr>
      <vt:lpstr>PowerPoint Presentation</vt:lpstr>
      <vt:lpstr>Task 3: How accepted were the Jewish population in England from 1066-1290? </vt:lpstr>
      <vt:lpstr>Task 4 (there are two things to do this week)</vt:lpstr>
      <vt:lpstr>Task 4a - Who were the ‘aliens’ of the Middle Ages?</vt:lpstr>
      <vt:lpstr>PowerPoint Presentation</vt:lpstr>
      <vt:lpstr>PowerPoint Presentation</vt:lpstr>
      <vt:lpstr>Task 4b: How welcome were the ‘aliens’ of the Middle Ages?</vt:lpstr>
      <vt:lpstr>Task 5: Using the revision checklist on Teams or on the website, ensure you have a flashcard or revision resource for every topic we have studied so far. </vt:lpstr>
      <vt:lpstr>Task 6 (there are two things to do this week)</vt:lpstr>
      <vt:lpstr>Task 6a: Test yourself using your flashcards or quizzes, add to them based on the work from the last week, then have a go at the practice questions on the following slide. </vt:lpstr>
      <vt:lpstr>Task 6b: Practice questions</vt:lpstr>
      <vt:lpstr>Task 7 (there are 2 things to do this week)</vt:lpstr>
      <vt:lpstr>Task 7a – The Glorious Revolution</vt:lpstr>
      <vt:lpstr>Task 7b – Ireland after 1691</vt:lpstr>
      <vt:lpstr>PowerPoint Presentation</vt:lpstr>
      <vt:lpstr>Task 8 (there are two things to do this week)</vt:lpstr>
      <vt:lpstr>Task 8a – The creation of Great Britain</vt:lpstr>
      <vt:lpstr>Task 8b – What were the consequences of the Act of Union? </vt:lpstr>
      <vt:lpstr>Task 9</vt:lpstr>
      <vt:lpstr>Task 10 – The creation and expansion of Great Britain </vt:lpstr>
      <vt:lpstr>Task 10 – The creation and expansion of Great Britain </vt:lpstr>
      <vt:lpstr>Task 11: Using the revision checklist, ensure you have a flashcard or revision resource for every topic we have studied so far as part of the Impact of Empire study. </vt:lpstr>
      <vt:lpstr>Task 12 (there are two things to do this week)</vt:lpstr>
      <vt:lpstr>Task 12a: Update your flashcards to include some on the most recent week of work. Check them against the revision checklist on the website. You should now have a flashcard on everything on the Impact of Empire revision checklist. </vt:lpstr>
      <vt:lpstr>Task 12b: Practice Questions</vt:lpstr>
    </vt:vector>
  </TitlesOfParts>
  <Company>Downham Market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Homework Booklet</dc:title>
  <dc:creator>Suzanne Powell</dc:creator>
  <cp:lastModifiedBy>Suzanne Powell</cp:lastModifiedBy>
  <cp:revision>10</cp:revision>
  <dcterms:created xsi:type="dcterms:W3CDTF">2020-07-07T14:03:05Z</dcterms:created>
  <dcterms:modified xsi:type="dcterms:W3CDTF">2024-07-02T13:41:51Z</dcterms:modified>
</cp:coreProperties>
</file>