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579" r:id="rId5"/>
    <p:sldId id="584" r:id="rId6"/>
    <p:sldId id="587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e Nicholson" userId="0490192e-25a4-48c3-aa3e-32b6fc55ea8d" providerId="ADAL" clId="{79D25C46-A87D-41CE-A104-52E2640C6026}"/>
    <pc:docChg chg="delSld">
      <pc:chgData name="Kate Nicholson" userId="0490192e-25a4-48c3-aa3e-32b6fc55ea8d" providerId="ADAL" clId="{79D25C46-A87D-41CE-A104-52E2640C6026}" dt="2026-06-24T08:07:18.781" v="0" actId="47"/>
      <pc:docMkLst>
        <pc:docMk/>
      </pc:docMkLst>
      <pc:sldChg chg="del">
        <pc:chgData name="Kate Nicholson" userId="0490192e-25a4-48c3-aa3e-32b6fc55ea8d" providerId="ADAL" clId="{79D25C46-A87D-41CE-A104-52E2640C6026}" dt="2026-06-24T08:07:18.781" v="0" actId="47"/>
        <pc:sldMkLst>
          <pc:docMk/>
          <pc:sldMk cId="3073885430" sldId="576"/>
        </pc:sldMkLst>
      </pc:sldChg>
      <pc:sldChg chg="del">
        <pc:chgData name="Kate Nicholson" userId="0490192e-25a4-48c3-aa3e-32b6fc55ea8d" providerId="ADAL" clId="{79D25C46-A87D-41CE-A104-52E2640C6026}" dt="2026-06-24T08:07:18.781" v="0" actId="47"/>
        <pc:sldMkLst>
          <pc:docMk/>
          <pc:sldMk cId="11349410" sldId="577"/>
        </pc:sldMkLst>
      </pc:sldChg>
      <pc:sldChg chg="del">
        <pc:chgData name="Kate Nicholson" userId="0490192e-25a4-48c3-aa3e-32b6fc55ea8d" providerId="ADAL" clId="{79D25C46-A87D-41CE-A104-52E2640C6026}" dt="2026-06-24T08:07:18.781" v="0" actId="47"/>
        <pc:sldMkLst>
          <pc:docMk/>
          <pc:sldMk cId="4259446331" sldId="578"/>
        </pc:sldMkLst>
      </pc:sldChg>
      <pc:sldChg chg="del">
        <pc:chgData name="Kate Nicholson" userId="0490192e-25a4-48c3-aa3e-32b6fc55ea8d" providerId="ADAL" clId="{79D25C46-A87D-41CE-A104-52E2640C6026}" dt="2026-06-24T08:07:18.781" v="0" actId="47"/>
        <pc:sldMkLst>
          <pc:docMk/>
          <pc:sldMk cId="1357435528" sldId="580"/>
        </pc:sldMkLst>
      </pc:sldChg>
      <pc:sldChg chg="del">
        <pc:chgData name="Kate Nicholson" userId="0490192e-25a4-48c3-aa3e-32b6fc55ea8d" providerId="ADAL" clId="{79D25C46-A87D-41CE-A104-52E2640C6026}" dt="2026-06-24T08:07:18.781" v="0" actId="47"/>
        <pc:sldMkLst>
          <pc:docMk/>
          <pc:sldMk cId="1816603294" sldId="581"/>
        </pc:sldMkLst>
      </pc:sldChg>
      <pc:sldChg chg="del">
        <pc:chgData name="Kate Nicholson" userId="0490192e-25a4-48c3-aa3e-32b6fc55ea8d" providerId="ADAL" clId="{79D25C46-A87D-41CE-A104-52E2640C6026}" dt="2026-06-24T08:07:18.781" v="0" actId="47"/>
        <pc:sldMkLst>
          <pc:docMk/>
          <pc:sldMk cId="1061116134" sldId="582"/>
        </pc:sldMkLst>
      </pc:sldChg>
      <pc:sldChg chg="del">
        <pc:chgData name="Kate Nicholson" userId="0490192e-25a4-48c3-aa3e-32b6fc55ea8d" providerId="ADAL" clId="{79D25C46-A87D-41CE-A104-52E2640C6026}" dt="2026-06-24T08:07:18.781" v="0" actId="47"/>
        <pc:sldMkLst>
          <pc:docMk/>
          <pc:sldMk cId="3781476803" sldId="583"/>
        </pc:sldMkLst>
      </pc:sldChg>
      <pc:sldChg chg="del">
        <pc:chgData name="Kate Nicholson" userId="0490192e-25a4-48c3-aa3e-32b6fc55ea8d" providerId="ADAL" clId="{79D25C46-A87D-41CE-A104-52E2640C6026}" dt="2026-06-24T08:07:18.781" v="0" actId="47"/>
        <pc:sldMkLst>
          <pc:docMk/>
          <pc:sldMk cId="2797987986" sldId="58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778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535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36175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CE1E7D9-B2FA-F53D-2CA1-8848DE685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1" y="-9235"/>
            <a:ext cx="11087100" cy="877454"/>
          </a:xfrm>
          <a:solidFill>
            <a:srgbClr val="FFC000"/>
          </a:solidFill>
        </p:spPr>
        <p:txBody>
          <a:bodyPr/>
          <a:lstStyle>
            <a:lvl1pPr algn="ctr">
              <a:defRPr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CC40DA6-A232-5EE4-880C-B6AB911741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062182"/>
            <a:ext cx="10991850" cy="5691043"/>
          </a:xfrm>
        </p:spPr>
        <p:txBody>
          <a:bodyPr>
            <a:normAutofit/>
          </a:bodyPr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1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8" name="Picture 2" descr="H:\AHT\DownMarket logo CMYK.jpg">
            <a:extLst>
              <a:ext uri="{FF2B5EF4-FFF2-40B4-BE49-F238E27FC236}">
                <a16:creationId xmlns:a16="http://schemas.microsoft.com/office/drawing/2014/main" id="{6AA98106-28CC-ECE1-2C30-7B27C097486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64" t="14194" r="14043" b="9419"/>
          <a:stretch/>
        </p:blipFill>
        <p:spPr bwMode="auto">
          <a:xfrm>
            <a:off x="43761" y="18632"/>
            <a:ext cx="848908" cy="1297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31AED5D-34B2-498B-B601-5F691CB66364}"/>
              </a:ext>
            </a:extLst>
          </p:cNvPr>
          <p:cNvSpPr/>
          <p:nvPr userDrawn="1"/>
        </p:nvSpPr>
        <p:spPr>
          <a:xfrm>
            <a:off x="445591" y="4178141"/>
            <a:ext cx="266700" cy="270000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27B0EA-2FC8-354E-A712-134F8BE8535C}"/>
              </a:ext>
            </a:extLst>
          </p:cNvPr>
          <p:cNvSpPr/>
          <p:nvPr userDrawn="1"/>
        </p:nvSpPr>
        <p:spPr>
          <a:xfrm>
            <a:off x="77876" y="4178141"/>
            <a:ext cx="171450" cy="2700000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238A8F-74BD-0C63-70F4-25BA5B69F9CF}"/>
              </a:ext>
            </a:extLst>
          </p:cNvPr>
          <p:cNvSpPr/>
          <p:nvPr userDrawn="1"/>
        </p:nvSpPr>
        <p:spPr>
          <a:xfrm>
            <a:off x="306476" y="4178141"/>
            <a:ext cx="72000" cy="270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B77B27C-8B42-EB0F-9092-9F74584CD16C}"/>
              </a:ext>
            </a:extLst>
          </p:cNvPr>
          <p:cNvSpPr/>
          <p:nvPr userDrawn="1"/>
        </p:nvSpPr>
        <p:spPr>
          <a:xfrm>
            <a:off x="799676" y="4178141"/>
            <a:ext cx="72000" cy="270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Content Placeholder 4">
            <a:extLst>
              <a:ext uri="{FF2B5EF4-FFF2-40B4-BE49-F238E27FC236}">
                <a16:creationId xmlns:a16="http://schemas.microsoft.com/office/drawing/2014/main" id="{94D626F2-CEA3-8D66-C2DD-00143C8B3F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55887" b="-886"/>
          <a:stretch/>
        </p:blipFill>
        <p:spPr>
          <a:xfrm>
            <a:off x="176352" y="3476206"/>
            <a:ext cx="704426" cy="66433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1D264AB-C69E-8245-FE2E-385A5AD177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6" t="36893" r="44057" b="36784"/>
          <a:stretch/>
        </p:blipFill>
        <p:spPr>
          <a:xfrm>
            <a:off x="-1471" y="2187314"/>
            <a:ext cx="894140" cy="417905"/>
          </a:xfrm>
          <a:prstGeom prst="rect">
            <a:avLst/>
          </a:prstGeom>
          <a:noFill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5726115-461B-7152-7D42-FA22BF3EF3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24" t="28375" r="15849" b="28567"/>
          <a:stretch/>
        </p:blipFill>
        <p:spPr>
          <a:xfrm>
            <a:off x="43761" y="1307524"/>
            <a:ext cx="889644" cy="969494"/>
          </a:xfrm>
          <a:prstGeom prst="rect">
            <a:avLst/>
          </a:prstGeom>
        </p:spPr>
      </p:pic>
      <p:pic>
        <p:nvPicPr>
          <p:cNvPr id="16" name="Picture 15" descr="\\dma-fs-staff01\users$\MED\AHT\Images of DMA\House Logos\5 Houses\DMA DNA 5-B - trans.png">
            <a:extLst>
              <a:ext uri="{FF2B5EF4-FFF2-40B4-BE49-F238E27FC236}">
                <a16:creationId xmlns:a16="http://schemas.microsoft.com/office/drawing/2014/main" id="{6C5366E1-6200-19B1-2290-77A946424076}"/>
              </a:ext>
            </a:extLst>
          </p:cNvPr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9" y="2631519"/>
            <a:ext cx="811232" cy="8068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1749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1963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806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9316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202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8732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5825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6987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0721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6367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B9522-F71E-A3DD-1126-CE600F18A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1A3E6-497B-E20A-E298-F0F490963D1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en-GB" sz="3500" dirty="0">
                <a:latin typeface="Tahoma"/>
                <a:ea typeface="Tahoma"/>
                <a:cs typeface="Tahoma"/>
              </a:rPr>
              <a:t>Year 12 into 13 Summer Work - Biology</a:t>
            </a:r>
            <a:endParaRPr lang="en-GB" sz="3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9807E-AC46-AEB0-03A5-B54BB3593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2358" y="985982"/>
            <a:ext cx="5326712" cy="57556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GB">
              <a:latin typeface="Tahoma"/>
              <a:ea typeface="Tahoma"/>
              <a:cs typeface="Tahoma"/>
            </a:endParaRPr>
          </a:p>
          <a:p>
            <a:pPr marL="0" indent="0">
              <a:buNone/>
            </a:pPr>
            <a:endParaRPr lang="en-GB" b="1">
              <a:latin typeface="Tahoma"/>
              <a:ea typeface="Tahoma"/>
              <a:cs typeface="Tahom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0189C20-048B-FCCB-47D4-23EB24ADBB23}"/>
              </a:ext>
            </a:extLst>
          </p:cNvPr>
          <p:cNvSpPr txBox="1"/>
          <p:nvPr/>
        </p:nvSpPr>
        <p:spPr>
          <a:xfrm>
            <a:off x="1104901" y="868219"/>
            <a:ext cx="10947070" cy="618630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fontAlgn="t"/>
            <a:r>
              <a:rPr lang="en-GB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Present as:</a:t>
            </a: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booklet, report, or slides and </a:t>
            </a:r>
            <a:r>
              <a:rPr lang="en-GB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Complete ALL tasks</a:t>
            </a:r>
            <a:endParaRPr lang="en-GB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t"/>
            <a:r>
              <a:rPr lang="en-GB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OCR Module Review</a:t>
            </a:r>
            <a:endParaRPr lang="en-GB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t"/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Summarise and </a:t>
            </a:r>
            <a:r>
              <a:rPr lang="en-GB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link between modules</a:t>
            </a: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Module 2:</a:t>
            </a: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Foundations (cells, biological molecules)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Module 3:</a:t>
            </a: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Exchange &amp; transport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Module 4:</a:t>
            </a: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Biodiversity &amp; evolution</a:t>
            </a:r>
          </a:p>
          <a:p>
            <a:pPr fontAlgn="t"/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👉 Include: labelled diagrams + key processes (e.g. mass transport, gas exchange)</a:t>
            </a:r>
            <a:b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👉 Make at least </a:t>
            </a:r>
            <a:r>
              <a:rPr lang="en-GB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synoptic links</a:t>
            </a: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(e.g. structure ↔ function)</a:t>
            </a:r>
          </a:p>
          <a:p>
            <a:pPr fontAlgn="t"/>
            <a:endParaRPr lang="en-GB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t"/>
            <a:r>
              <a:rPr lang="en-GB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Practical Skills (PAG Focus)</a:t>
            </a:r>
            <a:endParaRPr lang="en-GB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t"/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Design an investigation (linked to OCR PAGs), e.g.: Enzyme activity (PAG 4)</a:t>
            </a:r>
          </a:p>
          <a:p>
            <a:pPr fontAlgn="t"/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Include: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Independent/dependent/control variables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Method + key equipment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Risk + reliability improvements</a:t>
            </a:r>
          </a:p>
          <a:p>
            <a:pPr fontAlgn="t"/>
            <a:endParaRPr lang="en-GB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t"/>
            <a:r>
              <a:rPr lang="en-GB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3. Research ONE of the following topics: </a:t>
            </a: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Genetic technologies (e.g. CRISPR), Disease &amp; immunity (Module 5) or Ecosystems &amp; conservation (Module 4/6)</a:t>
            </a:r>
          </a:p>
          <a:p>
            <a:pPr fontAlgn="t"/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Include: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Biology concepts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Applications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Ethical or environmental impacts</a:t>
            </a:r>
          </a:p>
          <a:p>
            <a:pPr fontAlgn="t"/>
            <a:endParaRPr lang="en-GB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t"/>
            <a:r>
              <a:rPr lang="en-GB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OCR Exam Practice: </a:t>
            </a:r>
            <a:r>
              <a:rPr lang="en-GB" sz="16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Explain how structure of exchange surfaces links to their function</a:t>
            </a:r>
            <a:endParaRPr lang="en-GB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3943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C5175C-8881-18D6-A9BC-C8557382B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AF369-749F-380E-358D-C8BB41604BF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en-GB" sz="3500" dirty="0">
                <a:latin typeface="Tahoma"/>
                <a:ea typeface="Tahoma"/>
                <a:cs typeface="Tahoma"/>
              </a:rPr>
              <a:t>Year 12 into 13 Summer Work - Chemistry</a:t>
            </a:r>
            <a:endParaRPr lang="en-GB" sz="3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70DD68-A48A-5591-4726-37D65C9944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2358" y="985982"/>
            <a:ext cx="5326712" cy="57556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GB">
              <a:latin typeface="Tahoma"/>
              <a:ea typeface="Tahoma"/>
              <a:cs typeface="Tahoma"/>
            </a:endParaRPr>
          </a:p>
          <a:p>
            <a:pPr marL="0" indent="0">
              <a:buNone/>
            </a:pPr>
            <a:endParaRPr lang="en-GB" b="1">
              <a:latin typeface="Tahoma"/>
              <a:ea typeface="Tahoma"/>
              <a:cs typeface="Tahom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5D3A5F-A53E-E464-64DE-BF652EF7DB53}"/>
              </a:ext>
            </a:extLst>
          </p:cNvPr>
          <p:cNvSpPr txBox="1"/>
          <p:nvPr/>
        </p:nvSpPr>
        <p:spPr>
          <a:xfrm>
            <a:off x="1103264" y="946274"/>
            <a:ext cx="10947070" cy="59093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fontAlgn="t"/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Present as: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booklet, report, or slides and </a:t>
            </a:r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Complete ALL tasks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t"/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t"/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OCR Module Review: 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Summarise: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Module 2: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Foundations (moles, bonding)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Module 3: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Periodic table &amp; energy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Module 4: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Core organic chemistry</a:t>
            </a:r>
          </a:p>
          <a:p>
            <a:pPr fontAlgn="t"/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Include: definitions, equations, and </a:t>
            </a:r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worked examples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t"/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t"/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Maths for Chemistry: 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Visit Physics and Maths Tutor, find and complete at least </a:t>
            </a:r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 calculations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using: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Moles/concentration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Enthalpy changes (ΔH)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% yield or atom economy</a:t>
            </a:r>
          </a:p>
          <a:p>
            <a:pPr fontAlgn="t"/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Show full working + correct units</a:t>
            </a:r>
          </a:p>
          <a:p>
            <a:pPr fontAlgn="t"/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t"/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Practical Skills (PAG): 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 a practical (e.g.: Titration – PAG 1, Enthalpy change – PAG 3)</a:t>
            </a:r>
          </a:p>
          <a:p>
            <a:pPr fontAlgn="t"/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Include: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Method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Observations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Sources of error &amp; improvements</a:t>
            </a:r>
          </a:p>
          <a:p>
            <a:pPr fontAlgn="t"/>
            <a:endParaRPr lang="en-GB"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t"/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Research ONE of the topics: 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Transition metals (Module 5), Organic chemistry in medicine, or Green chemistry</a:t>
            </a:r>
          </a:p>
          <a:p>
            <a:pPr fontAlgn="t"/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Include:</a:t>
            </a:r>
          </a:p>
          <a:p>
            <a:pPr fontAlgn="t"/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Key chemistry</a:t>
            </a:r>
          </a:p>
          <a:p>
            <a:pPr fontAlgn="t"/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Real-world use</a:t>
            </a:r>
          </a:p>
          <a:p>
            <a:pPr fontAlgn="t"/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Benefits &amp; limitations</a:t>
            </a:r>
          </a:p>
          <a:p>
            <a:pPr fontAlgn="t"/>
            <a:b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5. OCR Exam Practice: </a:t>
            </a:r>
            <a:r>
              <a:rPr lang="en-GB" sz="14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Assess the importance of intermolecular forces in determining properties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606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5AF505-1D3A-1FF3-49AD-8EA84187BF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F8EDA-0815-2AB2-B8E7-F69C878BB658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en-GB" sz="3500" dirty="0">
                <a:latin typeface="Tahoma"/>
                <a:ea typeface="Tahoma"/>
                <a:cs typeface="Tahoma"/>
              </a:rPr>
              <a:t>Year 12 into 13 Summer Work - Physics</a:t>
            </a:r>
            <a:endParaRPr lang="en-GB" sz="3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0F5802-3B4C-55A6-8A7C-7C9747B0F9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2358" y="985982"/>
            <a:ext cx="5326712" cy="57556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GB">
              <a:latin typeface="Tahoma"/>
              <a:ea typeface="Tahoma"/>
              <a:cs typeface="Tahoma"/>
            </a:endParaRPr>
          </a:p>
          <a:p>
            <a:pPr marL="0" indent="0">
              <a:buNone/>
            </a:pPr>
            <a:endParaRPr lang="en-GB" b="1">
              <a:latin typeface="Tahoma"/>
              <a:ea typeface="Tahoma"/>
              <a:cs typeface="Tahom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1C5098-5650-7ABF-751A-170276C85B51}"/>
              </a:ext>
            </a:extLst>
          </p:cNvPr>
          <p:cNvSpPr txBox="1"/>
          <p:nvPr/>
        </p:nvSpPr>
        <p:spPr>
          <a:xfrm>
            <a:off x="1103264" y="946274"/>
            <a:ext cx="10947070" cy="59093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fontAlgn="t"/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Present as: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booklet, report, or slides and </a:t>
            </a:r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Complete ALL tasks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t"/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t"/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OCR Module Review: 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Summarise your notes: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Module 2: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Foundations (units, uncertainties)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Module 3: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Motion &amp; forces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Module 4: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Waves &amp; electricity</a:t>
            </a:r>
          </a:p>
          <a:p>
            <a:pPr fontAlgn="t"/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Include: equations, units, and </a:t>
            </a:r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worked examples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t"/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t"/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Maths Skills: 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Visit Physics and Maths Tutor, find and apply maths to at least </a:t>
            </a:r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 equations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e.g.: SUVAT equations, V = IR, Wave equation</a:t>
            </a:r>
          </a:p>
          <a:p>
            <a:pPr fontAlgn="t"/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Include: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Unit conversions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Graph interpretation</a:t>
            </a:r>
          </a:p>
          <a:p>
            <a:pPr fontAlgn="t"/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t"/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Practical Skills (PAG): 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Analyse or plan an experiment (e.g.: </a:t>
            </a:r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Force vs extension – PAG 3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fontAlgn="t"/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Include: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Graph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Gradient meaning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Uncertainties &amp; anomalies</a:t>
            </a:r>
          </a:p>
          <a:p>
            <a:pPr fontAlgn="t"/>
            <a:b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Research ONE of the topics: 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Astrophysics (Module 6), Medical imaging, or Energy generation</a:t>
            </a:r>
          </a:p>
          <a:p>
            <a:pPr fontAlgn="t"/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Include: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Physics principles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Applications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Advantages &amp; limitations</a:t>
            </a:r>
          </a:p>
          <a:p>
            <a:pPr fontAlgn="t"/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t"/>
            <a:r>
              <a:rPr lang="en-GB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OCR Exam Practice: </a:t>
            </a:r>
            <a:r>
              <a:rPr lang="en-GB" sz="14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Explain energy transfers in a system and evaluate efficiency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54981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0ff959c-d626-41cc-a332-fc585a447b2c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B6BE91B87F854EBE5C2AF763DECC31" ma:contentTypeVersion="16" ma:contentTypeDescription="Create a new document." ma:contentTypeScope="" ma:versionID="4d5493534fd18301a4de4101a6bf1690">
  <xsd:schema xmlns:xsd="http://www.w3.org/2001/XMLSchema" xmlns:xs="http://www.w3.org/2001/XMLSchema" xmlns:p="http://schemas.microsoft.com/office/2006/metadata/properties" xmlns:ns2="40ff959c-d626-41cc-a332-fc585a447b2c" xmlns:ns3="5ae5b661-4602-457d-8de3-176202814043" targetNamespace="http://schemas.microsoft.com/office/2006/metadata/properties" ma:root="true" ma:fieldsID="cdf6cb7d103dcb84c7c747b000436b26" ns2:_="" ns3:_="">
    <xsd:import namespace="40ff959c-d626-41cc-a332-fc585a447b2c"/>
    <xsd:import namespace="5ae5b661-4602-457d-8de3-1762028140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ff959c-d626-41cc-a332-fc585a447b2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c759e9e-bede-4528-92cc-6ba15c182e7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e5b661-4602-457d-8de3-17620281404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409139E-BFF4-4E26-9E74-6DC6EBA418C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73E2C0A-EA9D-4202-A7A8-22100AC1521E}">
  <ds:schemaRefs>
    <ds:schemaRef ds:uri="http://purl.org/dc/terms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dcmitype/"/>
    <ds:schemaRef ds:uri="http://schemas.openxmlformats.org/package/2006/metadata/core-properties"/>
    <ds:schemaRef ds:uri="40ff959c-d626-41cc-a332-fc585a447b2c"/>
    <ds:schemaRef ds:uri="http://www.w3.org/XML/1998/namespace"/>
    <ds:schemaRef ds:uri="http://schemas.microsoft.com/office/infopath/2007/PartnerControls"/>
    <ds:schemaRef ds:uri="5ae5b661-4602-457d-8de3-176202814043"/>
  </ds:schemaRefs>
</ds:datastoreItem>
</file>

<file path=customXml/itemProps3.xml><?xml version="1.0" encoding="utf-8"?>
<ds:datastoreItem xmlns:ds="http://schemas.openxmlformats.org/officeDocument/2006/customXml" ds:itemID="{587E8DB5-65BC-4D41-99FD-53D58E4F2A4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0ff959c-d626-41cc-a332-fc585a447b2c"/>
    <ds:schemaRef ds:uri="5ae5b661-4602-457d-8de3-17620281404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1102</TotalTime>
  <Words>552</Words>
  <Application>Microsoft Office PowerPoint</Application>
  <PresentationFormat>Widescreen</PresentationFormat>
  <Paragraphs>76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Tahoma</vt:lpstr>
      <vt:lpstr>1_office theme</vt:lpstr>
      <vt:lpstr>Year 12 into 13 Summer Work - Biology</vt:lpstr>
      <vt:lpstr>Year 12 into 13 Summer Work - Chemistry</vt:lpstr>
      <vt:lpstr>Year 12 into 13 Summer Work - Physics</vt:lpstr>
    </vt:vector>
  </TitlesOfParts>
  <Company>The Eastern Learning Alliance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Amy Southam</dc:creator>
  <cp:lastModifiedBy>Kate Nicholson</cp:lastModifiedBy>
  <cp:revision>85</cp:revision>
  <dcterms:created xsi:type="dcterms:W3CDTF">2026-06-09T09:00:12Z</dcterms:created>
  <dcterms:modified xsi:type="dcterms:W3CDTF">2026-06-24T08:07:24Z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0x0101002FB6BE91B87F854EBE5C2AF763DECC31</vt:lpwstr>
  </property>
  <property fmtid="{D5CDD505-2E9C-101B-9397-08002B2CF9AE}" pid="3" name="MediaServiceImageTags">
    <vt:lpwstr/>
  </property>
</Properties>
</file>