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78" r:id="rId2"/>
    <p:sldId id="57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B7423C-14D6-2909-01EF-1138A141290D}" v="788" dt="2026-06-13T15:49:51.4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11" Type="http://schemas.openxmlformats.org/officeDocument/2006/relationships/customXml" Target="../customXml/item3.xml"/><Relationship Id="rId5" Type="http://schemas.openxmlformats.org/officeDocument/2006/relationships/viewProps" Target="viewProps.xml"/><Relationship Id="rId10" Type="http://schemas.openxmlformats.org/officeDocument/2006/relationships/customXml" Target="../customXml/item2.xml"/><Relationship Id="rId4" Type="http://schemas.openxmlformats.org/officeDocument/2006/relationships/presProps" Target="presProps.xml"/><Relationship Id="rId9" Type="http://schemas.openxmlformats.org/officeDocument/2006/relationships/customXml" Target="../customXml/item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17782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953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36175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CE1E7D9-B2FA-F53D-2CA1-8848DE685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4901" y="-9235"/>
            <a:ext cx="11087100" cy="877454"/>
          </a:xfrm>
          <a:solidFill>
            <a:srgbClr val="FFC000"/>
          </a:solidFill>
        </p:spPr>
        <p:txBody>
          <a:bodyPr/>
          <a:lstStyle>
            <a:lvl1pPr algn="ctr">
              <a:defRPr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CCC40DA6-A232-5EE4-880C-B6AB911741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062182"/>
            <a:ext cx="10991850" cy="5691043"/>
          </a:xfrm>
        </p:spPr>
        <p:txBody>
          <a:bodyPr>
            <a:normAutofit/>
          </a:bodyPr>
          <a:lstStyle>
            <a:lvl1pPr>
              <a:defRPr sz="24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>
              <a:defRPr sz="1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>
              <a:defRPr sz="1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pic>
        <p:nvPicPr>
          <p:cNvPr id="8" name="Picture 2" descr="H:\AHT\DownMarket logo CMYK.jpg">
            <a:extLst>
              <a:ext uri="{FF2B5EF4-FFF2-40B4-BE49-F238E27FC236}">
                <a16:creationId xmlns:a16="http://schemas.microsoft.com/office/drawing/2014/main" id="{6AA98106-28CC-ECE1-2C30-7B27C097486D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64" t="14194" r="14043" b="9419"/>
          <a:stretch/>
        </p:blipFill>
        <p:spPr bwMode="auto">
          <a:xfrm>
            <a:off x="43761" y="18632"/>
            <a:ext cx="848908" cy="1297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31AED5D-34B2-498B-B601-5F691CB66364}"/>
              </a:ext>
            </a:extLst>
          </p:cNvPr>
          <p:cNvSpPr/>
          <p:nvPr userDrawn="1"/>
        </p:nvSpPr>
        <p:spPr>
          <a:xfrm>
            <a:off x="445591" y="4178141"/>
            <a:ext cx="266700" cy="270000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727B0EA-2FC8-354E-A712-134F8BE8535C}"/>
              </a:ext>
            </a:extLst>
          </p:cNvPr>
          <p:cNvSpPr/>
          <p:nvPr userDrawn="1"/>
        </p:nvSpPr>
        <p:spPr>
          <a:xfrm>
            <a:off x="77876" y="4178141"/>
            <a:ext cx="171450" cy="2700000"/>
          </a:xfrm>
          <a:prstGeom prst="rect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B238A8F-74BD-0C63-70F4-25BA5B69F9CF}"/>
              </a:ext>
            </a:extLst>
          </p:cNvPr>
          <p:cNvSpPr/>
          <p:nvPr userDrawn="1"/>
        </p:nvSpPr>
        <p:spPr>
          <a:xfrm>
            <a:off x="3064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B77B27C-8B42-EB0F-9092-9F74584CD16C}"/>
              </a:ext>
            </a:extLst>
          </p:cNvPr>
          <p:cNvSpPr/>
          <p:nvPr userDrawn="1"/>
        </p:nvSpPr>
        <p:spPr>
          <a:xfrm>
            <a:off x="799676" y="4178141"/>
            <a:ext cx="72000" cy="270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Content Placeholder 4">
            <a:extLst>
              <a:ext uri="{FF2B5EF4-FFF2-40B4-BE49-F238E27FC236}">
                <a16:creationId xmlns:a16="http://schemas.microsoft.com/office/drawing/2014/main" id="{94D626F2-CEA3-8D66-C2DD-00143C8B3F3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r="55887" b="-886"/>
          <a:stretch/>
        </p:blipFill>
        <p:spPr>
          <a:xfrm>
            <a:off x="176352" y="3476206"/>
            <a:ext cx="704426" cy="66433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1D264AB-C69E-8245-FE2E-385A5AD177D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36" t="36893" r="44057" b="36784"/>
          <a:stretch/>
        </p:blipFill>
        <p:spPr>
          <a:xfrm>
            <a:off x="-1471" y="2187314"/>
            <a:ext cx="894140" cy="417905"/>
          </a:xfrm>
          <a:prstGeom prst="rect">
            <a:avLst/>
          </a:prstGeom>
          <a:noFill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5726115-461B-7152-7D42-FA22BF3EF39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224" t="28375" r="15849" b="28567"/>
          <a:stretch/>
        </p:blipFill>
        <p:spPr>
          <a:xfrm>
            <a:off x="43761" y="1307524"/>
            <a:ext cx="889644" cy="969494"/>
          </a:xfrm>
          <a:prstGeom prst="rect">
            <a:avLst/>
          </a:prstGeom>
        </p:spPr>
      </p:pic>
      <p:pic>
        <p:nvPicPr>
          <p:cNvPr id="16" name="Picture 15" descr="\\dma-fs-staff01\users$\MED\AHT\Images of DMA\House Logos\5 Houses\DMA DNA 5-B - trans.png">
            <a:extLst>
              <a:ext uri="{FF2B5EF4-FFF2-40B4-BE49-F238E27FC236}">
                <a16:creationId xmlns:a16="http://schemas.microsoft.com/office/drawing/2014/main" id="{6C5366E1-6200-19B1-2290-77A946424076}"/>
              </a:ext>
            </a:extLst>
          </p:cNvPr>
          <p:cNvPicPr/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99" y="2631519"/>
            <a:ext cx="811232" cy="8068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41749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963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806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9316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3202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187328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8258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6987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721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29/06/2026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367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learningactivities.edu.cloud.microsoft/activities/64fe8ac3-ed78-4fd0-a490-307e942e7f40?shareUrl=https%3A%2F%2Flearningactivities.edu.cloud.microsoft%2Fapi%2Fusers%2F50cfce81-c7b2-43b3-9c3a-f8910ce11cb4%2Factivities%2F64fe8ac3-ed78-4fd0-a490-307e942e7f40&amp;shareActivitySource=joinLink&amp;sourceApp=LearningActivitiesWebApp&amp;activityType=Flashcard" TargetMode="External"/><Relationship Id="rId3" Type="http://schemas.openxmlformats.org/officeDocument/2006/relationships/hyperlink" Target="https://news.sky.com/world" TargetMode="External"/><Relationship Id="rId7" Type="http://schemas.openxmlformats.org/officeDocument/2006/relationships/hyperlink" Target="https://www.awesomebooks.com/book/9780198432661/aqa-geography-for-a-level-as-physical-geography-revision-guide/used?gc=GB&amp;dwg=EAIaIQobChMI-tHI7qWslQMV_5ZQBh29WDX8EAQYBSABEgJYM_D_BwE&amp;gad_source=4&amp;gad_campaignid=22269009095&amp;gclid=EAIaIQobChMI-tHI7qWslQMV_5ZQBh29WDX8EAQYBSABEgJYM_D_BwE" TargetMode="External"/><Relationship Id="rId2" Type="http://schemas.openxmlformats.org/officeDocument/2006/relationships/hyperlink" Target="https://www.bbc.co.uk/news/world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www.worldofbooks.com/en-gb/products/aqa-geography-for-a-level-as-human-geography-revision-guide-book-alice-griffiths-9780198432692?sku=GOR009831062&amp;gad_source=4&amp;gad_campaignid=19553277260&amp;gclid=EAIaIQobChMI-tHI7qWslQMV_5ZQBh29WDX8EAQYAiABEgJj6_D_BwE" TargetMode="External"/><Relationship Id="rId5" Type="http://schemas.openxmlformats.org/officeDocument/2006/relationships/hyperlink" Target="https://www.internetgeography.net/wider-listening-in-geography/" TargetMode="External"/><Relationship Id="rId4" Type="http://schemas.openxmlformats.org/officeDocument/2006/relationships/hyperlink" Target="https://www.reuters.com/world/" TargetMode="External"/><Relationship Id="rId9" Type="http://schemas.openxmlformats.org/officeDocument/2006/relationships/hyperlink" Target="https://learningactivities.edu.cloud.microsoft/activities/e157cd39-a588-48da-b173-e504c4a30170?shareUrl=https%3A%2F%2Flearningactivities.edu.cloud.microsoft%2Fapi%2Fusers%2F50cfce81-c7b2-43b3-9c3a-f8910ce11cb4%2Factivities%2Fe157cd39-a588-48da-b173-e504c4a30170&amp;shareActivitySource=joinLink&amp;sourceApp=LearningActivitiesWebApp&amp;activityType=Flashcard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learningactivities.edu.cloud.microsoft/activities/770956da-bc27-46ad-969b-4862511fb560?shareUrl=https%3A%2F%2Flearningactivities.edu.cloud.microsoft%2Fapi%2Fusers%2F50cfce81-c7b2-43b3-9c3a-f8910ce11cb4%2Factivities%2F770956da-bc27-46ad-969b-4862511fb560&amp;shareActivitySource=joinLink&amp;sourceApp=LearningActivitiesWebApp&amp;activityType=Flashcard" TargetMode="External"/><Relationship Id="rId2" Type="http://schemas.openxmlformats.org/officeDocument/2006/relationships/hyperlink" Target="https://learningactivities.edu.cloud.microsoft/activities/64fe8ac3-ed78-4fd0-a490-307e942e7f40?shareUrl=https%3A%2F%2Flearningactivities.edu.cloud.microsoft%2Fapi%2Fusers%2F50cfce81-c7b2-43b3-9c3a-f8910ce11cb4%2Factivities%2F64fe8ac3-ed78-4fd0-a490-307e942e7f40&amp;shareActivitySource=joinLink&amp;sourceApp=LearningActivitiesWebApp&amp;activityType=Flashcard" TargetMode="Externa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 dirty="0">
                <a:latin typeface="Tahoma"/>
                <a:ea typeface="Tahoma"/>
                <a:cs typeface="Tahoma"/>
              </a:rPr>
              <a:t>GEOGRAPHY Year 11 into 12 Summer Transition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899" y="1062182"/>
            <a:ext cx="11435443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9CC80D-C9B9-8ECD-63F3-665CE8295C98}"/>
              </a:ext>
            </a:extLst>
          </p:cNvPr>
          <p:cNvSpPr txBox="1"/>
          <p:nvPr/>
        </p:nvSpPr>
        <p:spPr>
          <a:xfrm>
            <a:off x="1101043" y="869595"/>
            <a:ext cx="10927277" cy="643253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1. Recap your GCSE notes, especially the following: Hazards, Coasts, Economic Development, Resources</a:t>
            </a:r>
          </a:p>
          <a:p>
            <a:endParaRPr lang="en-US" sz="1200" dirty="0"/>
          </a:p>
          <a:p>
            <a:r>
              <a:rPr lang="en-US" sz="2400" dirty="0"/>
              <a:t>2. Keep up to date with the news, especially anything to do with geopolitics and current affairs. Actively seek out your chosen subjects and listen to pod casts or TED talks: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2"/>
              </a:rPr>
              <a:t>World | Latest News &amp; Updates | BBC News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3"/>
              </a:rPr>
              <a:t>World News - Breaking international news and headlines | Sky News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4"/>
              </a:rPr>
              <a:t>World News | Latest Top Stories | Reuters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5"/>
              </a:rPr>
              <a:t>Wider Listening in Geography - Internet Geography</a:t>
            </a:r>
            <a:endParaRPr lang="en-GB" sz="1600" dirty="0"/>
          </a:p>
          <a:p>
            <a:pPr marL="1200150" lvl="2" indent="-285750">
              <a:buFont typeface="Arial" panose="020B0604020202020204" pitchFamily="34" charset="0"/>
              <a:buChar char="•"/>
            </a:pPr>
            <a:endParaRPr lang="en-US" sz="1400" dirty="0"/>
          </a:p>
          <a:p>
            <a:r>
              <a:rPr lang="en-US" sz="2400" dirty="0"/>
              <a:t>3. File paper is recommended for Geography notes. You should also have two lever-arch files. One for Human and one for Physical Geography. Revision Guides can be found here: 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6"/>
              </a:rPr>
              <a:t>AQA Geography for A Level &amp; AS Human Geography Revision Guide By Alice Griffiths</a:t>
            </a:r>
            <a:r>
              <a:rPr lang="en-GB" sz="1600" dirty="0"/>
              <a:t>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GB" sz="1600" dirty="0">
                <a:hlinkClick r:id="rId7"/>
              </a:rPr>
              <a:t>AQA Geography for A Level &amp; AS Physical Geography Revision Guide (Used) | Awesome Books</a:t>
            </a:r>
            <a:endParaRPr lang="en-US" sz="1600" dirty="0"/>
          </a:p>
          <a:p>
            <a:endParaRPr lang="en-US" sz="1050" dirty="0"/>
          </a:p>
          <a:p>
            <a:r>
              <a:rPr lang="en-US" sz="2400" b="1" dirty="0">
                <a:solidFill>
                  <a:srgbClr val="FF0000"/>
                </a:solidFill>
              </a:rPr>
              <a:t>4. Learn the key terms for your first two units: 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0000"/>
                </a:solidFill>
                <a:hlinkClick r:id="rId8"/>
              </a:rPr>
              <a:t>Global Systems and Global Governance</a:t>
            </a:r>
            <a:endParaRPr lang="en-US" sz="1600" b="1" dirty="0">
              <a:solidFill>
                <a:srgbClr val="FF0000"/>
              </a:solidFill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FF0000"/>
                </a:solidFill>
                <a:hlinkClick r:id="rId9"/>
              </a:rPr>
              <a:t>Water and Carbon Cycles</a:t>
            </a:r>
            <a:endParaRPr lang="en-US" sz="1600" b="1" dirty="0">
              <a:solidFill>
                <a:srgbClr val="FF0000"/>
              </a:solidFill>
            </a:endParaRPr>
          </a:p>
          <a:p>
            <a:pPr marL="342900" indent="-342900">
              <a:buAutoNum type="arabicPeriod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2594463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8B9522-F71E-A3DD-1126-CE600F18AE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B1A3E6-497B-E20A-E298-F0F490963D12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50000"/>
              <a:lumOff val="50000"/>
            </a:schemeClr>
          </a:solidFill>
        </p:spPr>
        <p:txBody>
          <a:bodyPr>
            <a:normAutofit/>
          </a:bodyPr>
          <a:lstStyle/>
          <a:p>
            <a:r>
              <a:rPr lang="en-GB" sz="3500">
                <a:latin typeface="Tahoma"/>
                <a:ea typeface="Tahoma"/>
                <a:cs typeface="Tahoma"/>
              </a:rPr>
              <a:t>GEOGRAPHY Year </a:t>
            </a:r>
            <a:r>
              <a:rPr lang="en-GB" sz="3500" dirty="0">
                <a:latin typeface="Tahoma"/>
                <a:ea typeface="Tahoma"/>
                <a:cs typeface="Tahoma"/>
              </a:rPr>
              <a:t>12 into 13 Summer Work</a:t>
            </a:r>
            <a:endParaRPr lang="en-GB" sz="35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19807E-AC46-AEB0-03A5-B54BB35938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2358" y="985982"/>
            <a:ext cx="5326712" cy="5755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endParaRPr lang="en-GB">
              <a:latin typeface="Tahoma"/>
              <a:ea typeface="Tahoma"/>
              <a:cs typeface="Tahoma"/>
            </a:endParaRPr>
          </a:p>
          <a:p>
            <a:pPr marL="0" indent="0">
              <a:buNone/>
            </a:pPr>
            <a:endParaRPr lang="en-GB" b="1">
              <a:latin typeface="Tahoma"/>
              <a:ea typeface="Tahoma"/>
              <a:cs typeface="Tahom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189C20-048B-FCCB-47D4-23EB24ADBB23}"/>
              </a:ext>
            </a:extLst>
          </p:cNvPr>
          <p:cNvSpPr txBox="1"/>
          <p:nvPr/>
        </p:nvSpPr>
        <p:spPr>
          <a:xfrm>
            <a:off x="1103264" y="984374"/>
            <a:ext cx="10947070" cy="701730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GB" sz="2400" dirty="0"/>
              <a:t>Use the summer break to get your notes and revision materials ready for your exams next summer.</a:t>
            </a:r>
          </a:p>
          <a:p>
            <a:endParaRPr lang="en-GB" sz="2400" dirty="0"/>
          </a:p>
          <a:p>
            <a:pPr marL="457200" indent="-457200">
              <a:buAutoNum type="arabicPeriod"/>
            </a:pPr>
            <a:r>
              <a:rPr lang="en-GB" sz="2400" dirty="0"/>
              <a:t>Get your files and notes in order – make sure you add notes to sections which are not complete. Use the exam board websites and specifications as  guides for what you should have.</a:t>
            </a:r>
          </a:p>
          <a:p>
            <a:pPr marL="457200" indent="-457200">
              <a:buAutoNum type="arabicPeriod"/>
            </a:pPr>
            <a:r>
              <a:rPr lang="en-GB" sz="2400" dirty="0"/>
              <a:t>Make lists of any questions you have for your teachers – things you do not understand / which need clarification</a:t>
            </a:r>
          </a:p>
          <a:p>
            <a:pPr marL="457200" indent="-457200">
              <a:buAutoNum type="arabicPeriod"/>
            </a:pPr>
            <a:r>
              <a:rPr lang="en-GB" sz="2400" dirty="0"/>
              <a:t>Go over assessed pieces which need more extensive green pen work and improve them</a:t>
            </a:r>
          </a:p>
          <a:p>
            <a:pPr marL="457200" indent="-457200">
              <a:buAutoNum type="arabicPeriod"/>
            </a:pPr>
            <a:r>
              <a:rPr lang="en-GB" sz="2400" b="1" dirty="0">
                <a:solidFill>
                  <a:srgbClr val="FF0000"/>
                </a:solidFill>
              </a:rPr>
              <a:t>Complete your pilot study for your NEA. You are testing your hypothesis and methods so that you are ready to begin your NEA in September.</a:t>
            </a:r>
          </a:p>
          <a:p>
            <a:pPr marL="457200" indent="-457200">
              <a:buAutoNum type="arabicPeriod"/>
            </a:pPr>
            <a:r>
              <a:rPr lang="en-GB" sz="2400" dirty="0"/>
              <a:t>Make revision diagrams and vocabulary lists as you do all this ready for next summer. New topics include: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467886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Global Systems and Global Governance</a:t>
            </a:r>
            <a:endParaRPr lang="en-US" sz="1600" b="1" dirty="0">
              <a:solidFill>
                <a:srgbClr val="467886"/>
              </a:solidFill>
            </a:endParaRP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1600" b="1" dirty="0">
                <a:hlinkClick r:id="rId3"/>
              </a:rPr>
              <a:t>Hazards</a:t>
            </a:r>
            <a:endParaRPr lang="en-US" sz="1600" b="1" dirty="0"/>
          </a:p>
          <a:p>
            <a:pPr marL="1371600" lvl="2" indent="-457200">
              <a:buFont typeface="Arial" panose="020B0604020202020204" pitchFamily="34" charset="0"/>
              <a:buChar char="•"/>
            </a:pPr>
            <a:endParaRPr lang="en-GB" sz="1600" dirty="0"/>
          </a:p>
          <a:p>
            <a:endParaRPr lang="en-GB" sz="2400" dirty="0"/>
          </a:p>
          <a:p>
            <a:endParaRPr lang="en-GB" sz="24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94354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FB6BE91B87F854EBE5C2AF763DECC31" ma:contentTypeVersion="16" ma:contentTypeDescription="Create a new document." ma:contentTypeScope="" ma:versionID="4d5493534fd18301a4de4101a6bf1690">
  <xsd:schema xmlns:xsd="http://www.w3.org/2001/XMLSchema" xmlns:xs="http://www.w3.org/2001/XMLSchema" xmlns:p="http://schemas.microsoft.com/office/2006/metadata/properties" xmlns:ns2="40ff959c-d626-41cc-a332-fc585a447b2c" xmlns:ns3="5ae5b661-4602-457d-8de3-176202814043" targetNamespace="http://schemas.microsoft.com/office/2006/metadata/properties" ma:root="true" ma:fieldsID="cdf6cb7d103dcb84c7c747b000436b26" ns2:_="" ns3:_="">
    <xsd:import namespace="40ff959c-d626-41cc-a332-fc585a447b2c"/>
    <xsd:import namespace="5ae5b661-4602-457d-8de3-1762028140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2:MediaServiceSearchProperties" minOccurs="0"/>
                <xsd:element ref="ns2:lcf76f155ced4ddcb4097134ff3c332f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ff959c-d626-41cc-a332-fc585a447b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2c759e9e-bede-4528-92cc-6ba15c182e7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e5b661-4602-457d-8de3-176202814043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0ff959c-d626-41cc-a332-fc585a447b2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9A84702-9D02-49B2-81E6-2A8FB6553ABD}"/>
</file>

<file path=customXml/itemProps2.xml><?xml version="1.0" encoding="utf-8"?>
<ds:datastoreItem xmlns:ds="http://schemas.openxmlformats.org/officeDocument/2006/customXml" ds:itemID="{CA51C60D-EC20-4B3E-A641-54AE4A6035E2}"/>
</file>

<file path=customXml/itemProps3.xml><?xml version="1.0" encoding="utf-8"?>
<ds:datastoreItem xmlns:ds="http://schemas.openxmlformats.org/officeDocument/2006/customXml" ds:itemID="{DB28637B-53A4-461F-BC87-4EDB086413F8}"/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329</Words>
  <Application>Microsoft Office PowerPoint</Application>
  <PresentationFormat>Widescreen</PresentationFormat>
  <Paragraphs>28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Tahoma</vt:lpstr>
      <vt:lpstr>1_office theme</vt:lpstr>
      <vt:lpstr>GEOGRAPHY Year 11 into 12 Summer Transition</vt:lpstr>
      <vt:lpstr>GEOGRAPHY Year 12 into 13 Summer Work</vt:lpstr>
    </vt:vector>
  </TitlesOfParts>
  <Company>The Eastern Learning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Amy Southam</dc:creator>
  <cp:lastModifiedBy>Matthew Rogers</cp:lastModifiedBy>
  <cp:revision>84</cp:revision>
  <dcterms:created xsi:type="dcterms:W3CDTF">2026-06-09T09:00:12Z</dcterms:created>
  <dcterms:modified xsi:type="dcterms:W3CDTF">2026-06-29T12:35:01Z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0x0101002FB6BE91B87F854EBE5C2AF763DECC31</vt:lpwstr>
  </property>
</Properties>
</file>