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59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D2A7E-0186-5A39-980B-000B843E51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501BBA-969C-E867-967C-3ACA4EC50C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D87417-367E-1C24-F74B-EB7E37CD4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C0DBA-1CD3-4818-B434-F0EB11A64ABA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5288E9-03F6-71AF-C91B-07CE424CE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5A7E40-D06C-A322-E870-E70CC2461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1BC0-CA8B-4E57-B0BE-A4212AC443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758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729C6-36DD-71FA-B0EE-11B97D3AA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4990CA-A1C0-A98B-B67C-D8E2845460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0FE7CF-3197-EA05-DFDF-BAA2B1DA7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C0DBA-1CD3-4818-B434-F0EB11A64ABA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BEC879-F2E5-C43F-94E6-599BAF8FA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910530-CC10-55E8-F987-3083211BC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1BC0-CA8B-4E57-B0BE-A4212AC443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4823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204FC0-3D21-3887-B811-17E7C85444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4F13A2-04A7-5C8C-8502-C2A623C69C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BDAE85-C708-37CB-A302-FB7887CAA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C0DBA-1CD3-4818-B434-F0EB11A64ABA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F454AA-E8DD-620A-55B8-39C954573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C87FC-2A74-1F07-77C6-4EA7BC9FA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1BC0-CA8B-4E57-B0BE-A4212AC443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51582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CE1E7D9-B2FA-F53D-2CA1-8848DE685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1" y="-9235"/>
            <a:ext cx="11087100" cy="877454"/>
          </a:xfrm>
          <a:solidFill>
            <a:srgbClr val="FFC000"/>
          </a:solidFill>
        </p:spPr>
        <p:txBody>
          <a:bodyPr/>
          <a:lstStyle>
            <a:lvl1pPr algn="ctr">
              <a:defRPr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CC40DA6-A232-5EE4-880C-B6AB911741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062182"/>
            <a:ext cx="10991850" cy="5691043"/>
          </a:xfrm>
        </p:spPr>
        <p:txBody>
          <a:bodyPr>
            <a:normAutofit/>
          </a:bodyPr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8" name="Picture 2" descr="H:\AHT\DownMarket logo CMYK.jpg">
            <a:extLst>
              <a:ext uri="{FF2B5EF4-FFF2-40B4-BE49-F238E27FC236}">
                <a16:creationId xmlns:a16="http://schemas.microsoft.com/office/drawing/2014/main" id="{6AA98106-28CC-ECE1-2C30-7B27C097486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64" t="14194" r="14043" b="9419"/>
          <a:stretch/>
        </p:blipFill>
        <p:spPr bwMode="auto">
          <a:xfrm>
            <a:off x="43761" y="18632"/>
            <a:ext cx="848908" cy="1297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31AED5D-34B2-498B-B601-5F691CB66364}"/>
              </a:ext>
            </a:extLst>
          </p:cNvPr>
          <p:cNvSpPr/>
          <p:nvPr userDrawn="1"/>
        </p:nvSpPr>
        <p:spPr>
          <a:xfrm>
            <a:off x="445591" y="4178141"/>
            <a:ext cx="266700" cy="270000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27B0EA-2FC8-354E-A712-134F8BE8535C}"/>
              </a:ext>
            </a:extLst>
          </p:cNvPr>
          <p:cNvSpPr/>
          <p:nvPr userDrawn="1"/>
        </p:nvSpPr>
        <p:spPr>
          <a:xfrm>
            <a:off x="77876" y="4178141"/>
            <a:ext cx="171450" cy="270000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238A8F-74BD-0C63-70F4-25BA5B69F9CF}"/>
              </a:ext>
            </a:extLst>
          </p:cNvPr>
          <p:cNvSpPr/>
          <p:nvPr userDrawn="1"/>
        </p:nvSpPr>
        <p:spPr>
          <a:xfrm>
            <a:off x="306476" y="4178141"/>
            <a:ext cx="72000" cy="270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77B27C-8B42-EB0F-9092-9F74584CD16C}"/>
              </a:ext>
            </a:extLst>
          </p:cNvPr>
          <p:cNvSpPr/>
          <p:nvPr userDrawn="1"/>
        </p:nvSpPr>
        <p:spPr>
          <a:xfrm>
            <a:off x="799676" y="4178141"/>
            <a:ext cx="72000" cy="270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Content Placeholder 4">
            <a:extLst>
              <a:ext uri="{FF2B5EF4-FFF2-40B4-BE49-F238E27FC236}">
                <a16:creationId xmlns:a16="http://schemas.microsoft.com/office/drawing/2014/main" id="{94D626F2-CEA3-8D66-C2DD-00143C8B3F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55887" b="-886"/>
          <a:stretch/>
        </p:blipFill>
        <p:spPr>
          <a:xfrm>
            <a:off x="176352" y="3476206"/>
            <a:ext cx="704426" cy="66433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1D264AB-C69E-8245-FE2E-385A5AD177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6" t="36893" r="44057" b="36784"/>
          <a:stretch/>
        </p:blipFill>
        <p:spPr>
          <a:xfrm>
            <a:off x="-1471" y="2187314"/>
            <a:ext cx="894140" cy="417905"/>
          </a:xfrm>
          <a:prstGeom prst="rect">
            <a:avLst/>
          </a:prstGeom>
          <a:noFill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5726115-461B-7152-7D42-FA22BF3EF3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24" t="28375" r="15849" b="28567"/>
          <a:stretch/>
        </p:blipFill>
        <p:spPr>
          <a:xfrm>
            <a:off x="43761" y="1307524"/>
            <a:ext cx="889644" cy="969494"/>
          </a:xfrm>
          <a:prstGeom prst="rect">
            <a:avLst/>
          </a:prstGeom>
        </p:spPr>
      </p:pic>
      <p:pic>
        <p:nvPicPr>
          <p:cNvPr id="16" name="Picture 15" descr="\\dma-fs-staff01\users$\MED\AHT\Images of DMA\House Logos\5 Houses\DMA DNA 5-B - trans.png">
            <a:extLst>
              <a:ext uri="{FF2B5EF4-FFF2-40B4-BE49-F238E27FC236}">
                <a16:creationId xmlns:a16="http://schemas.microsoft.com/office/drawing/2014/main" id="{6C5366E1-6200-19B1-2290-77A946424076}"/>
              </a:ext>
            </a:extLst>
          </p:cNvPr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9" y="2631519"/>
            <a:ext cx="811232" cy="8068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3586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9CC41-1BCF-18BA-C461-70649B57F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3FFD66-2D74-D2A1-7226-F64ABA9E31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1BE395-10AC-B3CA-6B69-74A095888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C0DBA-1CD3-4818-B434-F0EB11A64ABA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0A4FC9-7C86-0A0D-E103-C8C23D834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09C4C-412A-3BE4-9A8B-8C051E47E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1BC0-CA8B-4E57-B0BE-A4212AC443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6973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F712B-40D1-80C8-8E5F-FE75C831C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DFBEAC-CA63-BD41-69B6-A1F690F06B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F0EBD-685A-307B-FC55-7F466D2F3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C0DBA-1CD3-4818-B434-F0EB11A64ABA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4556DF-AE63-0598-B419-C8F1135C1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1B0B73-321D-B094-00E6-AA54C898E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1BC0-CA8B-4E57-B0BE-A4212AC443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70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9329A-12F9-77EE-745D-1673146FF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465BEA-E7B8-7474-34AA-BEBDDC80C9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EBF9F-6136-89C5-0C37-41BB2715B5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0FA7AE-028D-D904-A88C-572D79C0D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C0DBA-1CD3-4818-B434-F0EB11A64ABA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F22612-A0E9-9539-549E-CF669B217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F650F5-6567-96BF-499B-A9CD2B6CF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1BC0-CA8B-4E57-B0BE-A4212AC443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1245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794BF-B603-F21E-BBC2-1EB430B8A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E4BEFD-437E-854F-64FA-F1A43E088C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085C52-FBDB-26EA-4A93-A13712B26C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CB9AC3-CC19-0DFC-6AF9-D0187A5BBC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20590-E5B6-D140-E1F6-9A8E3E14A0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888EC7-3B34-3594-F0BE-00A11F4DE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C0DBA-1CD3-4818-B434-F0EB11A64ABA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5B555FC-0886-BF8A-E8E2-AFFF0E53D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889A04-EBAB-DF2F-32F3-E6477FFDF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1BC0-CA8B-4E57-B0BE-A4212AC443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4499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F72C9-19A9-5914-6110-D295E2C38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617E57-A3A4-4E12-C650-FACEF5687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C0DBA-1CD3-4818-B434-F0EB11A64ABA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64A92B-A099-D69E-69F2-AD849DE96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ABCF42-65B0-64E6-554A-B6BF9F6AB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1BC0-CA8B-4E57-B0BE-A4212AC443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6983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0327D7-1AFA-6187-D9BB-521714F62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C0DBA-1CD3-4818-B434-F0EB11A64ABA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25BB21-FF7C-58EB-7FC5-2C3D9EE57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1AB213-D57A-D3F9-93BF-176BCAB32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1BC0-CA8B-4E57-B0BE-A4212AC443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2711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E9AF3-4938-F048-EEEE-1EA93CCE0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E28853-4ECD-FCE5-B77D-D089A2A7B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D6FE3D-90D9-E179-CC03-7A54B10937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D1DA82-7FDE-3753-4310-262407A5B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C0DBA-1CD3-4818-B434-F0EB11A64ABA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CB9FBC-12C4-7C5A-14DA-E330F679A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290C0B-08FD-2BF0-2681-F233C9198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1BC0-CA8B-4E57-B0BE-A4212AC443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1481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E8E79-8288-2DA0-E9A3-54CBA5BCD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C495D9-251C-9A77-4EF9-75C8DD40FC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C05823-2070-0B6F-1039-2F1F7511EC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3CFACA-6269-4A34-596E-4F2EF178A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C0DBA-1CD3-4818-B434-F0EB11A64ABA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22CB37-4CFC-15BC-C055-23307DE05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118276-AE4A-12E4-0150-27385510B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1BC0-CA8B-4E57-B0BE-A4212AC443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0094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4FC784-F953-D1F8-15B2-82EA8DB34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C2EAFB-45CB-7112-A450-1046DE9B5A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03C576-BD65-745C-E71D-9AA61F2DED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7C0DBA-1CD3-4818-B434-F0EB11A64ABA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54D595-EA5B-C272-1C1B-8C633CB85D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745234-EF37-BADF-F88B-0B8D99EEB5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641BC0-CA8B-4E57-B0BE-A4212AC443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624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F0227-D809-89F3-322A-CBA6CE665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5D3DC-263B-6865-3A50-964AACED82A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en-GB" sz="3500">
                <a:latin typeface="Tahoma"/>
                <a:ea typeface="Tahoma"/>
                <a:cs typeface="Tahoma"/>
              </a:rPr>
              <a:t>Year 11 into 12 BTEC Law</a:t>
            </a:r>
            <a:endParaRPr lang="en-GB" sz="35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8BE5CA-398B-ED04-7F81-A226195D4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899" y="1062182"/>
            <a:ext cx="11435443" cy="57556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GB">
              <a:latin typeface="Tahoma"/>
              <a:ea typeface="Tahoma"/>
              <a:cs typeface="Tahoma"/>
            </a:endParaRPr>
          </a:p>
          <a:p>
            <a:pPr marL="0" indent="0">
              <a:buNone/>
            </a:pPr>
            <a:endParaRPr lang="en-GB" b="1">
              <a:latin typeface="Tahoma"/>
              <a:ea typeface="Tahoma"/>
              <a:cs typeface="Tahom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650B50-42D9-66B9-3124-A37E6552AD01}"/>
              </a:ext>
            </a:extLst>
          </p:cNvPr>
          <p:cNvSpPr txBox="1"/>
          <p:nvPr/>
        </p:nvSpPr>
        <p:spPr>
          <a:xfrm>
            <a:off x="1304243" y="1065538"/>
            <a:ext cx="10020135" cy="66479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/>
              <a:t>The UK Court System</a:t>
            </a:r>
          </a:p>
          <a:p>
            <a:endParaRPr lang="en-US" sz="2400" dirty="0">
              <a:ea typeface="+mn-lt"/>
              <a:cs typeface="+mn-lt"/>
            </a:endParaRPr>
          </a:p>
          <a:p>
            <a:r>
              <a:rPr lang="en-US" sz="2400">
                <a:ea typeface="+mn-lt"/>
                <a:cs typeface="+mn-lt"/>
              </a:rPr>
              <a:t>Research the court system in </a:t>
            </a:r>
            <a:r>
              <a:rPr lang="en-US" sz="2400" b="1">
                <a:ea typeface="+mn-lt"/>
                <a:cs typeface="+mn-lt"/>
              </a:rPr>
              <a:t>England and Wales</a:t>
            </a:r>
            <a:r>
              <a:rPr lang="en-US" sz="2400">
                <a:ea typeface="+mn-lt"/>
                <a:cs typeface="+mn-lt"/>
              </a:rPr>
              <a:t>. Create a simple flowchart or diagram showing:</a:t>
            </a:r>
            <a:endParaRPr lang="en-US" sz="2400" dirty="0"/>
          </a:p>
          <a:p>
            <a:endParaRPr lang="en-US" sz="2400" dirty="0">
              <a:ea typeface="+mn-lt"/>
              <a:cs typeface="+mn-lt"/>
            </a:endParaRPr>
          </a:p>
          <a:p>
            <a:pPr marL="342900" indent="-342900">
              <a:buFont typeface="Arial"/>
              <a:buChar char="•"/>
            </a:pPr>
            <a:r>
              <a:rPr lang="en-US" sz="2400">
                <a:ea typeface="+mn-lt"/>
                <a:cs typeface="+mn-lt"/>
              </a:rPr>
              <a:t>Magistrates' Court </a:t>
            </a:r>
            <a:endParaRPr lang="en-US" sz="2400"/>
          </a:p>
          <a:p>
            <a:pPr marL="342900" indent="-342900">
              <a:buFont typeface="Arial"/>
              <a:buChar char="•"/>
            </a:pPr>
            <a:r>
              <a:rPr lang="en-US" sz="2400">
                <a:ea typeface="+mn-lt"/>
                <a:cs typeface="+mn-lt"/>
              </a:rPr>
              <a:t>Crown Court </a:t>
            </a:r>
            <a:endParaRPr lang="en-US" sz="2400"/>
          </a:p>
          <a:p>
            <a:pPr marL="342900" indent="-342900">
              <a:buFont typeface="Arial"/>
              <a:buChar char="•"/>
            </a:pPr>
            <a:r>
              <a:rPr lang="en-US" sz="2400">
                <a:ea typeface="+mn-lt"/>
                <a:cs typeface="+mn-lt"/>
              </a:rPr>
              <a:t>County Court </a:t>
            </a:r>
            <a:endParaRPr lang="en-US" sz="2400"/>
          </a:p>
          <a:p>
            <a:pPr marL="342900" indent="-342900">
              <a:buFont typeface="Arial"/>
              <a:buChar char="•"/>
            </a:pPr>
            <a:r>
              <a:rPr lang="en-US" sz="2400">
                <a:ea typeface="+mn-lt"/>
                <a:cs typeface="+mn-lt"/>
              </a:rPr>
              <a:t>High Court </a:t>
            </a:r>
            <a:endParaRPr lang="en-US" sz="2400"/>
          </a:p>
          <a:p>
            <a:pPr marL="342900" indent="-342900">
              <a:buFont typeface="Arial"/>
              <a:buChar char="•"/>
            </a:pPr>
            <a:r>
              <a:rPr lang="en-US" sz="2400">
                <a:ea typeface="+mn-lt"/>
                <a:cs typeface="+mn-lt"/>
              </a:rPr>
              <a:t>Court of Appeal </a:t>
            </a:r>
            <a:endParaRPr lang="en-US" sz="2400"/>
          </a:p>
          <a:p>
            <a:pPr marL="342900" indent="-342900">
              <a:buFont typeface="Arial"/>
              <a:buChar char="•"/>
            </a:pPr>
            <a:r>
              <a:rPr lang="en-US" sz="2400">
                <a:ea typeface="+mn-lt"/>
                <a:cs typeface="+mn-lt"/>
              </a:rPr>
              <a:t>Supreme Court </a:t>
            </a:r>
            <a:endParaRPr lang="en-US" sz="2400"/>
          </a:p>
          <a:p>
            <a:endParaRPr lang="en-US" sz="2400" dirty="0">
              <a:ea typeface="+mn-lt"/>
              <a:cs typeface="+mn-lt"/>
            </a:endParaRPr>
          </a:p>
          <a:p>
            <a:r>
              <a:rPr lang="en-US" sz="2400">
                <a:ea typeface="+mn-lt"/>
                <a:cs typeface="+mn-lt"/>
              </a:rPr>
              <a:t>For each court, write </a:t>
            </a:r>
            <a:r>
              <a:rPr lang="en-US" sz="2400" b="1">
                <a:ea typeface="+mn-lt"/>
                <a:cs typeface="+mn-lt"/>
              </a:rPr>
              <a:t>one sentence</a:t>
            </a:r>
            <a:r>
              <a:rPr lang="en-US" sz="2400">
                <a:ea typeface="+mn-lt"/>
                <a:cs typeface="+mn-lt"/>
              </a:rPr>
              <a:t> explaining:</a:t>
            </a:r>
            <a:endParaRPr lang="en-US" sz="2400"/>
          </a:p>
          <a:p>
            <a:pPr marL="342900" indent="-342900">
              <a:buFont typeface="Arial"/>
              <a:buChar char="•"/>
            </a:pPr>
            <a:r>
              <a:rPr lang="en-US" sz="2400">
                <a:ea typeface="+mn-lt"/>
                <a:cs typeface="+mn-lt"/>
              </a:rPr>
              <a:t>What types of cases it hears. </a:t>
            </a:r>
            <a:endParaRPr lang="en-US" sz="2400"/>
          </a:p>
          <a:p>
            <a:pPr marL="342900" indent="-342900">
              <a:buFont typeface="Arial"/>
              <a:buChar char="•"/>
            </a:pPr>
            <a:r>
              <a:rPr lang="en-US" sz="2400">
                <a:ea typeface="+mn-lt"/>
                <a:cs typeface="+mn-lt"/>
              </a:rPr>
              <a:t>Whether it mainly deals with civil or criminal law.</a:t>
            </a:r>
            <a:endParaRPr lang="en-US" sz="2400"/>
          </a:p>
          <a:p>
            <a:endParaRPr lang="en-US" dirty="0"/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205118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B6BE91B87F854EBE5C2AF763DECC31" ma:contentTypeVersion="16" ma:contentTypeDescription="Create a new document." ma:contentTypeScope="" ma:versionID="4d5493534fd18301a4de4101a6bf1690">
  <xsd:schema xmlns:xsd="http://www.w3.org/2001/XMLSchema" xmlns:xs="http://www.w3.org/2001/XMLSchema" xmlns:p="http://schemas.microsoft.com/office/2006/metadata/properties" xmlns:ns2="40ff959c-d626-41cc-a332-fc585a447b2c" xmlns:ns3="5ae5b661-4602-457d-8de3-176202814043" targetNamespace="http://schemas.microsoft.com/office/2006/metadata/properties" ma:root="true" ma:fieldsID="cdf6cb7d103dcb84c7c747b000436b26" ns2:_="" ns3:_="">
    <xsd:import namespace="40ff959c-d626-41cc-a332-fc585a447b2c"/>
    <xsd:import namespace="5ae5b661-4602-457d-8de3-1762028140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ff959c-d626-41cc-a332-fc585a447b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c759e9e-bede-4528-92cc-6ba15c182e7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e5b661-4602-457d-8de3-17620281404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0ff959c-d626-41cc-a332-fc585a447b2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D0C6CF8-EE90-4704-9A41-B4A7AFFFE11A}"/>
</file>

<file path=customXml/itemProps2.xml><?xml version="1.0" encoding="utf-8"?>
<ds:datastoreItem xmlns:ds="http://schemas.openxmlformats.org/officeDocument/2006/customXml" ds:itemID="{FD026ACD-C596-4505-9063-37AE44FDAF36}"/>
</file>

<file path=customXml/itemProps3.xml><?xml version="1.0" encoding="utf-8"?>
<ds:datastoreItem xmlns:ds="http://schemas.openxmlformats.org/officeDocument/2006/customXml" ds:itemID="{90227E32-0F54-48AC-9FC8-1CFC4DB116DB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Tahoma</vt:lpstr>
      <vt:lpstr>Office Theme</vt:lpstr>
      <vt:lpstr>Year 11 into 12 BTEC Law</vt:lpstr>
    </vt:vector>
  </TitlesOfParts>
  <Company>The Eastern Learning Alliance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Julie Cowan</dc:creator>
  <cp:lastModifiedBy>Julie Cowan</cp:lastModifiedBy>
  <cp:revision>1</cp:revision>
  <dcterms:created xsi:type="dcterms:W3CDTF">2026-06-30T09:42:55Z</dcterms:created>
  <dcterms:modified xsi:type="dcterms:W3CDTF">2026-06-30T09:43:19Z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0x0101002FB6BE91B87F854EBE5C2AF763DECC31</vt:lpwstr>
  </property>
</Properties>
</file>