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576" r:id="rId5"/>
    <p:sldId id="577" r:id="rId6"/>
    <p:sldId id="578" r:id="rId7"/>
    <p:sldId id="57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778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535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6175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CE1E7D9-B2FA-F53D-2CA1-8848DE685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-9235"/>
            <a:ext cx="11087100" cy="877454"/>
          </a:xfrm>
          <a:solidFill>
            <a:srgbClr val="FFC000"/>
          </a:solidFill>
        </p:spPr>
        <p:txBody>
          <a:bodyPr/>
          <a:lstStyle>
            <a:lvl1pPr algn="ctr">
              <a:defRPr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CC40DA6-A232-5EE4-880C-B6AB91174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062182"/>
            <a:ext cx="10991850" cy="5691043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2" descr="H:\AHT\DownMarket logo CMYK.jpg">
            <a:extLst>
              <a:ext uri="{FF2B5EF4-FFF2-40B4-BE49-F238E27FC236}">
                <a16:creationId xmlns:a16="http://schemas.microsoft.com/office/drawing/2014/main" id="{6AA98106-28CC-ECE1-2C30-7B27C097486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4" t="14194" r="14043" b="9419"/>
          <a:stretch/>
        </p:blipFill>
        <p:spPr bwMode="auto">
          <a:xfrm>
            <a:off x="43761" y="18632"/>
            <a:ext cx="848908" cy="129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31AED5D-34B2-498B-B601-5F691CB66364}"/>
              </a:ext>
            </a:extLst>
          </p:cNvPr>
          <p:cNvSpPr/>
          <p:nvPr userDrawn="1"/>
        </p:nvSpPr>
        <p:spPr>
          <a:xfrm>
            <a:off x="445591" y="4178141"/>
            <a:ext cx="266700" cy="270000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27B0EA-2FC8-354E-A712-134F8BE8535C}"/>
              </a:ext>
            </a:extLst>
          </p:cNvPr>
          <p:cNvSpPr/>
          <p:nvPr userDrawn="1"/>
        </p:nvSpPr>
        <p:spPr>
          <a:xfrm>
            <a:off x="77876" y="4178141"/>
            <a:ext cx="171450" cy="270000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238A8F-74BD-0C63-70F4-25BA5B69F9CF}"/>
              </a:ext>
            </a:extLst>
          </p:cNvPr>
          <p:cNvSpPr/>
          <p:nvPr userDrawn="1"/>
        </p:nvSpPr>
        <p:spPr>
          <a:xfrm>
            <a:off x="3064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77B27C-8B42-EB0F-9092-9F74584CD16C}"/>
              </a:ext>
            </a:extLst>
          </p:cNvPr>
          <p:cNvSpPr/>
          <p:nvPr userDrawn="1"/>
        </p:nvSpPr>
        <p:spPr>
          <a:xfrm>
            <a:off x="7996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id="{94D626F2-CEA3-8D66-C2DD-00143C8B3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55887" b="-886"/>
          <a:stretch/>
        </p:blipFill>
        <p:spPr>
          <a:xfrm>
            <a:off x="176352" y="3476206"/>
            <a:ext cx="704426" cy="6643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1D264AB-C69E-8245-FE2E-385A5AD177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6" t="36893" r="44057" b="36784"/>
          <a:stretch/>
        </p:blipFill>
        <p:spPr>
          <a:xfrm>
            <a:off x="-1471" y="2187314"/>
            <a:ext cx="894140" cy="417905"/>
          </a:xfrm>
          <a:prstGeom prst="rect">
            <a:avLst/>
          </a:prstGeom>
          <a:noFill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5726115-461B-7152-7D42-FA22BF3EF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24" t="28375" r="15849" b="28567"/>
          <a:stretch/>
        </p:blipFill>
        <p:spPr>
          <a:xfrm>
            <a:off x="43761" y="1307524"/>
            <a:ext cx="889644" cy="969494"/>
          </a:xfrm>
          <a:prstGeom prst="rect">
            <a:avLst/>
          </a:prstGeom>
        </p:spPr>
      </p:pic>
      <p:pic>
        <p:nvPicPr>
          <p:cNvPr id="16" name="Picture 15" descr="\\dma-fs-staff01\users$\MED\AHT\Images of DMA\House Logos\5 Houses\DMA DNA 5-B - trans.png">
            <a:extLst>
              <a:ext uri="{FF2B5EF4-FFF2-40B4-BE49-F238E27FC236}">
                <a16:creationId xmlns:a16="http://schemas.microsoft.com/office/drawing/2014/main" id="{6C5366E1-6200-19B1-2290-77A946424076}"/>
              </a:ext>
            </a:extLst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9" y="2631519"/>
            <a:ext cx="811232" cy="806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1749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963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806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9316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202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732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825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987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721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6367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B9522-F71E-A3DD-1126-CE600F18A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1A3E6-497B-E20A-E298-F0F490963D1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en-GB" sz="3500">
                <a:latin typeface="Tahoma"/>
                <a:ea typeface="Tahoma"/>
                <a:cs typeface="Tahoma"/>
              </a:rPr>
              <a:t>Summer Challenge Y7&amp;Y8</a:t>
            </a:r>
            <a:endParaRPr lang="en-GB" sz="35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9807E-AC46-AEB0-03A5-B54BB3593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062182"/>
            <a:ext cx="5326712" cy="57556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endParaRPr lang="en-GB" b="1">
              <a:latin typeface="Tahoma"/>
              <a:ea typeface="Tahoma"/>
              <a:cs typeface="Tahom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5F2C37-D5F4-AF63-B633-966069AEA124}"/>
              </a:ext>
            </a:extLst>
          </p:cNvPr>
          <p:cNvSpPr txBox="1"/>
          <p:nvPr/>
        </p:nvSpPr>
        <p:spPr>
          <a:xfrm>
            <a:off x="1515835" y="1600200"/>
            <a:ext cx="1027339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 engaging task or selection of tasks that all children in year 7 and 8 could access.</a:t>
            </a:r>
          </a:p>
          <a:p>
            <a:endParaRPr lang="en-GB" sz="28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GB"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These will be displayed on the website.</a:t>
            </a:r>
          </a:p>
          <a:p>
            <a:endParaRPr lang="en-GB" sz="28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GB"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 entries need to be collected in on the first lesson back after the holidays.</a:t>
            </a:r>
          </a:p>
          <a:p>
            <a:endParaRPr lang="en-GB" sz="28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GB"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student who completes the best work for each subject will win 30 house points.</a:t>
            </a:r>
          </a:p>
        </p:txBody>
      </p:sp>
    </p:spTree>
    <p:extLst>
      <p:ext uri="{BB962C8B-B14F-4D97-AF65-F5344CB8AC3E}">
        <p14:creationId xmlns:p14="http://schemas.microsoft.com/office/powerpoint/2010/main" val="3073885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B9522-F71E-A3DD-1126-CE600F18A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1A3E6-497B-E20A-E298-F0F490963D1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en-GB" sz="3500">
                <a:latin typeface="Tahoma"/>
                <a:ea typeface="Tahoma"/>
                <a:cs typeface="Tahoma"/>
              </a:rPr>
              <a:t>GCSE Summer Homework</a:t>
            </a:r>
            <a:endParaRPr lang="en-GB" sz="35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9807E-AC46-AEB0-03A5-B54BB3593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899" y="1062182"/>
            <a:ext cx="11087100" cy="575561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GB">
                <a:latin typeface="Tahoma"/>
                <a:ea typeface="Tahoma"/>
                <a:cs typeface="Tahoma"/>
              </a:rPr>
              <a:t>A choice of three tasks per subject, students must complete one per GCSE subject to be studied. These will be displayed on the website. </a:t>
            </a:r>
          </a:p>
          <a:p>
            <a:pPr marL="0" indent="0">
              <a:buNone/>
            </a:pPr>
            <a:endParaRPr lang="en-GB"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r>
              <a:rPr lang="en-GB">
                <a:latin typeface="Tahoma"/>
                <a:ea typeface="Tahoma"/>
                <a:cs typeface="Tahoma"/>
              </a:rPr>
              <a:t>Examples </a:t>
            </a:r>
          </a:p>
          <a:p>
            <a:pPr>
              <a:buFontTx/>
              <a:buChar char="-"/>
            </a:pPr>
            <a:r>
              <a:rPr lang="en-GB">
                <a:latin typeface="Tahoma"/>
                <a:ea typeface="Tahoma"/>
                <a:cs typeface="Tahoma"/>
              </a:rPr>
              <a:t>Movement activity</a:t>
            </a:r>
          </a:p>
          <a:p>
            <a:pPr>
              <a:buFontTx/>
              <a:buChar char="-"/>
            </a:pPr>
            <a:r>
              <a:rPr lang="en-GB">
                <a:latin typeface="Tahoma"/>
                <a:ea typeface="Tahoma"/>
                <a:cs typeface="Tahoma"/>
              </a:rPr>
              <a:t>Watching something</a:t>
            </a:r>
          </a:p>
          <a:p>
            <a:pPr>
              <a:buFontTx/>
              <a:buChar char="-"/>
            </a:pPr>
            <a:r>
              <a:rPr lang="en-GB">
                <a:latin typeface="Tahoma"/>
                <a:ea typeface="Tahoma"/>
                <a:cs typeface="Tahoma"/>
              </a:rPr>
              <a:t>Reading task </a:t>
            </a:r>
          </a:p>
          <a:p>
            <a:pPr>
              <a:buFontTx/>
              <a:buChar char="-"/>
            </a:pPr>
            <a:r>
              <a:rPr lang="en-GB">
                <a:latin typeface="Tahoma"/>
                <a:ea typeface="Tahoma"/>
                <a:cs typeface="Tahoma"/>
              </a:rPr>
              <a:t>Writing task</a:t>
            </a:r>
          </a:p>
          <a:p>
            <a:pPr>
              <a:buFontTx/>
              <a:buChar char="-"/>
            </a:pPr>
            <a:r>
              <a:rPr lang="en-GB">
                <a:latin typeface="Tahoma"/>
                <a:ea typeface="Tahoma"/>
                <a:cs typeface="Tahoma"/>
              </a:rPr>
              <a:t>Photography task</a:t>
            </a:r>
          </a:p>
          <a:p>
            <a:pPr>
              <a:buFontTx/>
              <a:buChar char="-"/>
            </a:pPr>
            <a:r>
              <a:rPr lang="en-GB">
                <a:latin typeface="Tahoma"/>
                <a:ea typeface="Tahoma"/>
                <a:cs typeface="Tahoma"/>
              </a:rPr>
              <a:t>Listen to a podcast</a:t>
            </a:r>
          </a:p>
          <a:p>
            <a:pPr marL="0" indent="0">
              <a:buNone/>
            </a:pPr>
            <a:endParaRPr lang="en-GB"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r>
              <a:rPr lang="en-GB">
                <a:latin typeface="Tahoma"/>
                <a:ea typeface="Tahoma"/>
                <a:cs typeface="Tahoma"/>
              </a:rPr>
              <a:t>Evidence of competition must be discussed/shared/demonstrated in the first lesson back after the summer. </a:t>
            </a:r>
            <a:r>
              <a:rPr lang="en-GB"/>
              <a:t>The student who completes the best work for each subject will win 30 house points. </a:t>
            </a:r>
          </a:p>
          <a:p>
            <a:pPr marL="0" indent="0">
              <a:buNone/>
            </a:pPr>
            <a:endParaRPr lang="en-GB"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endParaRPr lang="en-GB" b="1">
              <a:latin typeface="Tahoma"/>
              <a:ea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1349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B9522-F71E-A3DD-1126-CE600F18A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1A3E6-497B-E20A-E298-F0F490963D1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en-GB" sz="3500">
                <a:latin typeface="Tahoma"/>
                <a:ea typeface="Tahoma"/>
                <a:cs typeface="Tahoma"/>
              </a:rPr>
              <a:t>Year 11 into 12 Summer Transition</a:t>
            </a:r>
            <a:endParaRPr lang="en-GB" sz="35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9807E-AC46-AEB0-03A5-B54BB3593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899" y="1062182"/>
            <a:ext cx="11435443" cy="57556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endParaRPr lang="en-GB" b="1">
              <a:latin typeface="Tahoma"/>
              <a:ea typeface="Tahoma"/>
              <a:cs typeface="Tahom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9CC80D-C9B9-8ECD-63F3-665CE8295C98}"/>
              </a:ext>
            </a:extLst>
          </p:cNvPr>
          <p:cNvSpPr txBox="1"/>
          <p:nvPr/>
        </p:nvSpPr>
        <p:spPr>
          <a:xfrm>
            <a:off x="1101043" y="869595"/>
            <a:ext cx="10927277" cy="627864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eriod"/>
            </a:pPr>
            <a:r>
              <a:rPr lang="en-US" sz="2400"/>
              <a:t>If you are taking a subject which you have studied before e.g. Biology – look through your GCSE notes and keep them safe for future reference</a:t>
            </a:r>
          </a:p>
          <a:p>
            <a:pPr marL="342900" indent="-342900">
              <a:buAutoNum type="arabicPeriod"/>
            </a:pPr>
            <a:endParaRPr lang="en-US" sz="2400"/>
          </a:p>
          <a:p>
            <a:pPr marL="342900" indent="-342900">
              <a:buAutoNum type="arabicPeriod"/>
            </a:pPr>
            <a:r>
              <a:rPr lang="en-US" sz="2400"/>
              <a:t>If you are studying a new subject e.g. Politics, watch the news, read newspapers.</a:t>
            </a:r>
          </a:p>
          <a:p>
            <a:pPr marL="342900" indent="-342900">
              <a:buAutoNum type="arabicPeriod"/>
            </a:pPr>
            <a:endParaRPr lang="en-US" sz="2400"/>
          </a:p>
          <a:p>
            <a:pPr marL="342900" indent="-342900">
              <a:buAutoNum type="arabicPeriod"/>
            </a:pPr>
            <a:r>
              <a:rPr lang="en-US" sz="2400"/>
              <a:t>Actively seek out your chosen subjects and listen to pod casts or TED talks. If you have been told about key subject textbooks – search them out in second hand online book sellers and choose a chapter which interests you, to read and </a:t>
            </a:r>
            <a:r>
              <a:rPr lang="en-US" sz="2400" err="1"/>
              <a:t>summarise</a:t>
            </a:r>
            <a:r>
              <a:rPr lang="en-US" sz="2400"/>
              <a:t>.</a:t>
            </a:r>
          </a:p>
          <a:p>
            <a:pPr marL="342900" indent="-342900">
              <a:buAutoNum type="arabicPeriod"/>
            </a:pPr>
            <a:endParaRPr lang="en-US" sz="2400"/>
          </a:p>
          <a:p>
            <a:pPr marL="342900" indent="-342900">
              <a:buAutoNum type="arabicPeriod"/>
            </a:pPr>
            <a:r>
              <a:rPr lang="en-US" sz="2400"/>
              <a:t>Think about how you want to keep your notes and buy files, paper, notebooks </a:t>
            </a:r>
            <a:r>
              <a:rPr lang="en-US" sz="2400" err="1"/>
              <a:t>etc</a:t>
            </a:r>
            <a:endParaRPr lang="en-US" sz="2400"/>
          </a:p>
          <a:p>
            <a:pPr marL="342900" indent="-342900">
              <a:buAutoNum type="arabicPeriod"/>
            </a:pPr>
            <a:endParaRPr lang="en-US"/>
          </a:p>
          <a:p>
            <a:pPr marL="342900" indent="-342900">
              <a:buAutoNum type="arabicPeriod"/>
            </a:pPr>
            <a:r>
              <a:rPr lang="en-US" sz="2400" b="1">
                <a:solidFill>
                  <a:srgbClr val="FF0000"/>
                </a:solidFill>
              </a:rPr>
              <a:t>Some subjects set specific pieces of work – make sure you do them as well as you can</a:t>
            </a:r>
          </a:p>
          <a:p>
            <a:pPr marL="342900" indent="-342900">
              <a:buAutoNum type="arabicPeriod"/>
            </a:pP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4259446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B9522-F71E-A3DD-1126-CE600F18A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1A3E6-497B-E20A-E298-F0F490963D1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en-GB" sz="3500">
                <a:latin typeface="Tahoma"/>
                <a:ea typeface="Tahoma"/>
                <a:cs typeface="Tahoma"/>
              </a:rPr>
              <a:t>Year 12 into 13 Summer Work</a:t>
            </a:r>
            <a:endParaRPr lang="en-GB" sz="35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9807E-AC46-AEB0-03A5-B54BB3593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2358" y="985982"/>
            <a:ext cx="5326712" cy="57556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endParaRPr lang="en-GB" b="1">
              <a:latin typeface="Tahoma"/>
              <a:ea typeface="Tahoma"/>
              <a:cs typeface="Tahom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189C20-048B-FCCB-47D4-23EB24ADBB23}"/>
              </a:ext>
            </a:extLst>
          </p:cNvPr>
          <p:cNvSpPr txBox="1"/>
          <p:nvPr/>
        </p:nvSpPr>
        <p:spPr>
          <a:xfrm>
            <a:off x="1103264" y="984374"/>
            <a:ext cx="10947070" cy="59093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/>
              <a:t>Use the summer break to get your notes and revision materials ready for your exams next summer.</a:t>
            </a:r>
          </a:p>
          <a:p>
            <a:endParaRPr lang="en-GB" sz="2400"/>
          </a:p>
          <a:p>
            <a:pPr marL="457200" indent="-457200">
              <a:buAutoNum type="arabicPeriod"/>
            </a:pPr>
            <a:r>
              <a:rPr lang="en-GB" sz="2400"/>
              <a:t>Get your files and notes in order – make sure you add notes to sections which are not complete. Use the exam board websites and specifications as  guides for what you should have.</a:t>
            </a:r>
          </a:p>
          <a:p>
            <a:pPr marL="457200" indent="-457200">
              <a:buAutoNum type="arabicPeriod"/>
            </a:pPr>
            <a:r>
              <a:rPr lang="en-GB" sz="2400"/>
              <a:t>Make lists of any questions you have for your teachers – things you do not understand / which need clarification</a:t>
            </a:r>
          </a:p>
          <a:p>
            <a:pPr marL="457200" indent="-457200">
              <a:buAutoNum type="arabicPeriod"/>
            </a:pPr>
            <a:r>
              <a:rPr lang="en-GB" sz="2400"/>
              <a:t>Go over assessed pieces which need more extensive green pen work and improve them</a:t>
            </a:r>
          </a:p>
          <a:p>
            <a:pPr marL="457200" indent="-457200">
              <a:buAutoNum type="arabicPeriod"/>
            </a:pPr>
            <a:r>
              <a:rPr lang="en-GB" sz="2400" b="1">
                <a:solidFill>
                  <a:srgbClr val="FF0000"/>
                </a:solidFill>
              </a:rPr>
              <a:t>Complete specific tasks set by teachers for the summer</a:t>
            </a:r>
          </a:p>
          <a:p>
            <a:pPr marL="457200" indent="-457200">
              <a:buAutoNum type="arabicPeriod"/>
            </a:pPr>
            <a:r>
              <a:rPr lang="en-GB" sz="2400"/>
              <a:t>Make revision diagrams and vocabulary lists as you do all this ready for next summer.</a:t>
            </a:r>
          </a:p>
          <a:p>
            <a:endParaRPr lang="en-GB" sz="2400"/>
          </a:p>
          <a:p>
            <a:endParaRPr lang="en-GB" sz="2400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394354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B6BE91B87F854EBE5C2AF763DECC31" ma:contentTypeVersion="16" ma:contentTypeDescription="Create a new document." ma:contentTypeScope="" ma:versionID="4d5493534fd18301a4de4101a6bf1690">
  <xsd:schema xmlns:xsd="http://www.w3.org/2001/XMLSchema" xmlns:xs="http://www.w3.org/2001/XMLSchema" xmlns:p="http://schemas.microsoft.com/office/2006/metadata/properties" xmlns:ns2="40ff959c-d626-41cc-a332-fc585a447b2c" xmlns:ns3="5ae5b661-4602-457d-8de3-176202814043" targetNamespace="http://schemas.microsoft.com/office/2006/metadata/properties" ma:root="true" ma:fieldsID="cdf6cb7d103dcb84c7c747b000436b26" ns2:_="" ns3:_="">
    <xsd:import namespace="40ff959c-d626-41cc-a332-fc585a447b2c"/>
    <xsd:import namespace="5ae5b661-4602-457d-8de3-1762028140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ff959c-d626-41cc-a332-fc585a447b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c759e9e-bede-4528-92cc-6ba15c182e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e5b661-4602-457d-8de3-17620281404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0ff959c-d626-41cc-a332-fc585a447b2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5486A97-4F61-45D1-B45D-8E8BF75CB35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53DFF5D-363E-4013-BE34-CA985E57AB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ff959c-d626-41cc-a332-fc585a447b2c"/>
    <ds:schemaRef ds:uri="5ae5b661-4602-457d-8de3-1762028140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5C2BD2E-4720-4413-A448-9C5DA8616018}">
  <ds:schemaRefs>
    <ds:schemaRef ds:uri="http://schemas.microsoft.com/office/2006/metadata/properties"/>
    <ds:schemaRef ds:uri="http://schemas.microsoft.com/office/infopath/2007/PartnerControls"/>
    <ds:schemaRef ds:uri="40ff959c-d626-41cc-a332-fc585a447b2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398</Words>
  <Application>Microsoft Office PowerPoint</Application>
  <PresentationFormat>Widescreen</PresentationFormat>
  <Paragraphs>39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1_office theme</vt:lpstr>
      <vt:lpstr>Summer Challenge Y7&amp;Y8</vt:lpstr>
      <vt:lpstr>GCSE Summer Homework</vt:lpstr>
      <vt:lpstr>Year 11 into 12 Summer Transition</vt:lpstr>
      <vt:lpstr>Year 12 into 13 Summer Work</vt:lpstr>
    </vt:vector>
  </TitlesOfParts>
  <Company>The Eastern Learning Alliance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Amy Southam</dc:creator>
  <cp:lastModifiedBy>Amy Southam</cp:lastModifiedBy>
  <cp:revision>84</cp:revision>
  <dcterms:created xsi:type="dcterms:W3CDTF">2026-06-09T09:00:12Z</dcterms:created>
  <dcterms:modified xsi:type="dcterms:W3CDTF">2026-06-16T11:24:38Z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0x0101002FB6BE91B87F854EBE5C2AF763DECC31</vt:lpwstr>
  </property>
  <property fmtid="{D5CDD505-2E9C-101B-9397-08002B2CF9AE}" pid="3" name="MediaServiceImageTags">
    <vt:lpwstr/>
  </property>
</Properties>
</file>