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3128AF-28F6-458A-8356-1D22E2F136CB}" v="4" dt="2023-07-10T21:55:55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124" y="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her Hyde" userId="85f2c0cc-68cb-4897-8b69-7561f97abf30" providerId="ADAL" clId="{4B3128AF-28F6-458A-8356-1D22E2F136CB}"/>
    <pc:docChg chg="custSel modSld">
      <pc:chgData name="Esther Hyde" userId="85f2c0cc-68cb-4897-8b69-7561f97abf30" providerId="ADAL" clId="{4B3128AF-28F6-458A-8356-1D22E2F136CB}" dt="2023-07-10T21:56:03.623" v="870" actId="20577"/>
      <pc:docMkLst>
        <pc:docMk/>
      </pc:docMkLst>
      <pc:sldChg chg="modSp mod">
        <pc:chgData name="Esther Hyde" userId="85f2c0cc-68cb-4897-8b69-7561f97abf30" providerId="ADAL" clId="{4B3128AF-28F6-458A-8356-1D22E2F136CB}" dt="2023-07-10T21:50:14.337" v="536" actId="20577"/>
        <pc:sldMkLst>
          <pc:docMk/>
          <pc:sldMk cId="935181629" sldId="260"/>
        </pc:sldMkLst>
        <pc:graphicFrameChg chg="mod modGraphic">
          <ac:chgData name="Esther Hyde" userId="85f2c0cc-68cb-4897-8b69-7561f97abf30" providerId="ADAL" clId="{4B3128AF-28F6-458A-8356-1D22E2F136CB}" dt="2023-07-10T21:50:14.337" v="536" actId="20577"/>
          <ac:graphicFrameMkLst>
            <pc:docMk/>
            <pc:sldMk cId="935181629" sldId="260"/>
            <ac:graphicFrameMk id="3" creationId="{46E24696-C2AB-43BA-AD16-63963C4D2FAD}"/>
          </ac:graphicFrameMkLst>
        </pc:graphicFrameChg>
      </pc:sldChg>
      <pc:sldChg chg="modSp mod">
        <pc:chgData name="Esther Hyde" userId="85f2c0cc-68cb-4897-8b69-7561f97abf30" providerId="ADAL" clId="{4B3128AF-28F6-458A-8356-1D22E2F136CB}" dt="2023-07-10T21:56:03.623" v="870" actId="20577"/>
        <pc:sldMkLst>
          <pc:docMk/>
          <pc:sldMk cId="3642260101" sldId="263"/>
        </pc:sldMkLst>
        <pc:graphicFrameChg chg="mod modGraphic">
          <ac:chgData name="Esther Hyde" userId="85f2c0cc-68cb-4897-8b69-7561f97abf30" providerId="ADAL" clId="{4B3128AF-28F6-458A-8356-1D22E2F136CB}" dt="2023-07-10T21:56:03.623" v="870" actId="20577"/>
          <ac:graphicFrameMkLst>
            <pc:docMk/>
            <pc:sldMk cId="3642260101" sldId="263"/>
            <ac:graphicFrameMk id="5" creationId="{B4DF2912-6F20-4C81-B976-98E53CD79C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0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6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8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6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2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16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3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2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89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38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AB1C7-CCA5-426D-8D0C-D5D804DE1E0C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89A48-6916-4A32-95EA-96F1ED6BC7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9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DF2912-6F20-4C81-B976-98E53CD79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356589"/>
              </p:ext>
            </p:extLst>
          </p:nvPr>
        </p:nvGraphicFramePr>
        <p:xfrm>
          <a:off x="110530" y="142875"/>
          <a:ext cx="4642446" cy="661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223">
                  <a:extLst>
                    <a:ext uri="{9D8B030D-6E8A-4147-A177-3AD203B41FA5}">
                      <a16:colId xmlns:a16="http://schemas.microsoft.com/office/drawing/2014/main" val="3691600080"/>
                    </a:ext>
                  </a:extLst>
                </a:gridCol>
                <a:gridCol w="2321223">
                  <a:extLst>
                    <a:ext uri="{9D8B030D-6E8A-4147-A177-3AD203B41FA5}">
                      <a16:colId xmlns:a16="http://schemas.microsoft.com/office/drawing/2014/main" val="2340111405"/>
                    </a:ext>
                  </a:extLst>
                </a:gridCol>
              </a:tblGrid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Great Reform Act of 1832 extended the franchise (who could vote) to include middle class industrialists.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Emmeline and Christabel Pankhurst founded the Women’s Social and Political Union.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61101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Peterloo Massacre resulted in the deaths of 10-20 people following a peaceful protest in St Peter’s Field, Manchester.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paper consists of three questions: one depth, one breadth and one source analysis.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076779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A series of reforms in the 19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century led to equal voting rights in the 20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century.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William Gladstone and Benjamin Disraeli had a well-known political feud in the 19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century.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904487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Contagious Diseases Acts targeted women, despite being an Act to prevent disease spreading amongst men.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Rotten boroughs and potwalloper boroughs meant that election fraud was rife in the late 18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and early 19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centuries.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675895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Henry Hunt was imprisoned for  seditious conspiracy (speaking out against the state).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General Strike was ultimately defeated by the government.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018212"/>
                  </a:ext>
                </a:extLst>
              </a:tr>
            </a:tbl>
          </a:graphicData>
        </a:graphic>
      </p:graphicFrame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46E24696-C2AB-43BA-AD16-63963C4D2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43745"/>
              </p:ext>
            </p:extLst>
          </p:nvPr>
        </p:nvGraphicFramePr>
        <p:xfrm>
          <a:off x="5143500" y="123825"/>
          <a:ext cx="4642446" cy="661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223">
                  <a:extLst>
                    <a:ext uri="{9D8B030D-6E8A-4147-A177-3AD203B41FA5}">
                      <a16:colId xmlns:a16="http://schemas.microsoft.com/office/drawing/2014/main" val="3691600080"/>
                    </a:ext>
                  </a:extLst>
                </a:gridCol>
                <a:gridCol w="2321223">
                  <a:extLst>
                    <a:ext uri="{9D8B030D-6E8A-4147-A177-3AD203B41FA5}">
                      <a16:colId xmlns:a16="http://schemas.microsoft.com/office/drawing/2014/main" val="2340111405"/>
                    </a:ext>
                  </a:extLst>
                </a:gridCol>
              </a:tblGrid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Chancellor Adenauer sought to rebuild the country after the Second World War.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Women’s status changed considerably throughout this course, but perhaps not as significantly as it appears on the surface.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61101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country was split in two following the Second World War, with East and West under the influence of different ideologies.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Korean War ensured that this country was able to build its economy.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076779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Weimar government was unpopular with many, with many associating them with the ‘November criminals.’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This paper consists of three questions: one depth, one breadth and one comparison of interpretations of the beginning of the Second World War.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904487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‘Guest workers’ were invited to this country for a short amount of time, particularly between 1955 and 1973.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country’s rebirth as a global economic power after the devastation of the Second World War is known as the ‘economic miracle.’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675895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country’s leaders wanted it to rely less on the USA and more on its European neighbours.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government faced uprisings from the right and left, such as the Spartacist uprising and the Kapp Putsch.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01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8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DF2912-6F20-4C81-B976-98E53CD79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199970"/>
              </p:ext>
            </p:extLst>
          </p:nvPr>
        </p:nvGraphicFramePr>
        <p:xfrm>
          <a:off x="110530" y="142875"/>
          <a:ext cx="4642446" cy="661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223">
                  <a:extLst>
                    <a:ext uri="{9D8B030D-6E8A-4147-A177-3AD203B41FA5}">
                      <a16:colId xmlns:a16="http://schemas.microsoft.com/office/drawing/2014/main" val="3691600080"/>
                    </a:ext>
                  </a:extLst>
                </a:gridCol>
                <a:gridCol w="2321223">
                  <a:extLst>
                    <a:ext uri="{9D8B030D-6E8A-4147-A177-3AD203B41FA5}">
                      <a16:colId xmlns:a16="http://schemas.microsoft.com/office/drawing/2014/main" val="2340111405"/>
                    </a:ext>
                  </a:extLst>
                </a:gridCol>
              </a:tblGrid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country took decades to unify in the 19</a:t>
                      </a:r>
                      <a:r>
                        <a:rPr lang="en-GB" sz="1500" b="0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th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 century.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Mussolini changed his political allegiances from socialism to fascism.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61101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Grand Council voted for their dictator to resign; he was imprisoned for 10 days in 1943.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The relationship between the Catholic church and the government was a significant political issue.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076779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paper consists of two questions: one depth, one source question utilising two sources from the period.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country had a particular colonial interest in modern-day Ethiopia.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904487"/>
                  </a:ext>
                </a:extLst>
              </a:tr>
              <a:tr h="1366350"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This country remained neutral for some of the First and Second World War.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Much of this course unit centres around the cult of </a:t>
                      </a:r>
                      <a:r>
                        <a:rPr lang="en-GB" sz="1500" b="0" i="1" dirty="0">
                          <a:solidFill>
                            <a:schemeClr val="tx1"/>
                          </a:solidFill>
                          <a:latin typeface="+mn-lt"/>
                        </a:rPr>
                        <a:t>Il </a:t>
                      </a:r>
                      <a:r>
                        <a:rPr lang="en-GB" sz="1500" b="0" i="1" dirty="0" err="1">
                          <a:solidFill>
                            <a:schemeClr val="tx1"/>
                          </a:solidFill>
                          <a:latin typeface="+mn-lt"/>
                        </a:rPr>
                        <a:t>Duce</a:t>
                      </a:r>
                      <a:r>
                        <a:rPr lang="en-GB" sz="1500" b="0" i="0" dirty="0">
                          <a:solidFill>
                            <a:schemeClr val="tx1"/>
                          </a:solidFill>
                          <a:latin typeface="+mn-lt"/>
                        </a:rPr>
                        <a:t>. 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675895"/>
                  </a:ext>
                </a:extLst>
              </a:tr>
              <a:tr h="1255650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The </a:t>
                      </a:r>
                      <a:r>
                        <a:rPr lang="en-GB" sz="1400" b="0" i="1" dirty="0" err="1">
                          <a:solidFill>
                            <a:schemeClr val="tx1"/>
                          </a:solidFill>
                          <a:latin typeface="+mn-lt"/>
                        </a:rPr>
                        <a:t>questione</a:t>
                      </a: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0" i="1" dirty="0" err="1">
                          <a:solidFill>
                            <a:schemeClr val="tx1"/>
                          </a:solidFill>
                          <a:latin typeface="+mn-lt"/>
                        </a:rPr>
                        <a:t>meridionale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 was problematic as the north was industrialised and wealthier than then agricultural and poorer south.</a:t>
                      </a:r>
                      <a:endParaRPr lang="en-GB" sz="1400" b="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One of the first leaders you’ll meet is Giovanni Giolitti, a statesman </a:t>
                      </a:r>
                      <a:r>
                        <a:rPr lang="en-GB" sz="1500" b="0">
                          <a:solidFill>
                            <a:schemeClr val="tx1"/>
                          </a:solidFill>
                          <a:latin typeface="+mn-lt"/>
                        </a:rPr>
                        <a:t>and five-times prime minister. 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01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260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6BE91B87F854EBE5C2AF763DECC31" ma:contentTypeVersion="15" ma:contentTypeDescription="Create a new document." ma:contentTypeScope="" ma:versionID="ef1a5a7b9c91c553809daea7e5a0d2fc">
  <xsd:schema xmlns:xsd="http://www.w3.org/2001/XMLSchema" xmlns:xs="http://www.w3.org/2001/XMLSchema" xmlns:p="http://schemas.microsoft.com/office/2006/metadata/properties" xmlns:ns2="40ff959c-d626-41cc-a332-fc585a447b2c" xmlns:ns3="5ae5b661-4602-457d-8de3-176202814043" targetNamespace="http://schemas.microsoft.com/office/2006/metadata/properties" ma:root="true" ma:fieldsID="ced386be6c7eaab357c5c42259c007a3" ns2:_="" ns3:_="">
    <xsd:import namespace="40ff959c-d626-41cc-a332-fc585a447b2c"/>
    <xsd:import namespace="5ae5b661-4602-457d-8de3-1762028140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f959c-d626-41cc-a332-fc585a447b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c759e9e-bede-4528-92cc-6ba15c182e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e5b661-4602-457d-8de3-17620281404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f959c-d626-41cc-a332-fc585a447b2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8360D7F-93BA-443A-9762-F88533FC29D4}"/>
</file>

<file path=customXml/itemProps2.xml><?xml version="1.0" encoding="utf-8"?>
<ds:datastoreItem xmlns:ds="http://schemas.openxmlformats.org/officeDocument/2006/customXml" ds:itemID="{609C4DCA-BCB9-46AA-ACE6-2761C5C15E85}"/>
</file>

<file path=customXml/itemProps3.xml><?xml version="1.0" encoding="utf-8"?>
<ds:datastoreItem xmlns:ds="http://schemas.openxmlformats.org/officeDocument/2006/customXml" ds:itemID="{4B1DE318-F311-4DF1-A1CC-1FF43EB3BAB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513</Words>
  <Application>Microsoft Office PowerPoint</Application>
  <PresentationFormat>A4 Paper (210x297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Eastern Learning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Hyde</dc:creator>
  <cp:lastModifiedBy>Esther Hyde</cp:lastModifiedBy>
  <cp:revision>1</cp:revision>
  <dcterms:created xsi:type="dcterms:W3CDTF">2023-07-10T21:32:56Z</dcterms:created>
  <dcterms:modified xsi:type="dcterms:W3CDTF">2023-07-10T21:56:05Z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0x0101002FB6BE91B87F854EBE5C2AF763DECC31</vt:lpwstr>
  </property>
</Properties>
</file>